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7" autoAdjust="0"/>
  </p:normalViewPr>
  <p:slideViewPr>
    <p:cSldViewPr snapToGrid="0" snapToObjects="1">
      <p:cViewPr>
        <p:scale>
          <a:sx n="66" d="100"/>
          <a:sy n="66" d="100"/>
        </p:scale>
        <p:origin x="124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8800-4F3B-2F4C-AC30-0FFA07467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DB1DB-83E2-B64A-95BD-05F74CFEE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9138-C242-BF4E-B867-A7471E6B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7D146-E573-604F-AEE9-E571FD1F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CB23-BE9B-AD40-9CD9-C56F25D0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F063-88B4-E54B-9E1E-CB1A91C8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0124D-F92E-7C48-A562-358B64F38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7352-842A-114E-977D-7C4ED1F1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F865-72EC-214C-B7C5-2F9618F2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96E0-22F9-7648-9E57-4A7181B9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36BF6-679F-7A45-906C-EC6120536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94E93-7499-DB47-B40B-0E866B77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1828B-1893-AE43-BEB6-E72FB1B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A91F-3DBA-2D41-BACE-D27D72E1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BB9F-485A-7942-9385-3E904F42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1C02-1D79-E543-B50A-AD2D150E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5F994-8662-4047-8486-CAC4DDB5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53CA-183D-6D49-A70F-BE43BCC0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3D0B-3FC7-B746-923B-AA9CBBF8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BC25-F124-D34C-9C26-AFC1D278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6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34FE-1A50-9B4B-A484-2B3201A5F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4D786-E317-C042-B6D9-F5A9D08A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029D2-BBF8-1041-887E-9111D21A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64FC2-BF6A-C946-9314-E1776D2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7759-6A84-5340-BA7A-D6E7228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07A6-1617-8A48-B635-E692DE5D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0E3C-074C-474B-AFE2-96B2B3066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9AF5F-3932-2C41-ADEC-48FA74E6E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BDDF4-6307-204D-890D-7295C4FD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C4C11-D000-B444-9A53-C5D50B7C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5965-27C7-AA4A-B615-78C8E6EF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1670-1B48-544C-A05A-64C3DCA4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27F8-E8A0-6D4B-A29A-4C2B8643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B7492-41A3-7049-866D-3CA32630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40C2D-0FE5-B442-8E46-DA97E00C3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C5F20-5576-304E-97CE-1F2B5C36E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0CBDD-B23B-AE4C-9BBB-576DB4ED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56E13-A7A6-2C4E-A531-9BE02256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8E41D-1D3A-7144-90D6-6C69279C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A403-A399-6745-A5EE-ACE8825C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11975-B548-3F46-935F-48C42B4F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B6CC3-539F-4B4D-B000-CA61B60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978EA-6D0A-EF4C-8EC9-81EFC558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D99BD-1F26-9D46-87A9-40E990B8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0BEDD-04A9-B740-8321-44A07174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69890-AB4E-8A42-A0A9-20FFB542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2F33-853C-3A43-AF98-7C099660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801AC-DC73-F24F-94A0-422446B8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BFFDD-5015-4A41-A940-B59089AA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CA1C-EEF4-F740-81F7-70FA9C58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EE97-A41F-B944-93AD-E91BB787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909B-57A4-E648-8BE9-FE34CC9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8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4070-7F4E-C64C-90DD-4826D76D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897DA-618C-DA4D-A71F-8CC36ADB9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F1C41-0775-C54C-A590-EDBA6C8A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30605-845A-9648-8282-1343052F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BB677-AC1D-D445-9C8D-B2ADD40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7938-D2F8-174E-9093-37764E45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272DB-2B07-984A-9256-0FFF6B05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6EE3-D710-4747-BF79-25CBFB77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AC80-93E6-244F-B3AC-CE0F5B068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8B5A-51A0-FB47-87C6-3D0AAD20EE2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C224-1557-B64F-AF14-F0F29B99A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92EE-8842-784F-8F34-43251B1CB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3F25-7586-8F4E-B8B5-4A0D2216F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E8B1B1-D9E0-4C1D-AB2A-A08B7CB2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Lookaside Cache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60056378-140B-E447-9327-197A035EB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239804"/>
            <a:ext cx="10362870" cy="59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7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22F9003A-B290-43EA-B3BE-C6DAABAB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Fully Associative</a:t>
            </a:r>
          </a:p>
        </p:txBody>
      </p:sp>
      <p:pic>
        <p:nvPicPr>
          <p:cNvPr id="4" name="Picture 3" descr="Please contact instructor for information on this image.&#10;">
            <a:extLst>
              <a:ext uri="{FF2B5EF4-FFF2-40B4-BE49-F238E27FC236}">
                <a16:creationId xmlns:a16="http://schemas.microsoft.com/office/drawing/2014/main" id="{4F3E1998-33AF-5F47-8F12-985F94B8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04" y="0"/>
            <a:ext cx="8638408" cy="66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9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168BB048-566A-4CA5-952B-06C96400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22E19-9AA1-9B42-A0C6-DBB0B7DFC448}"/>
              </a:ext>
            </a:extLst>
          </p:cNvPr>
          <p:cNvSpPr txBox="1"/>
          <p:nvPr/>
        </p:nvSpPr>
        <p:spPr>
          <a:xfrm>
            <a:off x="970155" y="657922"/>
            <a:ext cx="9656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of 2</a:t>
            </a:r>
            <a:r>
              <a:rPr lang="en-US" baseline="30000" dirty="0"/>
              <a:t>16</a:t>
            </a:r>
            <a:r>
              <a:rPr lang="en-US" dirty="0"/>
              <a:t> bytes and a fully associative cache that is 2</a:t>
            </a:r>
            <a:r>
              <a:rPr lang="en-US" baseline="30000" dirty="0"/>
              <a:t>6</a:t>
            </a:r>
            <a:r>
              <a:rPr lang="en-US" dirty="0"/>
              <a:t> bytes.  The block size is 2</a:t>
            </a:r>
            <a:r>
              <a:rPr lang="en-US" baseline="30000" dirty="0"/>
              <a:t>3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How many bits are in an address?</a:t>
            </a:r>
          </a:p>
          <a:p>
            <a:endParaRPr lang="en-US" dirty="0"/>
          </a:p>
          <a:p>
            <a:r>
              <a:rPr lang="en-US" dirty="0"/>
              <a:t>How many lines are in the cache?</a:t>
            </a:r>
          </a:p>
          <a:p>
            <a:endParaRPr lang="en-US" dirty="0"/>
          </a:p>
          <a:p>
            <a:r>
              <a:rPr lang="en-US" dirty="0"/>
              <a:t>What is the size of the offset field?</a:t>
            </a:r>
          </a:p>
          <a:p>
            <a:endParaRPr lang="en-US" dirty="0"/>
          </a:p>
          <a:p>
            <a:r>
              <a:rPr lang="en-US" dirty="0"/>
              <a:t>What is the size of the tag field?</a:t>
            </a:r>
          </a:p>
        </p:txBody>
      </p:sp>
    </p:spTree>
    <p:extLst>
      <p:ext uri="{BB962C8B-B14F-4D97-AF65-F5344CB8AC3E}">
        <p14:creationId xmlns:p14="http://schemas.microsoft.com/office/powerpoint/2010/main" val="165237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36AE4EE7-FD1E-440A-A5AE-5A1262B1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3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22E19-9AA1-9B42-A0C6-DBB0B7DFC448}"/>
              </a:ext>
            </a:extLst>
          </p:cNvPr>
          <p:cNvSpPr txBox="1"/>
          <p:nvPr/>
        </p:nvSpPr>
        <p:spPr>
          <a:xfrm>
            <a:off x="970155" y="657922"/>
            <a:ext cx="9656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of 2</a:t>
            </a:r>
            <a:r>
              <a:rPr lang="en-US" baseline="30000" dirty="0"/>
              <a:t>16</a:t>
            </a:r>
            <a:r>
              <a:rPr lang="en-US" dirty="0"/>
              <a:t> bytes and a fully associative cache that is 2</a:t>
            </a:r>
            <a:r>
              <a:rPr lang="en-US" baseline="30000" dirty="0"/>
              <a:t>6</a:t>
            </a:r>
            <a:r>
              <a:rPr lang="en-US" dirty="0"/>
              <a:t> bytes.  The block size is 2</a:t>
            </a:r>
            <a:r>
              <a:rPr lang="en-US" baseline="30000" dirty="0"/>
              <a:t>3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How many bits are in an address?  </a:t>
            </a:r>
            <a:r>
              <a:rPr lang="en-US" dirty="0">
                <a:solidFill>
                  <a:srgbClr val="FF0000"/>
                </a:solidFill>
              </a:rPr>
              <a:t>16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lines are in the cache?</a:t>
            </a:r>
            <a:r>
              <a:rPr lang="en-US" dirty="0">
                <a:solidFill>
                  <a:srgbClr val="FF0000"/>
                </a:solidFill>
              </a:rPr>
              <a:t>  2</a:t>
            </a:r>
            <a:r>
              <a:rPr lang="en-US" baseline="30000" dirty="0">
                <a:solidFill>
                  <a:srgbClr val="FF0000"/>
                </a:solidFill>
              </a:rPr>
              <a:t>6</a:t>
            </a:r>
            <a:r>
              <a:rPr lang="en-US" dirty="0">
                <a:solidFill>
                  <a:srgbClr val="FF0000"/>
                </a:solidFill>
              </a:rPr>
              <a:t> bytes/cache / 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bytes/line = 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lines/cache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width of the offset field?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) = 3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width of the tag field? </a:t>
            </a:r>
            <a:r>
              <a:rPr lang="en-US" dirty="0">
                <a:solidFill>
                  <a:srgbClr val="FF0000"/>
                </a:solidFill>
              </a:rPr>
              <a:t>16-3 = 13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75EE3E7-775C-4049-9DE2-2EFD073C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D034-C349-5748-AF71-E3AA7933B6E3}"/>
              </a:ext>
            </a:extLst>
          </p:cNvPr>
          <p:cNvSpPr txBox="1"/>
          <p:nvPr/>
        </p:nvSpPr>
        <p:spPr>
          <a:xfrm>
            <a:off x="289932" y="858644"/>
            <a:ext cx="4761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0xED66</a:t>
            </a:r>
          </a:p>
          <a:p>
            <a:r>
              <a:rPr lang="en-US" dirty="0"/>
              <a:t>0x4A09</a:t>
            </a:r>
          </a:p>
          <a:p>
            <a:r>
              <a:rPr lang="en-US" dirty="0"/>
              <a:t>0x000F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647EC8-9AF5-AB46-A9B4-7690CE6B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91982"/>
              </p:ext>
            </p:extLst>
          </p:nvPr>
        </p:nvGraphicFramePr>
        <p:xfrm>
          <a:off x="5263375" y="307072"/>
          <a:ext cx="546409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4">
                  <a:extLst>
                    <a:ext uri="{9D8B030D-6E8A-4147-A177-3AD203B41FA5}">
                      <a16:colId xmlns:a16="http://schemas.microsoft.com/office/drawing/2014/main" val="3864693397"/>
                    </a:ext>
                  </a:extLst>
                </a:gridCol>
                <a:gridCol w="1773043">
                  <a:extLst>
                    <a:ext uri="{9D8B030D-6E8A-4147-A177-3AD203B41FA5}">
                      <a16:colId xmlns:a16="http://schemas.microsoft.com/office/drawing/2014/main" val="232003406"/>
                    </a:ext>
                  </a:extLst>
                </a:gridCol>
                <a:gridCol w="2932771">
                  <a:extLst>
                    <a:ext uri="{9D8B030D-6E8A-4147-A177-3AD203B41FA5}">
                      <a16:colId xmlns:a16="http://schemas.microsoft.com/office/drawing/2014/main" val="1402229446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77923"/>
                  </a:ext>
                </a:extLst>
              </a:tr>
              <a:tr h="3307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0100101000001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0xABCDABCD0134D4E3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261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1011010011000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0x0122E4FAB237910A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3356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1011001001001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0x01332E4F7A37910A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13187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0x013325698AC7910C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055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9647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1011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9293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1110110101100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122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0x1489BCD0134D4E3E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2103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0x1AB34134D4E3E149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24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1010111011110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0x2BB34134D4E3FC32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45576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1101110111001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384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9162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0xCD5671037910A2C9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045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7737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27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EA94CCC-E0B9-44AC-82EB-14D1560C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4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D034-C349-5748-AF71-E3AA7933B6E3}"/>
              </a:ext>
            </a:extLst>
          </p:cNvPr>
          <p:cNvSpPr txBox="1"/>
          <p:nvPr/>
        </p:nvSpPr>
        <p:spPr>
          <a:xfrm>
            <a:off x="289932" y="858644"/>
            <a:ext cx="4761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0xED66 </a:t>
            </a:r>
          </a:p>
          <a:p>
            <a:r>
              <a:rPr lang="en-US" dirty="0">
                <a:solidFill>
                  <a:srgbClr val="FF0000"/>
                </a:solidFill>
              </a:rPr>
              <a:t>1110 1101 0110 0110</a:t>
            </a:r>
          </a:p>
          <a:p>
            <a:r>
              <a:rPr lang="en-US" dirty="0">
                <a:solidFill>
                  <a:srgbClr val="FF0000"/>
                </a:solidFill>
              </a:rPr>
              <a:t>1110110101100 110</a:t>
            </a:r>
          </a:p>
          <a:p>
            <a:r>
              <a:rPr lang="en-US" dirty="0">
                <a:solidFill>
                  <a:srgbClr val="FF0000"/>
                </a:solidFill>
              </a:rPr>
              <a:t>tag = 1110110101100 = hit in line 7</a:t>
            </a:r>
          </a:p>
          <a:p>
            <a:r>
              <a:rPr lang="en-US" dirty="0">
                <a:solidFill>
                  <a:srgbClr val="FF0000"/>
                </a:solidFill>
              </a:rPr>
              <a:t>line = </a:t>
            </a:r>
            <a:r>
              <a:rPr lang="en-US" dirty="0"/>
              <a:t>0xAB237910A2CC2454</a:t>
            </a:r>
          </a:p>
          <a:p>
            <a:r>
              <a:rPr lang="en-US" dirty="0">
                <a:solidFill>
                  <a:srgbClr val="FF0000"/>
                </a:solidFill>
              </a:rPr>
              <a:t>offset = 6 = </a:t>
            </a:r>
            <a:r>
              <a:rPr lang="en-US" dirty="0"/>
              <a:t>0xAB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en-US" dirty="0"/>
              <a:t>7910A2CC2454</a:t>
            </a:r>
          </a:p>
          <a:p>
            <a:r>
              <a:rPr lang="en-US" dirty="0">
                <a:solidFill>
                  <a:srgbClr val="FF0000"/>
                </a:solidFill>
              </a:rPr>
              <a:t>(assume little endian)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647EC8-9AF5-AB46-A9B4-7690CE6B82A7}"/>
              </a:ext>
            </a:extLst>
          </p:cNvPr>
          <p:cNvGraphicFramePr>
            <a:graphicFrameLocks noGrp="1"/>
          </p:cNvGraphicFramePr>
          <p:nvPr/>
        </p:nvGraphicFramePr>
        <p:xfrm>
          <a:off x="5263375" y="307072"/>
          <a:ext cx="546409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4">
                  <a:extLst>
                    <a:ext uri="{9D8B030D-6E8A-4147-A177-3AD203B41FA5}">
                      <a16:colId xmlns:a16="http://schemas.microsoft.com/office/drawing/2014/main" val="3864693397"/>
                    </a:ext>
                  </a:extLst>
                </a:gridCol>
                <a:gridCol w="1773043">
                  <a:extLst>
                    <a:ext uri="{9D8B030D-6E8A-4147-A177-3AD203B41FA5}">
                      <a16:colId xmlns:a16="http://schemas.microsoft.com/office/drawing/2014/main" val="232003406"/>
                    </a:ext>
                  </a:extLst>
                </a:gridCol>
                <a:gridCol w="2932771">
                  <a:extLst>
                    <a:ext uri="{9D8B030D-6E8A-4147-A177-3AD203B41FA5}">
                      <a16:colId xmlns:a16="http://schemas.microsoft.com/office/drawing/2014/main" val="1402229446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77923"/>
                  </a:ext>
                </a:extLst>
              </a:tr>
              <a:tr h="3307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0100101000001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0xABCDABCD0134D4E3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261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1011010011000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0x0122E4FAB237910A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3356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1011001001001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0x01332E4F7A37910A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13187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0x013325698AC7910C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055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9647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1011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9293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1110110101100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122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0x1489BCD0134D4E3E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2103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0x1AB34134D4E3E149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24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1010111011110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0x2BB34134D4E3FC32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45576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1101110111001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384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9162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0xCD5671037910A2C9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045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7737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0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4B519D6-C523-4B2D-A1D2-D765674A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4 Answer 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D034-C349-5748-AF71-E3AA7933B6E3}"/>
              </a:ext>
            </a:extLst>
          </p:cNvPr>
          <p:cNvSpPr txBox="1"/>
          <p:nvPr/>
        </p:nvSpPr>
        <p:spPr>
          <a:xfrm>
            <a:off x="289932" y="858644"/>
            <a:ext cx="4761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0x4A09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0100 1010 0000 1001</a:t>
            </a:r>
          </a:p>
          <a:p>
            <a:r>
              <a:rPr lang="en-US" dirty="0">
                <a:solidFill>
                  <a:srgbClr val="FF0000"/>
                </a:solidFill>
              </a:rPr>
              <a:t>0100101000001 001</a:t>
            </a:r>
          </a:p>
          <a:p>
            <a:r>
              <a:rPr lang="en-US" dirty="0">
                <a:solidFill>
                  <a:srgbClr val="FF0000"/>
                </a:solidFill>
              </a:rPr>
              <a:t>tag = 0100101000001 = hit in line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line = </a:t>
            </a:r>
            <a:r>
              <a:rPr lang="en-US" dirty="0"/>
              <a:t>0xABCDABCD0134D4E3</a:t>
            </a:r>
          </a:p>
          <a:p>
            <a:r>
              <a:rPr lang="en-US" dirty="0">
                <a:solidFill>
                  <a:srgbClr val="FF0000"/>
                </a:solidFill>
              </a:rPr>
              <a:t>offset = 1 = </a:t>
            </a:r>
            <a:r>
              <a:rPr lang="en-US" dirty="0"/>
              <a:t>0xABCDABCD0134</a:t>
            </a:r>
            <a:r>
              <a:rPr lang="en-US" dirty="0">
                <a:solidFill>
                  <a:srgbClr val="FF0000"/>
                </a:solidFill>
              </a:rPr>
              <a:t>D4</a:t>
            </a:r>
            <a:r>
              <a:rPr lang="en-US" dirty="0"/>
              <a:t>E3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647EC8-9AF5-AB46-A9B4-7690CE6B82A7}"/>
              </a:ext>
            </a:extLst>
          </p:cNvPr>
          <p:cNvGraphicFramePr>
            <a:graphicFrameLocks noGrp="1"/>
          </p:cNvGraphicFramePr>
          <p:nvPr/>
        </p:nvGraphicFramePr>
        <p:xfrm>
          <a:off x="5263375" y="307072"/>
          <a:ext cx="546409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4">
                  <a:extLst>
                    <a:ext uri="{9D8B030D-6E8A-4147-A177-3AD203B41FA5}">
                      <a16:colId xmlns:a16="http://schemas.microsoft.com/office/drawing/2014/main" val="3864693397"/>
                    </a:ext>
                  </a:extLst>
                </a:gridCol>
                <a:gridCol w="1773043">
                  <a:extLst>
                    <a:ext uri="{9D8B030D-6E8A-4147-A177-3AD203B41FA5}">
                      <a16:colId xmlns:a16="http://schemas.microsoft.com/office/drawing/2014/main" val="232003406"/>
                    </a:ext>
                  </a:extLst>
                </a:gridCol>
                <a:gridCol w="2932771">
                  <a:extLst>
                    <a:ext uri="{9D8B030D-6E8A-4147-A177-3AD203B41FA5}">
                      <a16:colId xmlns:a16="http://schemas.microsoft.com/office/drawing/2014/main" val="1402229446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77923"/>
                  </a:ext>
                </a:extLst>
              </a:tr>
              <a:tr h="3307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0100101000001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0xABCDABCD0134D4E3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261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1011010011000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0x0122E4FAB237910A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3356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1011001001001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0x01332E4F7A37910A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13187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0x013325698AC7910C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055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9647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1011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9293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1110110101100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122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0x1489BCD0134D4E3E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2103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0x1AB34134D4E3E149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24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1010111011110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0x2BB34134D4E3FC32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45576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1101110111001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384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9162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0xCD5671037910A2C9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045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7737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60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D69723D3-8492-42B5-986F-2718E356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4 Answer 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FD034-C349-5748-AF71-E3AA7933B6E3}"/>
              </a:ext>
            </a:extLst>
          </p:cNvPr>
          <p:cNvSpPr txBox="1"/>
          <p:nvPr/>
        </p:nvSpPr>
        <p:spPr>
          <a:xfrm>
            <a:off x="289932" y="858644"/>
            <a:ext cx="4761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0x000F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0000 0000 0000 1111</a:t>
            </a:r>
          </a:p>
          <a:p>
            <a:r>
              <a:rPr lang="en-US" dirty="0">
                <a:solidFill>
                  <a:srgbClr val="FF0000"/>
                </a:solidFill>
              </a:rPr>
              <a:t>0000000000001 111</a:t>
            </a:r>
          </a:p>
          <a:p>
            <a:r>
              <a:rPr lang="en-US" dirty="0">
                <a:solidFill>
                  <a:srgbClr val="FF0000"/>
                </a:solidFill>
              </a:rPr>
              <a:t>tag = 0000000000001 = miss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647EC8-9AF5-AB46-A9B4-7690CE6B82A7}"/>
              </a:ext>
            </a:extLst>
          </p:cNvPr>
          <p:cNvGraphicFramePr>
            <a:graphicFrameLocks noGrp="1"/>
          </p:cNvGraphicFramePr>
          <p:nvPr/>
        </p:nvGraphicFramePr>
        <p:xfrm>
          <a:off x="5263375" y="307072"/>
          <a:ext cx="546409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284">
                  <a:extLst>
                    <a:ext uri="{9D8B030D-6E8A-4147-A177-3AD203B41FA5}">
                      <a16:colId xmlns:a16="http://schemas.microsoft.com/office/drawing/2014/main" val="3864693397"/>
                    </a:ext>
                  </a:extLst>
                </a:gridCol>
                <a:gridCol w="1773043">
                  <a:extLst>
                    <a:ext uri="{9D8B030D-6E8A-4147-A177-3AD203B41FA5}">
                      <a16:colId xmlns:a16="http://schemas.microsoft.com/office/drawing/2014/main" val="232003406"/>
                    </a:ext>
                  </a:extLst>
                </a:gridCol>
                <a:gridCol w="2932771">
                  <a:extLst>
                    <a:ext uri="{9D8B030D-6E8A-4147-A177-3AD203B41FA5}">
                      <a16:colId xmlns:a16="http://schemas.microsoft.com/office/drawing/2014/main" val="1402229446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77923"/>
                  </a:ext>
                </a:extLst>
              </a:tr>
              <a:tr h="33077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0100101000001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0xABCDABCD0134D4E3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261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1011010011000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0x0122E4FAB237910A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3356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1011001001001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0x01332E4F7A37910A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13187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0x013325698AC7910C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055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1010101010101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96472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1011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9293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1110110101100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1226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0x1489BCD0134D4E3E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2103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0x1AB34134D4E3E149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4245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1010111011110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0x2BB34134D4E3FC32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45576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1101110111001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0xABCD1298AC7910CA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5384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1101101111011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0x214FAB237910A2C9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9162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1011001100111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0xCD5671037910A2C9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0458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0x0122E4FAB2C3FA32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77379"/>
                  </a:ext>
                </a:extLst>
              </a:tr>
              <a:tr h="346289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1011101101010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0xAB237910A2CC2454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92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0CFFD7AA-619A-4C93-B896-10D2515A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Direct Mapped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97B6A7E-77E8-1646-8C90-C6E8DE8F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96" y="0"/>
            <a:ext cx="9271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8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54D67C64-6E87-4D97-875C-7E2C4767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Direct Mapped</a:t>
            </a:r>
          </a:p>
        </p:txBody>
      </p:sp>
      <p:pic>
        <p:nvPicPr>
          <p:cNvPr id="4" name="Picture 3" descr="Please contact instructor for information on this image.&#10;">
            <a:extLst>
              <a:ext uri="{FF2B5EF4-FFF2-40B4-BE49-F238E27FC236}">
                <a16:creationId xmlns:a16="http://schemas.microsoft.com/office/drawing/2014/main" id="{EE866B29-6956-9D4C-9479-BBE61F46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1" y="0"/>
            <a:ext cx="9766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2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220566E5-CDE3-4842-BED9-7610EF58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506ED-C58E-E74D-9C12-8C00B6655E7F}"/>
              </a:ext>
            </a:extLst>
          </p:cNvPr>
          <p:cNvSpPr txBox="1"/>
          <p:nvPr/>
        </p:nvSpPr>
        <p:spPr>
          <a:xfrm>
            <a:off x="1545017" y="39493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8BF428-686B-F446-959E-F4B71E5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931119"/>
              </p:ext>
            </p:extLst>
          </p:nvPr>
        </p:nvGraphicFramePr>
        <p:xfrm>
          <a:off x="805367" y="764271"/>
          <a:ext cx="22054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5154">
                  <a:extLst>
                    <a:ext uri="{9D8B030D-6E8A-4147-A177-3AD203B41FA5}">
                      <a16:colId xmlns:a16="http://schemas.microsoft.com/office/drawing/2014/main" val="752859536"/>
                    </a:ext>
                  </a:extLst>
                </a:gridCol>
                <a:gridCol w="735154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  <a:gridCol w="735154">
                  <a:extLst>
                    <a:ext uri="{9D8B030D-6E8A-4147-A177-3AD203B41FA5}">
                      <a16:colId xmlns:a16="http://schemas.microsoft.com/office/drawing/2014/main" val="362709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4EDB9C-367B-1A4E-8CD9-8DB58C63766F}"/>
              </a:ext>
            </a:extLst>
          </p:cNvPr>
          <p:cNvSpPr txBox="1"/>
          <p:nvPr/>
        </p:nvSpPr>
        <p:spPr>
          <a:xfrm>
            <a:off x="4518675" y="41405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A217DB-66E5-904E-BCFA-BED62F22F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51675"/>
              </p:ext>
            </p:extLst>
          </p:nvPr>
        </p:nvGraphicFramePr>
        <p:xfrm>
          <a:off x="4269678" y="450179"/>
          <a:ext cx="2205462" cy="6304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05462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5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5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7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5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1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031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CCC858-1BB7-5B44-ABCB-21BDA18C4FA0}"/>
              </a:ext>
            </a:extLst>
          </p:cNvPr>
          <p:cNvSpPr txBox="1"/>
          <p:nvPr/>
        </p:nvSpPr>
        <p:spPr>
          <a:xfrm>
            <a:off x="6742654" y="394939"/>
            <a:ext cx="44643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system has 2</a:t>
            </a:r>
            <a:r>
              <a:rPr lang="en-US" sz="1600" baseline="30000" dirty="0"/>
              <a:t>4</a:t>
            </a:r>
            <a:r>
              <a:rPr lang="en-US" sz="1600" dirty="0"/>
              <a:t> bytes of main memory and a direct mapped cache with 8 bytes.</a:t>
            </a:r>
          </a:p>
          <a:p>
            <a:endParaRPr lang="en-US" sz="1600" dirty="0"/>
          </a:p>
          <a:p>
            <a:r>
              <a:rPr lang="en-US" sz="1600" dirty="0"/>
              <a:t>A line is 2 bytes.</a:t>
            </a:r>
          </a:p>
          <a:p>
            <a:endParaRPr lang="en-US" sz="1600" dirty="0"/>
          </a:p>
          <a:p>
            <a:r>
              <a:rPr lang="en-US" sz="1600" dirty="0"/>
              <a:t>Address = 4 bits</a:t>
            </a:r>
          </a:p>
          <a:p>
            <a:endParaRPr lang="en-US" sz="1600" dirty="0"/>
          </a:p>
          <a:p>
            <a:r>
              <a:rPr lang="en-US" sz="1600" dirty="0"/>
              <a:t>Offset field = log(2) = 1 bit</a:t>
            </a:r>
          </a:p>
          <a:p>
            <a:endParaRPr lang="en-US" sz="1600" dirty="0"/>
          </a:p>
          <a:p>
            <a:r>
              <a:rPr lang="en-US" sz="1600" dirty="0"/>
              <a:t>Number of lines in cache = </a:t>
            </a:r>
          </a:p>
          <a:p>
            <a:r>
              <a:rPr lang="en-US" sz="1600" dirty="0"/>
              <a:t>(8 bytes/cache) / (2 bytes/line) = 4 lines/cache</a:t>
            </a:r>
          </a:p>
          <a:p>
            <a:endParaRPr lang="en-US" sz="1600" dirty="0"/>
          </a:p>
          <a:p>
            <a:r>
              <a:rPr lang="en-US" sz="1600" dirty="0"/>
              <a:t>Line field = log(4) = 2 bits</a:t>
            </a:r>
          </a:p>
          <a:p>
            <a:endParaRPr lang="en-US" sz="1600" dirty="0"/>
          </a:p>
          <a:p>
            <a:r>
              <a:rPr lang="en-US" sz="1600" dirty="0"/>
              <a:t>Tag field = 4 - 1 - 2 = 1 bit</a:t>
            </a:r>
          </a:p>
          <a:p>
            <a:endParaRPr lang="en-US" sz="1600" dirty="0"/>
          </a:p>
          <a:p>
            <a:r>
              <a:rPr lang="en-US" sz="1600" dirty="0"/>
              <a:t>For address 1010 what are the offset, line, and tag fields?</a:t>
            </a:r>
          </a:p>
          <a:p>
            <a:endParaRPr lang="en-US" sz="1600" dirty="0"/>
          </a:p>
          <a:p>
            <a:r>
              <a:rPr lang="en-US" sz="1600" dirty="0"/>
              <a:t>1010 = 1 01 0</a:t>
            </a:r>
          </a:p>
          <a:p>
            <a:r>
              <a:rPr lang="en-US" sz="1600" dirty="0"/>
              <a:t>tag = 1, line = 01, offset = 0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67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3DFB1967-F70F-4193-A52F-8CF147E7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Look Through Cache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AD7DB4D7-8DC6-4E4A-A485-0163CD0A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5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E87705A5-1698-4B9A-99B2-C9E0D90A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5 Explanation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506ED-C58E-E74D-9C12-8C00B6655E7F}"/>
              </a:ext>
            </a:extLst>
          </p:cNvPr>
          <p:cNvSpPr txBox="1"/>
          <p:nvPr/>
        </p:nvSpPr>
        <p:spPr>
          <a:xfrm>
            <a:off x="1545017" y="39493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8BF428-686B-F446-959E-F4B71E5DB982}"/>
              </a:ext>
            </a:extLst>
          </p:cNvPr>
          <p:cNvGraphicFramePr>
            <a:graphicFrameLocks noGrp="1"/>
          </p:cNvGraphicFramePr>
          <p:nvPr/>
        </p:nvGraphicFramePr>
        <p:xfrm>
          <a:off x="805367" y="764271"/>
          <a:ext cx="220546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5154">
                  <a:extLst>
                    <a:ext uri="{9D8B030D-6E8A-4147-A177-3AD203B41FA5}">
                      <a16:colId xmlns:a16="http://schemas.microsoft.com/office/drawing/2014/main" val="752859536"/>
                    </a:ext>
                  </a:extLst>
                </a:gridCol>
                <a:gridCol w="735154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  <a:gridCol w="735154">
                  <a:extLst>
                    <a:ext uri="{9D8B030D-6E8A-4147-A177-3AD203B41FA5}">
                      <a16:colId xmlns:a16="http://schemas.microsoft.com/office/drawing/2014/main" val="362709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4EDB9C-367B-1A4E-8CD9-8DB58C63766F}"/>
              </a:ext>
            </a:extLst>
          </p:cNvPr>
          <p:cNvSpPr txBox="1"/>
          <p:nvPr/>
        </p:nvSpPr>
        <p:spPr>
          <a:xfrm>
            <a:off x="4518675" y="41405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A217DB-66E5-904E-BCFA-BED62F22FCE5}"/>
              </a:ext>
            </a:extLst>
          </p:cNvPr>
          <p:cNvGraphicFramePr>
            <a:graphicFrameLocks noGrp="1"/>
          </p:cNvGraphicFramePr>
          <p:nvPr/>
        </p:nvGraphicFramePr>
        <p:xfrm>
          <a:off x="4269678" y="450179"/>
          <a:ext cx="2205462" cy="63042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205462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15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5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71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05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8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1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7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54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5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1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031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CCC858-1BB7-5B44-ABCB-21BDA18C4FA0}"/>
              </a:ext>
            </a:extLst>
          </p:cNvPr>
          <p:cNvSpPr txBox="1"/>
          <p:nvPr/>
        </p:nvSpPr>
        <p:spPr>
          <a:xfrm>
            <a:off x="6742654" y="394939"/>
            <a:ext cx="446432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system has 2</a:t>
            </a:r>
            <a:r>
              <a:rPr lang="en-US" sz="1600" baseline="30000" dirty="0"/>
              <a:t>4</a:t>
            </a:r>
            <a:r>
              <a:rPr lang="en-US" sz="1600" dirty="0"/>
              <a:t> bytes of main memory and a direct mapped cache with 8 bytes.</a:t>
            </a:r>
          </a:p>
          <a:p>
            <a:endParaRPr lang="en-US" sz="1600" dirty="0"/>
          </a:p>
          <a:p>
            <a:r>
              <a:rPr lang="en-US" sz="1600" dirty="0"/>
              <a:t>A line is 2 bytes.</a:t>
            </a:r>
          </a:p>
          <a:p>
            <a:endParaRPr lang="en-US" sz="1600" dirty="0"/>
          </a:p>
          <a:p>
            <a:r>
              <a:rPr lang="en-US" sz="1600" dirty="0"/>
              <a:t>Address = 4 bits</a:t>
            </a:r>
          </a:p>
          <a:p>
            <a:endParaRPr lang="en-US" sz="1600" dirty="0"/>
          </a:p>
          <a:p>
            <a:r>
              <a:rPr lang="en-US" sz="1600" dirty="0"/>
              <a:t>Offset field = log(2) = 1 bit</a:t>
            </a:r>
          </a:p>
          <a:p>
            <a:endParaRPr lang="en-US" sz="1600" dirty="0"/>
          </a:p>
          <a:p>
            <a:r>
              <a:rPr lang="en-US" sz="1600" dirty="0"/>
              <a:t>Number of lines in cache = </a:t>
            </a:r>
          </a:p>
          <a:p>
            <a:r>
              <a:rPr lang="en-US" sz="1600" dirty="0"/>
              <a:t>(8 bytes/cache) / (2 bytes/line) = 4 lines/cache</a:t>
            </a:r>
          </a:p>
          <a:p>
            <a:endParaRPr lang="en-US" sz="1600" dirty="0"/>
          </a:p>
          <a:p>
            <a:r>
              <a:rPr lang="en-US" sz="1600" dirty="0"/>
              <a:t>Line field = log(4) = 2 bits</a:t>
            </a:r>
          </a:p>
          <a:p>
            <a:endParaRPr lang="en-US" sz="1600" dirty="0"/>
          </a:p>
          <a:p>
            <a:r>
              <a:rPr lang="en-US" sz="1600" dirty="0"/>
              <a:t>Tag field = 4 - 1 - 2 = 1 bit</a:t>
            </a:r>
          </a:p>
          <a:p>
            <a:endParaRPr lang="en-US" sz="1600" dirty="0"/>
          </a:p>
          <a:p>
            <a:r>
              <a:rPr lang="en-US" sz="1600" dirty="0"/>
              <a:t>For address 1010 what are the offset, line, and tag fields?</a:t>
            </a:r>
          </a:p>
          <a:p>
            <a:endParaRPr lang="en-US" sz="1600" dirty="0"/>
          </a:p>
          <a:p>
            <a:r>
              <a:rPr lang="en-US" sz="1600" dirty="0"/>
              <a:t>1010 = 1 01 0</a:t>
            </a:r>
          </a:p>
          <a:p>
            <a:r>
              <a:rPr lang="en-US" sz="1600" dirty="0"/>
              <a:t>tag = 1, line = 01, offset = 0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A90679-D873-9842-A35D-D059E04A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9678" y="821423"/>
            <a:ext cx="1739591" cy="735981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DACC5D-44C5-8D40-B270-867193513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9677" y="1560657"/>
            <a:ext cx="1739591" cy="735981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8E2D2-74E8-8D49-A334-0CD163050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203" y="2302084"/>
            <a:ext cx="1739591" cy="735981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31FCE-1735-8949-B924-B0A926E60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7764" y="3050333"/>
            <a:ext cx="1739591" cy="735981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73FC4-18EB-924C-838B-5076819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0437" y="3780552"/>
            <a:ext cx="1739591" cy="750442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5DBF7-75B1-E546-90B9-C733310F2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0436" y="4528801"/>
            <a:ext cx="1739591" cy="750442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D66AD-FAA6-744E-A982-0D4F01AB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0435" y="5312630"/>
            <a:ext cx="1739591" cy="696832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0C81E9-0D91-4246-A1D1-9180F3382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0434" y="6020022"/>
            <a:ext cx="1739591" cy="696832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90D8FF-4E14-B04E-9DD7-5C3DE04E4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114675" y="1189413"/>
            <a:ext cx="957263" cy="22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3C01D8-CBD8-0C4C-9564-3C64B2CA7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107479" y="1782454"/>
            <a:ext cx="964459" cy="14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DFE6B6-EA03-3644-8FF3-F81CA5A62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107479" y="2071688"/>
            <a:ext cx="1058855" cy="54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491EFF-D9B9-6D4A-80E5-5BACEDE7B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072592" y="2488121"/>
            <a:ext cx="1102983" cy="93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953B45-923B-4245-BCED-EF4A5E6E6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152381" y="1485933"/>
            <a:ext cx="943645" cy="267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05D6BD-E9AC-0C4F-B435-B6A27233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120193" y="1862543"/>
            <a:ext cx="1010720" cy="304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30E445-C913-404A-BF1B-A2A599A87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084772" y="2137792"/>
            <a:ext cx="1068515" cy="362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82EBB6-8F19-E246-8143-274369B1F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059545" y="2618471"/>
            <a:ext cx="1094972" cy="380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67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BA9DC-4133-448D-9DBA-4E0B71D6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8BF428-686B-F446-959E-F4B71E5DB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27223"/>
              </p:ext>
            </p:extLst>
          </p:nvPr>
        </p:nvGraphicFramePr>
        <p:xfrm>
          <a:off x="805367" y="764271"/>
          <a:ext cx="429527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7671">
                  <a:extLst>
                    <a:ext uri="{9D8B030D-6E8A-4147-A177-3AD203B41FA5}">
                      <a16:colId xmlns:a16="http://schemas.microsoft.com/office/drawing/2014/main" val="752859536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362709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0xACD7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0x72AC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9506ED-C58E-E74D-9C12-8C00B6655E7F}"/>
              </a:ext>
            </a:extLst>
          </p:cNvPr>
          <p:cNvSpPr txBox="1"/>
          <p:nvPr/>
        </p:nvSpPr>
        <p:spPr>
          <a:xfrm>
            <a:off x="1545017" y="39493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B3732-23D4-0245-BD88-E9848C20E11D}"/>
              </a:ext>
            </a:extLst>
          </p:cNvPr>
          <p:cNvSpPr txBox="1"/>
          <p:nvPr/>
        </p:nvSpPr>
        <p:spPr>
          <a:xfrm>
            <a:off x="5647744" y="764271"/>
            <a:ext cx="4761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0xA</a:t>
            </a:r>
          </a:p>
          <a:p>
            <a:r>
              <a:rPr lang="en-US" dirty="0"/>
              <a:t>0xF</a:t>
            </a:r>
          </a:p>
          <a:p>
            <a:r>
              <a:rPr lang="en-US" dirty="0"/>
              <a:t>0x3</a:t>
            </a:r>
          </a:p>
        </p:txBody>
      </p:sp>
    </p:spTree>
    <p:extLst>
      <p:ext uri="{BB962C8B-B14F-4D97-AF65-F5344CB8AC3E}">
        <p14:creationId xmlns:p14="http://schemas.microsoft.com/office/powerpoint/2010/main" val="146778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C4F412-1C6F-481E-8EFD-B7CBD9F1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6 Step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8BF428-686B-F446-959E-F4B71E5DB982}"/>
              </a:ext>
            </a:extLst>
          </p:cNvPr>
          <p:cNvGraphicFramePr>
            <a:graphicFrameLocks noGrp="1"/>
          </p:cNvGraphicFramePr>
          <p:nvPr/>
        </p:nvGraphicFramePr>
        <p:xfrm>
          <a:off x="805367" y="764271"/>
          <a:ext cx="429527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7671">
                  <a:extLst>
                    <a:ext uri="{9D8B030D-6E8A-4147-A177-3AD203B41FA5}">
                      <a16:colId xmlns:a16="http://schemas.microsoft.com/office/drawing/2014/main" val="752859536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362709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0xACD7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0x72AC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9506ED-C58E-E74D-9C12-8C00B6655E7F}"/>
              </a:ext>
            </a:extLst>
          </p:cNvPr>
          <p:cNvSpPr txBox="1"/>
          <p:nvPr/>
        </p:nvSpPr>
        <p:spPr>
          <a:xfrm>
            <a:off x="1545017" y="39493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B3732-23D4-0245-BD88-E9848C20E11D}"/>
              </a:ext>
            </a:extLst>
          </p:cNvPr>
          <p:cNvSpPr txBox="1"/>
          <p:nvPr/>
        </p:nvSpPr>
        <p:spPr>
          <a:xfrm>
            <a:off x="5647744" y="764271"/>
            <a:ext cx="4761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0xA</a:t>
            </a:r>
          </a:p>
          <a:p>
            <a:endParaRPr lang="en-US" dirty="0"/>
          </a:p>
          <a:p>
            <a:r>
              <a:rPr lang="en-US" dirty="0"/>
              <a:t>1010</a:t>
            </a:r>
          </a:p>
          <a:p>
            <a:endParaRPr lang="en-US" dirty="0"/>
          </a:p>
          <a:p>
            <a:r>
              <a:rPr lang="en-US" dirty="0"/>
              <a:t>tag = 1, line = 01, offset = 0    miss</a:t>
            </a:r>
          </a:p>
        </p:txBody>
      </p:sp>
    </p:spTree>
    <p:extLst>
      <p:ext uri="{BB962C8B-B14F-4D97-AF65-F5344CB8AC3E}">
        <p14:creationId xmlns:p14="http://schemas.microsoft.com/office/powerpoint/2010/main" val="290964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A11C04-F24E-4539-9C56-AF444C86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6 Step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8BF428-686B-F446-959E-F4B71E5DB982}"/>
              </a:ext>
            </a:extLst>
          </p:cNvPr>
          <p:cNvGraphicFramePr>
            <a:graphicFrameLocks noGrp="1"/>
          </p:cNvGraphicFramePr>
          <p:nvPr/>
        </p:nvGraphicFramePr>
        <p:xfrm>
          <a:off x="805367" y="764271"/>
          <a:ext cx="429527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7671">
                  <a:extLst>
                    <a:ext uri="{9D8B030D-6E8A-4147-A177-3AD203B41FA5}">
                      <a16:colId xmlns:a16="http://schemas.microsoft.com/office/drawing/2014/main" val="752859536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362709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0xACD7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0x72AC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9506ED-C58E-E74D-9C12-8C00B6655E7F}"/>
              </a:ext>
            </a:extLst>
          </p:cNvPr>
          <p:cNvSpPr txBox="1"/>
          <p:nvPr/>
        </p:nvSpPr>
        <p:spPr>
          <a:xfrm>
            <a:off x="1545017" y="39493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B3732-23D4-0245-BD88-E9848C20E11D}"/>
              </a:ext>
            </a:extLst>
          </p:cNvPr>
          <p:cNvSpPr txBox="1"/>
          <p:nvPr/>
        </p:nvSpPr>
        <p:spPr>
          <a:xfrm>
            <a:off x="5647744" y="764271"/>
            <a:ext cx="4761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0xF</a:t>
            </a:r>
          </a:p>
          <a:p>
            <a:r>
              <a:rPr lang="en-US" dirty="0"/>
              <a:t>1111</a:t>
            </a:r>
          </a:p>
          <a:p>
            <a:endParaRPr lang="en-US" dirty="0"/>
          </a:p>
          <a:p>
            <a:r>
              <a:rPr lang="en-US" dirty="0"/>
              <a:t>tag = 1 line = 11 offset = 1 --- hit</a:t>
            </a:r>
          </a:p>
          <a:p>
            <a:r>
              <a:rPr lang="en-US" dirty="0"/>
              <a:t>data = 0x</a:t>
            </a:r>
            <a:r>
              <a:rPr lang="en-US" dirty="0">
                <a:solidFill>
                  <a:srgbClr val="FF0000"/>
                </a:solidFill>
              </a:rPr>
              <a:t>72</a:t>
            </a:r>
            <a:r>
              <a:rPr lang="en-US" dirty="0"/>
              <a:t>AC </a:t>
            </a:r>
          </a:p>
        </p:txBody>
      </p:sp>
    </p:spTree>
    <p:extLst>
      <p:ext uri="{BB962C8B-B14F-4D97-AF65-F5344CB8AC3E}">
        <p14:creationId xmlns:p14="http://schemas.microsoft.com/office/powerpoint/2010/main" val="135669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EDF1A-0AC6-4A5A-820C-42010FBF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6 Step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8BF428-686B-F446-959E-F4B71E5DB982}"/>
              </a:ext>
            </a:extLst>
          </p:cNvPr>
          <p:cNvGraphicFramePr>
            <a:graphicFrameLocks noGrp="1"/>
          </p:cNvGraphicFramePr>
          <p:nvPr/>
        </p:nvGraphicFramePr>
        <p:xfrm>
          <a:off x="805367" y="764271"/>
          <a:ext cx="429527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37671">
                  <a:extLst>
                    <a:ext uri="{9D8B030D-6E8A-4147-A177-3AD203B41FA5}">
                      <a16:colId xmlns:a16="http://schemas.microsoft.com/office/drawing/2014/main" val="752859536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val="3984850689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3627098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0xACD7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54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0xA398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0x72AC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77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09506ED-C58E-E74D-9C12-8C00B6655E7F}"/>
              </a:ext>
            </a:extLst>
          </p:cNvPr>
          <p:cNvSpPr txBox="1"/>
          <p:nvPr/>
        </p:nvSpPr>
        <p:spPr>
          <a:xfrm>
            <a:off x="1545017" y="394939"/>
            <a:ext cx="72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B3732-23D4-0245-BD88-E9848C20E11D}"/>
              </a:ext>
            </a:extLst>
          </p:cNvPr>
          <p:cNvSpPr txBox="1"/>
          <p:nvPr/>
        </p:nvSpPr>
        <p:spPr>
          <a:xfrm>
            <a:off x="5647744" y="764271"/>
            <a:ext cx="4761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the state of the cache described in the last slide is as shown.</a:t>
            </a:r>
          </a:p>
          <a:p>
            <a:endParaRPr lang="en-US" dirty="0"/>
          </a:p>
          <a:p>
            <a:r>
              <a:rPr lang="en-US" dirty="0"/>
              <a:t>The following memory addresses are requested.  For each, is it a hit?  If it is a hit, what is the data  requested?</a:t>
            </a:r>
          </a:p>
          <a:p>
            <a:endParaRPr lang="en-US" dirty="0"/>
          </a:p>
          <a:p>
            <a:r>
              <a:rPr lang="en-US" dirty="0"/>
              <a:t>0x3</a:t>
            </a:r>
          </a:p>
          <a:p>
            <a:endParaRPr lang="en-US" dirty="0"/>
          </a:p>
          <a:p>
            <a:r>
              <a:rPr lang="en-US" dirty="0"/>
              <a:t>0011</a:t>
            </a:r>
          </a:p>
          <a:p>
            <a:r>
              <a:rPr lang="en-US" dirty="0"/>
              <a:t>tag = 0, line = 01, offset = 1 --- hit</a:t>
            </a:r>
          </a:p>
          <a:p>
            <a:endParaRPr lang="en-US" dirty="0"/>
          </a:p>
          <a:p>
            <a:r>
              <a:rPr lang="en-US" dirty="0"/>
              <a:t>data = 0x</a:t>
            </a:r>
            <a:r>
              <a:rPr lang="en-US" dirty="0">
                <a:solidFill>
                  <a:srgbClr val="FF0000"/>
                </a:solidFill>
              </a:rPr>
              <a:t>12</a:t>
            </a:r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80413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D2E86CD0-4C63-48EB-8732-A445498C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3B72-7ED6-524B-9DA7-80F9E1DDBADC}"/>
              </a:ext>
            </a:extLst>
          </p:cNvPr>
          <p:cNvSpPr txBox="1"/>
          <p:nvPr/>
        </p:nvSpPr>
        <p:spPr>
          <a:xfrm>
            <a:off x="914401" y="428625"/>
            <a:ext cx="108536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and a direct mapped cache with 2</a:t>
            </a:r>
            <a:r>
              <a:rPr lang="en-US" baseline="30000" dirty="0"/>
              <a:t>12</a:t>
            </a:r>
            <a:r>
              <a:rPr lang="en-US" dirty="0"/>
              <a:t> bytes and a block size of 2</a:t>
            </a:r>
            <a:r>
              <a:rPr lang="en-US" baseline="30000" dirty="0"/>
              <a:t>5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What is the size of the address?</a:t>
            </a:r>
          </a:p>
          <a:p>
            <a:endParaRPr lang="en-US" dirty="0"/>
          </a:p>
          <a:p>
            <a:r>
              <a:rPr lang="en-US" dirty="0"/>
              <a:t>What is the size of the offset field?</a:t>
            </a:r>
          </a:p>
          <a:p>
            <a:endParaRPr lang="en-US" dirty="0"/>
          </a:p>
          <a:p>
            <a:r>
              <a:rPr lang="en-US" dirty="0"/>
              <a:t>What is the size of the line field?</a:t>
            </a:r>
          </a:p>
          <a:p>
            <a:endParaRPr lang="en-US" dirty="0"/>
          </a:p>
          <a:p>
            <a:r>
              <a:rPr lang="en-US" dirty="0"/>
              <a:t>What is the size of the tag field?</a:t>
            </a:r>
          </a:p>
        </p:txBody>
      </p:sp>
    </p:spTree>
    <p:extLst>
      <p:ext uri="{BB962C8B-B14F-4D97-AF65-F5344CB8AC3E}">
        <p14:creationId xmlns:p14="http://schemas.microsoft.com/office/powerpoint/2010/main" val="3993098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D10FAD39-4FD0-407D-8763-C34DACD1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7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F3B72-7ED6-524B-9DA7-80F9E1DDBADC}"/>
              </a:ext>
            </a:extLst>
          </p:cNvPr>
          <p:cNvSpPr txBox="1"/>
          <p:nvPr/>
        </p:nvSpPr>
        <p:spPr>
          <a:xfrm>
            <a:off x="914401" y="428625"/>
            <a:ext cx="108536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and a direct mapped cache with 2</a:t>
            </a:r>
            <a:r>
              <a:rPr lang="en-US" baseline="30000" dirty="0"/>
              <a:t>12</a:t>
            </a:r>
            <a:r>
              <a:rPr lang="en-US" dirty="0"/>
              <a:t> bytes and a block size of 2</a:t>
            </a:r>
            <a:r>
              <a:rPr lang="en-US" baseline="30000" dirty="0"/>
              <a:t>5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What is the size of the address? </a:t>
            </a:r>
            <a:r>
              <a:rPr lang="en-US" dirty="0">
                <a:solidFill>
                  <a:srgbClr val="FF0000"/>
                </a:solidFill>
              </a:rPr>
              <a:t>32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size of the offset field?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) = 5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size of the line field?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bytes/cache / 2</a:t>
            </a:r>
            <a:r>
              <a:rPr lang="en-US" baseline="30000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 bytes/line = 2</a:t>
            </a:r>
            <a:r>
              <a:rPr lang="en-US" baseline="30000" dirty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 lines/cache 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                                       log(2</a:t>
            </a:r>
            <a:r>
              <a:rPr lang="en-US" baseline="30000" dirty="0">
                <a:solidFill>
                  <a:srgbClr val="FF0000"/>
                </a:solidFill>
              </a:rPr>
              <a:t>7</a:t>
            </a:r>
            <a:r>
              <a:rPr lang="en-US" dirty="0">
                <a:solidFill>
                  <a:srgbClr val="FF0000"/>
                </a:solidFill>
              </a:rPr>
              <a:t>) = 7 bits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size of the tag field?  </a:t>
            </a:r>
            <a:r>
              <a:rPr lang="en-US" dirty="0">
                <a:solidFill>
                  <a:srgbClr val="FF0000"/>
                </a:solidFill>
              </a:rPr>
              <a:t>32-7-5 = 20 bits</a:t>
            </a:r>
          </a:p>
        </p:txBody>
      </p:sp>
    </p:spTree>
    <p:extLst>
      <p:ext uri="{BB962C8B-B14F-4D97-AF65-F5344CB8AC3E}">
        <p14:creationId xmlns:p14="http://schemas.microsoft.com/office/powerpoint/2010/main" val="344276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D9BE88A6-A4C8-430F-A855-DD751CDD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41C5C-46A0-EE4A-A30F-D8B8E889C775}"/>
              </a:ext>
            </a:extLst>
          </p:cNvPr>
          <p:cNvSpPr txBox="1"/>
          <p:nvPr/>
        </p:nvSpPr>
        <p:spPr>
          <a:xfrm>
            <a:off x="1014761" y="680224"/>
            <a:ext cx="11197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memory system with a 20ns access time supported by a cache with a 5ns access time and a hit rate of 90%</a:t>
            </a:r>
          </a:p>
          <a:p>
            <a:endParaRPr lang="en-US" dirty="0"/>
          </a:p>
          <a:p>
            <a:r>
              <a:rPr lang="en-US" dirty="0"/>
              <a:t>What is the average memory access time for a lookaside cache?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86934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4021F114-71E8-4E99-8C69-869C1B28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41C5C-46A0-EE4A-A30F-D8B8E889C775}"/>
              </a:ext>
            </a:extLst>
          </p:cNvPr>
          <p:cNvSpPr txBox="1"/>
          <p:nvPr/>
        </p:nvSpPr>
        <p:spPr>
          <a:xfrm>
            <a:off x="1014761" y="680224"/>
            <a:ext cx="11197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memory system with a 20ns access time supported by a cache with a 5ns access time and a hit rate of 90%</a:t>
            </a:r>
          </a:p>
          <a:p>
            <a:endParaRPr lang="en-US" dirty="0"/>
          </a:p>
          <a:p>
            <a:r>
              <a:rPr lang="en-US" dirty="0"/>
              <a:t>What is the average memory access time for a lookaside cache?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average memory access time for a look through cache?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3A7C-29CE-2948-8E93-ED69120A66FD}"/>
              </a:ext>
            </a:extLst>
          </p:cNvPr>
          <p:cNvSpPr txBox="1"/>
          <p:nvPr/>
        </p:nvSpPr>
        <p:spPr>
          <a:xfrm>
            <a:off x="1014761" y="1695886"/>
            <a:ext cx="381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AMAT = 5*0.9 + 20*0.1 = 4.5+2 = 6.5ns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34D68-5382-044D-BE79-BC7F640FA50C}"/>
              </a:ext>
            </a:extLst>
          </p:cNvPr>
          <p:cNvSpPr txBox="1"/>
          <p:nvPr/>
        </p:nvSpPr>
        <p:spPr>
          <a:xfrm>
            <a:off x="1248937" y="3190150"/>
            <a:ext cx="306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AMAT = 5 + 20*0.1 = 5+2 = 7ns</a:t>
            </a:r>
          </a:p>
        </p:txBody>
      </p:sp>
    </p:spTree>
    <p:extLst>
      <p:ext uri="{BB962C8B-B14F-4D97-AF65-F5344CB8AC3E}">
        <p14:creationId xmlns:p14="http://schemas.microsoft.com/office/powerpoint/2010/main" val="102187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1074C17-684C-4A99-85DA-FD7803AE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41C5C-46A0-EE4A-A30F-D8B8E889C775}"/>
              </a:ext>
            </a:extLst>
          </p:cNvPr>
          <p:cNvSpPr txBox="1"/>
          <p:nvPr/>
        </p:nvSpPr>
        <p:spPr>
          <a:xfrm>
            <a:off x="1014762" y="680224"/>
            <a:ext cx="10292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memory system with a 20ns access time supported by a L1 cache with a 5ns access time and a hit rate of 90% and an L2 cache with an 8ns access time and a hit rate of 80%</a:t>
            </a:r>
          </a:p>
          <a:p>
            <a:endParaRPr lang="en-US" dirty="0"/>
          </a:p>
          <a:p>
            <a:r>
              <a:rPr lang="en-US" dirty="0"/>
              <a:t>What is the average memory access time for a lookaside cache?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371017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4DB26749-A537-45FC-A251-176E5CA5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Example Problem 2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41C5C-46A0-EE4A-A30F-D8B8E889C775}"/>
              </a:ext>
            </a:extLst>
          </p:cNvPr>
          <p:cNvSpPr txBox="1"/>
          <p:nvPr/>
        </p:nvSpPr>
        <p:spPr>
          <a:xfrm>
            <a:off x="1014762" y="680224"/>
            <a:ext cx="10292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memory system with a 20ns access time supported by a L1 cache with a 5ns access time and a hit rate of 90% and an L2 cache with an 8ns access time and a hit rate of 80%</a:t>
            </a:r>
          </a:p>
          <a:p>
            <a:endParaRPr lang="en-US" dirty="0"/>
          </a:p>
          <a:p>
            <a:r>
              <a:rPr lang="en-US" dirty="0"/>
              <a:t>What is the average memory access time for a lookaside cache?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average memory access time for a look through cache?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30C1-923F-9845-B797-ED6070372B50}"/>
              </a:ext>
            </a:extLst>
          </p:cNvPr>
          <p:cNvSpPr txBox="1"/>
          <p:nvPr/>
        </p:nvSpPr>
        <p:spPr>
          <a:xfrm>
            <a:off x="1204332" y="1839951"/>
            <a:ext cx="748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AMAT = 5*0.9 + 0.1*(8*0.8 + 20*0.2) = 4.5 + 0.1*(6.4+4) = 4.5 + 1.04 = 5.54 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A56D6-E3BF-BE45-9295-814D0BF0319D}"/>
              </a:ext>
            </a:extLst>
          </p:cNvPr>
          <p:cNvSpPr txBox="1"/>
          <p:nvPr/>
        </p:nvSpPr>
        <p:spPr>
          <a:xfrm>
            <a:off x="1204331" y="3369010"/>
            <a:ext cx="591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AMAT = 5 + 0.1*(8 + 20*0.2) = 5 + 0.1*(8+4) = 5 + 1.2 = 6.2 ns</a:t>
            </a:r>
          </a:p>
        </p:txBody>
      </p:sp>
    </p:spTree>
    <p:extLst>
      <p:ext uri="{BB962C8B-B14F-4D97-AF65-F5344CB8AC3E}">
        <p14:creationId xmlns:p14="http://schemas.microsoft.com/office/powerpoint/2010/main" val="157983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09AE5149-9F04-4772-B62C-9B4F3E6B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Cache Organization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C5915E04-A631-4D4F-8A7B-7E5B6184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2" y="0"/>
            <a:ext cx="7810628" cy="614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D4515E57-3CEE-47F2-9785-3C4D293F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Fully Associative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5F83A5EF-795D-D941-A435-CB3690FD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4" y="96468"/>
            <a:ext cx="8011350" cy="63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8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B3B62768-56E6-496A-A7BF-85B323F3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Fully Associative</a:t>
            </a:r>
          </a:p>
        </p:txBody>
      </p:sp>
      <p:pic>
        <p:nvPicPr>
          <p:cNvPr id="4" name="Picture 3" descr="Please contact instructor for information on this image.&#10;">
            <a:extLst>
              <a:ext uri="{FF2B5EF4-FFF2-40B4-BE49-F238E27FC236}">
                <a16:creationId xmlns:a16="http://schemas.microsoft.com/office/drawing/2014/main" id="{849A45B1-4404-8F42-93D1-9050ECBD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27" y="0"/>
            <a:ext cx="9536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1689</Words>
  <Application>Microsoft Office PowerPoint</Application>
  <PresentationFormat>Widescreen</PresentationFormat>
  <Paragraphs>527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Lookaside Cache</vt:lpstr>
      <vt:lpstr>Look Through Cache</vt:lpstr>
      <vt:lpstr>Example Problem</vt:lpstr>
      <vt:lpstr>Example Problem Answer</vt:lpstr>
      <vt:lpstr>Example Problem 2</vt:lpstr>
      <vt:lpstr>Example Problem 2 Answer</vt:lpstr>
      <vt:lpstr>Cache Organization</vt:lpstr>
      <vt:lpstr>Fully Associative</vt:lpstr>
      <vt:lpstr>Fully Associative</vt:lpstr>
      <vt:lpstr>Fully Associative</vt:lpstr>
      <vt:lpstr>Example Problem 3</vt:lpstr>
      <vt:lpstr>Example Problem 3 Answer</vt:lpstr>
      <vt:lpstr>Example Problem 4</vt:lpstr>
      <vt:lpstr>Example Problem 4 Answer</vt:lpstr>
      <vt:lpstr>Example Problem 4 Answer Part 2</vt:lpstr>
      <vt:lpstr>Example Problem 4 Answer Part 3</vt:lpstr>
      <vt:lpstr>Direct Mapped</vt:lpstr>
      <vt:lpstr>Direct Mapped</vt:lpstr>
      <vt:lpstr>Example Problem 5</vt:lpstr>
      <vt:lpstr>Example Problem 5 Explanation</vt:lpstr>
      <vt:lpstr>Example Problem 6</vt:lpstr>
      <vt:lpstr>Example Problem 6 Step 1</vt:lpstr>
      <vt:lpstr>Example Problem 6 Step 2</vt:lpstr>
      <vt:lpstr>Example Problem 6 Step 3</vt:lpstr>
      <vt:lpstr>Example Problem 7</vt:lpstr>
      <vt:lpstr>Example Problem 7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Martin,Joshua L</cp:lastModifiedBy>
  <cp:revision>20</cp:revision>
  <dcterms:created xsi:type="dcterms:W3CDTF">2020-11-16T15:19:56Z</dcterms:created>
  <dcterms:modified xsi:type="dcterms:W3CDTF">2022-02-01T17:53:35Z</dcterms:modified>
</cp:coreProperties>
</file>