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4" r:id="rId2"/>
    <p:sldId id="266" r:id="rId3"/>
    <p:sldId id="296" r:id="rId4"/>
    <p:sldId id="325" r:id="rId5"/>
    <p:sldId id="336" r:id="rId6"/>
    <p:sldId id="337" r:id="rId7"/>
    <p:sldId id="334" r:id="rId8"/>
    <p:sldId id="338" r:id="rId9"/>
    <p:sldId id="339" r:id="rId10"/>
    <p:sldId id="340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3" autoAdjust="0"/>
    <p:restoredTop sz="86478" autoAdjust="0"/>
  </p:normalViewPr>
  <p:slideViewPr>
    <p:cSldViewPr snapToGrid="0" snapToObjects="1">
      <p:cViewPr>
        <p:scale>
          <a:sx n="110" d="100"/>
          <a:sy n="110" d="100"/>
        </p:scale>
        <p:origin x="-8" y="-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7253A-B9C7-354A-BDAD-D42CD85AFDB6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E75B4-25EC-404A-A0D8-B16B6BA00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1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1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98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E75B4-25EC-404A-A0D8-B16B6BA007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0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9C41-3C76-BC44-9110-CB81820C8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82E4A-EA01-E944-A3C2-70624083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1E349-3EC4-C445-9E21-9343439B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5BDB5-2068-E342-B598-BCA0E7DE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DEB3-5EC6-0543-88BE-1C63B6FA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8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48A7-12C2-D642-BD20-B5254F54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C6963-E974-CC4A-8AAB-93C1F219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0D277-220C-954E-8A62-AE7F1A49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49F-AE53-224C-B179-24AFE83B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DA52-F179-4446-8964-A56BD5DB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6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BD6AC-35F6-574A-832E-95831E612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A12C-7280-DE4A-B50F-5D200E40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FDBAD-4157-BE42-880F-334EF784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45CDD-B49E-984B-8064-7134F218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BD464-FE5E-F645-9793-B5F80C0E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29"/>
            <a:ext cx="1096704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1ABE3-F97C-4D65-8493-B207B2D98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1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8795-3C31-DB4A-8AD9-CEC30676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F138-61A1-C941-AC6F-92DAF654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586B-5AF5-C448-B237-D100DB85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F687-7F33-9545-B39C-E9CAE063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F336-AE57-E642-B0F6-4D96277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4639-5EDF-3548-9990-2D52BE5D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191B0-97E3-554F-A9C9-460624A32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6BF10-A6B8-5C45-BD6C-72AF7CB1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1A710-466E-9345-BDE1-E29C49C3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FC1C-FEEF-464A-B91E-2CCB53BA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1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ACDC-BA1A-6143-8AF7-A36CFA4D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E790-04F8-9E43-B351-7974EA59A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D68C5-2F1B-484F-B6CA-8389F959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3A83B-5EFF-2446-8FBE-BB001B0F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3EF2A-B772-CD46-816E-DACB6423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7205E-7C9C-AC41-8EBD-374E3404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0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71BD-3C58-B34D-B983-126D554E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EA177-02D5-4341-8E4D-A00A2593E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01D38-4BCC-3D4F-9248-E91684DDF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BCA3D-AB6B-B744-8672-13567F622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74165-433B-504C-9C17-3613F84A3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87DED-254F-BF40-8084-B0D8A0FD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D16FF-3825-2F4F-95F0-A6749559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9FB65-4D69-824A-A1F7-0F361F52B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38B1-FE0F-8E4B-B886-2AAD3938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C14CA-7E51-9A46-A9AC-CC73D518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AAA0-5A26-384E-81FB-72540F9C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91C7-F0AD-7646-9169-0B24A646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E51DD-4DC3-FA4F-9C76-D7AB20C2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94C98-3619-334B-BB88-95B16A48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B171-0C81-2743-8FA7-0F6A5B97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5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125-DFD2-E441-823C-51F7E5E0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31EC-4E2B-8E49-A839-AF9F75933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E57CA-914C-8A47-99B0-8B21AC38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C9F81-2748-CA49-A52C-27A7695A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8160A-65E5-164B-95BC-3F7757DF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30223-99E6-474D-83D0-A08DF9A5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669F8-9DBA-C04C-A58A-F17513B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0DE03-A855-8849-AD4B-AC07D8F8E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59726-D103-3642-B746-D996E76F4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5BAA8-0B91-CD45-9213-89CD05928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DF3F-2A56-074E-AC3E-E113CB65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DD0E2-CC87-E945-9936-3B1FA705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6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6A10F-02DA-7743-86E5-DDF46366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0118-376E-174F-A51C-79CDC944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0DFCC-28E9-8D4E-8734-D8E3D40B2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91FC-0475-C74D-AD4B-6C1E254C6DF6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5136-12B7-6B44-9BA7-2F80CCCB4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8A24-5195-394F-84FD-AD87D50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0A0B7-E695-B64F-8E5B-320029D99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76414" y="4111041"/>
            <a:ext cx="4935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algebra to derive the sum of products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98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(B*C)’ + (A*C) = (A’*B’) + (B’ + C’) + 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188129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9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(B*C)’ + (A*C) = (A’*B’) + (B’ + C’) + A*C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62395-1E04-1B4F-AE93-ECC2565C068C}"/>
              </a:ext>
            </a:extLst>
          </p:cNvPr>
          <p:cNvSpPr txBox="1"/>
          <p:nvPr/>
        </p:nvSpPr>
        <p:spPr>
          <a:xfrm>
            <a:off x="493859" y="4889375"/>
            <a:ext cx="726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equation for this circuit using product of sums or sum </a:t>
            </a:r>
            <a:r>
              <a:rPr lang="en-US"/>
              <a:t>of products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/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D7C98B0-84AA-8D4E-97D4-5499CFD8A461}"/>
              </a:ext>
            </a:extLst>
          </p:cNvPr>
          <p:cNvSpPr txBox="1"/>
          <p:nvPr/>
        </p:nvSpPr>
        <p:spPr>
          <a:xfrm>
            <a:off x="936702" y="5497551"/>
            <a:ext cx="656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of sums - A+B’+C’</a:t>
            </a:r>
          </a:p>
          <a:p>
            <a:r>
              <a:rPr lang="en-US" dirty="0"/>
              <a:t>Sum of products - A’B’C’ + A’B’C + A’BC</a:t>
            </a:r>
            <a:r>
              <a:rPr lang="en-US"/>
              <a:t>’ + </a:t>
            </a:r>
            <a:r>
              <a:rPr lang="en-US" dirty="0"/>
              <a:t>AB’C’ + AB’C + </a:t>
            </a:r>
            <a:r>
              <a:rPr lang="en-US"/>
              <a:t>ABC’ + ABC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1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62677" y="1415669"/>
          <a:ext cx="36056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76414" y="4111041"/>
            <a:ext cx="494237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the truth table as the product of sums:</a:t>
            </a:r>
          </a:p>
          <a:p>
            <a:r>
              <a:rPr lang="en-US" dirty="0"/>
              <a:t>C =  (A+B’) * (A’+B)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boolean</a:t>
            </a:r>
            <a:r>
              <a:rPr lang="en-US" dirty="0"/>
              <a:t> algebra to derive the sum of products</a:t>
            </a:r>
          </a:p>
          <a:p>
            <a:r>
              <a:rPr lang="en-US" dirty="0"/>
              <a:t>C = (A’*A + A*B + A’*B’ + B’*B)</a:t>
            </a:r>
          </a:p>
          <a:p>
            <a:r>
              <a:rPr lang="en-US" dirty="0"/>
              <a:t>    = (A’*B’ + A*B)</a:t>
            </a:r>
          </a:p>
        </p:txBody>
      </p:sp>
    </p:spTree>
    <p:extLst>
      <p:ext uri="{BB962C8B-B14F-4D97-AF65-F5344CB8AC3E}">
        <p14:creationId xmlns:p14="http://schemas.microsoft.com/office/powerpoint/2010/main" val="37051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43" y="1571349"/>
            <a:ext cx="3889082" cy="2175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2438400" y="3746377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62395-1E04-1B4F-AE93-ECC2565C068C}"/>
              </a:ext>
            </a:extLst>
          </p:cNvPr>
          <p:cNvSpPr txBox="1"/>
          <p:nvPr/>
        </p:nvSpPr>
        <p:spPr>
          <a:xfrm>
            <a:off x="2438400" y="5101130"/>
            <a:ext cx="726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equation for this circuit using product of sums or sum </a:t>
            </a:r>
            <a:r>
              <a:rPr lang="en-US"/>
              <a:t>of products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3476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(A+B)’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084138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D3057-F7B1-8ABA-02E5-109CAF9F3C77}"/>
              </a:ext>
            </a:extLst>
          </p:cNvPr>
          <p:cNvCxnSpPr/>
          <p:nvPr/>
        </p:nvCxnSpPr>
        <p:spPr>
          <a:xfrm flipH="1">
            <a:off x="2671763" y="1386682"/>
            <a:ext cx="642937" cy="599281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4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3476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(A+B)’+</a:t>
            </a:r>
            <a:r>
              <a:rPr lang="en-US" dirty="0">
                <a:solidFill>
                  <a:srgbClr val="FF0000"/>
                </a:solidFill>
              </a:rPr>
              <a:t>(B*C)’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/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D3057-F7B1-8ABA-02E5-109CAF9F3C77}"/>
              </a:ext>
            </a:extLst>
          </p:cNvPr>
          <p:cNvCxnSpPr/>
          <p:nvPr/>
        </p:nvCxnSpPr>
        <p:spPr>
          <a:xfrm flipH="1">
            <a:off x="2235966" y="1799905"/>
            <a:ext cx="642937" cy="599281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3476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(A+B)’+(B*C)’+</a:t>
            </a:r>
            <a:r>
              <a:rPr lang="en-US" dirty="0">
                <a:solidFill>
                  <a:srgbClr val="FF0000"/>
                </a:solidFill>
              </a:rPr>
              <a:t>(A*C)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/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D3057-F7B1-8ABA-02E5-109CAF9F3C77}"/>
              </a:ext>
            </a:extLst>
          </p:cNvPr>
          <p:cNvCxnSpPr>
            <a:cxnSpLocks/>
          </p:cNvCxnSpPr>
          <p:nvPr/>
        </p:nvCxnSpPr>
        <p:spPr>
          <a:xfrm flipH="1" flipV="1">
            <a:off x="2360094" y="3286637"/>
            <a:ext cx="518809" cy="300997"/>
          </a:xfrm>
          <a:prstGeom prst="straightConnector1">
            <a:avLst/>
          </a:prstGeom>
          <a:ln w="254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70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(A+B)’ </a:t>
            </a:r>
            <a:r>
              <a:rPr lang="en-US" dirty="0"/>
              <a:t>+ (B*C)’ + (A*C) = </a:t>
            </a:r>
            <a:r>
              <a:rPr lang="en-US" dirty="0">
                <a:solidFill>
                  <a:srgbClr val="FF0000"/>
                </a:solidFill>
              </a:rPr>
              <a:t>(A’*B’) </a:t>
            </a:r>
            <a:r>
              <a:rPr lang="en-US" dirty="0"/>
              <a:t>+ (B’ + C’) + 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218660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56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</a:t>
            </a:r>
            <a:r>
              <a:rPr lang="en-US" dirty="0">
                <a:solidFill>
                  <a:srgbClr val="FF0000"/>
                </a:solidFill>
              </a:rPr>
              <a:t>(B*C)’ </a:t>
            </a:r>
            <a:r>
              <a:rPr lang="en-US" dirty="0"/>
              <a:t>+ (A*C) = (A’*B’) + </a:t>
            </a:r>
            <a:r>
              <a:rPr lang="en-US" dirty="0">
                <a:solidFill>
                  <a:srgbClr val="FF0000"/>
                </a:solidFill>
              </a:rPr>
              <a:t>(B’ + C’) </a:t>
            </a:r>
            <a:r>
              <a:rPr lang="en-US" dirty="0"/>
              <a:t>+ 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55304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08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75D0-34E0-2A4A-9D06-35DCF1F8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Logic</a:t>
            </a:r>
          </a:p>
        </p:txBody>
      </p:sp>
      <p:pic>
        <p:nvPicPr>
          <p:cNvPr id="4" name="Picture 3" descr="Please contact instructor for information on this image.">
            <a:extLst>
              <a:ext uri="{FF2B5EF4-FFF2-40B4-BE49-F238E27FC236}">
                <a16:creationId xmlns:a16="http://schemas.microsoft.com/office/drawing/2014/main" id="{060F6FF5-87CD-034E-95FE-5F3314408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9" y="1386682"/>
            <a:ext cx="3889082" cy="217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A142F-FD67-2E44-A14B-59D43A32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321119" y="4731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4B785-587A-3A4C-8B29-B8BB76390A42}"/>
              </a:ext>
            </a:extLst>
          </p:cNvPr>
          <p:cNvSpPr txBox="1"/>
          <p:nvPr/>
        </p:nvSpPr>
        <p:spPr>
          <a:xfrm>
            <a:off x="493859" y="3571363"/>
            <a:ext cx="4667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truth table for this circuit</a:t>
            </a:r>
          </a:p>
          <a:p>
            <a:endParaRPr lang="en-US" dirty="0"/>
          </a:p>
          <a:p>
            <a:r>
              <a:rPr lang="en-US" dirty="0"/>
              <a:t>(A+B)’ + (B*C)’ + </a:t>
            </a:r>
            <a:r>
              <a:rPr lang="en-US" dirty="0">
                <a:solidFill>
                  <a:srgbClr val="FF0000"/>
                </a:solidFill>
              </a:rPr>
              <a:t>(A*C)</a:t>
            </a:r>
            <a:r>
              <a:rPr lang="en-US" dirty="0"/>
              <a:t> = (A’*B’) + (B’ + C’) + </a:t>
            </a:r>
            <a:r>
              <a:rPr lang="en-US" dirty="0">
                <a:solidFill>
                  <a:srgbClr val="FF0000"/>
                </a:solidFill>
              </a:rPr>
              <a:t>A*C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101CE-B1E9-3B4C-A9FB-442B8154F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14122"/>
              </p:ext>
            </p:extLst>
          </p:nvPr>
        </p:nvGraphicFramePr>
        <p:xfrm>
          <a:off x="5149166" y="730406"/>
          <a:ext cx="452863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159">
                  <a:extLst>
                    <a:ext uri="{9D8B030D-6E8A-4147-A177-3AD203B41FA5}">
                      <a16:colId xmlns:a16="http://schemas.microsoft.com/office/drawing/2014/main" val="837190123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789304328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4238665011"/>
                    </a:ext>
                  </a:extLst>
                </a:gridCol>
                <a:gridCol w="1132159">
                  <a:extLst>
                    <a:ext uri="{9D8B030D-6E8A-4147-A177-3AD203B41FA5}">
                      <a16:colId xmlns:a16="http://schemas.microsoft.com/office/drawing/2014/main" val="2226316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069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70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0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28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5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93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5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054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77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713</Words>
  <Application>Microsoft Macintosh PowerPoint</Application>
  <PresentationFormat>Widescreen</PresentationFormat>
  <Paragraphs>339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  <vt:lpstr>Digital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Resch,Cheryl</cp:lastModifiedBy>
  <cp:revision>13</cp:revision>
  <dcterms:created xsi:type="dcterms:W3CDTF">2020-09-11T22:24:43Z</dcterms:created>
  <dcterms:modified xsi:type="dcterms:W3CDTF">2022-09-05T14:45:40Z</dcterms:modified>
</cp:coreProperties>
</file>