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324" r:id="rId2"/>
    <p:sldId id="266" r:id="rId3"/>
    <p:sldId id="296" r:id="rId4"/>
    <p:sldId id="325" r:id="rId5"/>
    <p:sldId id="336" r:id="rId6"/>
    <p:sldId id="337" r:id="rId7"/>
    <p:sldId id="334" r:id="rId8"/>
    <p:sldId id="338" r:id="rId9"/>
    <p:sldId id="339" r:id="rId10"/>
    <p:sldId id="340" r:id="rId11"/>
    <p:sldId id="335" r:id="rId12"/>
    <p:sldId id="326" r:id="rId13"/>
    <p:sldId id="268" r:id="rId14"/>
    <p:sldId id="329" r:id="rId15"/>
    <p:sldId id="330" r:id="rId16"/>
    <p:sldId id="327" r:id="rId17"/>
    <p:sldId id="269" r:id="rId18"/>
    <p:sldId id="331" r:id="rId19"/>
    <p:sldId id="332" r:id="rId20"/>
    <p:sldId id="333" r:id="rId21"/>
    <p:sldId id="328" r:id="rId22"/>
    <p:sldId id="323" r:id="rId23"/>
    <p:sldId id="31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23" autoAdjust="0"/>
    <p:restoredTop sz="86478" autoAdjust="0"/>
  </p:normalViewPr>
  <p:slideViewPr>
    <p:cSldViewPr snapToGrid="0" snapToObjects="1">
      <p:cViewPr>
        <p:scale>
          <a:sx n="70" d="100"/>
          <a:sy n="70" d="100"/>
        </p:scale>
        <p:origin x="-232" y="6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7253A-B9C7-354A-BDAD-D42CD85AFDB6}" type="datetimeFigureOut">
              <a:rPr lang="en-US" smtClean="0"/>
              <a:t>9/5/22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E75B4-25EC-404A-A0D8-B16B6BA00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98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2E75B4-25EC-404A-A0D8-B16B6BA007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14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F69C5F-8E7C-4588-BC17-D891A4572292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5892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F69C5F-8E7C-4588-BC17-D891A4572292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1812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2E75B4-25EC-404A-A0D8-B16B6BA007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18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2E75B4-25EC-404A-A0D8-B16B6BA007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98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2E75B4-25EC-404A-A0D8-B16B6BA007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05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256602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666893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077185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487476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F69C5F-8E7C-4588-BC17-D891A4572292}" type="slidenum">
              <a:rPr lang="en-US" altLang="en-US" sz="130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300"/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1489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256602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666893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077185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487476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F69C5F-8E7C-4588-BC17-D891A4572292}" type="slidenum">
              <a:rPr lang="en-US" altLang="en-US" sz="130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300"/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4017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256602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666893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077185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487476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F69C5F-8E7C-4588-BC17-D891A4572292}" type="slidenum">
              <a:rPr lang="en-US" altLang="en-US" sz="130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300"/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7875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256602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666893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077185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487476" indent="-205146" defTabSz="410291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 sz="11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F69C5F-8E7C-4588-BC17-D891A4572292}" type="slidenum">
              <a:rPr lang="en-US" altLang="en-US" sz="130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300"/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extLs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4155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F69C5F-8E7C-4588-BC17-D891A4572292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7016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9C41-3C76-BC44-9110-CB81820C8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82E4A-EA01-E944-A3C2-706240836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1E349-3EC4-C445-9E21-9343439B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91FC-0475-C74D-AD4B-6C1E254C6DF6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5BDB5-2068-E342-B598-BCA0E7DE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3DEB3-5EC6-0543-88BE-1C63B6FA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A0B7-E695-B64F-8E5B-320029D99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9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F48A7-12C2-D642-BD20-B5254F54C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C6963-E974-CC4A-8AAB-93C1F219E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0D277-220C-954E-8A62-AE7F1A49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91FC-0475-C74D-AD4B-6C1E254C6DF6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C849F-AE53-224C-B179-24AFE83B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8DA52-F179-4446-8964-A56BD5DB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A0B7-E695-B64F-8E5B-320029D99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6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6BD6AC-35F6-574A-832E-95831E612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4A12C-7280-DE4A-B50F-5D200E40D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FDBAD-4157-BE42-880F-334EF784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91FC-0475-C74D-AD4B-6C1E254C6DF6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45CDD-B49E-984B-8064-7134F218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BD464-FE5E-F645-9793-B5F80C0E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A0B7-E695-B64F-8E5B-320029D99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57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640" y="273629"/>
            <a:ext cx="10967040" cy="11420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1ABE3-F97C-4D65-8493-B207B2D989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518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8795-3C31-DB4A-8AD9-CEC30676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2F138-61A1-C941-AC6F-92DAF654F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F586B-5AF5-C448-B237-D100DB857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91FC-0475-C74D-AD4B-6C1E254C6DF6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0F687-7F33-9545-B39C-E9CAE063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DF336-AE57-E642-B0F6-4D962771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A0B7-E695-B64F-8E5B-320029D99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F4639-5EDF-3548-9990-2D52BE5DA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191B0-97E3-554F-A9C9-460624A32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6BF10-A6B8-5C45-BD6C-72AF7CB13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91FC-0475-C74D-AD4B-6C1E254C6DF6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1A710-466E-9345-BDE1-E29C49C3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AFC1C-FEEF-464A-B91E-2CCB53BA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A0B7-E695-B64F-8E5B-320029D99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1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8ACDC-BA1A-6143-8AF7-A36CFA4D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6E790-04F8-9E43-B351-7974EA59A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D68C5-2F1B-484F-B6CA-8389F9591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3A83B-5EFF-2446-8FBE-BB001B0F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91FC-0475-C74D-AD4B-6C1E254C6DF6}" type="datetimeFigureOut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3EF2A-B772-CD46-816E-DACB6423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7205E-7C9C-AC41-8EBD-374E3404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A0B7-E695-B64F-8E5B-320029D99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0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071BD-3C58-B34D-B983-126D554E9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EA177-02D5-4341-8E4D-A00A2593E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01D38-4BCC-3D4F-9248-E91684DDF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BCA3D-AB6B-B744-8672-13567F622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74165-433B-504C-9C17-3613F84A3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87DED-254F-BF40-8084-B0D8A0FD0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91FC-0475-C74D-AD4B-6C1E254C6DF6}" type="datetimeFigureOut">
              <a:rPr lang="en-US" smtClean="0"/>
              <a:t>9/5/22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5D16FF-3825-2F4F-95F0-A6749559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A9FB65-4D69-824A-A1F7-0F361F52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A0B7-E695-B64F-8E5B-320029D99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0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E38B1-FE0F-8E4B-B886-2AAD3938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FC14CA-7E51-9A46-A9AC-CC73D518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91FC-0475-C74D-AD4B-6C1E254C6DF6}" type="datetimeFigureOut">
              <a:rPr lang="en-US" smtClean="0"/>
              <a:t>9/5/22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3AAA0-5A26-384E-81FB-72540F9C4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791C7-F0AD-7646-9169-0B24A646D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A0B7-E695-B64F-8E5B-320029D99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3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E51DD-4DC3-FA4F-9C76-D7AB20C2B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91FC-0475-C74D-AD4B-6C1E254C6DF6}" type="datetimeFigureOut">
              <a:rPr lang="en-US" smtClean="0"/>
              <a:t>9/5/22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694C98-3619-334B-BB88-95B16A48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9B171-0C81-2743-8FA7-0F6A5B97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A0B7-E695-B64F-8E5B-320029D99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5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125-DFD2-E441-823C-51F7E5E0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431EC-4E2B-8E49-A839-AF9F75933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E57CA-914C-8A47-99B0-8B21AC38C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C9F81-2748-CA49-A52C-27A7695A2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91FC-0475-C74D-AD4B-6C1E254C6DF6}" type="datetimeFigureOut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8160A-65E5-164B-95BC-3F7757DF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30223-99E6-474D-83D0-A08DF9A5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A0B7-E695-B64F-8E5B-320029D99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9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669F8-9DBA-C04C-A58A-F17513B1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80DE03-A855-8849-AD4B-AC07D8F8E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59726-D103-3642-B746-D996E76F4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5BAA8-0B91-CD45-9213-89CD0592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91FC-0475-C74D-AD4B-6C1E254C6DF6}" type="datetimeFigureOut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EDF3F-2A56-074E-AC3E-E113CB65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DD0E2-CC87-E945-9936-3B1FA705C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A0B7-E695-B64F-8E5B-320029D99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6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F6A10F-02DA-7743-86E5-DDF46366F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B0118-376E-174F-A51C-79CDC944D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0DFCC-28E9-8D4E-8734-D8E3D40B2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491FC-0475-C74D-AD4B-6C1E254C6DF6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5136-12B7-6B44-9BA7-2F80CCCB4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18A24-5195-394F-84FD-AD87D509A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0A0B7-E695-B64F-8E5B-320029D99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5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Logic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62677" y="1415669"/>
          <a:ext cx="360566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1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1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76414" y="4111041"/>
            <a:ext cx="49355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Express the truth table as the product of sums: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boolean</a:t>
            </a:r>
            <a:r>
              <a:rPr lang="en-US" dirty="0"/>
              <a:t> algebra to derive the sum of products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98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75D0-34E0-2A4A-9D06-35DCF1F8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Logic</a:t>
            </a:r>
          </a:p>
        </p:txBody>
      </p:sp>
      <p:pic>
        <p:nvPicPr>
          <p:cNvPr id="4" name="Picture 3" descr="Please contact instructor for information on this image.">
            <a:extLst>
              <a:ext uri="{FF2B5EF4-FFF2-40B4-BE49-F238E27FC236}">
                <a16:creationId xmlns:a16="http://schemas.microsoft.com/office/drawing/2014/main" id="{060F6FF5-87CD-034E-95FE-5F3314408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59" y="1386682"/>
            <a:ext cx="3889082" cy="21750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0A142F-FD67-2E44-A14B-59D43A324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321119" y="47317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4B785-587A-3A4C-8B29-B8BB76390A42}"/>
              </a:ext>
            </a:extLst>
          </p:cNvPr>
          <p:cNvSpPr txBox="1"/>
          <p:nvPr/>
        </p:nvSpPr>
        <p:spPr>
          <a:xfrm>
            <a:off x="493859" y="3571363"/>
            <a:ext cx="4667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the truth table for this circuit</a:t>
            </a:r>
          </a:p>
          <a:p>
            <a:endParaRPr lang="en-US" dirty="0"/>
          </a:p>
          <a:p>
            <a:r>
              <a:rPr lang="en-US" dirty="0"/>
              <a:t>(A+B)’ + (B*C)’ + (A*C) = (A’*B’) + (B’ + C’) + A*C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3101CE-B1E9-3B4C-A9FB-442B8154F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643202"/>
              </p:ext>
            </p:extLst>
          </p:nvPr>
        </p:nvGraphicFramePr>
        <p:xfrm>
          <a:off x="5149166" y="730406"/>
          <a:ext cx="452863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159">
                  <a:extLst>
                    <a:ext uri="{9D8B030D-6E8A-4147-A177-3AD203B41FA5}">
                      <a16:colId xmlns:a16="http://schemas.microsoft.com/office/drawing/2014/main" val="837190123"/>
                    </a:ext>
                  </a:extLst>
                </a:gridCol>
                <a:gridCol w="1132159">
                  <a:extLst>
                    <a:ext uri="{9D8B030D-6E8A-4147-A177-3AD203B41FA5}">
                      <a16:colId xmlns:a16="http://schemas.microsoft.com/office/drawing/2014/main" val="2789304328"/>
                    </a:ext>
                  </a:extLst>
                </a:gridCol>
                <a:gridCol w="1132159">
                  <a:extLst>
                    <a:ext uri="{9D8B030D-6E8A-4147-A177-3AD203B41FA5}">
                      <a16:colId xmlns:a16="http://schemas.microsoft.com/office/drawing/2014/main" val="4238665011"/>
                    </a:ext>
                  </a:extLst>
                </a:gridCol>
                <a:gridCol w="1132159">
                  <a:extLst>
                    <a:ext uri="{9D8B030D-6E8A-4147-A177-3AD203B41FA5}">
                      <a16:colId xmlns:a16="http://schemas.microsoft.com/office/drawing/2014/main" val="2226316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069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70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70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2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05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74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3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35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054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891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75D0-34E0-2A4A-9D06-35DCF1F8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Logic</a:t>
            </a:r>
          </a:p>
        </p:txBody>
      </p:sp>
      <p:pic>
        <p:nvPicPr>
          <p:cNvPr id="4" name="Picture 3" descr="Please contact instructor for information on this image.">
            <a:extLst>
              <a:ext uri="{FF2B5EF4-FFF2-40B4-BE49-F238E27FC236}">
                <a16:creationId xmlns:a16="http://schemas.microsoft.com/office/drawing/2014/main" id="{060F6FF5-87CD-034E-95FE-5F3314408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59" y="1386682"/>
            <a:ext cx="3889082" cy="21750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0A142F-FD67-2E44-A14B-59D43A324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321119" y="47317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4B785-587A-3A4C-8B29-B8BB76390A42}"/>
              </a:ext>
            </a:extLst>
          </p:cNvPr>
          <p:cNvSpPr txBox="1"/>
          <p:nvPr/>
        </p:nvSpPr>
        <p:spPr>
          <a:xfrm>
            <a:off x="493859" y="3571363"/>
            <a:ext cx="4667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the truth table for this circuit</a:t>
            </a:r>
          </a:p>
          <a:p>
            <a:endParaRPr lang="en-US" dirty="0"/>
          </a:p>
          <a:p>
            <a:r>
              <a:rPr lang="en-US" dirty="0"/>
              <a:t>(A+B)’ + (B*C)’ + (A*C) = (A’*B’) + (B’ + C’) + A*C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62395-1E04-1B4F-AE93-ECC2565C068C}"/>
              </a:ext>
            </a:extLst>
          </p:cNvPr>
          <p:cNvSpPr txBox="1"/>
          <p:nvPr/>
        </p:nvSpPr>
        <p:spPr>
          <a:xfrm>
            <a:off x="493859" y="4889375"/>
            <a:ext cx="726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the equation for this circuit using product of sums or sum </a:t>
            </a:r>
            <a:r>
              <a:rPr lang="en-US"/>
              <a:t>of products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3101CE-B1E9-3B4C-A9FB-442B8154F252}"/>
              </a:ext>
            </a:extLst>
          </p:cNvPr>
          <p:cNvGraphicFramePr>
            <a:graphicFrameLocks noGrp="1"/>
          </p:cNvGraphicFramePr>
          <p:nvPr/>
        </p:nvGraphicFramePr>
        <p:xfrm>
          <a:off x="5149166" y="730406"/>
          <a:ext cx="452863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159">
                  <a:extLst>
                    <a:ext uri="{9D8B030D-6E8A-4147-A177-3AD203B41FA5}">
                      <a16:colId xmlns:a16="http://schemas.microsoft.com/office/drawing/2014/main" val="837190123"/>
                    </a:ext>
                  </a:extLst>
                </a:gridCol>
                <a:gridCol w="1132159">
                  <a:extLst>
                    <a:ext uri="{9D8B030D-6E8A-4147-A177-3AD203B41FA5}">
                      <a16:colId xmlns:a16="http://schemas.microsoft.com/office/drawing/2014/main" val="2789304328"/>
                    </a:ext>
                  </a:extLst>
                </a:gridCol>
                <a:gridCol w="1132159">
                  <a:extLst>
                    <a:ext uri="{9D8B030D-6E8A-4147-A177-3AD203B41FA5}">
                      <a16:colId xmlns:a16="http://schemas.microsoft.com/office/drawing/2014/main" val="4238665011"/>
                    </a:ext>
                  </a:extLst>
                </a:gridCol>
                <a:gridCol w="1132159">
                  <a:extLst>
                    <a:ext uri="{9D8B030D-6E8A-4147-A177-3AD203B41FA5}">
                      <a16:colId xmlns:a16="http://schemas.microsoft.com/office/drawing/2014/main" val="2226316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069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70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70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2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05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74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3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35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0541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D7C98B0-84AA-8D4E-97D4-5499CFD8A461}"/>
              </a:ext>
            </a:extLst>
          </p:cNvPr>
          <p:cNvSpPr txBox="1"/>
          <p:nvPr/>
        </p:nvSpPr>
        <p:spPr>
          <a:xfrm>
            <a:off x="936702" y="5497551"/>
            <a:ext cx="6567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of sums - A+B’+C’</a:t>
            </a:r>
          </a:p>
          <a:p>
            <a:r>
              <a:rPr lang="en-US" dirty="0"/>
              <a:t>Sum of products - A’B’C’ + A’B’C + A’BC</a:t>
            </a:r>
            <a:r>
              <a:rPr lang="en-US"/>
              <a:t>’ + </a:t>
            </a:r>
            <a:r>
              <a:rPr lang="en-US" dirty="0"/>
              <a:t>AB’C’ + AB’C + </a:t>
            </a:r>
            <a:r>
              <a:rPr lang="en-US"/>
              <a:t>ABC’ + ABC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14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997632" y="851513"/>
            <a:ext cx="7974268" cy="4765461"/>
          </a:xfrm>
        </p:spPr>
        <p:txBody>
          <a:bodyPr vert="horz" lIns="91440" tIns="21397" rIns="0" bIns="0" rtlCol="0" anchor="ctr">
            <a:normAutofit/>
          </a:bodyPr>
          <a:lstStyle/>
          <a:p>
            <a:pPr marL="0" indent="0">
              <a:spcBef>
                <a:spcPts val="838"/>
              </a:spcBef>
              <a:buSzPct val="45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r>
              <a:rPr lang="en-US" altLang="en-US" sz="2400" b="1" dirty="0">
                <a:solidFill>
                  <a:srgbClr val="C00000"/>
                </a:solidFill>
              </a:rPr>
              <a:t>Multiplexor circuit</a:t>
            </a:r>
          </a:p>
          <a:p>
            <a:pPr marL="384676" lvl="1" indent="0">
              <a:spcBef>
                <a:spcPts val="838"/>
              </a:spcBef>
              <a:buSzPct val="100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r>
              <a:rPr lang="en-US" altLang="en-US" sz="2200" b="1" i="1" dirty="0"/>
              <a:t>Selects</a:t>
            </a:r>
            <a:r>
              <a:rPr lang="en-US" altLang="en-US" sz="2200" b="1" dirty="0"/>
              <a:t> one data channel (from many input channels)</a:t>
            </a:r>
          </a:p>
          <a:p>
            <a:pPr marL="0" indent="0">
              <a:spcBef>
                <a:spcPts val="838"/>
              </a:spcBef>
              <a:buSzPct val="100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endParaRPr lang="en-US" altLang="en-US" sz="2200" b="1" i="1" dirty="0"/>
          </a:p>
          <a:p>
            <a:pPr marL="0" indent="0">
              <a:spcBef>
                <a:spcPts val="838"/>
              </a:spcBef>
              <a:buSzPct val="100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endParaRPr lang="en-US" altLang="en-US" sz="2200" b="1" i="1" dirty="0"/>
          </a:p>
          <a:p>
            <a:pPr marL="0" indent="0">
              <a:spcBef>
                <a:spcPts val="838"/>
              </a:spcBef>
              <a:buSzPct val="100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endParaRPr lang="en-US" altLang="en-US" sz="2200" b="1" i="1" dirty="0"/>
          </a:p>
          <a:p>
            <a:pPr marL="0" indent="0">
              <a:spcBef>
                <a:spcPts val="838"/>
              </a:spcBef>
              <a:buSzPct val="100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endParaRPr lang="en-US" altLang="en-US" sz="2200" b="1" i="1" dirty="0"/>
          </a:p>
          <a:p>
            <a:pPr marL="0" indent="0">
              <a:spcBef>
                <a:spcPts val="838"/>
              </a:spcBef>
              <a:buSzPct val="100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endParaRPr lang="en-US" altLang="en-US" sz="2200" b="1" i="1" dirty="0"/>
          </a:p>
          <a:p>
            <a:pPr marL="0" indent="0">
              <a:spcBef>
                <a:spcPts val="838"/>
              </a:spcBef>
              <a:buSzPct val="100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endParaRPr lang="en-US" altLang="en-US" sz="2200" b="1" i="1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9D4A2A34-EC72-BD42-BD4F-0674B16B47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0571" y="345718"/>
            <a:ext cx="10347214" cy="1144891"/>
          </a:xfrm>
        </p:spPr>
        <p:txBody>
          <a:bodyPr vert="horz" wrap="square" lIns="0" tIns="3527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defTabSz="914406"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  <a:defRPr/>
            </a:pPr>
            <a:r>
              <a:rPr lang="en-US" altLang="en-US" dirty="0"/>
              <a:t>Multiplexor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84BD761-4CE3-D84F-8513-0130CEA78EE6}"/>
              </a:ext>
            </a:extLst>
          </p:cNvPr>
          <p:cNvSpPr/>
          <p:nvPr/>
        </p:nvSpPr>
        <p:spPr>
          <a:xfrm>
            <a:off x="5731727" y="3780263"/>
            <a:ext cx="691376" cy="20518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DA96BC-4EB9-4A43-B1CF-C07288CD3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971925" y="3986213"/>
            <a:ext cx="17598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DD5281-1153-7749-B7C8-EAC428930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971925" y="4467225"/>
            <a:ext cx="17598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A1E7BE-1A8D-0740-9414-48FB28C0C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971925" y="5053013"/>
            <a:ext cx="17598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715413-DD9C-B24E-999A-967614B42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971925" y="5616974"/>
            <a:ext cx="17598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C54363-E4CC-5540-B6E5-4908A1326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43613" y="2614613"/>
            <a:ext cx="0" cy="1165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48C4E7-8FD8-5B40-BC1B-48373FCA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731727" y="3043238"/>
            <a:ext cx="691376" cy="214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F2A92B7-E110-2D4F-AF66-A9F41270F92B}"/>
              </a:ext>
            </a:extLst>
          </p:cNvPr>
          <p:cNvSpPr txBox="1"/>
          <p:nvPr/>
        </p:nvSpPr>
        <p:spPr>
          <a:xfrm>
            <a:off x="5362438" y="2861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7716172-99D9-5F49-9A6F-4D929D099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423103" y="4806175"/>
            <a:ext cx="2077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C8D03FC-3D15-7C49-9F09-B1249EED6B40}"/>
              </a:ext>
            </a:extLst>
          </p:cNvPr>
          <p:cNvSpPr txBox="1"/>
          <p:nvPr/>
        </p:nvSpPr>
        <p:spPr>
          <a:xfrm>
            <a:off x="7526116" y="5008936"/>
            <a:ext cx="154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LINES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BDF637-9E63-0F41-A7CC-5C0CD52A9083}"/>
              </a:ext>
            </a:extLst>
          </p:cNvPr>
          <p:cNvSpPr txBox="1"/>
          <p:nvPr/>
        </p:nvSpPr>
        <p:spPr>
          <a:xfrm>
            <a:off x="1749204" y="4476128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DATA LINES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CDCA23-3920-4C4B-B9B9-83AC4D1368B4}"/>
              </a:ext>
            </a:extLst>
          </p:cNvPr>
          <p:cNvSpPr txBox="1"/>
          <p:nvPr/>
        </p:nvSpPr>
        <p:spPr>
          <a:xfrm>
            <a:off x="3421970" y="2826458"/>
            <a:ext cx="166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LINES</a:t>
            </a:r>
          </a:p>
        </p:txBody>
      </p:sp>
    </p:spTree>
    <p:extLst>
      <p:ext uri="{BB962C8B-B14F-4D97-AF65-F5344CB8AC3E}">
        <p14:creationId xmlns:p14="http://schemas.microsoft.com/office/powerpoint/2010/main" val="304526096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997632" y="851513"/>
            <a:ext cx="7974268" cy="4765461"/>
          </a:xfrm>
        </p:spPr>
        <p:txBody>
          <a:bodyPr vert="horz" lIns="91440" tIns="21397" rIns="0" bIns="0" rtlCol="0" anchor="ctr">
            <a:normAutofit/>
          </a:bodyPr>
          <a:lstStyle/>
          <a:p>
            <a:pPr marL="0" indent="0">
              <a:spcBef>
                <a:spcPts val="838"/>
              </a:spcBef>
              <a:buSzPct val="45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r>
              <a:rPr lang="en-US" altLang="en-US" sz="2400" b="1" dirty="0"/>
              <a:t>Multiplexor circuit</a:t>
            </a:r>
          </a:p>
          <a:p>
            <a:pPr marL="776611" lvl="1" indent="-391935">
              <a:spcBef>
                <a:spcPts val="838"/>
              </a:spcBef>
              <a:buSzPct val="100000"/>
              <a:buFont typeface="+mj-lt"/>
              <a:buAutoNum type="arabicPeriod"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r>
              <a:rPr lang="en-US" altLang="en-US" sz="2200" b="1" i="1" dirty="0"/>
              <a:t>Selects</a:t>
            </a:r>
            <a:r>
              <a:rPr lang="en-US" altLang="en-US" sz="2200" b="1" dirty="0"/>
              <a:t> one data channel (from many input channels)</a:t>
            </a:r>
          </a:p>
          <a:p>
            <a:pPr marL="776611" lvl="1" indent="-391935">
              <a:spcBef>
                <a:spcPts val="838"/>
              </a:spcBef>
              <a:buSzPct val="100000"/>
              <a:buFont typeface="+mj-lt"/>
              <a:buAutoNum type="arabicPeriod"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r>
              <a:rPr lang="en-US" altLang="en-US" sz="2200" b="1" i="1" dirty="0"/>
              <a:t>Maps </a:t>
            </a:r>
            <a:r>
              <a:rPr lang="en-US" altLang="en-US" sz="2200" b="1" dirty="0"/>
              <a:t>the selected channel to the output channel</a:t>
            </a:r>
          </a:p>
          <a:p>
            <a:pPr marL="0" indent="0">
              <a:spcBef>
                <a:spcPts val="838"/>
              </a:spcBef>
              <a:buSzPct val="100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endParaRPr lang="en-US" altLang="en-US" sz="2200" b="1" i="1" dirty="0"/>
          </a:p>
          <a:p>
            <a:pPr marL="0" indent="0">
              <a:spcBef>
                <a:spcPts val="838"/>
              </a:spcBef>
              <a:buSzPct val="100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endParaRPr lang="en-US" altLang="en-US" sz="2200" b="1" i="1" dirty="0"/>
          </a:p>
          <a:p>
            <a:pPr marL="0" indent="0">
              <a:spcBef>
                <a:spcPts val="838"/>
              </a:spcBef>
              <a:buSzPct val="100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endParaRPr lang="en-US" altLang="en-US" sz="2200" b="1" i="1" dirty="0"/>
          </a:p>
          <a:p>
            <a:pPr marL="0" indent="0">
              <a:spcBef>
                <a:spcPts val="838"/>
              </a:spcBef>
              <a:buSzPct val="100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endParaRPr lang="en-US" altLang="en-US" sz="2200" b="1" i="1" dirty="0"/>
          </a:p>
          <a:p>
            <a:pPr marL="0" indent="0">
              <a:spcBef>
                <a:spcPts val="838"/>
              </a:spcBef>
              <a:buSzPct val="100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endParaRPr lang="en-US" altLang="en-US" sz="2200" b="1" i="1" dirty="0"/>
          </a:p>
          <a:p>
            <a:pPr marL="0" indent="0">
              <a:spcBef>
                <a:spcPts val="838"/>
              </a:spcBef>
              <a:buSzPct val="100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endParaRPr lang="en-US" altLang="en-US" sz="2200" b="1" i="1" dirty="0"/>
          </a:p>
        </p:txBody>
      </p:sp>
      <p:graphicFrame>
        <p:nvGraphicFramePr>
          <p:cNvPr id="4" name="Object 5" descr="Please contact instructor for information on this image.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471038"/>
              </p:ext>
            </p:extLst>
          </p:nvPr>
        </p:nvGraphicFramePr>
        <p:xfrm>
          <a:off x="2881667" y="2945109"/>
          <a:ext cx="3788321" cy="3443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620799" imgH="4514286" progId="Paint.Picture">
                  <p:embed/>
                </p:oleObj>
              </mc:Choice>
              <mc:Fallback>
                <p:oleObj name="Bitmap Image" r:id="rId3" imgW="6620799" imgH="4514286" progId="Paint.Picture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667" y="2945109"/>
                        <a:ext cx="3788321" cy="34439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977350" y="2890796"/>
            <a:ext cx="3162489" cy="1519473"/>
          </a:xfrm>
          <a:prstGeom prst="rect">
            <a:avLst/>
          </a:prstGeom>
          <a:solidFill>
            <a:srgbClr val="FFFFCC"/>
          </a:solidFill>
        </p:spPr>
        <p:txBody>
          <a:bodyPr wrap="square" lIns="69677" tIns="34839" rIns="69677" bIns="34839" rtlCol="0">
            <a:spAutoFit/>
          </a:bodyPr>
          <a:lstStyle/>
          <a:p>
            <a:pPr>
              <a:spcAft>
                <a:spcPts val="457"/>
              </a:spcAft>
            </a:pPr>
            <a:r>
              <a:rPr lang="en-US" b="1" dirty="0"/>
              <a:t>Sum-of-Products circuit</a:t>
            </a:r>
          </a:p>
          <a:p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/>
              <a:t> … D</a:t>
            </a:r>
            <a:r>
              <a:rPr lang="en-US" baseline="-25000" dirty="0"/>
              <a:t>4</a:t>
            </a:r>
            <a:r>
              <a:rPr lang="en-US" dirty="0"/>
              <a:t>:  Data channels</a:t>
            </a:r>
          </a:p>
          <a:p>
            <a:r>
              <a:rPr lang="en-US" dirty="0"/>
              <a:t>A, B:	Control lines</a:t>
            </a:r>
          </a:p>
          <a:p>
            <a:r>
              <a:rPr lang="en-US" dirty="0"/>
              <a:t>F:	Output channel</a:t>
            </a:r>
          </a:p>
          <a:p>
            <a:r>
              <a:rPr lang="en-US" dirty="0"/>
              <a:t>n control lines allows 2</a:t>
            </a:r>
            <a:r>
              <a:rPr lang="en-US" baseline="30000" dirty="0"/>
              <a:t>n</a:t>
            </a:r>
            <a:r>
              <a:rPr lang="en-US" dirty="0"/>
              <a:t> inputs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1365" y="5642103"/>
            <a:ext cx="3369866" cy="716689"/>
          </a:xfrm>
          <a:prstGeom prst="rect">
            <a:avLst/>
          </a:prstGeom>
          <a:noFill/>
        </p:spPr>
        <p:txBody>
          <a:bodyPr wrap="square" lIns="69677" tIns="34839" rIns="69677" bIns="34839" rtlCol="0">
            <a:spAutoFit/>
          </a:bodyPr>
          <a:lstStyle/>
          <a:p>
            <a:r>
              <a:rPr lang="en-US" sz="2100" b="1" dirty="0">
                <a:solidFill>
                  <a:srgbClr val="FF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Example:  </a:t>
            </a:r>
            <a:r>
              <a:rPr lang="en-US" sz="2100" dirty="0">
                <a:solidFill>
                  <a:srgbClr val="FF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To select </a:t>
            </a:r>
            <a:r>
              <a:rPr lang="en-US" sz="21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sz="2100" baseline="-25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21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 A,B=0</a:t>
            </a:r>
            <a:endParaRPr lang="en-US" sz="21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Group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92523" y="2890796"/>
            <a:ext cx="2384827" cy="3303295"/>
            <a:chOff x="4510087" y="3186566"/>
            <a:chExt cx="3505199" cy="3641271"/>
          </a:xfrm>
        </p:grpSpPr>
        <p:sp>
          <p:nvSpPr>
            <p:cNvPr id="3" name="Rounded Rectangle 2"/>
            <p:cNvSpPr/>
            <p:nvPr/>
          </p:nvSpPr>
          <p:spPr>
            <a:xfrm>
              <a:off x="4510087" y="3186566"/>
              <a:ext cx="1524000" cy="669471"/>
            </a:xfrm>
            <a:prstGeom prst="roundRect">
              <a:avLst/>
            </a:prstGeom>
            <a:solidFill>
              <a:srgbClr val="FF00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6034088" y="3521302"/>
              <a:ext cx="1981198" cy="3306535"/>
              <a:chOff x="6034088" y="3521302"/>
              <a:chExt cx="1981198" cy="3306535"/>
            </a:xfrm>
          </p:grpSpPr>
          <p:cxnSp>
            <p:nvCxnSpPr>
              <p:cNvPr id="7" name="Elbow Connector 6"/>
              <p:cNvCxnSpPr>
                <a:endCxn id="3" idx="3"/>
              </p:cNvCxnSpPr>
              <p:nvPr/>
            </p:nvCxnSpPr>
            <p:spPr>
              <a:xfrm rot="16200000" flipV="1">
                <a:off x="5295219" y="4260171"/>
                <a:ext cx="3306535" cy="1828798"/>
              </a:xfrm>
              <a:prstGeom prst="bentConnector2">
                <a:avLst/>
              </a:prstGeom>
              <a:ln w="28575">
                <a:solidFill>
                  <a:srgbClr val="FF00FF"/>
                </a:solidFill>
                <a:prstDash val="lg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7862885" y="6827837"/>
                <a:ext cx="152401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9D4A2A34-EC72-BD42-BD4F-0674B16B47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0571" y="345718"/>
            <a:ext cx="10347214" cy="1144891"/>
          </a:xfrm>
        </p:spPr>
        <p:txBody>
          <a:bodyPr vert="horz" wrap="square" lIns="0" tIns="3527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defTabSz="914406"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  <a:defRPr/>
            </a:pPr>
            <a:r>
              <a:rPr lang="en-US" altLang="en-US" dirty="0"/>
              <a:t>Multiplexor</a:t>
            </a:r>
          </a:p>
        </p:txBody>
      </p:sp>
    </p:spTree>
    <p:extLst>
      <p:ext uri="{BB962C8B-B14F-4D97-AF65-F5344CB8AC3E}">
        <p14:creationId xmlns:p14="http://schemas.microsoft.com/office/powerpoint/2010/main" val="21930126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16BA6F-32EA-8546-8959-F4FFEFEDC54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8640" y="960120"/>
            <a:ext cx="8783367" cy="36933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you need a multiplexor to choose which of 5 inputs, how many control lines do you need?</a:t>
            </a:r>
          </a:p>
        </p:txBody>
      </p:sp>
    </p:spTree>
    <p:extLst>
      <p:ext uri="{BB962C8B-B14F-4D97-AF65-F5344CB8AC3E}">
        <p14:creationId xmlns:p14="http://schemas.microsoft.com/office/powerpoint/2010/main" val="3550333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16BA6F-32EA-8546-8959-F4FFEFEDC54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8640" y="960120"/>
            <a:ext cx="8783367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you need a multiplexor to choose which of 5 inputs, how many control lines do you need?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ceiling of log(5) = 3, so you would need 3 control lines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079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108866" y="889022"/>
            <a:ext cx="7974268" cy="4765461"/>
          </a:xfrm>
        </p:spPr>
        <p:txBody>
          <a:bodyPr vert="horz" lIns="91440" tIns="21397" rIns="0" bIns="0" rtlCol="0" anchor="ctr">
            <a:normAutofit/>
          </a:bodyPr>
          <a:lstStyle/>
          <a:p>
            <a:pPr marL="0" indent="0">
              <a:spcBef>
                <a:spcPts val="838"/>
              </a:spcBef>
              <a:buSzPct val="45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r>
              <a:rPr lang="en-US" altLang="en-US" sz="2400" b="1" dirty="0"/>
              <a:t>Decoder circuit</a:t>
            </a:r>
          </a:p>
          <a:p>
            <a:pPr marL="776611" lvl="1" indent="-391935">
              <a:spcBef>
                <a:spcPts val="838"/>
              </a:spcBef>
              <a:buSzPct val="100000"/>
              <a:buFont typeface="+mj-lt"/>
              <a:buAutoNum type="arabicPeriod"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r>
              <a:rPr lang="en-US" altLang="en-US" sz="2200" b="1" dirty="0"/>
              <a:t>Given </a:t>
            </a:r>
            <a:r>
              <a:rPr lang="en-US" altLang="en-US" sz="2200" i="1" dirty="0"/>
              <a:t>n </a:t>
            </a:r>
            <a:r>
              <a:rPr lang="en-US" altLang="en-US" sz="2200" dirty="0"/>
              <a:t>control lines</a:t>
            </a:r>
          </a:p>
          <a:p>
            <a:pPr marL="776611" lvl="1" indent="-391935">
              <a:spcBef>
                <a:spcPts val="838"/>
              </a:spcBef>
              <a:buSzPct val="100000"/>
              <a:buFont typeface="+mj-lt"/>
              <a:buAutoNum type="arabicPeriod"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r>
              <a:rPr lang="en-US" altLang="en-US" sz="2200" b="1" dirty="0"/>
              <a:t>Select </a:t>
            </a:r>
            <a:r>
              <a:rPr lang="en-US" altLang="en-US" sz="2200" dirty="0"/>
              <a:t>one of 2</a:t>
            </a:r>
            <a:r>
              <a:rPr lang="en-US" altLang="en-US" sz="2200" i="1" baseline="30000" dirty="0"/>
              <a:t>n</a:t>
            </a:r>
            <a:r>
              <a:rPr lang="en-US" altLang="en-US" sz="2200" baseline="-25000" dirty="0"/>
              <a:t> </a:t>
            </a:r>
            <a:r>
              <a:rPr lang="en-US" altLang="en-US" sz="2200" dirty="0"/>
              <a:t>outputs to activate</a:t>
            </a:r>
          </a:p>
          <a:p>
            <a:pPr marL="384677" lvl="1" indent="0">
              <a:spcBef>
                <a:spcPts val="838"/>
              </a:spcBef>
              <a:buSzPct val="100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endParaRPr lang="en-US" altLang="en-US" sz="2200" b="1" dirty="0"/>
          </a:p>
          <a:p>
            <a:pPr marL="0" indent="0">
              <a:spcBef>
                <a:spcPts val="838"/>
              </a:spcBef>
              <a:buSzPct val="100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endParaRPr lang="en-US" altLang="en-US" sz="2200" b="1" i="1" dirty="0"/>
          </a:p>
          <a:p>
            <a:pPr marL="0" indent="0">
              <a:spcBef>
                <a:spcPts val="838"/>
              </a:spcBef>
              <a:buSzPct val="100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endParaRPr lang="en-US" altLang="en-US" sz="2200" b="1" i="1" dirty="0"/>
          </a:p>
          <a:p>
            <a:pPr marL="0" indent="0">
              <a:spcBef>
                <a:spcPts val="838"/>
              </a:spcBef>
              <a:buSzPct val="100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endParaRPr lang="en-US" altLang="en-US" sz="2200" b="1" i="1" dirty="0"/>
          </a:p>
          <a:p>
            <a:pPr marL="0" indent="0">
              <a:spcBef>
                <a:spcPts val="838"/>
              </a:spcBef>
              <a:buSzPct val="100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endParaRPr lang="en-US" altLang="en-US" sz="2200" b="1" i="1" dirty="0"/>
          </a:p>
          <a:p>
            <a:pPr marL="0" indent="0">
              <a:spcBef>
                <a:spcPts val="838"/>
              </a:spcBef>
              <a:buSzPct val="100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endParaRPr lang="en-US" altLang="en-US" sz="2200" b="1" i="1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9263977-3E5B-744E-ABC0-ED62DBBD22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0571" y="345718"/>
            <a:ext cx="10347214" cy="1144891"/>
          </a:xfrm>
        </p:spPr>
        <p:txBody>
          <a:bodyPr vert="horz" wrap="square" lIns="0" tIns="3527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defTabSz="914406"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  <a:defRPr/>
            </a:pPr>
            <a:r>
              <a:rPr lang="en-US" altLang="en-US" dirty="0"/>
              <a:t>Decoder</a:t>
            </a:r>
          </a:p>
        </p:txBody>
      </p:sp>
      <p:sp>
        <p:nvSpPr>
          <p:cNvPr id="4" name="Rectangle 3" descr="Please contact instructor for information on this image.">
            <a:extLst>
              <a:ext uri="{FF2B5EF4-FFF2-40B4-BE49-F238E27FC236}">
                <a16:creationId xmlns:a16="http://schemas.microsoft.com/office/drawing/2014/main" id="{002C1B68-6BC9-C64B-A118-2176FD227F40}"/>
              </a:ext>
            </a:extLst>
          </p:cNvPr>
          <p:cNvSpPr/>
          <p:nvPr/>
        </p:nvSpPr>
        <p:spPr>
          <a:xfrm>
            <a:off x="4000500" y="3057526"/>
            <a:ext cx="2200275" cy="2596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EAE9FC-9CFF-424C-8B46-4255D5D94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200775" y="3538537"/>
            <a:ext cx="15144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560BBB-CC68-3D48-B4FE-1C86D7C1B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200775" y="3819525"/>
            <a:ext cx="15144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2899E7-AC4C-3F4A-974D-903062AC6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200775" y="3257550"/>
            <a:ext cx="15144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102487-AC9A-274A-B711-5794D4227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200775" y="4129088"/>
            <a:ext cx="15144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0649C6-D4CF-4F44-8F76-705B742DB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200775" y="4424363"/>
            <a:ext cx="15144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575A411-527D-8446-A5D0-0E6C40EC3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200775" y="4748213"/>
            <a:ext cx="15144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E646F6-F1F2-5B4E-AC25-1C1F01183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200775" y="5043488"/>
            <a:ext cx="15144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D542DE-B4BA-7940-BCB1-AFDEE81E9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200775" y="5381625"/>
            <a:ext cx="15144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80F2DB-2C9F-7C40-BC92-7A77A3FC3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428875" y="4257675"/>
            <a:ext cx="1571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DD7454-9C94-134E-95A5-59EF4EC3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171825" y="4129088"/>
            <a:ext cx="228600" cy="29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94E1FA7-55E5-4443-B166-50973C77D7D0}"/>
              </a:ext>
            </a:extLst>
          </p:cNvPr>
          <p:cNvSpPr txBox="1"/>
          <p:nvPr/>
        </p:nvSpPr>
        <p:spPr>
          <a:xfrm>
            <a:off x="3020982" y="43682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49FCD8-D1A6-2943-B183-794FFD01261C}"/>
              </a:ext>
            </a:extLst>
          </p:cNvPr>
          <p:cNvSpPr txBox="1"/>
          <p:nvPr/>
        </p:nvSpPr>
        <p:spPr>
          <a:xfrm>
            <a:off x="1506113" y="3857361"/>
            <a:ext cx="166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LINES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FBAB80-3C11-1B42-9145-A6385BAE1D70}"/>
              </a:ext>
            </a:extLst>
          </p:cNvPr>
          <p:cNvSpPr txBox="1"/>
          <p:nvPr/>
        </p:nvSpPr>
        <p:spPr>
          <a:xfrm>
            <a:off x="8258175" y="3819525"/>
            <a:ext cx="296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 - ONE IS ACTIVATED</a:t>
            </a:r>
          </a:p>
        </p:txBody>
      </p:sp>
    </p:spTree>
    <p:extLst>
      <p:ext uri="{BB962C8B-B14F-4D97-AF65-F5344CB8AC3E}">
        <p14:creationId xmlns:p14="http://schemas.microsoft.com/office/powerpoint/2010/main" val="386515814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>
            <a:extLst>
              <a:ext uri="{FF2B5EF4-FFF2-40B4-BE49-F238E27FC236}">
                <a16:creationId xmlns:a16="http://schemas.microsoft.com/office/drawing/2014/main" id="{39263977-3E5B-744E-ABC0-ED62DBBD22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0571" y="345718"/>
            <a:ext cx="10347214" cy="1144891"/>
          </a:xfrm>
        </p:spPr>
        <p:txBody>
          <a:bodyPr vert="horz" wrap="square" lIns="0" tIns="3527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defTabSz="914406"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  <a:defRPr/>
            </a:pPr>
            <a:r>
              <a:rPr lang="en-US" altLang="en-US" dirty="0"/>
              <a:t>Decoder</a:t>
            </a:r>
          </a:p>
        </p:txBody>
      </p:sp>
      <p:graphicFrame>
        <p:nvGraphicFramePr>
          <p:cNvPr id="12" name="Object 1024" descr="Please contact instructor for information on this image.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317843"/>
              </p:ext>
            </p:extLst>
          </p:nvPr>
        </p:nvGraphicFramePr>
        <p:xfrm>
          <a:off x="6611866" y="1455614"/>
          <a:ext cx="3623561" cy="4904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544324" imgH="5095238" progId="Paint.Picture">
                  <p:embed/>
                </p:oleObj>
              </mc:Choice>
              <mc:Fallback>
                <p:oleObj name="Bitmap Image" r:id="rId3" imgW="5544324" imgH="5095238" progId="Paint.Picture">
                  <p:embed/>
                  <p:pic>
                    <p:nvPicPr>
                      <p:cNvPr id="12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1866" y="1455614"/>
                        <a:ext cx="3623561" cy="4904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108866" y="889022"/>
            <a:ext cx="7974268" cy="4765461"/>
          </a:xfrm>
        </p:spPr>
        <p:txBody>
          <a:bodyPr vert="horz" lIns="91440" tIns="21397" rIns="0" bIns="0" rtlCol="0" anchor="ctr">
            <a:normAutofit/>
          </a:bodyPr>
          <a:lstStyle/>
          <a:p>
            <a:pPr marL="0" indent="0">
              <a:spcBef>
                <a:spcPts val="838"/>
              </a:spcBef>
              <a:buSzPct val="45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r>
              <a:rPr lang="en-US" altLang="en-US" sz="2400" b="1" dirty="0"/>
              <a:t>Decoder circuit</a:t>
            </a:r>
          </a:p>
          <a:p>
            <a:pPr marL="776611" lvl="1" indent="-391935">
              <a:spcBef>
                <a:spcPts val="838"/>
              </a:spcBef>
              <a:buSzPct val="100000"/>
              <a:buFont typeface="+mj-lt"/>
              <a:buAutoNum type="arabicPeriod"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r>
              <a:rPr lang="en-US" altLang="en-US" sz="2200" b="1" dirty="0"/>
              <a:t>Given </a:t>
            </a:r>
            <a:r>
              <a:rPr lang="en-US" altLang="en-US" sz="2200" i="1" dirty="0"/>
              <a:t>n </a:t>
            </a:r>
            <a:r>
              <a:rPr lang="en-US" altLang="en-US" sz="2200" dirty="0"/>
              <a:t>control lines</a:t>
            </a:r>
          </a:p>
          <a:p>
            <a:pPr marL="776611" lvl="1" indent="-391935">
              <a:spcBef>
                <a:spcPts val="838"/>
              </a:spcBef>
              <a:buSzPct val="100000"/>
              <a:buFont typeface="+mj-lt"/>
              <a:buAutoNum type="arabicPeriod"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r>
              <a:rPr lang="en-US" altLang="en-US" sz="2200" b="1" dirty="0"/>
              <a:t>Select </a:t>
            </a:r>
            <a:r>
              <a:rPr lang="en-US" altLang="en-US" sz="2200" dirty="0"/>
              <a:t>one of 2</a:t>
            </a:r>
            <a:r>
              <a:rPr lang="en-US" altLang="en-US" sz="2200" i="1" baseline="30000" dirty="0"/>
              <a:t>n</a:t>
            </a:r>
            <a:r>
              <a:rPr lang="en-US" altLang="en-US" sz="2200" baseline="-25000" dirty="0"/>
              <a:t> </a:t>
            </a:r>
            <a:r>
              <a:rPr lang="en-US" altLang="en-US" sz="2200" dirty="0"/>
              <a:t>outputs to activate</a:t>
            </a:r>
          </a:p>
          <a:p>
            <a:pPr marL="384677" lvl="1" indent="0">
              <a:spcBef>
                <a:spcPts val="838"/>
              </a:spcBef>
              <a:buSzPct val="100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endParaRPr lang="en-US" altLang="en-US" sz="2200" b="1" dirty="0"/>
          </a:p>
          <a:p>
            <a:pPr marL="0" indent="0">
              <a:spcBef>
                <a:spcPts val="838"/>
              </a:spcBef>
              <a:buSzPct val="100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endParaRPr lang="en-US" altLang="en-US" sz="2200" b="1" i="1" dirty="0"/>
          </a:p>
          <a:p>
            <a:pPr marL="0" indent="0">
              <a:spcBef>
                <a:spcPts val="838"/>
              </a:spcBef>
              <a:buSzPct val="100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endParaRPr lang="en-US" altLang="en-US" sz="2200" b="1" i="1" dirty="0"/>
          </a:p>
          <a:p>
            <a:pPr marL="0" indent="0">
              <a:spcBef>
                <a:spcPts val="838"/>
              </a:spcBef>
              <a:buSzPct val="100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endParaRPr lang="en-US" altLang="en-US" sz="2200" b="1" i="1" dirty="0"/>
          </a:p>
          <a:p>
            <a:pPr marL="0" indent="0">
              <a:spcBef>
                <a:spcPts val="838"/>
              </a:spcBef>
              <a:buSzPct val="100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endParaRPr lang="en-US" altLang="en-US" sz="2200" b="1" i="1" dirty="0"/>
          </a:p>
          <a:p>
            <a:pPr marL="0" indent="0">
              <a:spcBef>
                <a:spcPts val="838"/>
              </a:spcBef>
              <a:buSzPct val="100000"/>
              <a:buNone/>
              <a:tabLst>
                <a:tab pos="163307" algn="l"/>
                <a:tab pos="249193" algn="l"/>
                <a:tab pos="597579" algn="l"/>
                <a:tab pos="945966" algn="l"/>
                <a:tab pos="1294352" algn="l"/>
                <a:tab pos="1642739" algn="l"/>
                <a:tab pos="1991125" algn="l"/>
                <a:tab pos="2339511" algn="l"/>
                <a:tab pos="2687898" algn="l"/>
                <a:tab pos="3036284" algn="l"/>
                <a:tab pos="3384671" algn="l"/>
                <a:tab pos="3733057" algn="l"/>
                <a:tab pos="4081443" algn="l"/>
                <a:tab pos="4429830" algn="l"/>
                <a:tab pos="4778216" algn="l"/>
                <a:tab pos="5126603" algn="l"/>
                <a:tab pos="5474989" algn="l"/>
                <a:tab pos="5823375" algn="l"/>
                <a:tab pos="6171762" algn="l"/>
                <a:tab pos="6520148" algn="l"/>
                <a:tab pos="6868535" algn="l"/>
              </a:tabLst>
            </a:pPr>
            <a:endParaRPr lang="en-US" altLang="en-US" sz="2200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2839590" y="2917874"/>
            <a:ext cx="3256410" cy="1519473"/>
          </a:xfrm>
          <a:prstGeom prst="rect">
            <a:avLst/>
          </a:prstGeom>
          <a:solidFill>
            <a:srgbClr val="FFFFCC"/>
          </a:solidFill>
        </p:spPr>
        <p:txBody>
          <a:bodyPr wrap="square" lIns="69677" tIns="34839" rIns="69677" bIns="34839" rtlCol="0">
            <a:spAutoFit/>
          </a:bodyPr>
          <a:lstStyle/>
          <a:p>
            <a:pPr>
              <a:spcAft>
                <a:spcPts val="457"/>
              </a:spcAft>
            </a:pPr>
            <a:r>
              <a:rPr lang="en-US" b="1" dirty="0"/>
              <a:t>Simple AND-gate circuit</a:t>
            </a:r>
          </a:p>
          <a:p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/>
              <a:t> … D</a:t>
            </a:r>
            <a:r>
              <a:rPr lang="en-US" baseline="-25000" dirty="0"/>
              <a:t>8</a:t>
            </a:r>
            <a:r>
              <a:rPr lang="en-US" dirty="0"/>
              <a:t>	:	Output channels</a:t>
            </a:r>
          </a:p>
          <a:p>
            <a:r>
              <a:rPr lang="en-US" dirty="0"/>
              <a:t>A, B, C   	:	Control lines</a:t>
            </a:r>
          </a:p>
          <a:p>
            <a:r>
              <a:rPr lang="en-US" i="1" dirty="0"/>
              <a:t>Note</a:t>
            </a:r>
            <a:r>
              <a:rPr lang="en-US" dirty="0"/>
              <a:t>:  </a:t>
            </a:r>
            <a:r>
              <a:rPr lang="en-US" i="1" dirty="0"/>
              <a:t>n </a:t>
            </a:r>
            <a:r>
              <a:rPr lang="en-US" dirty="0"/>
              <a:t>control lines, 2</a:t>
            </a:r>
            <a:r>
              <a:rPr lang="en-US" i="1" baseline="30000" dirty="0"/>
              <a:t>n</a:t>
            </a:r>
            <a:r>
              <a:rPr lang="en-US" baseline="-25000" dirty="0"/>
              <a:t> </a:t>
            </a:r>
            <a:r>
              <a:rPr lang="en-US" dirty="0"/>
              <a:t>outputs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046967" y="4949800"/>
            <a:ext cx="4656201" cy="1236960"/>
          </a:xfrm>
          <a:prstGeom prst="rect">
            <a:avLst/>
          </a:prstGeom>
          <a:noFill/>
        </p:spPr>
        <p:txBody>
          <a:bodyPr wrap="square" lIns="69677" tIns="34839" rIns="69677" bIns="34839" rtlCol="0">
            <a:spAutoFit/>
          </a:bodyPr>
          <a:lstStyle/>
          <a:p>
            <a:pPr>
              <a:spcAft>
                <a:spcPts val="457"/>
              </a:spcAft>
            </a:pPr>
            <a:r>
              <a:rPr lang="en-US" b="1" dirty="0"/>
              <a:t>Laws of Boolean Logic</a:t>
            </a:r>
          </a:p>
          <a:p>
            <a:r>
              <a:rPr lang="en-US" dirty="0"/>
              <a:t>Regulate circuit function</a:t>
            </a:r>
          </a:p>
          <a:p>
            <a:r>
              <a:rPr lang="en-US" dirty="0"/>
              <a:t>Identity Law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A = A, A{0,1}</a:t>
            </a:r>
          </a:p>
          <a:p>
            <a:r>
              <a:rPr lang="en-US" b="1" dirty="0">
                <a:cs typeface="Times New Roman" panose="02020603050405020304" pitchFamily="18" charset="0"/>
                <a:sym typeface="Symbol" panose="05050102010706020507" pitchFamily="18" charset="2"/>
              </a:rPr>
              <a:t>Example:  </a:t>
            </a:r>
            <a:r>
              <a:rPr lang="en-US" dirty="0">
                <a:cs typeface="Times New Roman" panose="02020603050405020304" pitchFamily="18" charset="0"/>
                <a:sym typeface="Symbol" panose="05050102010706020507" pitchFamily="18" charset="2"/>
              </a:rPr>
              <a:t>Select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  A, B, C = 0,1,1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Group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6423343" y="3201455"/>
            <a:ext cx="3667033" cy="3656545"/>
            <a:chOff x="4510087" y="3186566"/>
            <a:chExt cx="3505199" cy="3641271"/>
          </a:xfrm>
        </p:grpSpPr>
        <p:sp>
          <p:nvSpPr>
            <p:cNvPr id="3" name="Rounded Rectangle 2"/>
            <p:cNvSpPr/>
            <p:nvPr/>
          </p:nvSpPr>
          <p:spPr>
            <a:xfrm>
              <a:off x="4510087" y="3186566"/>
              <a:ext cx="1524000" cy="669471"/>
            </a:xfrm>
            <a:prstGeom prst="roundRect">
              <a:avLst/>
            </a:prstGeom>
            <a:solidFill>
              <a:srgbClr val="FF00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6034088" y="3521302"/>
              <a:ext cx="1981198" cy="3306535"/>
              <a:chOff x="6034088" y="3521302"/>
              <a:chExt cx="1981198" cy="3306535"/>
            </a:xfrm>
          </p:grpSpPr>
          <p:cxnSp>
            <p:nvCxnSpPr>
              <p:cNvPr id="7" name="Elbow Connector 6"/>
              <p:cNvCxnSpPr>
                <a:endCxn id="3" idx="3"/>
              </p:cNvCxnSpPr>
              <p:nvPr/>
            </p:nvCxnSpPr>
            <p:spPr>
              <a:xfrm rot="16200000" flipV="1">
                <a:off x="5295219" y="4260171"/>
                <a:ext cx="3306535" cy="1828798"/>
              </a:xfrm>
              <a:prstGeom prst="bentConnector2">
                <a:avLst/>
              </a:prstGeom>
              <a:ln w="28575">
                <a:solidFill>
                  <a:srgbClr val="FF00FF"/>
                </a:solidFill>
                <a:prstDash val="lg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7862885" y="6827837"/>
                <a:ext cx="152401" cy="0"/>
              </a:xfrm>
              <a:prstGeom prst="line">
                <a:avLst/>
              </a:prstGeom>
              <a:ln w="28575"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7345684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15F5CF-7035-594B-9A15-0D1DC757A2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97230" y="834390"/>
            <a:ext cx="8138318" cy="36933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your decoder selects from among 40 outputs how many control lines does it need?</a:t>
            </a:r>
          </a:p>
        </p:txBody>
      </p:sp>
    </p:spTree>
    <p:extLst>
      <p:ext uri="{BB962C8B-B14F-4D97-AF65-F5344CB8AC3E}">
        <p14:creationId xmlns:p14="http://schemas.microsoft.com/office/powerpoint/2010/main" val="1948980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15F5CF-7035-594B-9A15-0D1DC757A2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97230" y="834390"/>
            <a:ext cx="8138318" cy="203132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your decoder selects from among 40 outputs how many control lines does it need?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ceiling of log(40) = 6, so 6 control lines are needed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you want to select the output channel 33, what should your control signals be?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218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Logic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62677" y="1415669"/>
          <a:ext cx="360566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1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1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76414" y="4111041"/>
            <a:ext cx="494237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Express the truth table as the product of sums:</a:t>
            </a:r>
          </a:p>
          <a:p>
            <a:r>
              <a:rPr lang="en-US" dirty="0"/>
              <a:t>C =  (A+B’) * (A’+B) 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boolean</a:t>
            </a:r>
            <a:r>
              <a:rPr lang="en-US" dirty="0"/>
              <a:t> algebra to derive the sum of products</a:t>
            </a:r>
          </a:p>
          <a:p>
            <a:r>
              <a:rPr lang="en-US" dirty="0"/>
              <a:t>C = (A’*A + A*B + A’*B’ + B’*B)</a:t>
            </a:r>
          </a:p>
          <a:p>
            <a:r>
              <a:rPr lang="en-US" dirty="0"/>
              <a:t>    = (A’*B’ + A*B)</a:t>
            </a:r>
          </a:p>
        </p:txBody>
      </p:sp>
    </p:spTree>
    <p:extLst>
      <p:ext uri="{BB962C8B-B14F-4D97-AF65-F5344CB8AC3E}">
        <p14:creationId xmlns:p14="http://schemas.microsoft.com/office/powerpoint/2010/main" val="370512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15F5CF-7035-594B-9A15-0D1DC757A2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97230" y="834390"/>
            <a:ext cx="8138318" cy="341632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your decoder selects from among 40 outputs how many control lines does it need?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ceiling of log(40) = 6, so 6 control lines are needed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you want to select the output channel 33, what should your control signals be?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Selecting a byte from memory is basically using a decoder.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32 bit memory addresses are used to select from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addresses in memory</a:t>
            </a:r>
          </a:p>
        </p:txBody>
      </p:sp>
    </p:spTree>
    <p:extLst>
      <p:ext uri="{BB962C8B-B14F-4D97-AF65-F5344CB8AC3E}">
        <p14:creationId xmlns:p14="http://schemas.microsoft.com/office/powerpoint/2010/main" val="4104739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1140571" y="345718"/>
            <a:ext cx="10347214" cy="1144891"/>
          </a:xfrm>
        </p:spPr>
        <p:txBody>
          <a:bodyPr vert="horz" wrap="square" lIns="0" tIns="3527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defTabSz="914406"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  <a:defRPr/>
            </a:pPr>
            <a:r>
              <a:rPr lang="en-US" altLang="en-US" dirty="0"/>
              <a:t>Comparator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270181" y="1290432"/>
            <a:ext cx="10632358" cy="4765336"/>
          </a:xfrm>
        </p:spPr>
        <p:txBody>
          <a:bodyPr vert="horz" lIns="91440" tIns="25473" rIns="0" bIns="0" rtlCol="0" anchor="ctr">
            <a:normAutofit/>
          </a:bodyPr>
          <a:lstStyle/>
          <a:p>
            <a:pPr marL="0" indent="0">
              <a:spcBef>
                <a:spcPts val="998"/>
              </a:spcBef>
              <a:buSzPct val="45000"/>
              <a:buNone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r>
              <a:rPr lang="en-US" altLang="en-US" sz="2903" b="1" dirty="0"/>
              <a:t>Comparator circuit</a:t>
            </a:r>
          </a:p>
          <a:p>
            <a:pPr marL="924596" lvl="1" indent="-466618">
              <a:spcBef>
                <a:spcPts val="998"/>
              </a:spcBef>
              <a:buSzPct val="100000"/>
              <a:buFont typeface="+mj-lt"/>
              <a:buAutoNum type="arabicPeriod"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r>
              <a:rPr lang="en-US" altLang="en-US" sz="2631" b="1" dirty="0"/>
              <a:t>Given </a:t>
            </a:r>
            <a:r>
              <a:rPr lang="en-US" altLang="en-US" sz="2631" dirty="0"/>
              <a:t>two </a:t>
            </a:r>
            <a:r>
              <a:rPr lang="en-US" altLang="en-US" sz="2631" i="1" dirty="0"/>
              <a:t>n-</a:t>
            </a:r>
            <a:r>
              <a:rPr lang="en-US" altLang="en-US" sz="2631" dirty="0"/>
              <a:t>bit</a:t>
            </a:r>
            <a:r>
              <a:rPr lang="en-US" altLang="en-US" sz="2631" i="1" dirty="0"/>
              <a:t> </a:t>
            </a:r>
            <a:r>
              <a:rPr lang="en-US" altLang="en-US" sz="2631" dirty="0"/>
              <a:t>vectors </a:t>
            </a:r>
            <a:r>
              <a:rPr lang="en-US" altLang="en-US" sz="2631" b="1" dirty="0"/>
              <a:t>A</a:t>
            </a:r>
            <a:r>
              <a:rPr lang="en-US" altLang="en-US" sz="2631" dirty="0"/>
              <a:t> and </a:t>
            </a:r>
            <a:r>
              <a:rPr lang="en-US" altLang="en-US" sz="2631" b="1" dirty="0"/>
              <a:t>B</a:t>
            </a:r>
            <a:endParaRPr lang="en-US" altLang="en-US" sz="2631" dirty="0"/>
          </a:p>
          <a:p>
            <a:pPr marL="924596" lvl="1" indent="-466618">
              <a:spcBef>
                <a:spcPts val="998"/>
              </a:spcBef>
              <a:buSzPct val="100000"/>
              <a:buFont typeface="+mj-lt"/>
              <a:buAutoNum type="arabicPeriod"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r>
              <a:rPr lang="en-US" altLang="en-US" sz="2631" b="1" dirty="0"/>
              <a:t>Output </a:t>
            </a:r>
            <a:r>
              <a:rPr lang="en-US" altLang="en-US" sz="26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631" dirty="0"/>
              <a:t> if </a:t>
            </a:r>
            <a:r>
              <a:rPr lang="en-US" altLang="en-US" sz="2631" b="1" dirty="0"/>
              <a:t>A = B</a:t>
            </a:r>
            <a:r>
              <a:rPr lang="en-US" altLang="en-US" sz="2631" dirty="0"/>
              <a:t>, or </a:t>
            </a:r>
            <a:r>
              <a:rPr lang="en-US" altLang="en-US" sz="26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631" dirty="0"/>
              <a:t> otherwise</a:t>
            </a:r>
          </a:p>
          <a:p>
            <a:pPr marL="457977" lvl="1" indent="0">
              <a:spcBef>
                <a:spcPts val="998"/>
              </a:spcBef>
              <a:buSzPct val="100000"/>
              <a:buNone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endParaRPr lang="en-US" altLang="en-US" sz="2631" b="1" dirty="0"/>
          </a:p>
          <a:p>
            <a:pPr marL="0" indent="0">
              <a:spcBef>
                <a:spcPts val="998"/>
              </a:spcBef>
              <a:buSzPct val="100000"/>
              <a:buNone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endParaRPr lang="en-US" altLang="en-US" sz="2631" b="1" i="1" dirty="0"/>
          </a:p>
          <a:p>
            <a:pPr marL="0" indent="0">
              <a:spcBef>
                <a:spcPts val="998"/>
              </a:spcBef>
              <a:buSzPct val="100000"/>
              <a:buNone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endParaRPr lang="en-US" altLang="en-US" sz="2631" b="1" i="1" dirty="0"/>
          </a:p>
          <a:p>
            <a:pPr marL="0" indent="0">
              <a:spcBef>
                <a:spcPts val="998"/>
              </a:spcBef>
              <a:buSzPct val="100000"/>
              <a:buNone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endParaRPr lang="en-US" altLang="en-US" sz="2631" b="1" i="1" dirty="0"/>
          </a:p>
          <a:p>
            <a:pPr marL="0" indent="0">
              <a:spcBef>
                <a:spcPts val="998"/>
              </a:spcBef>
              <a:buSzPct val="100000"/>
              <a:buNone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endParaRPr lang="en-US" altLang="en-US" sz="2631" b="1" i="1" dirty="0"/>
          </a:p>
          <a:p>
            <a:pPr marL="0" indent="0">
              <a:spcBef>
                <a:spcPts val="998"/>
              </a:spcBef>
              <a:buSzPct val="100000"/>
              <a:buNone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endParaRPr lang="en-US" altLang="en-US" sz="2631" b="1" i="1" dirty="0"/>
          </a:p>
        </p:txBody>
      </p:sp>
      <p:sp>
        <p:nvSpPr>
          <p:cNvPr id="4" name="Trapezoid 3" descr="Please contact instructor for information on this image.">
            <a:extLst>
              <a:ext uri="{FF2B5EF4-FFF2-40B4-BE49-F238E27FC236}">
                <a16:creationId xmlns:a16="http://schemas.microsoft.com/office/drawing/2014/main" id="{F8A3B539-FB03-C948-B5CA-73BB0622694D}"/>
              </a:ext>
            </a:extLst>
          </p:cNvPr>
          <p:cNvSpPr/>
          <p:nvPr/>
        </p:nvSpPr>
        <p:spPr>
          <a:xfrm rot="5400000">
            <a:off x="4500563" y="3600452"/>
            <a:ext cx="1185862" cy="942975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DD0AD7-4FCE-084E-9D88-B7A4B7E6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829050" y="3673100"/>
            <a:ext cx="792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413572-97FB-E741-99C5-D97F10F1B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829050" y="4368425"/>
            <a:ext cx="792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40AF7C7-4D3E-D243-BDDC-1962FB174D8D}"/>
              </a:ext>
            </a:extLst>
          </p:cNvPr>
          <p:cNvSpPr txBox="1"/>
          <p:nvPr/>
        </p:nvSpPr>
        <p:spPr>
          <a:xfrm>
            <a:off x="3511334" y="34884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42EA4D-AFEC-984D-9D4E-753378A4782B}"/>
              </a:ext>
            </a:extLst>
          </p:cNvPr>
          <p:cNvSpPr txBox="1"/>
          <p:nvPr/>
        </p:nvSpPr>
        <p:spPr>
          <a:xfrm>
            <a:off x="3454545" y="41837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FDEEB0-B6C5-AD4B-B1B5-9D36A3ADD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564982" y="4071939"/>
            <a:ext cx="792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93429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1140571" y="345718"/>
            <a:ext cx="10347214" cy="1144891"/>
          </a:xfrm>
        </p:spPr>
        <p:txBody>
          <a:bodyPr vert="horz" wrap="square" lIns="0" tIns="3527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defTabSz="914406"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  <a:defRPr/>
            </a:pPr>
            <a:r>
              <a:rPr lang="en-US" altLang="en-US" dirty="0"/>
              <a:t>Comparator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270181" y="1290432"/>
            <a:ext cx="10632358" cy="4765336"/>
          </a:xfrm>
        </p:spPr>
        <p:txBody>
          <a:bodyPr vert="horz" lIns="91440" tIns="25473" rIns="0" bIns="0" rtlCol="0" anchor="ctr">
            <a:normAutofit/>
          </a:bodyPr>
          <a:lstStyle/>
          <a:p>
            <a:pPr marL="0" indent="0">
              <a:spcBef>
                <a:spcPts val="998"/>
              </a:spcBef>
              <a:buSzPct val="45000"/>
              <a:buNone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r>
              <a:rPr lang="en-US" altLang="en-US" sz="2903" b="1" dirty="0"/>
              <a:t>Comparator circuit</a:t>
            </a:r>
          </a:p>
          <a:p>
            <a:pPr marL="924596" lvl="1" indent="-466618">
              <a:spcBef>
                <a:spcPts val="998"/>
              </a:spcBef>
              <a:buSzPct val="100000"/>
              <a:buFont typeface="+mj-lt"/>
              <a:buAutoNum type="arabicPeriod"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r>
              <a:rPr lang="en-US" altLang="en-US" sz="2631" b="1" dirty="0"/>
              <a:t>Given </a:t>
            </a:r>
            <a:r>
              <a:rPr lang="en-US" altLang="en-US" sz="2631" dirty="0"/>
              <a:t>two </a:t>
            </a:r>
            <a:r>
              <a:rPr lang="en-US" altLang="en-US" sz="2631" i="1" dirty="0"/>
              <a:t>n-</a:t>
            </a:r>
            <a:r>
              <a:rPr lang="en-US" altLang="en-US" sz="2631" dirty="0"/>
              <a:t>bit</a:t>
            </a:r>
            <a:r>
              <a:rPr lang="en-US" altLang="en-US" sz="2631" i="1" dirty="0"/>
              <a:t> </a:t>
            </a:r>
            <a:r>
              <a:rPr lang="en-US" altLang="en-US" sz="2631" dirty="0"/>
              <a:t>vectors </a:t>
            </a:r>
            <a:r>
              <a:rPr lang="en-US" altLang="en-US" sz="2631" b="1" dirty="0"/>
              <a:t>A</a:t>
            </a:r>
            <a:r>
              <a:rPr lang="en-US" altLang="en-US" sz="2631" dirty="0"/>
              <a:t> and </a:t>
            </a:r>
            <a:r>
              <a:rPr lang="en-US" altLang="en-US" sz="2631" b="1" dirty="0"/>
              <a:t>B</a:t>
            </a:r>
            <a:endParaRPr lang="en-US" altLang="en-US" sz="2631" dirty="0"/>
          </a:p>
          <a:p>
            <a:pPr marL="924596" lvl="1" indent="-466618">
              <a:spcBef>
                <a:spcPts val="998"/>
              </a:spcBef>
              <a:buSzPct val="100000"/>
              <a:buFont typeface="+mj-lt"/>
              <a:buAutoNum type="arabicPeriod"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r>
              <a:rPr lang="en-US" altLang="en-US" sz="2631" b="1" dirty="0"/>
              <a:t>Output </a:t>
            </a:r>
            <a:r>
              <a:rPr lang="en-US" altLang="en-US" sz="26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631" dirty="0"/>
              <a:t> if </a:t>
            </a:r>
            <a:r>
              <a:rPr lang="en-US" altLang="en-US" sz="2631" b="1" dirty="0"/>
              <a:t>A = B</a:t>
            </a:r>
            <a:r>
              <a:rPr lang="en-US" altLang="en-US" sz="2631" dirty="0"/>
              <a:t>, or </a:t>
            </a:r>
            <a:r>
              <a:rPr lang="en-US" altLang="en-US" sz="26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631" dirty="0"/>
              <a:t> otherwise</a:t>
            </a:r>
          </a:p>
          <a:p>
            <a:pPr marL="457977" lvl="1" indent="0">
              <a:spcBef>
                <a:spcPts val="998"/>
              </a:spcBef>
              <a:buSzPct val="100000"/>
              <a:buNone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endParaRPr lang="en-US" altLang="en-US" sz="2631" b="1" dirty="0"/>
          </a:p>
          <a:p>
            <a:pPr marL="0" indent="0">
              <a:spcBef>
                <a:spcPts val="998"/>
              </a:spcBef>
              <a:buSzPct val="100000"/>
              <a:buNone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endParaRPr lang="en-US" altLang="en-US" sz="2631" b="1" i="1" dirty="0"/>
          </a:p>
          <a:p>
            <a:pPr marL="0" indent="0">
              <a:spcBef>
                <a:spcPts val="998"/>
              </a:spcBef>
              <a:buSzPct val="100000"/>
              <a:buNone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endParaRPr lang="en-US" altLang="en-US" sz="2631" b="1" i="1" dirty="0"/>
          </a:p>
          <a:p>
            <a:pPr marL="0" indent="0">
              <a:spcBef>
                <a:spcPts val="998"/>
              </a:spcBef>
              <a:buSzPct val="100000"/>
              <a:buNone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endParaRPr lang="en-US" altLang="en-US" sz="2631" b="1" i="1" dirty="0"/>
          </a:p>
          <a:p>
            <a:pPr marL="0" indent="0">
              <a:spcBef>
                <a:spcPts val="998"/>
              </a:spcBef>
              <a:buSzPct val="100000"/>
              <a:buNone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endParaRPr lang="en-US" altLang="en-US" sz="2631" b="1" i="1" dirty="0"/>
          </a:p>
          <a:p>
            <a:pPr marL="0" indent="0">
              <a:spcBef>
                <a:spcPts val="998"/>
              </a:spcBef>
              <a:buSzPct val="100000"/>
              <a:buNone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endParaRPr lang="en-US" altLang="en-US" sz="2631" b="1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754119" y="2917887"/>
            <a:ext cx="4633629" cy="2166619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>
              <a:spcAft>
                <a:spcPts val="544"/>
              </a:spcAft>
            </a:pPr>
            <a:r>
              <a:rPr lang="en-US" sz="2177" b="1" dirty="0"/>
              <a:t>Simple XOR-gate circuit</a:t>
            </a:r>
          </a:p>
          <a:p>
            <a:r>
              <a:rPr lang="en-US" sz="2177" dirty="0"/>
              <a:t>A</a:t>
            </a:r>
            <a:r>
              <a:rPr lang="en-US" sz="2177" baseline="-25000" dirty="0"/>
              <a:t>0</a:t>
            </a:r>
            <a:r>
              <a:rPr lang="en-US" sz="2177" dirty="0"/>
              <a:t>, A</a:t>
            </a:r>
            <a:r>
              <a:rPr lang="en-US" sz="2177" baseline="-25000" dirty="0"/>
              <a:t>1</a:t>
            </a:r>
            <a:r>
              <a:rPr lang="en-US" sz="2177" dirty="0"/>
              <a:t>, …, A</a:t>
            </a:r>
            <a:r>
              <a:rPr lang="en-US" sz="2177" i="1" baseline="-25000" dirty="0"/>
              <a:t>N</a:t>
            </a:r>
            <a:r>
              <a:rPr lang="en-US" sz="2177" baseline="-25000" dirty="0"/>
              <a:t>-1</a:t>
            </a:r>
            <a:r>
              <a:rPr lang="en-US" sz="2177" dirty="0"/>
              <a:t> :	Input vector #</a:t>
            </a:r>
            <a:r>
              <a:rPr lang="en-US" sz="21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sz="2177" dirty="0"/>
              <a:t>B</a:t>
            </a:r>
            <a:r>
              <a:rPr lang="en-US" sz="2177" baseline="-25000" dirty="0"/>
              <a:t>0</a:t>
            </a:r>
            <a:r>
              <a:rPr lang="en-US" sz="2177" dirty="0"/>
              <a:t>, B</a:t>
            </a:r>
            <a:r>
              <a:rPr lang="en-US" sz="2177" baseline="-25000" dirty="0"/>
              <a:t>1</a:t>
            </a:r>
            <a:r>
              <a:rPr lang="en-US" sz="2177" dirty="0"/>
              <a:t>, …, B</a:t>
            </a:r>
            <a:r>
              <a:rPr lang="en-US" sz="2177" i="1" baseline="-25000" dirty="0"/>
              <a:t>N</a:t>
            </a:r>
            <a:r>
              <a:rPr lang="en-US" sz="2177" baseline="-25000" dirty="0"/>
              <a:t>-1</a:t>
            </a:r>
            <a:r>
              <a:rPr lang="en-US" sz="2177" dirty="0"/>
              <a:t> : Input vector #</a:t>
            </a:r>
            <a:r>
              <a:rPr lang="en-US" sz="2177" dirty="0">
                <a:cs typeface="Times New Roman" panose="02020603050405020304" pitchFamily="18" charset="0"/>
              </a:rPr>
              <a:t>2</a:t>
            </a:r>
          </a:p>
          <a:p>
            <a:r>
              <a:rPr lang="en-US" sz="2177" i="1" dirty="0"/>
              <a:t>Note</a:t>
            </a:r>
            <a:r>
              <a:rPr lang="en-US" sz="2177" dirty="0"/>
              <a:t>:  </a:t>
            </a:r>
            <a:r>
              <a:rPr lang="en-US" sz="2177" b="1" dirty="0"/>
              <a:t>NOR gate </a:t>
            </a:r>
            <a:r>
              <a:rPr lang="en-US" sz="2177" dirty="0"/>
              <a:t>combines </a:t>
            </a:r>
            <a:r>
              <a:rPr lang="en-US" sz="2177" i="1" dirty="0"/>
              <a:t>N</a:t>
            </a:r>
            <a:r>
              <a:rPr lang="en-US" sz="2177" dirty="0"/>
              <a:t> 				XOR gate outputs</a:t>
            </a:r>
          </a:p>
        </p:txBody>
      </p:sp>
      <p:graphicFrame>
        <p:nvGraphicFramePr>
          <p:cNvPr id="13" name="Object 1024" descr="Please contact instructor for information on this image.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748007"/>
              </p:ext>
            </p:extLst>
          </p:nvPr>
        </p:nvGraphicFramePr>
        <p:xfrm>
          <a:off x="7409384" y="2735106"/>
          <a:ext cx="3953111" cy="3557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401429" imgH="3657143" progId="Paint.Picture">
                  <p:embed/>
                </p:oleObj>
              </mc:Choice>
              <mc:Fallback>
                <p:oleObj name="Bitmap Image" r:id="rId3" imgW="5401429" imgH="3657143" progId="Paint.Picture">
                  <p:embed/>
                  <p:pic>
                    <p:nvPicPr>
                      <p:cNvPr id="13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9384" y="2735106"/>
                        <a:ext cx="3953111" cy="3557079"/>
                      </a:xfrm>
                      <a:prstGeom prst="rect">
                        <a:avLst/>
                      </a:prstGeom>
                      <a:solidFill>
                        <a:srgbClr val="F3F3F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4120" y="3567251"/>
            <a:ext cx="7331312" cy="2837016"/>
            <a:chOff x="1933642" y="3932237"/>
            <a:chExt cx="8081625" cy="3127367"/>
          </a:xfrm>
        </p:grpSpPr>
        <p:sp>
          <p:nvSpPr>
            <p:cNvPr id="6" name="TextBox 5"/>
            <p:cNvSpPr txBox="1"/>
            <p:nvPr/>
          </p:nvSpPr>
          <p:spPr>
            <a:xfrm>
              <a:off x="1933642" y="5594499"/>
              <a:ext cx="5152211" cy="1465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544"/>
                </a:spcAft>
              </a:pPr>
              <a:r>
                <a:rPr lang="en-US" sz="2540" b="1" dirty="0"/>
                <a:t>Laws of Boolean Logic</a:t>
              </a:r>
            </a:p>
            <a:p>
              <a:r>
                <a:rPr lang="en-US" sz="2540" b="1" dirty="0">
                  <a:cs typeface="Times New Roman" panose="02020603050405020304" pitchFamily="18" charset="0"/>
                  <a:sym typeface="Symbol" panose="05050102010706020507" pitchFamily="18" charset="2"/>
                </a:rPr>
                <a:t>Example: </a:t>
              </a:r>
              <a:r>
                <a:rPr lang="en-US" sz="2540" dirty="0">
                  <a:cs typeface="Times New Roman" panose="02020603050405020304" pitchFamily="18" charset="0"/>
                  <a:sym typeface="Symbol" panose="05050102010706020507" pitchFamily="18" charset="2"/>
                </a:rPr>
                <a:t>Comparator for Bit </a:t>
              </a:r>
              <a:r>
                <a:rPr lang="en-US" sz="254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en-US" sz="2540" dirty="0">
                  <a:cs typeface="Times New Roman" panose="02020603050405020304" pitchFamily="18" charset="0"/>
                  <a:sym typeface="Symbol" panose="05050102010706020507" pitchFamily="18" charset="2"/>
                </a:rPr>
                <a:t> outputs </a:t>
              </a:r>
              <a:r>
                <a:rPr lang="en-US" sz="254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sz="2540" dirty="0">
                  <a:cs typeface="Times New Roman" panose="02020603050405020304" pitchFamily="18" charset="0"/>
                  <a:sym typeface="Symbol" panose="05050102010706020507" pitchFamily="18" charset="2"/>
                </a:rPr>
                <a:t> if </a:t>
              </a:r>
              <a:r>
                <a:rPr lang="en-US" sz="254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sz="254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r>
                <a:rPr lang="en-US" sz="254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= B</a:t>
              </a:r>
              <a:r>
                <a:rPr lang="en-US" sz="254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endParaRPr lang="en-US" sz="254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100885" y="3932237"/>
              <a:ext cx="2914382" cy="2514600"/>
              <a:chOff x="7100885" y="4008437"/>
              <a:chExt cx="2914382" cy="2133601"/>
            </a:xfrm>
          </p:grpSpPr>
          <p:sp>
            <p:nvSpPr>
              <p:cNvPr id="3" name="Rounded Rectangle 2"/>
              <p:cNvSpPr/>
              <p:nvPr/>
            </p:nvSpPr>
            <p:spPr>
              <a:xfrm flipH="1">
                <a:off x="8015287" y="4008437"/>
                <a:ext cx="1999980" cy="774175"/>
              </a:xfrm>
              <a:prstGeom prst="roundRect">
                <a:avLst/>
              </a:prstGeom>
              <a:solidFill>
                <a:srgbClr val="FF00FF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33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 flipH="1">
                <a:off x="7100885" y="4395526"/>
                <a:ext cx="914402" cy="1746512"/>
                <a:chOff x="6034086" y="3529208"/>
                <a:chExt cx="1981200" cy="3298629"/>
              </a:xfrm>
            </p:grpSpPr>
            <p:cxnSp>
              <p:nvCxnSpPr>
                <p:cNvPr id="7" name="Elbow Connector 6"/>
                <p:cNvCxnSpPr>
                  <a:endCxn id="3" idx="3"/>
                </p:cNvCxnSpPr>
                <p:nvPr/>
              </p:nvCxnSpPr>
              <p:spPr>
                <a:xfrm rot="16200000" flipV="1">
                  <a:off x="5231879" y="4331415"/>
                  <a:ext cx="3287985" cy="1683572"/>
                </a:xfrm>
                <a:prstGeom prst="bentConnector2">
                  <a:avLst/>
                </a:prstGeom>
                <a:ln w="28575">
                  <a:solidFill>
                    <a:srgbClr val="FF00FF"/>
                  </a:solidFill>
                  <a:prstDash val="lgDash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7862885" y="6827837"/>
                  <a:ext cx="152401" cy="0"/>
                </a:xfrm>
                <a:prstGeom prst="line">
                  <a:avLst/>
                </a:prstGeom>
                <a:ln w="28575">
                  <a:solidFill>
                    <a:srgbClr val="FF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6" name="TextBox 15"/>
          <p:cNvSpPr txBox="1"/>
          <p:nvPr/>
        </p:nvSpPr>
        <p:spPr>
          <a:xfrm>
            <a:off x="9958705" y="4928719"/>
            <a:ext cx="1765342" cy="143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77" dirty="0">
                <a:cs typeface="Times New Roman" panose="02020603050405020304" pitchFamily="18" charset="0"/>
                <a:sym typeface="Symbol" panose="05050102010706020507" pitchFamily="18" charset="2"/>
              </a:rPr>
              <a:t>If all inputs to this </a:t>
            </a:r>
            <a:r>
              <a:rPr lang="en-US" sz="2177" b="1" dirty="0">
                <a:cs typeface="Times New Roman" panose="02020603050405020304" pitchFamily="18" charset="0"/>
                <a:sym typeface="Symbol" panose="05050102010706020507" pitchFamily="18" charset="2"/>
              </a:rPr>
              <a:t>NOR gate </a:t>
            </a:r>
            <a:r>
              <a:rPr lang="en-US" sz="2177" dirty="0">
                <a:cs typeface="Times New Roman" panose="02020603050405020304" pitchFamily="18" charset="0"/>
                <a:sym typeface="Symbol" panose="05050102010706020507" pitchFamily="18" charset="2"/>
              </a:rPr>
              <a:t>are zero, output is </a:t>
            </a:r>
            <a:r>
              <a:rPr lang="en-US" sz="2177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sz="217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59544" y="882880"/>
            <a:ext cx="4173868" cy="1578364"/>
            <a:chOff x="6933216" y="5412811"/>
            <a:chExt cx="5393140" cy="1739900"/>
          </a:xfrm>
          <a:solidFill>
            <a:srgbClr val="FF99FF">
              <a:alpha val="30980"/>
            </a:srgbClr>
          </a:solidFill>
        </p:grpSpPr>
        <p:pic>
          <p:nvPicPr>
            <p:cNvPr id="18" name="Picture 14" descr="http://pulplogic.com/wp-content/uploads/2015/07/XOR_Truth.png"/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933216" y="6206173"/>
              <a:ext cx="2832371" cy="946538"/>
            </a:xfrm>
            <a:prstGeom prst="rect">
              <a:avLst/>
            </a:prstGeom>
            <a:grpFill/>
          </p:spPr>
        </p:pic>
        <p:pic>
          <p:nvPicPr>
            <p:cNvPr id="19" name="Picture 14" descr="http://pulplogic.com/wp-content/uploads/2015/07/XOR_Truth.png"/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198672" y="5412811"/>
              <a:ext cx="2127684" cy="173990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428082379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1140571" y="345718"/>
            <a:ext cx="9105837" cy="1144891"/>
          </a:xfrm>
        </p:spPr>
        <p:txBody>
          <a:bodyPr vert="horz" wrap="square" lIns="0" tIns="3527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defTabSz="914406">
              <a:tabLst>
                <a:tab pos="0" algn="l"/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  <a:tab pos="8295437" algn="l"/>
              </a:tabLst>
              <a:defRPr/>
            </a:pPr>
            <a:r>
              <a:rPr lang="en-US" altLang="en-US" dirty="0"/>
              <a:t>Majority vote circuit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270181" y="1290432"/>
            <a:ext cx="10632358" cy="4765336"/>
          </a:xfrm>
        </p:spPr>
        <p:txBody>
          <a:bodyPr vert="horz" lIns="91440" tIns="25473" rIns="0" bIns="0" rtlCol="0" anchor="ctr">
            <a:normAutofit/>
          </a:bodyPr>
          <a:lstStyle/>
          <a:p>
            <a:pPr marL="0" indent="0">
              <a:spcBef>
                <a:spcPts val="998"/>
              </a:spcBef>
              <a:buSzPct val="100000"/>
              <a:buNone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r>
              <a:rPr lang="en-US" altLang="en-US" sz="2903" b="1" dirty="0"/>
              <a:t>Majority Function  </a:t>
            </a:r>
          </a:p>
          <a:p>
            <a:pPr lvl="1">
              <a:spcBef>
                <a:spcPts val="998"/>
              </a:spcBef>
              <a:buSzPct val="100000"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r>
              <a:rPr lang="en-US" altLang="en-US" sz="2631" dirty="0"/>
              <a:t>Returns </a:t>
            </a:r>
            <a:r>
              <a:rPr lang="en-US" altLang="en-US" sz="26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631" dirty="0"/>
              <a:t> if a majority of inputs are high (=</a:t>
            </a:r>
            <a:r>
              <a:rPr lang="en-US" altLang="en-US" sz="26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631" dirty="0"/>
              <a:t>)</a:t>
            </a:r>
          </a:p>
          <a:p>
            <a:pPr lvl="1">
              <a:spcBef>
                <a:spcPts val="998"/>
              </a:spcBef>
              <a:buSzPct val="100000"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r>
              <a:rPr lang="en-US" altLang="en-US" sz="2631" dirty="0"/>
              <a:t>Formula:  </a:t>
            </a:r>
            <a:r>
              <a:rPr lang="en-US" altLang="en-US" sz="2631" i="1" dirty="0"/>
              <a:t>M</a:t>
            </a:r>
            <a:r>
              <a:rPr lang="en-US" altLang="en-US" sz="2631" dirty="0"/>
              <a:t>(A,B,C) = A’BC + AB’C + ABC’ + ABC</a:t>
            </a:r>
          </a:p>
          <a:p>
            <a:pPr marL="457977" lvl="1" indent="0">
              <a:spcBef>
                <a:spcPts val="998"/>
              </a:spcBef>
              <a:buSzPct val="100000"/>
              <a:buNone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r>
              <a:rPr lang="en-US" altLang="en-US" sz="2631" b="1" dirty="0"/>
              <a:t>Truth Table			</a:t>
            </a:r>
            <a:r>
              <a:rPr lang="en-US" altLang="en-US" sz="2631" b="1" dirty="0">
                <a:sym typeface="Symbol" panose="05050102010706020507" pitchFamily="18" charset="2"/>
              </a:rPr>
              <a:t></a:t>
            </a:r>
            <a:r>
              <a:rPr lang="en-US" altLang="en-US" sz="2631" b="1" dirty="0"/>
              <a:t>   SOP Circuit:</a:t>
            </a:r>
          </a:p>
          <a:p>
            <a:pPr marL="457977" lvl="1" indent="0">
              <a:spcBef>
                <a:spcPts val="998"/>
              </a:spcBef>
              <a:buSzPct val="100000"/>
              <a:buNone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r>
              <a:rPr lang="en-US" altLang="en-US" sz="2631" dirty="0"/>
              <a:t>							[Note:  A = NOT(A)]</a:t>
            </a:r>
          </a:p>
          <a:p>
            <a:pPr lvl="1">
              <a:spcBef>
                <a:spcPts val="998"/>
              </a:spcBef>
              <a:buSzPct val="100000"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endParaRPr lang="en-US" altLang="en-US" sz="2631" dirty="0"/>
          </a:p>
          <a:p>
            <a:pPr lvl="1">
              <a:spcBef>
                <a:spcPts val="998"/>
              </a:spcBef>
              <a:buSzPct val="100000"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endParaRPr lang="en-US" altLang="en-US" sz="2631" dirty="0"/>
          </a:p>
          <a:p>
            <a:pPr marL="0" indent="0">
              <a:spcBef>
                <a:spcPts val="998"/>
              </a:spcBef>
              <a:buSzPct val="100000"/>
              <a:buNone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endParaRPr lang="en-US" altLang="en-US" sz="2903" b="1" dirty="0"/>
          </a:p>
          <a:p>
            <a:pPr marL="0" indent="0">
              <a:spcBef>
                <a:spcPts val="998"/>
              </a:spcBef>
              <a:buSzPct val="100000"/>
              <a:buNone/>
              <a:tabLst>
                <a:tab pos="194425" algn="l"/>
                <a:tab pos="296677" algn="l"/>
                <a:tab pos="711449" algn="l"/>
                <a:tab pos="1126221" algn="l"/>
                <a:tab pos="1540993" algn="l"/>
                <a:tab pos="1955764" algn="l"/>
                <a:tab pos="2370536" algn="l"/>
                <a:tab pos="2785308" algn="l"/>
                <a:tab pos="3200080" algn="l"/>
                <a:tab pos="3614852" algn="l"/>
                <a:tab pos="4029624" algn="l"/>
                <a:tab pos="4444395" algn="l"/>
                <a:tab pos="4859167" algn="l"/>
                <a:tab pos="5273939" algn="l"/>
                <a:tab pos="5688711" algn="l"/>
                <a:tab pos="6103483" algn="l"/>
                <a:tab pos="6518255" algn="l"/>
                <a:tab pos="6933027" algn="l"/>
                <a:tab pos="7347798" algn="l"/>
                <a:tab pos="7762570" algn="l"/>
                <a:tab pos="8177342" algn="l"/>
              </a:tabLst>
            </a:pPr>
            <a:endParaRPr lang="en-US" altLang="en-US" sz="2903" b="1" dirty="0"/>
          </a:p>
        </p:txBody>
      </p:sp>
      <p:graphicFrame>
        <p:nvGraphicFramePr>
          <p:cNvPr id="13" name="Object 0" descr="Please contact instructor for information on this image.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40496"/>
              </p:ext>
            </p:extLst>
          </p:nvPr>
        </p:nvGraphicFramePr>
        <p:xfrm>
          <a:off x="1810223" y="3492851"/>
          <a:ext cx="1935512" cy="3323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142857" imgH="1961905" progId="Paint.Picture">
                  <p:embed/>
                </p:oleObj>
              </mc:Choice>
              <mc:Fallback>
                <p:oleObj name="Bitmap Image" r:id="rId3" imgW="1142857" imgH="1961905" progId="Paint.Picture">
                  <p:embed/>
                  <p:pic>
                    <p:nvPicPr>
                      <p:cNvPr id="13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223" y="3492851"/>
                        <a:ext cx="1935512" cy="33232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" descr="Please contact instructor for information on this image.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091671"/>
              </p:ext>
            </p:extLst>
          </p:nvPr>
        </p:nvGraphicFramePr>
        <p:xfrm>
          <a:off x="7844298" y="2775417"/>
          <a:ext cx="3643487" cy="3823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4629796" imgH="4858428" progId="Paint.Picture">
                  <p:embed/>
                </p:oleObj>
              </mc:Choice>
              <mc:Fallback>
                <p:oleObj name="Bitmap Image" r:id="rId5" imgW="4629796" imgH="4858428" progId="Paint.Picture">
                  <p:embed/>
                  <p:pic>
                    <p:nvPicPr>
                      <p:cNvPr id="14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4298" y="2775417"/>
                        <a:ext cx="3643487" cy="3823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85777" y="4440473"/>
            <a:ext cx="3387147" cy="1767407"/>
          </a:xfrm>
          <a:prstGeom prst="rect">
            <a:avLst/>
          </a:prstGeom>
          <a:solidFill>
            <a:srgbClr val="FFFFCC"/>
          </a:solidFill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1814" dirty="0"/>
              <a:t>Application:  In the Space Shuttle, 3 redundant circuits each compute the same function </a:t>
            </a:r>
            <a:r>
              <a:rPr lang="en-US" sz="1814" i="1" dirty="0"/>
              <a:t>f</a:t>
            </a:r>
            <a:r>
              <a:rPr lang="en-US" sz="1814" dirty="0"/>
              <a:t>.  If a MAJORITY of circuit outputs agree (=</a:t>
            </a:r>
            <a:r>
              <a:rPr lang="en-US" sz="18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14" dirty="0"/>
              <a:t>), then the </a:t>
            </a:r>
            <a:r>
              <a:rPr lang="en-US" sz="18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14" dirty="0"/>
              <a:t>-valued result is assumed to be correct.</a:t>
            </a:r>
          </a:p>
        </p:txBody>
      </p:sp>
      <p:cxnSp>
        <p:nvCxnSpPr>
          <p:cNvPr id="4" name="Straight Connecto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681247" y="3475084"/>
            <a:ext cx="276502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42655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75D0-34E0-2A4A-9D06-35DCF1F8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Logic</a:t>
            </a:r>
          </a:p>
        </p:txBody>
      </p:sp>
      <p:pic>
        <p:nvPicPr>
          <p:cNvPr id="4" name="Picture 3" descr="Please contact instructor for information on this image.">
            <a:extLst>
              <a:ext uri="{FF2B5EF4-FFF2-40B4-BE49-F238E27FC236}">
                <a16:creationId xmlns:a16="http://schemas.microsoft.com/office/drawing/2014/main" id="{060F6FF5-87CD-034E-95FE-5F3314408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43" y="1571349"/>
            <a:ext cx="3889082" cy="21750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64B785-587A-3A4C-8B29-B8BB76390A42}"/>
              </a:ext>
            </a:extLst>
          </p:cNvPr>
          <p:cNvSpPr txBox="1"/>
          <p:nvPr/>
        </p:nvSpPr>
        <p:spPr>
          <a:xfrm>
            <a:off x="2438400" y="3746377"/>
            <a:ext cx="3476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the truth table for this circuit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62395-1E04-1B4F-AE93-ECC2565C068C}"/>
              </a:ext>
            </a:extLst>
          </p:cNvPr>
          <p:cNvSpPr txBox="1"/>
          <p:nvPr/>
        </p:nvSpPr>
        <p:spPr>
          <a:xfrm>
            <a:off x="2438400" y="5101130"/>
            <a:ext cx="726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the equation for this circuit using product of sums or sum </a:t>
            </a:r>
            <a:r>
              <a:rPr lang="en-US"/>
              <a:t>of products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0A142F-FD67-2E44-A14B-59D43A324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321119" y="47317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93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75D0-34E0-2A4A-9D06-35DCF1F8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Logic</a:t>
            </a:r>
          </a:p>
        </p:txBody>
      </p:sp>
      <p:pic>
        <p:nvPicPr>
          <p:cNvPr id="4" name="Picture 3" descr="Please contact instructor for information on this image.">
            <a:extLst>
              <a:ext uri="{FF2B5EF4-FFF2-40B4-BE49-F238E27FC236}">
                <a16:creationId xmlns:a16="http://schemas.microsoft.com/office/drawing/2014/main" id="{060F6FF5-87CD-034E-95FE-5F3314408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59" y="1386682"/>
            <a:ext cx="3889082" cy="21750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0A142F-FD67-2E44-A14B-59D43A324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321119" y="47317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4B785-587A-3A4C-8B29-B8BB76390A42}"/>
              </a:ext>
            </a:extLst>
          </p:cNvPr>
          <p:cNvSpPr txBox="1"/>
          <p:nvPr/>
        </p:nvSpPr>
        <p:spPr>
          <a:xfrm>
            <a:off x="493859" y="3571363"/>
            <a:ext cx="3476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the truth table for this circuit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(A+B)’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3101CE-B1E9-3B4C-A9FB-442B8154F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084138"/>
              </p:ext>
            </p:extLst>
          </p:nvPr>
        </p:nvGraphicFramePr>
        <p:xfrm>
          <a:off x="5149166" y="730406"/>
          <a:ext cx="452863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159">
                  <a:extLst>
                    <a:ext uri="{9D8B030D-6E8A-4147-A177-3AD203B41FA5}">
                      <a16:colId xmlns:a16="http://schemas.microsoft.com/office/drawing/2014/main" val="837190123"/>
                    </a:ext>
                  </a:extLst>
                </a:gridCol>
                <a:gridCol w="1132159">
                  <a:extLst>
                    <a:ext uri="{9D8B030D-6E8A-4147-A177-3AD203B41FA5}">
                      <a16:colId xmlns:a16="http://schemas.microsoft.com/office/drawing/2014/main" val="2789304328"/>
                    </a:ext>
                  </a:extLst>
                </a:gridCol>
                <a:gridCol w="1132159">
                  <a:extLst>
                    <a:ext uri="{9D8B030D-6E8A-4147-A177-3AD203B41FA5}">
                      <a16:colId xmlns:a16="http://schemas.microsoft.com/office/drawing/2014/main" val="4238665011"/>
                    </a:ext>
                  </a:extLst>
                </a:gridCol>
                <a:gridCol w="1132159">
                  <a:extLst>
                    <a:ext uri="{9D8B030D-6E8A-4147-A177-3AD203B41FA5}">
                      <a16:colId xmlns:a16="http://schemas.microsoft.com/office/drawing/2014/main" val="2226316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069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70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70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2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05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74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3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35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05410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9D3057-F7B1-8ABA-02E5-109CAF9F3C77}"/>
              </a:ext>
            </a:extLst>
          </p:cNvPr>
          <p:cNvCxnSpPr/>
          <p:nvPr/>
        </p:nvCxnSpPr>
        <p:spPr>
          <a:xfrm flipH="1">
            <a:off x="2671763" y="1386682"/>
            <a:ext cx="642937" cy="599281"/>
          </a:xfrm>
          <a:prstGeom prst="straightConnector1">
            <a:avLst/>
          </a:prstGeom>
          <a:ln w="254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47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75D0-34E0-2A4A-9D06-35DCF1F8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Logic</a:t>
            </a:r>
          </a:p>
        </p:txBody>
      </p:sp>
      <p:pic>
        <p:nvPicPr>
          <p:cNvPr id="4" name="Picture 3" descr="Please contact instructor for information on this image.">
            <a:extLst>
              <a:ext uri="{FF2B5EF4-FFF2-40B4-BE49-F238E27FC236}">
                <a16:creationId xmlns:a16="http://schemas.microsoft.com/office/drawing/2014/main" id="{060F6FF5-87CD-034E-95FE-5F3314408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59" y="1386682"/>
            <a:ext cx="3889082" cy="21750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0A142F-FD67-2E44-A14B-59D43A324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321119" y="47317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4B785-587A-3A4C-8B29-B8BB76390A42}"/>
              </a:ext>
            </a:extLst>
          </p:cNvPr>
          <p:cNvSpPr txBox="1"/>
          <p:nvPr/>
        </p:nvSpPr>
        <p:spPr>
          <a:xfrm>
            <a:off x="493859" y="3571363"/>
            <a:ext cx="3476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the truth table for this circuit</a:t>
            </a:r>
          </a:p>
          <a:p>
            <a:endParaRPr lang="en-US" dirty="0"/>
          </a:p>
          <a:p>
            <a:r>
              <a:rPr lang="en-US" dirty="0"/>
              <a:t>(A+B)’+</a:t>
            </a:r>
            <a:r>
              <a:rPr lang="en-US" dirty="0">
                <a:solidFill>
                  <a:srgbClr val="FF0000"/>
                </a:solidFill>
              </a:rPr>
              <a:t>(B*C)’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3101CE-B1E9-3B4C-A9FB-442B8154F252}"/>
              </a:ext>
            </a:extLst>
          </p:cNvPr>
          <p:cNvGraphicFramePr>
            <a:graphicFrameLocks noGrp="1"/>
          </p:cNvGraphicFramePr>
          <p:nvPr/>
        </p:nvGraphicFramePr>
        <p:xfrm>
          <a:off x="5149166" y="730406"/>
          <a:ext cx="452863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159">
                  <a:extLst>
                    <a:ext uri="{9D8B030D-6E8A-4147-A177-3AD203B41FA5}">
                      <a16:colId xmlns:a16="http://schemas.microsoft.com/office/drawing/2014/main" val="837190123"/>
                    </a:ext>
                  </a:extLst>
                </a:gridCol>
                <a:gridCol w="1132159">
                  <a:extLst>
                    <a:ext uri="{9D8B030D-6E8A-4147-A177-3AD203B41FA5}">
                      <a16:colId xmlns:a16="http://schemas.microsoft.com/office/drawing/2014/main" val="2789304328"/>
                    </a:ext>
                  </a:extLst>
                </a:gridCol>
                <a:gridCol w="1132159">
                  <a:extLst>
                    <a:ext uri="{9D8B030D-6E8A-4147-A177-3AD203B41FA5}">
                      <a16:colId xmlns:a16="http://schemas.microsoft.com/office/drawing/2014/main" val="4238665011"/>
                    </a:ext>
                  </a:extLst>
                </a:gridCol>
                <a:gridCol w="1132159">
                  <a:extLst>
                    <a:ext uri="{9D8B030D-6E8A-4147-A177-3AD203B41FA5}">
                      <a16:colId xmlns:a16="http://schemas.microsoft.com/office/drawing/2014/main" val="2226316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069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70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70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2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05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74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3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35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05410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9D3057-F7B1-8ABA-02E5-109CAF9F3C77}"/>
              </a:ext>
            </a:extLst>
          </p:cNvPr>
          <p:cNvCxnSpPr/>
          <p:nvPr/>
        </p:nvCxnSpPr>
        <p:spPr>
          <a:xfrm flipH="1">
            <a:off x="2235966" y="1799905"/>
            <a:ext cx="642937" cy="599281"/>
          </a:xfrm>
          <a:prstGeom prst="straightConnector1">
            <a:avLst/>
          </a:prstGeom>
          <a:ln w="254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6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75D0-34E0-2A4A-9D06-35DCF1F8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Logic</a:t>
            </a:r>
          </a:p>
        </p:txBody>
      </p:sp>
      <p:pic>
        <p:nvPicPr>
          <p:cNvPr id="4" name="Picture 3" descr="Please contact instructor for information on this image.">
            <a:extLst>
              <a:ext uri="{FF2B5EF4-FFF2-40B4-BE49-F238E27FC236}">
                <a16:creationId xmlns:a16="http://schemas.microsoft.com/office/drawing/2014/main" id="{060F6FF5-87CD-034E-95FE-5F3314408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59" y="1386682"/>
            <a:ext cx="3889082" cy="21750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0A142F-FD67-2E44-A14B-59D43A324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321119" y="47317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4B785-587A-3A4C-8B29-B8BB76390A42}"/>
              </a:ext>
            </a:extLst>
          </p:cNvPr>
          <p:cNvSpPr txBox="1"/>
          <p:nvPr/>
        </p:nvSpPr>
        <p:spPr>
          <a:xfrm>
            <a:off x="493859" y="3571363"/>
            <a:ext cx="3476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the truth table for this circuit</a:t>
            </a:r>
          </a:p>
          <a:p>
            <a:endParaRPr lang="en-US" dirty="0"/>
          </a:p>
          <a:p>
            <a:r>
              <a:rPr lang="en-US" dirty="0"/>
              <a:t>(A+B)’+(B*C)’+</a:t>
            </a:r>
            <a:r>
              <a:rPr lang="en-US" dirty="0">
                <a:solidFill>
                  <a:srgbClr val="FF0000"/>
                </a:solidFill>
              </a:rPr>
              <a:t>(A*C)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3101CE-B1E9-3B4C-A9FB-442B8154F252}"/>
              </a:ext>
            </a:extLst>
          </p:cNvPr>
          <p:cNvGraphicFramePr>
            <a:graphicFrameLocks noGrp="1"/>
          </p:cNvGraphicFramePr>
          <p:nvPr/>
        </p:nvGraphicFramePr>
        <p:xfrm>
          <a:off x="5149166" y="730406"/>
          <a:ext cx="452863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159">
                  <a:extLst>
                    <a:ext uri="{9D8B030D-6E8A-4147-A177-3AD203B41FA5}">
                      <a16:colId xmlns:a16="http://schemas.microsoft.com/office/drawing/2014/main" val="837190123"/>
                    </a:ext>
                  </a:extLst>
                </a:gridCol>
                <a:gridCol w="1132159">
                  <a:extLst>
                    <a:ext uri="{9D8B030D-6E8A-4147-A177-3AD203B41FA5}">
                      <a16:colId xmlns:a16="http://schemas.microsoft.com/office/drawing/2014/main" val="2789304328"/>
                    </a:ext>
                  </a:extLst>
                </a:gridCol>
                <a:gridCol w="1132159">
                  <a:extLst>
                    <a:ext uri="{9D8B030D-6E8A-4147-A177-3AD203B41FA5}">
                      <a16:colId xmlns:a16="http://schemas.microsoft.com/office/drawing/2014/main" val="4238665011"/>
                    </a:ext>
                  </a:extLst>
                </a:gridCol>
                <a:gridCol w="1132159">
                  <a:extLst>
                    <a:ext uri="{9D8B030D-6E8A-4147-A177-3AD203B41FA5}">
                      <a16:colId xmlns:a16="http://schemas.microsoft.com/office/drawing/2014/main" val="2226316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069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70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70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2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05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74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3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35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05410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9D3057-F7B1-8ABA-02E5-109CAF9F3C77}"/>
              </a:ext>
            </a:extLst>
          </p:cNvPr>
          <p:cNvCxnSpPr>
            <a:cxnSpLocks/>
          </p:cNvCxnSpPr>
          <p:nvPr/>
        </p:nvCxnSpPr>
        <p:spPr>
          <a:xfrm flipH="1" flipV="1">
            <a:off x="2360094" y="3286637"/>
            <a:ext cx="518809" cy="300997"/>
          </a:xfrm>
          <a:prstGeom prst="straightConnector1">
            <a:avLst/>
          </a:prstGeom>
          <a:ln w="254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706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75D0-34E0-2A4A-9D06-35DCF1F8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Logic</a:t>
            </a:r>
          </a:p>
        </p:txBody>
      </p:sp>
      <p:pic>
        <p:nvPicPr>
          <p:cNvPr id="4" name="Picture 3" descr="Please contact instructor for information on this image.">
            <a:extLst>
              <a:ext uri="{FF2B5EF4-FFF2-40B4-BE49-F238E27FC236}">
                <a16:creationId xmlns:a16="http://schemas.microsoft.com/office/drawing/2014/main" id="{060F6FF5-87CD-034E-95FE-5F3314408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59" y="1386682"/>
            <a:ext cx="3889082" cy="21750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0A142F-FD67-2E44-A14B-59D43A324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321119" y="47317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4B785-587A-3A4C-8B29-B8BB76390A42}"/>
              </a:ext>
            </a:extLst>
          </p:cNvPr>
          <p:cNvSpPr txBox="1"/>
          <p:nvPr/>
        </p:nvSpPr>
        <p:spPr>
          <a:xfrm>
            <a:off x="493859" y="3571363"/>
            <a:ext cx="4667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the truth table for this circuit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(A+B)’ </a:t>
            </a:r>
            <a:r>
              <a:rPr lang="en-US" dirty="0"/>
              <a:t>+ (B*C)’ + (A*C) = </a:t>
            </a:r>
            <a:r>
              <a:rPr lang="en-US" dirty="0">
                <a:solidFill>
                  <a:srgbClr val="FF0000"/>
                </a:solidFill>
              </a:rPr>
              <a:t>(A’*B’) </a:t>
            </a:r>
            <a:r>
              <a:rPr lang="en-US" dirty="0"/>
              <a:t>+ (B’ + C’) + A*C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3101CE-B1E9-3B4C-A9FB-442B8154F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218660"/>
              </p:ext>
            </p:extLst>
          </p:nvPr>
        </p:nvGraphicFramePr>
        <p:xfrm>
          <a:off x="5149166" y="730406"/>
          <a:ext cx="452863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159">
                  <a:extLst>
                    <a:ext uri="{9D8B030D-6E8A-4147-A177-3AD203B41FA5}">
                      <a16:colId xmlns:a16="http://schemas.microsoft.com/office/drawing/2014/main" val="837190123"/>
                    </a:ext>
                  </a:extLst>
                </a:gridCol>
                <a:gridCol w="1132159">
                  <a:extLst>
                    <a:ext uri="{9D8B030D-6E8A-4147-A177-3AD203B41FA5}">
                      <a16:colId xmlns:a16="http://schemas.microsoft.com/office/drawing/2014/main" val="2789304328"/>
                    </a:ext>
                  </a:extLst>
                </a:gridCol>
                <a:gridCol w="1132159">
                  <a:extLst>
                    <a:ext uri="{9D8B030D-6E8A-4147-A177-3AD203B41FA5}">
                      <a16:colId xmlns:a16="http://schemas.microsoft.com/office/drawing/2014/main" val="4238665011"/>
                    </a:ext>
                  </a:extLst>
                </a:gridCol>
                <a:gridCol w="1132159">
                  <a:extLst>
                    <a:ext uri="{9D8B030D-6E8A-4147-A177-3AD203B41FA5}">
                      <a16:colId xmlns:a16="http://schemas.microsoft.com/office/drawing/2014/main" val="2226316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069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70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70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2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05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74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3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35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054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56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75D0-34E0-2A4A-9D06-35DCF1F8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Logic</a:t>
            </a:r>
          </a:p>
        </p:txBody>
      </p:sp>
      <p:pic>
        <p:nvPicPr>
          <p:cNvPr id="4" name="Picture 3" descr="Please contact instructor for information on this image.">
            <a:extLst>
              <a:ext uri="{FF2B5EF4-FFF2-40B4-BE49-F238E27FC236}">
                <a16:creationId xmlns:a16="http://schemas.microsoft.com/office/drawing/2014/main" id="{060F6FF5-87CD-034E-95FE-5F3314408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59" y="1386682"/>
            <a:ext cx="3889082" cy="21750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0A142F-FD67-2E44-A14B-59D43A324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321119" y="47317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4B785-587A-3A4C-8B29-B8BB76390A42}"/>
              </a:ext>
            </a:extLst>
          </p:cNvPr>
          <p:cNvSpPr txBox="1"/>
          <p:nvPr/>
        </p:nvSpPr>
        <p:spPr>
          <a:xfrm>
            <a:off x="493859" y="3571363"/>
            <a:ext cx="4667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the truth table for this circuit</a:t>
            </a:r>
          </a:p>
          <a:p>
            <a:endParaRPr lang="en-US" dirty="0"/>
          </a:p>
          <a:p>
            <a:r>
              <a:rPr lang="en-US" dirty="0"/>
              <a:t>(A+B)’ + </a:t>
            </a:r>
            <a:r>
              <a:rPr lang="en-US" dirty="0">
                <a:solidFill>
                  <a:srgbClr val="FF0000"/>
                </a:solidFill>
              </a:rPr>
              <a:t>(B*C)’ </a:t>
            </a:r>
            <a:r>
              <a:rPr lang="en-US" dirty="0"/>
              <a:t>+ (A*C) = (A’*B’) + </a:t>
            </a:r>
            <a:r>
              <a:rPr lang="en-US" dirty="0">
                <a:solidFill>
                  <a:srgbClr val="FF0000"/>
                </a:solidFill>
              </a:rPr>
              <a:t>(B’ + C’) </a:t>
            </a:r>
            <a:r>
              <a:rPr lang="en-US" dirty="0"/>
              <a:t>+ A*C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3101CE-B1E9-3B4C-A9FB-442B8154F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655304"/>
              </p:ext>
            </p:extLst>
          </p:nvPr>
        </p:nvGraphicFramePr>
        <p:xfrm>
          <a:off x="5149166" y="730406"/>
          <a:ext cx="452863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159">
                  <a:extLst>
                    <a:ext uri="{9D8B030D-6E8A-4147-A177-3AD203B41FA5}">
                      <a16:colId xmlns:a16="http://schemas.microsoft.com/office/drawing/2014/main" val="837190123"/>
                    </a:ext>
                  </a:extLst>
                </a:gridCol>
                <a:gridCol w="1132159">
                  <a:extLst>
                    <a:ext uri="{9D8B030D-6E8A-4147-A177-3AD203B41FA5}">
                      <a16:colId xmlns:a16="http://schemas.microsoft.com/office/drawing/2014/main" val="2789304328"/>
                    </a:ext>
                  </a:extLst>
                </a:gridCol>
                <a:gridCol w="1132159">
                  <a:extLst>
                    <a:ext uri="{9D8B030D-6E8A-4147-A177-3AD203B41FA5}">
                      <a16:colId xmlns:a16="http://schemas.microsoft.com/office/drawing/2014/main" val="4238665011"/>
                    </a:ext>
                  </a:extLst>
                </a:gridCol>
                <a:gridCol w="1132159">
                  <a:extLst>
                    <a:ext uri="{9D8B030D-6E8A-4147-A177-3AD203B41FA5}">
                      <a16:colId xmlns:a16="http://schemas.microsoft.com/office/drawing/2014/main" val="2226316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069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70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70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2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05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74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3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35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054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08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75D0-34E0-2A4A-9D06-35DCF1F8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Logic</a:t>
            </a:r>
          </a:p>
        </p:txBody>
      </p:sp>
      <p:pic>
        <p:nvPicPr>
          <p:cNvPr id="4" name="Picture 3" descr="Please contact instructor for information on this image.">
            <a:extLst>
              <a:ext uri="{FF2B5EF4-FFF2-40B4-BE49-F238E27FC236}">
                <a16:creationId xmlns:a16="http://schemas.microsoft.com/office/drawing/2014/main" id="{060F6FF5-87CD-034E-95FE-5F3314408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59" y="1386682"/>
            <a:ext cx="3889082" cy="21750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0A142F-FD67-2E44-A14B-59D43A324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321119" y="47317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4B785-587A-3A4C-8B29-B8BB76390A42}"/>
              </a:ext>
            </a:extLst>
          </p:cNvPr>
          <p:cNvSpPr txBox="1"/>
          <p:nvPr/>
        </p:nvSpPr>
        <p:spPr>
          <a:xfrm>
            <a:off x="493859" y="3571363"/>
            <a:ext cx="4667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the truth table for this circuit</a:t>
            </a:r>
          </a:p>
          <a:p>
            <a:endParaRPr lang="en-US" dirty="0"/>
          </a:p>
          <a:p>
            <a:r>
              <a:rPr lang="en-US" dirty="0"/>
              <a:t>(A+B)’ + (B*C)’ + </a:t>
            </a:r>
            <a:r>
              <a:rPr lang="en-US" dirty="0">
                <a:solidFill>
                  <a:srgbClr val="FF0000"/>
                </a:solidFill>
              </a:rPr>
              <a:t>(A*C)</a:t>
            </a:r>
            <a:r>
              <a:rPr lang="en-US" dirty="0"/>
              <a:t> = (A’*B’) + (B’ + C’) + </a:t>
            </a:r>
            <a:r>
              <a:rPr lang="en-US" dirty="0">
                <a:solidFill>
                  <a:srgbClr val="FF0000"/>
                </a:solidFill>
              </a:rPr>
              <a:t>A*C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3101CE-B1E9-3B4C-A9FB-442B8154F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114122"/>
              </p:ext>
            </p:extLst>
          </p:nvPr>
        </p:nvGraphicFramePr>
        <p:xfrm>
          <a:off x="5149166" y="730406"/>
          <a:ext cx="452863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159">
                  <a:extLst>
                    <a:ext uri="{9D8B030D-6E8A-4147-A177-3AD203B41FA5}">
                      <a16:colId xmlns:a16="http://schemas.microsoft.com/office/drawing/2014/main" val="837190123"/>
                    </a:ext>
                  </a:extLst>
                </a:gridCol>
                <a:gridCol w="1132159">
                  <a:extLst>
                    <a:ext uri="{9D8B030D-6E8A-4147-A177-3AD203B41FA5}">
                      <a16:colId xmlns:a16="http://schemas.microsoft.com/office/drawing/2014/main" val="2789304328"/>
                    </a:ext>
                  </a:extLst>
                </a:gridCol>
                <a:gridCol w="1132159">
                  <a:extLst>
                    <a:ext uri="{9D8B030D-6E8A-4147-A177-3AD203B41FA5}">
                      <a16:colId xmlns:a16="http://schemas.microsoft.com/office/drawing/2014/main" val="4238665011"/>
                    </a:ext>
                  </a:extLst>
                </a:gridCol>
                <a:gridCol w="1132159">
                  <a:extLst>
                    <a:ext uri="{9D8B030D-6E8A-4147-A177-3AD203B41FA5}">
                      <a16:colId xmlns:a16="http://schemas.microsoft.com/office/drawing/2014/main" val="2226316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069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70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70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2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05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74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3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35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054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775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1305</Words>
  <Application>Microsoft Macintosh PowerPoint</Application>
  <PresentationFormat>Widescreen</PresentationFormat>
  <Paragraphs>458</Paragraphs>
  <Slides>23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Bitmap Image</vt:lpstr>
      <vt:lpstr>Digital Logic</vt:lpstr>
      <vt:lpstr>Digital Logic</vt:lpstr>
      <vt:lpstr>Digital Logic</vt:lpstr>
      <vt:lpstr>Digital Logic</vt:lpstr>
      <vt:lpstr>Digital Logic</vt:lpstr>
      <vt:lpstr>Digital Logic</vt:lpstr>
      <vt:lpstr>Digital Logic</vt:lpstr>
      <vt:lpstr>Digital Logic</vt:lpstr>
      <vt:lpstr>Digital Logic</vt:lpstr>
      <vt:lpstr>Digital Logic</vt:lpstr>
      <vt:lpstr>Digital Logic</vt:lpstr>
      <vt:lpstr>Multiplexor</vt:lpstr>
      <vt:lpstr>Multiplexor</vt:lpstr>
      <vt:lpstr>If you need a multiplexor to choose which of 5 inputs, how many control lines do you need?</vt:lpstr>
      <vt:lpstr>If you need a multiplexor to choose which of 5 inputs, how many control lines do you need?  The ceiling of log(5) = 3, so you would need 3 control lines </vt:lpstr>
      <vt:lpstr>Decoder</vt:lpstr>
      <vt:lpstr>Decoder</vt:lpstr>
      <vt:lpstr>If your decoder selects from among 40 outputs how many control lines does it need?</vt:lpstr>
      <vt:lpstr>If your decoder selects from among 40 outputs how many control lines does it need?  The ceiling of log(40) = 6, so 6 control lines are needed  If you want to select the output channel 33, what should your control signals be?  </vt:lpstr>
      <vt:lpstr>If your decoder selects from among 40 outputs how many control lines does it need?  The ceiling of log(40) = 6, so 6 control lines are needed  If you want to select the output channel 33, what should your control signals be?  100001   Selecting a byte from memory is basically using a decoder.  32 bit memory addresses are used to select from 232 addresses in memory</vt:lpstr>
      <vt:lpstr>Comparator</vt:lpstr>
      <vt:lpstr>Comparator</vt:lpstr>
      <vt:lpstr>Majority vote circuit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Resch,Cheryl</dc:creator>
  <cp:lastModifiedBy>Resch,Cheryl</cp:lastModifiedBy>
  <cp:revision>14</cp:revision>
  <dcterms:created xsi:type="dcterms:W3CDTF">2020-09-11T22:24:43Z</dcterms:created>
  <dcterms:modified xsi:type="dcterms:W3CDTF">2022-09-05T15:07:03Z</dcterms:modified>
</cp:coreProperties>
</file>