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42" r:id="rId2"/>
    <p:sldId id="341" r:id="rId3"/>
    <p:sldId id="324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26" r:id="rId12"/>
    <p:sldId id="268" r:id="rId13"/>
    <p:sldId id="329" r:id="rId14"/>
    <p:sldId id="330" r:id="rId15"/>
    <p:sldId id="327" r:id="rId16"/>
    <p:sldId id="269" r:id="rId17"/>
    <p:sldId id="331" r:id="rId18"/>
    <p:sldId id="332" r:id="rId19"/>
    <p:sldId id="333" r:id="rId20"/>
    <p:sldId id="328" r:id="rId21"/>
    <p:sldId id="323" r:id="rId22"/>
    <p:sldId id="310" r:id="rId23"/>
    <p:sldId id="401" r:id="rId24"/>
    <p:sldId id="420" r:id="rId25"/>
    <p:sldId id="422" r:id="rId26"/>
    <p:sldId id="417" r:id="rId27"/>
    <p:sldId id="421" r:id="rId28"/>
    <p:sldId id="402" r:id="rId29"/>
    <p:sldId id="410" r:id="rId30"/>
    <p:sldId id="411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69" autoAdjust="0"/>
    <p:restoredTop sz="86480" autoAdjust="0"/>
  </p:normalViewPr>
  <p:slideViewPr>
    <p:cSldViewPr snapToGrid="0" snapToObjects="1">
      <p:cViewPr varScale="1">
        <p:scale>
          <a:sx n="88" d="100"/>
          <a:sy n="88" d="100"/>
        </p:scale>
        <p:origin x="2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7253A-B9C7-354A-BDAD-D42CD85AFDB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75B4-25EC-404A-A0D8-B16B6BA00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3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489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148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E75B4-25EC-404A-A0D8-B16B6BA007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86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E75B4-25EC-404A-A0D8-B16B6BA007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3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3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01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3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7875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3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4155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01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89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1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284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6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9C41-3C76-BC44-9110-CB81820C8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82E4A-EA01-E944-A3C2-70624083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E349-3EC4-C445-9E21-9343439B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BDB5-2068-E342-B598-BCA0E7DE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DEB3-5EC6-0543-88BE-1C63B6FA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48A7-12C2-D642-BD20-B5254F54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C6963-E974-CC4A-8AAB-93C1F219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D277-220C-954E-8A62-AE7F1A49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849F-AE53-224C-B179-24AFE83B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8DA52-F179-4446-8964-A56BD5DB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BD6AC-35F6-574A-832E-95831E612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4A12C-7280-DE4A-B50F-5D200E40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DBAD-4157-BE42-880F-334EF784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45CDD-B49E-984B-8064-7134F218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D464-FE5E-F645-9793-B5F80C0E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29"/>
            <a:ext cx="10967040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1ABE3-F97C-4D65-8493-B207B2D98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18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8795-3C31-DB4A-8AD9-CEC30676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F138-61A1-C941-AC6F-92DAF654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F586B-5AF5-C448-B237-D100DB85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0F687-7F33-9545-B39C-E9CAE063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336-AE57-E642-B0F6-4D96277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4639-5EDF-3548-9990-2D52BE5D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91B0-97E3-554F-A9C9-460624A3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BF10-A6B8-5C45-BD6C-72AF7CB1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A710-466E-9345-BDE1-E29C49C3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FC1C-FEEF-464A-B91E-2CCB53BA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ACDC-BA1A-6143-8AF7-A36CFA4D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E790-04F8-9E43-B351-7974EA59A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68C5-2F1B-484F-B6CA-8389F959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3A83B-5EFF-2446-8FBE-BB001B0F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3EF2A-B772-CD46-816E-DACB6423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7205E-7C9C-AC41-8EBD-374E3404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71BD-3C58-B34D-B983-126D554E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EA177-02D5-4341-8E4D-A00A2593E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01D38-4BCC-3D4F-9248-E91684DDF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BCA3D-AB6B-B744-8672-13567F622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74165-433B-504C-9C17-3613F84A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87DED-254F-BF40-8084-B0D8A0FD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D16FF-3825-2F4F-95F0-A6749559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9FB65-4D69-824A-A1F7-0F361F52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38B1-FE0F-8E4B-B886-2AAD3938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C14CA-7E51-9A46-A9AC-CC73D518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3AAA0-5A26-384E-81FB-72540F9C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791C7-F0AD-7646-9169-0B24A646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E51DD-4DC3-FA4F-9C76-D7AB20C2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94C98-3619-334B-BB88-95B16A48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9B171-0C81-2743-8FA7-0F6A5B97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125-DFD2-E441-823C-51F7E5E0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31EC-4E2B-8E49-A839-AF9F7593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E57CA-914C-8A47-99B0-8B21AC38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C9F81-2748-CA49-A52C-27A7695A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160A-65E5-164B-95BC-3F7757DF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30223-99E6-474D-83D0-A08DF9A5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69F8-9DBA-C04C-A58A-F17513B1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0DE03-A855-8849-AD4B-AC07D8F8E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9726-D103-3642-B746-D996E76F4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5BAA8-0B91-CD45-9213-89CD0592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EDF3F-2A56-074E-AC3E-E113CB65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DD0E2-CC87-E945-9936-3B1FA705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6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6A10F-02DA-7743-86E5-DDF46366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0118-376E-174F-A51C-79CDC944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DFCC-28E9-8D4E-8734-D8E3D40B2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91FC-0475-C74D-AD4B-6C1E254C6DF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5136-12B7-6B44-9BA7-2F80CCCB4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18A24-5195-394F-84FD-AD87D509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0B725A-4349-5F63-66B3-DB7D746D1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Examlet</a:t>
            </a:r>
            <a:r>
              <a:rPr lang="en-US" dirty="0"/>
              <a:t> 2 Review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2461D6-840F-5791-0DA3-D12504F3F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CDA3101</a:t>
            </a:r>
          </a:p>
          <a:p>
            <a:r>
              <a:rPr lang="en-US" dirty="0"/>
              <a:t>15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341399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62677" y="1415669"/>
          <a:ext cx="36056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1349442355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9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920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0643" y="4842166"/>
            <a:ext cx="45737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the truth table as the product of sums: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Z = (A+B’+C) * (A’+B+C) * (A+B+C’) * (A’+B’+C’)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67701-E67D-2FC4-793C-3580DC64C617}"/>
              </a:ext>
            </a:extLst>
          </p:cNvPr>
          <p:cNvSpPr txBox="1"/>
          <p:nvPr/>
        </p:nvSpPr>
        <p:spPr>
          <a:xfrm>
            <a:off x="5868341" y="2136338"/>
            <a:ext cx="9649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A+B’+C</a:t>
            </a:r>
          </a:p>
          <a:p>
            <a:r>
              <a:rPr lang="en-US" dirty="0">
                <a:solidFill>
                  <a:srgbClr val="FF0000"/>
                </a:solidFill>
              </a:rPr>
              <a:t>A’+B+C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A+B+C’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A’+B’+C’</a:t>
            </a:r>
          </a:p>
        </p:txBody>
      </p:sp>
    </p:spTree>
    <p:extLst>
      <p:ext uri="{BB962C8B-B14F-4D97-AF65-F5344CB8AC3E}">
        <p14:creationId xmlns:p14="http://schemas.microsoft.com/office/powerpoint/2010/main" val="302710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97632" y="851513"/>
            <a:ext cx="7974268" cy="4765461"/>
          </a:xfrm>
        </p:spPr>
        <p:txBody>
          <a:bodyPr vert="horz" lIns="91440" tIns="21397" rIns="0" bIns="0" rtlCol="0" anchor="ctr">
            <a:normAutofit/>
          </a:bodyPr>
          <a:lstStyle/>
          <a:p>
            <a:pPr marL="0" indent="0">
              <a:spcBef>
                <a:spcPts val="838"/>
              </a:spcBef>
              <a:buSzPct val="45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400" b="1" dirty="0">
                <a:solidFill>
                  <a:srgbClr val="C00000"/>
                </a:solidFill>
              </a:rPr>
              <a:t>Multiplexor circuit</a:t>
            </a:r>
          </a:p>
          <a:p>
            <a:pPr marL="384676" lvl="1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i="1" dirty="0"/>
              <a:t>Selects</a:t>
            </a:r>
            <a:r>
              <a:rPr lang="en-US" altLang="en-US" sz="2200" b="1" dirty="0"/>
              <a:t> one data channel (from many input channels)</a:t>
            </a:r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D4A2A34-EC72-BD42-BD4F-0674B16B4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Multiplexor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84BD761-4CE3-D84F-8513-0130CEA78EE6}"/>
              </a:ext>
            </a:extLst>
          </p:cNvPr>
          <p:cNvSpPr/>
          <p:nvPr/>
        </p:nvSpPr>
        <p:spPr>
          <a:xfrm>
            <a:off x="5731727" y="3780263"/>
            <a:ext cx="691376" cy="20518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DA96BC-4EB9-4A43-B1CF-C07288CD3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1925" y="3986213"/>
            <a:ext cx="1759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DD5281-1153-7749-B7C8-EAC42893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1925" y="4467225"/>
            <a:ext cx="1759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A1E7BE-1A8D-0740-9414-48FB28C0C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1925" y="5053013"/>
            <a:ext cx="1759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715413-DD9C-B24E-999A-967614B4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1925" y="5616974"/>
            <a:ext cx="1759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54363-E4CC-5540-B6E5-4908A132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43613" y="2614613"/>
            <a:ext cx="0" cy="116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48C4E7-8FD8-5B40-BC1B-48373FCA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31727" y="3043238"/>
            <a:ext cx="691376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2A92B7-E110-2D4F-AF66-A9F41270F92B}"/>
              </a:ext>
            </a:extLst>
          </p:cNvPr>
          <p:cNvSpPr txBox="1"/>
          <p:nvPr/>
        </p:nvSpPr>
        <p:spPr>
          <a:xfrm>
            <a:off x="5362438" y="2861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716172-99D9-5F49-9A6F-4D929D099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23103" y="4806175"/>
            <a:ext cx="2077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8D03FC-3D15-7C49-9F09-B1249EED6B40}"/>
              </a:ext>
            </a:extLst>
          </p:cNvPr>
          <p:cNvSpPr txBox="1"/>
          <p:nvPr/>
        </p:nvSpPr>
        <p:spPr>
          <a:xfrm>
            <a:off x="7526116" y="5008936"/>
            <a:ext cx="15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LINES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BDF637-9E63-0F41-A7CC-5C0CD52A9083}"/>
              </a:ext>
            </a:extLst>
          </p:cNvPr>
          <p:cNvSpPr txBox="1"/>
          <p:nvPr/>
        </p:nvSpPr>
        <p:spPr>
          <a:xfrm>
            <a:off x="1749204" y="447612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 LINES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CDCA23-3920-4C4B-B9B9-83AC4D1368B4}"/>
              </a:ext>
            </a:extLst>
          </p:cNvPr>
          <p:cNvSpPr txBox="1"/>
          <p:nvPr/>
        </p:nvSpPr>
        <p:spPr>
          <a:xfrm>
            <a:off x="3421970" y="2826458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LINES</a:t>
            </a:r>
          </a:p>
        </p:txBody>
      </p:sp>
    </p:spTree>
    <p:extLst>
      <p:ext uri="{BB962C8B-B14F-4D97-AF65-F5344CB8AC3E}">
        <p14:creationId xmlns:p14="http://schemas.microsoft.com/office/powerpoint/2010/main" val="3045260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97632" y="851513"/>
            <a:ext cx="7974268" cy="4765461"/>
          </a:xfrm>
        </p:spPr>
        <p:txBody>
          <a:bodyPr vert="horz" lIns="91440" tIns="21397" rIns="0" bIns="0" rtlCol="0" anchor="ctr">
            <a:normAutofit/>
          </a:bodyPr>
          <a:lstStyle/>
          <a:p>
            <a:pPr marL="0" indent="0">
              <a:spcBef>
                <a:spcPts val="838"/>
              </a:spcBef>
              <a:buSzPct val="45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400" b="1" dirty="0"/>
              <a:t>Multiplexor circuit</a:t>
            </a:r>
          </a:p>
          <a:p>
            <a:pPr marL="776611" lvl="1" indent="-391935">
              <a:spcBef>
                <a:spcPts val="838"/>
              </a:spcBef>
              <a:buSzPct val="100000"/>
              <a:buFont typeface="+mj-lt"/>
              <a:buAutoNum type="arabicPeriod"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i="1" dirty="0"/>
              <a:t>Selects</a:t>
            </a:r>
            <a:r>
              <a:rPr lang="en-US" altLang="en-US" sz="2200" b="1" dirty="0"/>
              <a:t> one data channel (from many input channels)</a:t>
            </a:r>
          </a:p>
          <a:p>
            <a:pPr marL="776611" lvl="1" indent="-391935">
              <a:spcBef>
                <a:spcPts val="838"/>
              </a:spcBef>
              <a:buSzPct val="100000"/>
              <a:buFont typeface="+mj-lt"/>
              <a:buAutoNum type="arabicPeriod"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i="1" dirty="0"/>
              <a:t>Maps </a:t>
            </a:r>
            <a:r>
              <a:rPr lang="en-US" altLang="en-US" sz="2200" b="1" dirty="0"/>
              <a:t>the selected channel to the output channel</a:t>
            </a:r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</p:txBody>
      </p:sp>
      <p:graphicFrame>
        <p:nvGraphicFramePr>
          <p:cNvPr id="4" name="Object 5" descr="Please contact instructor for information on this image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471038"/>
              </p:ext>
            </p:extLst>
          </p:nvPr>
        </p:nvGraphicFramePr>
        <p:xfrm>
          <a:off x="2881667" y="2945109"/>
          <a:ext cx="3788321" cy="3443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20799" imgH="4514286" progId="Paint.Picture">
                  <p:embed/>
                </p:oleObj>
              </mc:Choice>
              <mc:Fallback>
                <p:oleObj name="Bitmap Image" r:id="rId3" imgW="6620799" imgH="4514286" progId="Paint.Picture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667" y="2945109"/>
                        <a:ext cx="3788321" cy="3443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77350" y="2890796"/>
            <a:ext cx="3162489" cy="1519473"/>
          </a:xfrm>
          <a:prstGeom prst="rect">
            <a:avLst/>
          </a:prstGeom>
          <a:solidFill>
            <a:srgbClr val="FFFFCC"/>
          </a:solidFill>
        </p:spPr>
        <p:txBody>
          <a:bodyPr wrap="square" lIns="69677" tIns="34839" rIns="69677" bIns="34839" rtlCol="0">
            <a:spAutoFit/>
          </a:bodyPr>
          <a:lstStyle/>
          <a:p>
            <a:pPr>
              <a:spcAft>
                <a:spcPts val="457"/>
              </a:spcAft>
            </a:pPr>
            <a:r>
              <a:rPr lang="en-US" b="1" dirty="0"/>
              <a:t>Sum-of-Products circuit</a:t>
            </a:r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… D</a:t>
            </a:r>
            <a:r>
              <a:rPr lang="en-US" baseline="-25000" dirty="0"/>
              <a:t>4</a:t>
            </a:r>
            <a:r>
              <a:rPr lang="en-US" dirty="0"/>
              <a:t>:  Data channels</a:t>
            </a:r>
          </a:p>
          <a:p>
            <a:r>
              <a:rPr lang="en-US" dirty="0"/>
              <a:t>A, B:	Control lines</a:t>
            </a:r>
          </a:p>
          <a:p>
            <a:r>
              <a:rPr lang="en-US" dirty="0"/>
              <a:t>F:	Output channel</a:t>
            </a:r>
          </a:p>
          <a:p>
            <a:r>
              <a:rPr lang="en-US" dirty="0"/>
              <a:t>n control lines allows 2</a:t>
            </a:r>
            <a:r>
              <a:rPr lang="en-US" baseline="30000" dirty="0"/>
              <a:t>n</a:t>
            </a:r>
            <a:r>
              <a:rPr lang="en-US" dirty="0"/>
              <a:t> inputs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1365" y="5642103"/>
            <a:ext cx="3369866" cy="716689"/>
          </a:xfrm>
          <a:prstGeom prst="rect">
            <a:avLst/>
          </a:prstGeom>
          <a:noFill/>
        </p:spPr>
        <p:txBody>
          <a:bodyPr wrap="square" lIns="69677" tIns="34839" rIns="69677" bIns="34839" rtlCol="0">
            <a:spAutoFit/>
          </a:bodyPr>
          <a:lstStyle/>
          <a:p>
            <a:r>
              <a:rPr lang="en-US" sz="2100" b="1" dirty="0">
                <a:solidFill>
                  <a:srgbClr val="FF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Example:  </a:t>
            </a:r>
            <a:r>
              <a:rPr lang="en-US" sz="2100" dirty="0">
                <a:solidFill>
                  <a:srgbClr val="FF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To select </a:t>
            </a:r>
            <a:r>
              <a:rPr lang="en-US" sz="2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100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A,B=0</a:t>
            </a:r>
            <a:endParaRPr lang="en-US" sz="21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92523" y="2890796"/>
            <a:ext cx="2384827" cy="3303295"/>
            <a:chOff x="4510087" y="3186566"/>
            <a:chExt cx="3505199" cy="3641271"/>
          </a:xfrm>
        </p:grpSpPr>
        <p:sp>
          <p:nvSpPr>
            <p:cNvPr id="3" name="Rounded Rectangle 2"/>
            <p:cNvSpPr/>
            <p:nvPr/>
          </p:nvSpPr>
          <p:spPr>
            <a:xfrm>
              <a:off x="4510087" y="3186566"/>
              <a:ext cx="1524000" cy="669471"/>
            </a:xfrm>
            <a:prstGeom prst="roundRect">
              <a:avLst/>
            </a:prstGeom>
            <a:solidFill>
              <a:srgbClr val="FF00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34088" y="3521302"/>
              <a:ext cx="1981198" cy="3306535"/>
              <a:chOff x="6034088" y="3521302"/>
              <a:chExt cx="1981198" cy="3306535"/>
            </a:xfrm>
          </p:grpSpPr>
          <p:cxnSp>
            <p:nvCxnSpPr>
              <p:cNvPr id="7" name="Elbow Connector 6"/>
              <p:cNvCxnSpPr>
                <a:endCxn id="3" idx="3"/>
              </p:cNvCxnSpPr>
              <p:nvPr/>
            </p:nvCxnSpPr>
            <p:spPr>
              <a:xfrm rot="16200000" flipV="1">
                <a:off x="5295219" y="4260171"/>
                <a:ext cx="3306535" cy="1828798"/>
              </a:xfrm>
              <a:prstGeom prst="bentConnector2">
                <a:avLst/>
              </a:prstGeom>
              <a:ln w="28575">
                <a:solidFill>
                  <a:srgbClr val="FF00FF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862885" y="6827837"/>
                <a:ext cx="152401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9D4A2A34-EC72-BD42-BD4F-0674B16B4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Multiplexor</a:t>
            </a:r>
          </a:p>
        </p:txBody>
      </p:sp>
    </p:spTree>
    <p:extLst>
      <p:ext uri="{BB962C8B-B14F-4D97-AF65-F5344CB8AC3E}">
        <p14:creationId xmlns:p14="http://schemas.microsoft.com/office/powerpoint/2010/main" val="2193012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16BA6F-32EA-8546-8959-F4FFEFEDC5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960120"/>
            <a:ext cx="8783367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need a multiplexor to choose which of 5 inputs, how many control lines do you need?</a:t>
            </a:r>
          </a:p>
        </p:txBody>
      </p:sp>
    </p:spTree>
    <p:extLst>
      <p:ext uri="{BB962C8B-B14F-4D97-AF65-F5344CB8AC3E}">
        <p14:creationId xmlns:p14="http://schemas.microsoft.com/office/powerpoint/2010/main" val="355033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16BA6F-32EA-8546-8959-F4FFEFEDC5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960120"/>
            <a:ext cx="8783367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need a multiplexor to choose which of 5 inputs, how many control lines do you need?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ceiling of log(5) = 3, so you would need 3 control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07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08866" y="889022"/>
            <a:ext cx="7974268" cy="4765461"/>
          </a:xfrm>
        </p:spPr>
        <p:txBody>
          <a:bodyPr vert="horz" lIns="91440" tIns="21397" rIns="0" bIns="0" rtlCol="0" anchor="ctr">
            <a:normAutofit/>
          </a:bodyPr>
          <a:lstStyle/>
          <a:p>
            <a:pPr marL="0" indent="0">
              <a:spcBef>
                <a:spcPts val="838"/>
              </a:spcBef>
              <a:buSzPct val="45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400" b="1" dirty="0"/>
              <a:t>Decoder circuit</a:t>
            </a:r>
          </a:p>
          <a:p>
            <a:pPr marL="776611" lvl="1" indent="-391935">
              <a:spcBef>
                <a:spcPts val="838"/>
              </a:spcBef>
              <a:buSzPct val="100000"/>
              <a:buFont typeface="+mj-lt"/>
              <a:buAutoNum type="arabicPeriod"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dirty="0"/>
              <a:t>Given </a:t>
            </a:r>
            <a:r>
              <a:rPr lang="en-US" altLang="en-US" sz="2200" i="1" dirty="0"/>
              <a:t>n </a:t>
            </a:r>
            <a:r>
              <a:rPr lang="en-US" altLang="en-US" sz="2200" dirty="0"/>
              <a:t>control lines</a:t>
            </a:r>
          </a:p>
          <a:p>
            <a:pPr marL="776611" lvl="1" indent="-391935">
              <a:spcBef>
                <a:spcPts val="838"/>
              </a:spcBef>
              <a:buSzPct val="100000"/>
              <a:buFont typeface="+mj-lt"/>
              <a:buAutoNum type="arabicPeriod"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dirty="0"/>
              <a:t>Select </a:t>
            </a:r>
            <a:r>
              <a:rPr lang="en-US" altLang="en-US" sz="2200" dirty="0"/>
              <a:t>one of 2</a:t>
            </a:r>
            <a:r>
              <a:rPr lang="en-US" altLang="en-US" sz="2200" i="1" baseline="30000" dirty="0"/>
              <a:t>n</a:t>
            </a:r>
            <a:r>
              <a:rPr lang="en-US" altLang="en-US" sz="2200" baseline="-25000" dirty="0"/>
              <a:t> </a:t>
            </a:r>
            <a:r>
              <a:rPr lang="en-US" altLang="en-US" sz="2200" dirty="0"/>
              <a:t>outputs to activate</a:t>
            </a:r>
          </a:p>
          <a:p>
            <a:pPr marL="384677" lvl="1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9263977-3E5B-744E-ABC0-ED62DBBD2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Decoder</a:t>
            </a:r>
          </a:p>
        </p:txBody>
      </p:sp>
      <p:sp>
        <p:nvSpPr>
          <p:cNvPr id="4" name="Rectangle 3" descr="Please contact instructor for information on this image.">
            <a:extLst>
              <a:ext uri="{FF2B5EF4-FFF2-40B4-BE49-F238E27FC236}">
                <a16:creationId xmlns:a16="http://schemas.microsoft.com/office/drawing/2014/main" id="{002C1B68-6BC9-C64B-A118-2176FD227F40}"/>
              </a:ext>
            </a:extLst>
          </p:cNvPr>
          <p:cNvSpPr/>
          <p:nvPr/>
        </p:nvSpPr>
        <p:spPr>
          <a:xfrm>
            <a:off x="4000500" y="3057526"/>
            <a:ext cx="2200275" cy="2596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EAE9FC-9CFF-424C-8B46-4255D5D9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3538537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560BBB-CC68-3D48-B4FE-1C86D7C1B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3819525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2899E7-AC4C-3F4A-974D-903062AC6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3257550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102487-AC9A-274A-B711-5794D422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4129088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0649C6-D4CF-4F44-8F76-705B742DB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4424363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75A411-527D-8446-A5D0-0E6C40EC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4748213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E646F6-F1F2-5B4E-AC25-1C1F0118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5043488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D542DE-B4BA-7940-BCB1-AFDEE81E9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5381625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80F2DB-2C9F-7C40-BC92-7A77A3FC3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8875" y="4257675"/>
            <a:ext cx="1571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DD7454-9C94-134E-95A5-59EF4EC3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171825" y="4129088"/>
            <a:ext cx="2286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4E1FA7-55E5-4443-B166-50973C77D7D0}"/>
              </a:ext>
            </a:extLst>
          </p:cNvPr>
          <p:cNvSpPr txBox="1"/>
          <p:nvPr/>
        </p:nvSpPr>
        <p:spPr>
          <a:xfrm>
            <a:off x="3020982" y="4368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9FCD8-D1A6-2943-B183-794FFD01261C}"/>
              </a:ext>
            </a:extLst>
          </p:cNvPr>
          <p:cNvSpPr txBox="1"/>
          <p:nvPr/>
        </p:nvSpPr>
        <p:spPr>
          <a:xfrm>
            <a:off x="1506113" y="38573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LINES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BAB80-3C11-1B42-9145-A6385BAE1D70}"/>
              </a:ext>
            </a:extLst>
          </p:cNvPr>
          <p:cNvSpPr txBox="1"/>
          <p:nvPr/>
        </p:nvSpPr>
        <p:spPr>
          <a:xfrm>
            <a:off x="8258175" y="3819525"/>
            <a:ext cx="296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 - ONE IS ACTIVATED</a:t>
            </a:r>
          </a:p>
        </p:txBody>
      </p:sp>
    </p:spTree>
    <p:extLst>
      <p:ext uri="{BB962C8B-B14F-4D97-AF65-F5344CB8AC3E}">
        <p14:creationId xmlns:p14="http://schemas.microsoft.com/office/powerpoint/2010/main" val="386515814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39263977-3E5B-744E-ABC0-ED62DBBD2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Decoder</a:t>
            </a:r>
          </a:p>
        </p:txBody>
      </p:sp>
      <p:graphicFrame>
        <p:nvGraphicFramePr>
          <p:cNvPr id="12" name="Object 1024" descr="Please contact instructor for information on this image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317843"/>
              </p:ext>
            </p:extLst>
          </p:nvPr>
        </p:nvGraphicFramePr>
        <p:xfrm>
          <a:off x="6611866" y="1455614"/>
          <a:ext cx="3623561" cy="490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544324" imgH="5095238" progId="Paint.Picture">
                  <p:embed/>
                </p:oleObj>
              </mc:Choice>
              <mc:Fallback>
                <p:oleObj name="Bitmap Image" r:id="rId3" imgW="5544324" imgH="5095238" progId="Paint.Picture">
                  <p:embed/>
                  <p:pic>
                    <p:nvPicPr>
                      <p:cNvPr id="1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866" y="1455614"/>
                        <a:ext cx="3623561" cy="4904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08866" y="889022"/>
            <a:ext cx="7974268" cy="4765461"/>
          </a:xfrm>
        </p:spPr>
        <p:txBody>
          <a:bodyPr vert="horz" lIns="91440" tIns="21397" rIns="0" bIns="0" rtlCol="0" anchor="ctr">
            <a:normAutofit/>
          </a:bodyPr>
          <a:lstStyle/>
          <a:p>
            <a:pPr marL="0" indent="0">
              <a:spcBef>
                <a:spcPts val="838"/>
              </a:spcBef>
              <a:buSzPct val="45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400" b="1" dirty="0"/>
              <a:t>Decoder circuit</a:t>
            </a:r>
          </a:p>
          <a:p>
            <a:pPr marL="776611" lvl="1" indent="-391935">
              <a:spcBef>
                <a:spcPts val="838"/>
              </a:spcBef>
              <a:buSzPct val="100000"/>
              <a:buFont typeface="+mj-lt"/>
              <a:buAutoNum type="arabicPeriod"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dirty="0"/>
              <a:t>Given </a:t>
            </a:r>
            <a:r>
              <a:rPr lang="en-US" altLang="en-US" sz="2200" i="1" dirty="0"/>
              <a:t>n </a:t>
            </a:r>
            <a:r>
              <a:rPr lang="en-US" altLang="en-US" sz="2200" dirty="0"/>
              <a:t>control lines</a:t>
            </a:r>
          </a:p>
          <a:p>
            <a:pPr marL="776611" lvl="1" indent="-391935">
              <a:spcBef>
                <a:spcPts val="838"/>
              </a:spcBef>
              <a:buSzPct val="100000"/>
              <a:buFont typeface="+mj-lt"/>
              <a:buAutoNum type="arabicPeriod"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dirty="0"/>
              <a:t>Select </a:t>
            </a:r>
            <a:r>
              <a:rPr lang="en-US" altLang="en-US" sz="2200" dirty="0"/>
              <a:t>one of 2</a:t>
            </a:r>
            <a:r>
              <a:rPr lang="en-US" altLang="en-US" sz="2200" i="1" baseline="30000" dirty="0"/>
              <a:t>n</a:t>
            </a:r>
            <a:r>
              <a:rPr lang="en-US" altLang="en-US" sz="2200" baseline="-25000" dirty="0"/>
              <a:t> </a:t>
            </a:r>
            <a:r>
              <a:rPr lang="en-US" altLang="en-US" sz="2200" dirty="0"/>
              <a:t>outputs to activate</a:t>
            </a:r>
          </a:p>
          <a:p>
            <a:pPr marL="384677" lvl="1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839590" y="2917874"/>
            <a:ext cx="3256410" cy="1519473"/>
          </a:xfrm>
          <a:prstGeom prst="rect">
            <a:avLst/>
          </a:prstGeom>
          <a:solidFill>
            <a:srgbClr val="FFFFCC"/>
          </a:solidFill>
        </p:spPr>
        <p:txBody>
          <a:bodyPr wrap="square" lIns="69677" tIns="34839" rIns="69677" bIns="34839" rtlCol="0">
            <a:spAutoFit/>
          </a:bodyPr>
          <a:lstStyle/>
          <a:p>
            <a:pPr>
              <a:spcAft>
                <a:spcPts val="457"/>
              </a:spcAft>
            </a:pPr>
            <a:r>
              <a:rPr lang="en-US" b="1" dirty="0"/>
              <a:t>Simple AND-gate circuit</a:t>
            </a:r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… D</a:t>
            </a:r>
            <a:r>
              <a:rPr lang="en-US" baseline="-25000" dirty="0"/>
              <a:t>8</a:t>
            </a:r>
            <a:r>
              <a:rPr lang="en-US" dirty="0"/>
              <a:t>	:	Output channels</a:t>
            </a:r>
          </a:p>
          <a:p>
            <a:r>
              <a:rPr lang="en-US" dirty="0"/>
              <a:t>A, B, C   	:	Control lines</a:t>
            </a:r>
          </a:p>
          <a:p>
            <a:r>
              <a:rPr lang="en-US" i="1" dirty="0"/>
              <a:t>Note</a:t>
            </a:r>
            <a:r>
              <a:rPr lang="en-US" dirty="0"/>
              <a:t>:  </a:t>
            </a:r>
            <a:r>
              <a:rPr lang="en-US" i="1" dirty="0"/>
              <a:t>n </a:t>
            </a:r>
            <a:r>
              <a:rPr lang="en-US" dirty="0"/>
              <a:t>control lines, 2</a:t>
            </a:r>
            <a:r>
              <a:rPr lang="en-US" i="1" baseline="30000" dirty="0"/>
              <a:t>n</a:t>
            </a:r>
            <a:r>
              <a:rPr lang="en-US" baseline="-25000" dirty="0"/>
              <a:t> </a:t>
            </a:r>
            <a:r>
              <a:rPr lang="en-US" dirty="0"/>
              <a:t>outputs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046967" y="4949800"/>
            <a:ext cx="4656201" cy="1236960"/>
          </a:xfrm>
          <a:prstGeom prst="rect">
            <a:avLst/>
          </a:prstGeom>
          <a:noFill/>
        </p:spPr>
        <p:txBody>
          <a:bodyPr wrap="square" lIns="69677" tIns="34839" rIns="69677" bIns="34839" rtlCol="0">
            <a:spAutoFit/>
          </a:bodyPr>
          <a:lstStyle/>
          <a:p>
            <a:pPr>
              <a:spcAft>
                <a:spcPts val="457"/>
              </a:spcAft>
            </a:pPr>
            <a:r>
              <a:rPr lang="en-US" b="1" dirty="0"/>
              <a:t>Laws of Boolean Logic</a:t>
            </a:r>
          </a:p>
          <a:p>
            <a:r>
              <a:rPr lang="en-US" dirty="0"/>
              <a:t>Regulate circuit function</a:t>
            </a:r>
          </a:p>
          <a:p>
            <a:r>
              <a:rPr lang="en-US" dirty="0"/>
              <a:t>Identity Law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A = A, A{0,1}</a:t>
            </a:r>
          </a:p>
          <a:p>
            <a:r>
              <a:rPr 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Example: 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Select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A, B, C = 0,1,1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423343" y="3201455"/>
            <a:ext cx="3667033" cy="3656545"/>
            <a:chOff x="4510087" y="3186566"/>
            <a:chExt cx="3505199" cy="3641271"/>
          </a:xfrm>
        </p:grpSpPr>
        <p:sp>
          <p:nvSpPr>
            <p:cNvPr id="3" name="Rounded Rectangle 2"/>
            <p:cNvSpPr/>
            <p:nvPr/>
          </p:nvSpPr>
          <p:spPr>
            <a:xfrm>
              <a:off x="4510087" y="3186566"/>
              <a:ext cx="1524000" cy="669471"/>
            </a:xfrm>
            <a:prstGeom prst="roundRect">
              <a:avLst/>
            </a:prstGeom>
            <a:solidFill>
              <a:srgbClr val="FF00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34088" y="3521302"/>
              <a:ext cx="1981198" cy="3306535"/>
              <a:chOff x="6034088" y="3521302"/>
              <a:chExt cx="1981198" cy="3306535"/>
            </a:xfrm>
          </p:grpSpPr>
          <p:cxnSp>
            <p:nvCxnSpPr>
              <p:cNvPr id="7" name="Elbow Connector 6"/>
              <p:cNvCxnSpPr>
                <a:endCxn id="3" idx="3"/>
              </p:cNvCxnSpPr>
              <p:nvPr/>
            </p:nvCxnSpPr>
            <p:spPr>
              <a:xfrm rot="16200000" flipV="1">
                <a:off x="5295219" y="4260171"/>
                <a:ext cx="3306535" cy="1828798"/>
              </a:xfrm>
              <a:prstGeom prst="bentConnector2">
                <a:avLst/>
              </a:prstGeom>
              <a:ln w="28575">
                <a:solidFill>
                  <a:srgbClr val="FF00FF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862885" y="6827837"/>
                <a:ext cx="152401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34568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5F5CF-7035-594B-9A15-0D1DC757A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7230" y="834390"/>
            <a:ext cx="8138318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your decoder selects from among 40 outputs how many control lines does it need?</a:t>
            </a:r>
          </a:p>
        </p:txBody>
      </p:sp>
    </p:spTree>
    <p:extLst>
      <p:ext uri="{BB962C8B-B14F-4D97-AF65-F5344CB8AC3E}">
        <p14:creationId xmlns:p14="http://schemas.microsoft.com/office/powerpoint/2010/main" val="194898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5F5CF-7035-594B-9A15-0D1DC757A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7230" y="834390"/>
            <a:ext cx="8138318" cy="2031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your decoder selects from among 40 outputs how many control lines does it need?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ceiling of log(40) = 6, so 6 control lines are needed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want to select the output channel 33, what should your control signals be?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21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5F5CF-7035-594B-9A15-0D1DC757A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7230" y="834390"/>
            <a:ext cx="8138318" cy="34163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your decoder selects from among 40 outputs how many control lines does it need?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ceiling of log(40) = 6, so 6 control lines are needed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want to select the output channel 33, what should your control signals be?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Selecting a byte from memory is basically using a decoder.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 bit memory addresses are used to select from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addresses in memory</a:t>
            </a:r>
          </a:p>
        </p:txBody>
      </p:sp>
    </p:spTree>
    <p:extLst>
      <p:ext uri="{BB962C8B-B14F-4D97-AF65-F5344CB8AC3E}">
        <p14:creationId xmlns:p14="http://schemas.microsoft.com/office/powerpoint/2010/main" val="410473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BAD0-A4D6-94EF-3147-DF3BBBB8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Examlet</a:t>
            </a:r>
            <a:r>
              <a:rPr lang="en-US" dirty="0"/>
              <a:t>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47FA-982B-074B-DB43-8A9018F8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products / product of sums</a:t>
            </a:r>
          </a:p>
          <a:p>
            <a:r>
              <a:rPr lang="en-US" dirty="0"/>
              <a:t>Specialty circuits</a:t>
            </a:r>
          </a:p>
          <a:p>
            <a:pPr lvl="1"/>
            <a:r>
              <a:rPr lang="en-US" dirty="0"/>
              <a:t>Multiplexor, Decoder, Majority, Comparator</a:t>
            </a:r>
          </a:p>
          <a:p>
            <a:r>
              <a:rPr lang="en-US" dirty="0"/>
              <a:t>Translate from ARM machine code to assembly and vice versa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2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Comparator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70181" y="1290432"/>
            <a:ext cx="10632358" cy="4765336"/>
          </a:xfrm>
        </p:spPr>
        <p:txBody>
          <a:bodyPr vert="horz" lIns="91440" tIns="25473" rIns="0" bIns="0" rtlCol="0" anchor="ctr">
            <a:normAutofit/>
          </a:bodyPr>
          <a:lstStyle/>
          <a:p>
            <a:pPr marL="0" indent="0">
              <a:spcBef>
                <a:spcPts val="998"/>
              </a:spcBef>
              <a:buSzPct val="45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903" b="1" dirty="0"/>
              <a:t>Comparator circuit</a:t>
            </a:r>
          </a:p>
          <a:p>
            <a:pPr marL="924596" lvl="1" indent="-466618">
              <a:spcBef>
                <a:spcPts val="998"/>
              </a:spcBef>
              <a:buSzPct val="100000"/>
              <a:buFont typeface="+mj-lt"/>
              <a:buAutoNum type="arabicPeriod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Given </a:t>
            </a:r>
            <a:r>
              <a:rPr lang="en-US" altLang="en-US" sz="2631" dirty="0"/>
              <a:t>two </a:t>
            </a:r>
            <a:r>
              <a:rPr lang="en-US" altLang="en-US" sz="2631" i="1" dirty="0"/>
              <a:t>n-</a:t>
            </a:r>
            <a:r>
              <a:rPr lang="en-US" altLang="en-US" sz="2631" dirty="0"/>
              <a:t>bit</a:t>
            </a:r>
            <a:r>
              <a:rPr lang="en-US" altLang="en-US" sz="2631" i="1" dirty="0"/>
              <a:t> </a:t>
            </a:r>
            <a:r>
              <a:rPr lang="en-US" altLang="en-US" sz="2631" dirty="0"/>
              <a:t>vectors </a:t>
            </a:r>
            <a:r>
              <a:rPr lang="en-US" altLang="en-US" sz="2631" b="1" dirty="0"/>
              <a:t>A</a:t>
            </a:r>
            <a:r>
              <a:rPr lang="en-US" altLang="en-US" sz="2631" dirty="0"/>
              <a:t> and </a:t>
            </a:r>
            <a:r>
              <a:rPr lang="en-US" altLang="en-US" sz="2631" b="1" dirty="0"/>
              <a:t>B</a:t>
            </a:r>
            <a:endParaRPr lang="en-US" altLang="en-US" sz="2631" dirty="0"/>
          </a:p>
          <a:p>
            <a:pPr marL="924596" lvl="1" indent="-466618">
              <a:spcBef>
                <a:spcPts val="998"/>
              </a:spcBef>
              <a:buSzPct val="100000"/>
              <a:buFont typeface="+mj-lt"/>
              <a:buAutoNum type="arabicPeriod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Output </a:t>
            </a:r>
            <a:r>
              <a:rPr lang="en-US" altLang="en-US" sz="26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31" dirty="0"/>
              <a:t> if </a:t>
            </a:r>
            <a:r>
              <a:rPr lang="en-US" altLang="en-US" sz="2631" b="1" dirty="0"/>
              <a:t>A = B</a:t>
            </a:r>
            <a:r>
              <a:rPr lang="en-US" altLang="en-US" sz="2631" dirty="0"/>
              <a:t>, or </a:t>
            </a:r>
            <a:r>
              <a:rPr lang="en-US" altLang="en-US" sz="26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631" dirty="0"/>
              <a:t> otherwise</a:t>
            </a:r>
          </a:p>
          <a:p>
            <a:pPr marL="457977" lvl="1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</p:txBody>
      </p:sp>
      <p:sp>
        <p:nvSpPr>
          <p:cNvPr id="4" name="Trapezoid 3" descr="Please contact instructor for information on this image.">
            <a:extLst>
              <a:ext uri="{FF2B5EF4-FFF2-40B4-BE49-F238E27FC236}">
                <a16:creationId xmlns:a16="http://schemas.microsoft.com/office/drawing/2014/main" id="{F8A3B539-FB03-C948-B5CA-73BB0622694D}"/>
              </a:ext>
            </a:extLst>
          </p:cNvPr>
          <p:cNvSpPr/>
          <p:nvPr/>
        </p:nvSpPr>
        <p:spPr>
          <a:xfrm rot="5400000">
            <a:off x="4500563" y="3600452"/>
            <a:ext cx="1185862" cy="94297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DD0AD7-4FCE-084E-9D88-B7A4B7E6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829050" y="3673100"/>
            <a:ext cx="792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413572-97FB-E741-99C5-D97F10F1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829050" y="4368425"/>
            <a:ext cx="792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0AF7C7-4D3E-D243-BDDC-1962FB174D8D}"/>
              </a:ext>
            </a:extLst>
          </p:cNvPr>
          <p:cNvSpPr txBox="1"/>
          <p:nvPr/>
        </p:nvSpPr>
        <p:spPr>
          <a:xfrm>
            <a:off x="3511334" y="34884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2EA4D-AFEC-984D-9D4E-753378A4782B}"/>
              </a:ext>
            </a:extLst>
          </p:cNvPr>
          <p:cNvSpPr txBox="1"/>
          <p:nvPr/>
        </p:nvSpPr>
        <p:spPr>
          <a:xfrm>
            <a:off x="3454545" y="41837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FDEEB0-B6C5-AD4B-B1B5-9D36A3ADD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4982" y="4071939"/>
            <a:ext cx="792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342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Comparator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70181" y="1290432"/>
            <a:ext cx="10632358" cy="4765336"/>
          </a:xfrm>
        </p:spPr>
        <p:txBody>
          <a:bodyPr vert="horz" lIns="91440" tIns="25473" rIns="0" bIns="0" rtlCol="0" anchor="ctr">
            <a:normAutofit/>
          </a:bodyPr>
          <a:lstStyle/>
          <a:p>
            <a:pPr marL="0" indent="0">
              <a:spcBef>
                <a:spcPts val="998"/>
              </a:spcBef>
              <a:buSzPct val="45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903" b="1" dirty="0"/>
              <a:t>Comparator circuit</a:t>
            </a:r>
          </a:p>
          <a:p>
            <a:pPr marL="924596" lvl="1" indent="-466618">
              <a:spcBef>
                <a:spcPts val="998"/>
              </a:spcBef>
              <a:buSzPct val="100000"/>
              <a:buFont typeface="+mj-lt"/>
              <a:buAutoNum type="arabicPeriod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Given </a:t>
            </a:r>
            <a:r>
              <a:rPr lang="en-US" altLang="en-US" sz="2631" dirty="0"/>
              <a:t>two </a:t>
            </a:r>
            <a:r>
              <a:rPr lang="en-US" altLang="en-US" sz="2631" i="1" dirty="0"/>
              <a:t>n-</a:t>
            </a:r>
            <a:r>
              <a:rPr lang="en-US" altLang="en-US" sz="2631" dirty="0"/>
              <a:t>bit</a:t>
            </a:r>
            <a:r>
              <a:rPr lang="en-US" altLang="en-US" sz="2631" i="1" dirty="0"/>
              <a:t> </a:t>
            </a:r>
            <a:r>
              <a:rPr lang="en-US" altLang="en-US" sz="2631" dirty="0"/>
              <a:t>vectors </a:t>
            </a:r>
            <a:r>
              <a:rPr lang="en-US" altLang="en-US" sz="2631" b="1" dirty="0"/>
              <a:t>A</a:t>
            </a:r>
            <a:r>
              <a:rPr lang="en-US" altLang="en-US" sz="2631" dirty="0"/>
              <a:t> and </a:t>
            </a:r>
            <a:r>
              <a:rPr lang="en-US" altLang="en-US" sz="2631" b="1" dirty="0"/>
              <a:t>B</a:t>
            </a:r>
            <a:endParaRPr lang="en-US" altLang="en-US" sz="2631" dirty="0"/>
          </a:p>
          <a:p>
            <a:pPr marL="924596" lvl="1" indent="-466618">
              <a:spcBef>
                <a:spcPts val="998"/>
              </a:spcBef>
              <a:buSzPct val="100000"/>
              <a:buFont typeface="+mj-lt"/>
              <a:buAutoNum type="arabicPeriod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Output </a:t>
            </a:r>
            <a:r>
              <a:rPr lang="en-US" altLang="en-US" sz="26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31" dirty="0"/>
              <a:t> if </a:t>
            </a:r>
            <a:r>
              <a:rPr lang="en-US" altLang="en-US" sz="2631" b="1" dirty="0"/>
              <a:t>A = B</a:t>
            </a:r>
            <a:r>
              <a:rPr lang="en-US" altLang="en-US" sz="2631" dirty="0"/>
              <a:t>, or </a:t>
            </a:r>
            <a:r>
              <a:rPr lang="en-US" altLang="en-US" sz="26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631" dirty="0"/>
              <a:t> otherwise</a:t>
            </a:r>
          </a:p>
          <a:p>
            <a:pPr marL="457977" lvl="1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54119" y="2917887"/>
            <a:ext cx="4633629" cy="216661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spcAft>
                <a:spcPts val="544"/>
              </a:spcAft>
            </a:pPr>
            <a:r>
              <a:rPr lang="en-US" sz="2177" b="1" dirty="0"/>
              <a:t>Simple XOR-gate circuit</a:t>
            </a:r>
          </a:p>
          <a:p>
            <a:r>
              <a:rPr lang="en-US" sz="2177" dirty="0"/>
              <a:t>A</a:t>
            </a:r>
            <a:r>
              <a:rPr lang="en-US" sz="2177" baseline="-25000" dirty="0"/>
              <a:t>0</a:t>
            </a:r>
            <a:r>
              <a:rPr lang="en-US" sz="2177" dirty="0"/>
              <a:t>, A</a:t>
            </a:r>
            <a:r>
              <a:rPr lang="en-US" sz="2177" baseline="-25000" dirty="0"/>
              <a:t>1</a:t>
            </a:r>
            <a:r>
              <a:rPr lang="en-US" sz="2177" dirty="0"/>
              <a:t>, …, A</a:t>
            </a:r>
            <a:r>
              <a:rPr lang="en-US" sz="2177" i="1" baseline="-25000" dirty="0"/>
              <a:t>N</a:t>
            </a:r>
            <a:r>
              <a:rPr lang="en-US" sz="2177" baseline="-25000" dirty="0"/>
              <a:t>-1</a:t>
            </a:r>
            <a:r>
              <a:rPr lang="en-US" sz="2177" dirty="0"/>
              <a:t> :	Input vector #</a:t>
            </a:r>
            <a:r>
              <a:rPr lang="en-US" sz="2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177" dirty="0"/>
              <a:t>B</a:t>
            </a:r>
            <a:r>
              <a:rPr lang="en-US" sz="2177" baseline="-25000" dirty="0"/>
              <a:t>0</a:t>
            </a:r>
            <a:r>
              <a:rPr lang="en-US" sz="2177" dirty="0"/>
              <a:t>, B</a:t>
            </a:r>
            <a:r>
              <a:rPr lang="en-US" sz="2177" baseline="-25000" dirty="0"/>
              <a:t>1</a:t>
            </a:r>
            <a:r>
              <a:rPr lang="en-US" sz="2177" dirty="0"/>
              <a:t>, …, B</a:t>
            </a:r>
            <a:r>
              <a:rPr lang="en-US" sz="2177" i="1" baseline="-25000" dirty="0"/>
              <a:t>N</a:t>
            </a:r>
            <a:r>
              <a:rPr lang="en-US" sz="2177" baseline="-25000" dirty="0"/>
              <a:t>-1</a:t>
            </a:r>
            <a:r>
              <a:rPr lang="en-US" sz="2177" dirty="0"/>
              <a:t> : Input vector #</a:t>
            </a:r>
            <a:r>
              <a:rPr lang="en-US" sz="2177" dirty="0">
                <a:cs typeface="Times New Roman" panose="02020603050405020304" pitchFamily="18" charset="0"/>
              </a:rPr>
              <a:t>2</a:t>
            </a:r>
          </a:p>
          <a:p>
            <a:r>
              <a:rPr lang="en-US" sz="2177" i="1" dirty="0"/>
              <a:t>Note</a:t>
            </a:r>
            <a:r>
              <a:rPr lang="en-US" sz="2177" dirty="0"/>
              <a:t>:  </a:t>
            </a:r>
            <a:r>
              <a:rPr lang="en-US" sz="2177" b="1" dirty="0"/>
              <a:t>NOR gate </a:t>
            </a:r>
            <a:r>
              <a:rPr lang="en-US" sz="2177" dirty="0"/>
              <a:t>combines </a:t>
            </a:r>
            <a:r>
              <a:rPr lang="en-US" sz="2177" i="1" dirty="0"/>
              <a:t>N</a:t>
            </a:r>
            <a:r>
              <a:rPr lang="en-US" sz="2177" dirty="0"/>
              <a:t> 				XOR gate outputs</a:t>
            </a:r>
          </a:p>
        </p:txBody>
      </p:sp>
      <p:graphicFrame>
        <p:nvGraphicFramePr>
          <p:cNvPr id="13" name="Object 1024" descr="Please contact instructor for information on this image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748007"/>
              </p:ext>
            </p:extLst>
          </p:nvPr>
        </p:nvGraphicFramePr>
        <p:xfrm>
          <a:off x="7409384" y="2735106"/>
          <a:ext cx="3953111" cy="355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01429" imgH="3657143" progId="Paint.Picture">
                  <p:embed/>
                </p:oleObj>
              </mc:Choice>
              <mc:Fallback>
                <p:oleObj name="Bitmap Image" r:id="rId3" imgW="5401429" imgH="3657143" progId="Paint.Picture">
                  <p:embed/>
                  <p:pic>
                    <p:nvPicPr>
                      <p:cNvPr id="13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9384" y="2735106"/>
                        <a:ext cx="3953111" cy="3557079"/>
                      </a:xfrm>
                      <a:prstGeom prst="rect">
                        <a:avLst/>
                      </a:prstGeom>
                      <a:solidFill>
                        <a:srgbClr val="F3F3F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4120" y="3567251"/>
            <a:ext cx="7331312" cy="2837016"/>
            <a:chOff x="1933642" y="3932237"/>
            <a:chExt cx="8081625" cy="3127367"/>
          </a:xfrm>
        </p:grpSpPr>
        <p:sp>
          <p:nvSpPr>
            <p:cNvPr id="6" name="TextBox 5"/>
            <p:cNvSpPr txBox="1"/>
            <p:nvPr/>
          </p:nvSpPr>
          <p:spPr>
            <a:xfrm>
              <a:off x="1933642" y="5594499"/>
              <a:ext cx="5152211" cy="146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544"/>
                </a:spcAft>
              </a:pPr>
              <a:r>
                <a:rPr lang="en-US" sz="2540" b="1" dirty="0"/>
                <a:t>Laws of Boolean Logic</a:t>
              </a:r>
            </a:p>
            <a:p>
              <a:r>
                <a:rPr lang="en-US" sz="2540" b="1" dirty="0">
                  <a:cs typeface="Times New Roman" panose="02020603050405020304" pitchFamily="18" charset="0"/>
                  <a:sym typeface="Symbol" panose="05050102010706020507" pitchFamily="18" charset="2"/>
                </a:rPr>
                <a:t>Example: </a:t>
              </a:r>
              <a:r>
                <a:rPr lang="en-US" sz="2540" dirty="0">
                  <a:cs typeface="Times New Roman" panose="02020603050405020304" pitchFamily="18" charset="0"/>
                  <a:sym typeface="Symbol" panose="05050102010706020507" pitchFamily="18" charset="2"/>
                </a:rPr>
                <a:t>Comparator for Bit </a:t>
              </a:r>
              <a:r>
                <a:rPr lang="en-US" sz="254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sz="2540" dirty="0">
                  <a:cs typeface="Times New Roman" panose="02020603050405020304" pitchFamily="18" charset="0"/>
                  <a:sym typeface="Symbol" panose="05050102010706020507" pitchFamily="18" charset="2"/>
                </a:rPr>
                <a:t> outputs </a:t>
              </a:r>
              <a:r>
                <a:rPr lang="en-US" sz="254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540" dirty="0">
                  <a:cs typeface="Times New Roman" panose="02020603050405020304" pitchFamily="18" charset="0"/>
                  <a:sym typeface="Symbol" panose="05050102010706020507" pitchFamily="18" charset="2"/>
                </a:rPr>
                <a:t> if </a:t>
              </a:r>
              <a:r>
                <a:rPr lang="en-US" sz="254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sz="254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sz="254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= B</a:t>
              </a:r>
              <a:r>
                <a:rPr lang="en-US" sz="254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sz="254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100885" y="3932237"/>
              <a:ext cx="2914382" cy="2514600"/>
              <a:chOff x="7100885" y="4008437"/>
              <a:chExt cx="2914382" cy="2133601"/>
            </a:xfrm>
          </p:grpSpPr>
          <p:sp>
            <p:nvSpPr>
              <p:cNvPr id="3" name="Rounded Rectangle 2"/>
              <p:cNvSpPr/>
              <p:nvPr/>
            </p:nvSpPr>
            <p:spPr>
              <a:xfrm flipH="1">
                <a:off x="8015287" y="4008437"/>
                <a:ext cx="1999980" cy="774175"/>
              </a:xfrm>
              <a:prstGeom prst="roundRect">
                <a:avLst/>
              </a:prstGeom>
              <a:solidFill>
                <a:srgbClr val="FF00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33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flipH="1">
                <a:off x="7100885" y="4395526"/>
                <a:ext cx="914402" cy="1746512"/>
                <a:chOff x="6034086" y="3529208"/>
                <a:chExt cx="1981200" cy="3298629"/>
              </a:xfrm>
            </p:grpSpPr>
            <p:cxnSp>
              <p:nvCxnSpPr>
                <p:cNvPr id="7" name="Elbow Connector 6"/>
                <p:cNvCxnSpPr>
                  <a:endCxn id="3" idx="3"/>
                </p:cNvCxnSpPr>
                <p:nvPr/>
              </p:nvCxnSpPr>
              <p:spPr>
                <a:xfrm rot="16200000" flipV="1">
                  <a:off x="5231879" y="4331415"/>
                  <a:ext cx="3287985" cy="1683572"/>
                </a:xfrm>
                <a:prstGeom prst="bentConnector2">
                  <a:avLst/>
                </a:prstGeom>
                <a:ln w="28575">
                  <a:solidFill>
                    <a:srgbClr val="FF00FF"/>
                  </a:solidFill>
                  <a:prstDash val="lg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862885" y="6827837"/>
                  <a:ext cx="152401" cy="0"/>
                </a:xfrm>
                <a:prstGeom prst="line">
                  <a:avLst/>
                </a:prstGeom>
                <a:ln w="28575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" name="TextBox 15"/>
          <p:cNvSpPr txBox="1"/>
          <p:nvPr/>
        </p:nvSpPr>
        <p:spPr>
          <a:xfrm>
            <a:off x="9958705" y="4928719"/>
            <a:ext cx="1765342" cy="143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>
                <a:cs typeface="Times New Roman" panose="02020603050405020304" pitchFamily="18" charset="0"/>
                <a:sym typeface="Symbol" panose="05050102010706020507" pitchFamily="18" charset="2"/>
              </a:rPr>
              <a:t>If all inputs to this </a:t>
            </a:r>
            <a:r>
              <a:rPr lang="en-US" sz="2177" b="1" dirty="0">
                <a:cs typeface="Times New Roman" panose="02020603050405020304" pitchFamily="18" charset="0"/>
                <a:sym typeface="Symbol" panose="05050102010706020507" pitchFamily="18" charset="2"/>
              </a:rPr>
              <a:t>NOR gate </a:t>
            </a:r>
            <a:r>
              <a:rPr lang="en-US" sz="2177" dirty="0">
                <a:cs typeface="Times New Roman" panose="02020603050405020304" pitchFamily="18" charset="0"/>
                <a:sym typeface="Symbol" panose="05050102010706020507" pitchFamily="18" charset="2"/>
              </a:rPr>
              <a:t>are zero, output is </a:t>
            </a:r>
            <a:r>
              <a:rPr lang="en-US" sz="2177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sz="21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59544" y="882880"/>
            <a:ext cx="4173868" cy="1578364"/>
            <a:chOff x="6933216" y="5412811"/>
            <a:chExt cx="5393140" cy="1739900"/>
          </a:xfrm>
          <a:solidFill>
            <a:srgbClr val="FF99FF">
              <a:alpha val="30980"/>
            </a:srgbClr>
          </a:solidFill>
        </p:grpSpPr>
        <p:pic>
          <p:nvPicPr>
            <p:cNvPr id="18" name="Picture 14" descr="http://pulplogic.com/wp-content/uploads/2015/07/XOR_Truth.png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33216" y="6206173"/>
              <a:ext cx="2832371" cy="946538"/>
            </a:xfrm>
            <a:prstGeom prst="rect">
              <a:avLst/>
            </a:prstGeom>
            <a:grpFill/>
          </p:spPr>
        </p:pic>
        <p:pic>
          <p:nvPicPr>
            <p:cNvPr id="19" name="Picture 14" descr="http://pulplogic.com/wp-content/uploads/2015/07/XOR_Truth.png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198672" y="5412811"/>
              <a:ext cx="2127684" cy="17399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28082379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9105837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Majority vote circuit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70181" y="1290432"/>
            <a:ext cx="10632358" cy="4765336"/>
          </a:xfrm>
        </p:spPr>
        <p:txBody>
          <a:bodyPr vert="horz" lIns="91440" tIns="25473" rIns="0" bIns="0" rtlCol="0" anchor="ctr">
            <a:normAutofit/>
          </a:bodyPr>
          <a:lstStyle/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903" b="1" dirty="0"/>
              <a:t>Majority Function  </a:t>
            </a:r>
          </a:p>
          <a:p>
            <a:pPr lvl="1">
              <a:spcBef>
                <a:spcPts val="998"/>
              </a:spcBef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dirty="0"/>
              <a:t>Returns </a:t>
            </a:r>
            <a:r>
              <a:rPr lang="en-US" altLang="en-US" sz="26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31" dirty="0"/>
              <a:t> if a majority of inputs are high (=</a:t>
            </a:r>
            <a:r>
              <a:rPr lang="en-US" altLang="en-US" sz="26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31" dirty="0"/>
              <a:t>)</a:t>
            </a:r>
          </a:p>
          <a:p>
            <a:pPr lvl="1">
              <a:spcBef>
                <a:spcPts val="998"/>
              </a:spcBef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dirty="0"/>
              <a:t>Formula:  </a:t>
            </a:r>
            <a:r>
              <a:rPr lang="en-US" altLang="en-US" sz="2631" i="1" dirty="0"/>
              <a:t>M</a:t>
            </a:r>
            <a:r>
              <a:rPr lang="en-US" altLang="en-US" sz="2631" dirty="0"/>
              <a:t>(A,B,C) = A’BC + AB’C + ABC’ + ABC</a:t>
            </a:r>
          </a:p>
          <a:p>
            <a:pPr marL="457977" lvl="1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Truth Table			</a:t>
            </a:r>
            <a:r>
              <a:rPr lang="en-US" altLang="en-US" sz="2631" b="1" dirty="0">
                <a:sym typeface="Symbol" panose="05050102010706020507" pitchFamily="18" charset="2"/>
              </a:rPr>
              <a:t></a:t>
            </a:r>
            <a:r>
              <a:rPr lang="en-US" altLang="en-US" sz="2631" b="1" dirty="0"/>
              <a:t>   SOP Circuit:</a:t>
            </a:r>
          </a:p>
          <a:p>
            <a:pPr marL="457977" lvl="1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dirty="0"/>
              <a:t>							[Note:  A = NOT(A)]</a:t>
            </a:r>
          </a:p>
          <a:p>
            <a:pPr lvl="1">
              <a:spcBef>
                <a:spcPts val="998"/>
              </a:spcBef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dirty="0"/>
          </a:p>
          <a:p>
            <a:pPr lvl="1">
              <a:spcBef>
                <a:spcPts val="998"/>
              </a:spcBef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903" b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903" b="1" dirty="0"/>
          </a:p>
        </p:txBody>
      </p:sp>
      <p:graphicFrame>
        <p:nvGraphicFramePr>
          <p:cNvPr id="13" name="Object 0" descr="Please contact instructor for information on this image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40496"/>
              </p:ext>
            </p:extLst>
          </p:nvPr>
        </p:nvGraphicFramePr>
        <p:xfrm>
          <a:off x="1810223" y="3492851"/>
          <a:ext cx="1935512" cy="332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42857" imgH="1961905" progId="Paint.Picture">
                  <p:embed/>
                </p:oleObj>
              </mc:Choice>
              <mc:Fallback>
                <p:oleObj name="Bitmap Image" r:id="rId3" imgW="1142857" imgH="1961905" progId="Paint.Picture">
                  <p:embed/>
                  <p:pic>
                    <p:nvPicPr>
                      <p:cNvPr id="1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223" y="3492851"/>
                        <a:ext cx="1935512" cy="3323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 descr="Please contact instructor for information on this image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091671"/>
              </p:ext>
            </p:extLst>
          </p:nvPr>
        </p:nvGraphicFramePr>
        <p:xfrm>
          <a:off x="7844298" y="2775417"/>
          <a:ext cx="3643487" cy="382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629796" imgH="4858428" progId="Paint.Picture">
                  <p:embed/>
                </p:oleObj>
              </mc:Choice>
              <mc:Fallback>
                <p:oleObj name="Bitmap Image" r:id="rId5" imgW="4629796" imgH="4858428" progId="Paint.Picture">
                  <p:embed/>
                  <p:pic>
                    <p:nvPicPr>
                      <p:cNvPr id="1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298" y="2775417"/>
                        <a:ext cx="3643487" cy="3823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777" y="4440473"/>
            <a:ext cx="3387147" cy="1767407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1814" dirty="0"/>
              <a:t>Application:  In the Space Shuttle, 3 redundant circuits each compute the same function </a:t>
            </a:r>
            <a:r>
              <a:rPr lang="en-US" sz="1814" i="1" dirty="0"/>
              <a:t>f</a:t>
            </a:r>
            <a:r>
              <a:rPr lang="en-US" sz="1814" dirty="0"/>
              <a:t>.  If a MAJORITY of circuit outputs agree (=</a:t>
            </a:r>
            <a:r>
              <a:rPr lang="en-US" sz="18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14" dirty="0"/>
              <a:t>), then the </a:t>
            </a:r>
            <a:r>
              <a:rPr lang="en-US" sz="18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14" dirty="0"/>
              <a:t>-valued result is assumed to be correct.</a:t>
            </a:r>
          </a:p>
        </p:txBody>
      </p:sp>
      <p:cxnSp>
        <p:nvCxnSpPr>
          <p:cNvPr id="4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247" y="3475084"/>
            <a:ext cx="27650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265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ARM ISA: R-format instruction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41722" y="1839115"/>
            <a:ext cx="10217604" cy="4765336"/>
          </a:xfrm>
        </p:spPr>
        <p:txBody>
          <a:bodyPr vert="horz" lIns="91440" tIns="25473" rIns="0" bIns="0" rtlCol="0" anchor="ctr">
            <a:normAutofit fontScale="92500" lnSpcReduction="10000"/>
          </a:bodyPr>
          <a:lstStyle/>
          <a:p>
            <a:pPr marL="0" indent="0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903" b="1" dirty="0">
                <a:solidFill>
                  <a:srgbClr val="C00000"/>
                </a:solidFill>
              </a:rPr>
              <a:t>STRUCTURE OF AN R-format INSTRUCTION</a:t>
            </a:r>
          </a:p>
          <a:p>
            <a:pPr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Instruction Fields:</a:t>
            </a:r>
          </a:p>
          <a:p>
            <a:pPr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 marL="0" indent="0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Field Explanation:</a:t>
            </a:r>
          </a:p>
          <a:p>
            <a:pPr lvl="1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431" b="1" dirty="0"/>
              <a:t>opcode - basic operation of the instruction</a:t>
            </a:r>
          </a:p>
          <a:p>
            <a:pPr lvl="1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431" b="1" dirty="0" err="1"/>
              <a:t>rm</a:t>
            </a:r>
            <a:r>
              <a:rPr lang="en-US" altLang="en-US" sz="2431" b="1" dirty="0"/>
              <a:t> – second source register</a:t>
            </a:r>
          </a:p>
          <a:p>
            <a:pPr lvl="1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431" b="1" dirty="0" err="1"/>
              <a:t>shamt</a:t>
            </a:r>
            <a:r>
              <a:rPr lang="en-US" altLang="en-US" sz="2431" b="1" dirty="0"/>
              <a:t> – shift amount</a:t>
            </a:r>
          </a:p>
          <a:p>
            <a:pPr lvl="1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431" b="1" dirty="0" err="1"/>
              <a:t>rn</a:t>
            </a:r>
            <a:r>
              <a:rPr lang="en-US" altLang="en-US" sz="2431" b="1" dirty="0"/>
              <a:t> – first source register</a:t>
            </a:r>
          </a:p>
          <a:p>
            <a:pPr lvl="1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431" b="1" dirty="0" err="1"/>
              <a:t>rd</a:t>
            </a:r>
            <a:r>
              <a:rPr lang="en-US" altLang="en-US" sz="2431" b="1" dirty="0"/>
              <a:t> destination register</a:t>
            </a:r>
          </a:p>
          <a:p>
            <a:pPr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 marL="0" indent="0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 lvl="1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sz="2449" dirty="0"/>
          </a:p>
        </p:txBody>
      </p:sp>
      <p:grpSp>
        <p:nvGrpSpPr>
          <p:cNvPr id="10" name="Group 9" descr="Please contact instructor for information on this image.">
            <a:extLst>
              <a:ext uri="{FF2B5EF4-FFF2-40B4-BE49-F238E27FC236}">
                <a16:creationId xmlns:a16="http://schemas.microsoft.com/office/drawing/2014/main" id="{DD4B73D7-AA14-5D48-90FE-5D9365F5EB79}"/>
              </a:ext>
            </a:extLst>
          </p:cNvPr>
          <p:cNvGrpSpPr/>
          <p:nvPr/>
        </p:nvGrpSpPr>
        <p:grpSpPr>
          <a:xfrm>
            <a:off x="1741097" y="2227947"/>
            <a:ext cx="7050795" cy="886049"/>
            <a:chOff x="1995487" y="2684463"/>
            <a:chExt cx="7772400" cy="9767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F0A107-5CF7-F24B-82D8-FBBDEF035744}"/>
                </a:ext>
              </a:extLst>
            </p:cNvPr>
            <p:cNvSpPr/>
            <p:nvPr/>
          </p:nvSpPr>
          <p:spPr>
            <a:xfrm>
              <a:off x="1995487" y="2684463"/>
              <a:ext cx="7772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594803-EE04-064F-9C28-FEC58D706583}"/>
                </a:ext>
              </a:extLst>
            </p:cNvPr>
            <p:cNvCxnSpPr/>
            <p:nvPr/>
          </p:nvCxnSpPr>
          <p:spPr>
            <a:xfrm>
              <a:off x="4510087" y="26844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5043BD-394B-C941-9453-6A3652D2F018}"/>
                </a:ext>
              </a:extLst>
            </p:cNvPr>
            <p:cNvCxnSpPr/>
            <p:nvPr/>
          </p:nvCxnSpPr>
          <p:spPr>
            <a:xfrm>
              <a:off x="5653087" y="26844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F55566-10C0-BB44-A946-BE6D51470DBD}"/>
                </a:ext>
              </a:extLst>
            </p:cNvPr>
            <p:cNvCxnSpPr/>
            <p:nvPr/>
          </p:nvCxnSpPr>
          <p:spPr>
            <a:xfrm>
              <a:off x="6954016" y="26844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A18A98-77A6-F045-9F00-B97CFDDCF8AE}"/>
                </a:ext>
              </a:extLst>
            </p:cNvPr>
            <p:cNvCxnSpPr/>
            <p:nvPr/>
          </p:nvCxnSpPr>
          <p:spPr>
            <a:xfrm>
              <a:off x="8396287" y="26844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F75479-DF25-694A-8653-8C9F0884FD69}"/>
                </a:ext>
              </a:extLst>
            </p:cNvPr>
            <p:cNvSpPr txBox="1"/>
            <p:nvPr/>
          </p:nvSpPr>
          <p:spPr>
            <a:xfrm>
              <a:off x="3021597" y="2728397"/>
              <a:ext cx="6275185" cy="932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opcode                      rm               </a:t>
              </a:r>
              <a:r>
                <a:rPr lang="en-US" sz="1633" dirty="0" err="1"/>
                <a:t>shamt</a:t>
              </a:r>
              <a:r>
                <a:rPr lang="en-US" sz="1633" dirty="0"/>
                <a:t>                   </a:t>
              </a:r>
              <a:r>
                <a:rPr lang="en-US" sz="1633" dirty="0" err="1"/>
                <a:t>rn</a:t>
              </a:r>
              <a:r>
                <a:rPr lang="en-US" sz="1633" dirty="0"/>
                <a:t>                   </a:t>
              </a:r>
              <a:r>
                <a:rPr lang="en-US" sz="1633" dirty="0" err="1"/>
                <a:t>rd</a:t>
              </a:r>
              <a:endParaRPr lang="en-US" sz="1633" dirty="0"/>
            </a:p>
            <a:p>
              <a:endParaRPr lang="en-US" sz="1633" dirty="0"/>
            </a:p>
            <a:p>
              <a:r>
                <a:rPr lang="en-US" sz="1633" dirty="0"/>
                <a:t>11 bits                      5 bits            6 bits                  5 bits             5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87187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0956" y="1306788"/>
            <a:ext cx="6784358" cy="321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/>
              <a:t>What is the 32 bit machine code corresponding to</a:t>
            </a:r>
          </a:p>
          <a:p>
            <a:r>
              <a:rPr lang="en-US" sz="2540" dirty="0"/>
              <a:t>LSL X10, X9, #3</a:t>
            </a:r>
          </a:p>
          <a:p>
            <a:endParaRPr lang="en-US" sz="2540" dirty="0"/>
          </a:p>
          <a:p>
            <a:r>
              <a:rPr lang="en-US" sz="2540" dirty="0"/>
              <a:t>(Look at reference sheet)</a:t>
            </a:r>
          </a:p>
          <a:p>
            <a:endParaRPr lang="en-US" sz="2540" dirty="0"/>
          </a:p>
          <a:p>
            <a:r>
              <a:rPr lang="en-US" sz="2540" dirty="0"/>
              <a:t>Opcode = 11010011011, Format = R</a:t>
            </a:r>
          </a:p>
          <a:p>
            <a:endParaRPr lang="en-US" sz="2540" dirty="0"/>
          </a:p>
          <a:p>
            <a:endParaRPr lang="en-US" sz="2540" dirty="0"/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5CB560C5-2F99-7C4F-B953-819134AB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126" y="2115616"/>
            <a:ext cx="5541556" cy="6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60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7757" y="1415669"/>
            <a:ext cx="8957067" cy="321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/>
              <a:t>What is the 32 bit machine code corresponding to</a:t>
            </a:r>
          </a:p>
          <a:p>
            <a:r>
              <a:rPr lang="en-US" sz="2540" dirty="0"/>
              <a:t>LSL X10, X9, #3</a:t>
            </a:r>
          </a:p>
          <a:p>
            <a:endParaRPr lang="en-US" sz="2540" dirty="0"/>
          </a:p>
          <a:p>
            <a:r>
              <a:rPr lang="en-US" sz="2540" dirty="0"/>
              <a:t>(Look at reference sheet)</a:t>
            </a:r>
          </a:p>
          <a:p>
            <a:endParaRPr lang="en-US" sz="2540" dirty="0"/>
          </a:p>
          <a:p>
            <a:r>
              <a:rPr lang="en-US" sz="2540" dirty="0"/>
              <a:t>Opcode = 11010011011, Format = R, Rn is shifted and placed in Rd</a:t>
            </a:r>
          </a:p>
          <a:p>
            <a:endParaRPr lang="en-US" sz="2540" dirty="0"/>
          </a:p>
          <a:p>
            <a:endParaRPr lang="en-US" sz="2540" dirty="0"/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5CB560C5-2F99-7C4F-B953-819134AB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126" y="2115616"/>
            <a:ext cx="5541556" cy="679734"/>
          </a:xfrm>
          <a:prstGeom prst="rect">
            <a:avLst/>
          </a:prstGeom>
        </p:spPr>
      </p:pic>
      <p:pic>
        <p:nvPicPr>
          <p:cNvPr id="5" name="Picture 4" descr="Please contact instructor for information on this image.">
            <a:extLst>
              <a:ext uri="{FF2B5EF4-FFF2-40B4-BE49-F238E27FC236}">
                <a16:creationId xmlns:a16="http://schemas.microsoft.com/office/drawing/2014/main" id="{551D93E8-7475-B448-BB6F-AE5B1B64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15" y="4050787"/>
            <a:ext cx="4043838" cy="6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76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5470" y="1466444"/>
            <a:ext cx="8748677" cy="478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/>
              <a:t>What is the 32 bit machine code corresponding to</a:t>
            </a:r>
          </a:p>
          <a:p>
            <a:r>
              <a:rPr lang="en-US" sz="2540" dirty="0"/>
              <a:t>LSL X10, X9, #3</a:t>
            </a:r>
          </a:p>
          <a:p>
            <a:endParaRPr lang="en-US" sz="2540" dirty="0"/>
          </a:p>
          <a:p>
            <a:r>
              <a:rPr lang="en-US" sz="2540" dirty="0"/>
              <a:t>(Look at reference sheet)</a:t>
            </a:r>
          </a:p>
          <a:p>
            <a:endParaRPr lang="en-US" sz="2540" dirty="0"/>
          </a:p>
          <a:p>
            <a:r>
              <a:rPr lang="en-US" sz="2540" dirty="0" err="1"/>
              <a:t>Opcode</a:t>
            </a:r>
            <a:r>
              <a:rPr lang="en-US" sz="2540" dirty="0"/>
              <a:t> = 11010011011, Format = R, RN shifted and placed in RD</a:t>
            </a:r>
          </a:p>
          <a:p>
            <a:endParaRPr lang="en-US" sz="2540" dirty="0"/>
          </a:p>
          <a:p>
            <a:r>
              <a:rPr lang="en-US" sz="2540" dirty="0"/>
              <a:t>11010011011 00000 000011 01001 01010  </a:t>
            </a:r>
          </a:p>
          <a:p>
            <a:endParaRPr lang="en-US" sz="2540" dirty="0"/>
          </a:p>
          <a:p>
            <a:endParaRPr lang="en-US" sz="2540" dirty="0"/>
          </a:p>
          <a:p>
            <a:endParaRPr lang="en-US" sz="2540" dirty="0"/>
          </a:p>
          <a:p>
            <a:endParaRPr lang="en-US" sz="2540" dirty="0"/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5CB560C5-2F99-7C4F-B953-819134AB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126" y="2710701"/>
            <a:ext cx="5541556" cy="6797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BA597D-B746-3D42-8E2E-9C1D5966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022237" y="4577089"/>
            <a:ext cx="0" cy="69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144872-5D2D-3E4B-BAE5-6DEE03E99BC1}"/>
              </a:ext>
            </a:extLst>
          </p:cNvPr>
          <p:cNvSpPr txBox="1"/>
          <p:nvPr/>
        </p:nvSpPr>
        <p:spPr>
          <a:xfrm>
            <a:off x="3123606" y="5406594"/>
            <a:ext cx="1438214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Rm is not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3C993-0F9D-644A-A33C-32066E74B5AE}"/>
              </a:ext>
            </a:extLst>
          </p:cNvPr>
          <p:cNvSpPr txBox="1"/>
          <p:nvPr/>
        </p:nvSpPr>
        <p:spPr>
          <a:xfrm>
            <a:off x="4022237" y="5015359"/>
            <a:ext cx="2311210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 err="1"/>
              <a:t>shamt</a:t>
            </a:r>
            <a:r>
              <a:rPr lang="en-US" sz="1633" dirty="0"/>
              <a:t> = shift amount =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EABF5E-91B8-BF49-B5AA-0905C6EAB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128244" y="4577089"/>
            <a:ext cx="0" cy="39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0552A4-45F5-1744-93B4-E34978DF4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165125" y="4577089"/>
            <a:ext cx="760380" cy="83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672BBE-A9C4-024B-87A7-FEEC17837F7C}"/>
              </a:ext>
            </a:extLst>
          </p:cNvPr>
          <p:cNvSpPr txBox="1"/>
          <p:nvPr/>
        </p:nvSpPr>
        <p:spPr>
          <a:xfrm>
            <a:off x="7616180" y="5489086"/>
            <a:ext cx="40908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BCAD48-6CB9-4B41-BFCF-348BDCB96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7063756" y="4715340"/>
            <a:ext cx="760380" cy="83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7DBAB5-D112-BE41-9285-9AD6DFB15740}"/>
              </a:ext>
            </a:extLst>
          </p:cNvPr>
          <p:cNvSpPr txBox="1"/>
          <p:nvPr/>
        </p:nvSpPr>
        <p:spPr>
          <a:xfrm>
            <a:off x="6855800" y="5508786"/>
            <a:ext cx="40908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Rn</a:t>
            </a:r>
          </a:p>
        </p:txBody>
      </p:sp>
      <p:pic>
        <p:nvPicPr>
          <p:cNvPr id="5" name="Picture 4" descr="Please contact instructor for information on this image.">
            <a:extLst>
              <a:ext uri="{FF2B5EF4-FFF2-40B4-BE49-F238E27FC236}">
                <a16:creationId xmlns:a16="http://schemas.microsoft.com/office/drawing/2014/main" id="{ADD3141D-9EB8-014C-893A-58D2C190D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07" y="4114592"/>
            <a:ext cx="4193610" cy="1845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EF89F9-D79B-8243-AB05-F71DD3DEF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75091" y="4059575"/>
            <a:ext cx="4028861" cy="506859"/>
          </a:xfrm>
          <a:prstGeom prst="rect">
            <a:avLst/>
          </a:prstGeom>
          <a:noFill/>
          <a:ln w="1111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89216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5470" y="871359"/>
            <a:ext cx="8748677" cy="673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/>
              <a:t>What is the 32 bit machine code corresponding to</a:t>
            </a:r>
          </a:p>
          <a:p>
            <a:r>
              <a:rPr lang="en-US" sz="2540" dirty="0"/>
              <a:t>LSL X10, X9, #3</a:t>
            </a:r>
          </a:p>
          <a:p>
            <a:endParaRPr lang="en-US" sz="2540" dirty="0"/>
          </a:p>
          <a:p>
            <a:r>
              <a:rPr lang="en-US" sz="2540" dirty="0"/>
              <a:t>(Look at reference sheet)</a:t>
            </a:r>
          </a:p>
          <a:p>
            <a:endParaRPr lang="en-US" sz="2540" dirty="0"/>
          </a:p>
          <a:p>
            <a:r>
              <a:rPr lang="en-US" sz="2540" dirty="0" err="1"/>
              <a:t>Opcode</a:t>
            </a:r>
            <a:r>
              <a:rPr lang="en-US" sz="2540" dirty="0"/>
              <a:t> = 11010011011, Format = R, RN shifted and placed in RD</a:t>
            </a:r>
          </a:p>
          <a:p>
            <a:endParaRPr lang="en-US" sz="2540" dirty="0"/>
          </a:p>
          <a:p>
            <a:r>
              <a:rPr lang="en-US" sz="2540" dirty="0"/>
              <a:t>11010011011 00000 000011 01001 01010  </a:t>
            </a:r>
          </a:p>
          <a:p>
            <a:endParaRPr lang="en-US" sz="2540" dirty="0"/>
          </a:p>
          <a:p>
            <a:r>
              <a:rPr lang="en-US" sz="2540" dirty="0"/>
              <a:t>11010011011000000000110100101010  </a:t>
            </a:r>
          </a:p>
          <a:p>
            <a:endParaRPr lang="en-US" sz="2540" dirty="0"/>
          </a:p>
          <a:p>
            <a:r>
              <a:rPr lang="en-US" sz="2540" dirty="0"/>
              <a:t>1101 0011 0110 0000 0000 1101 0010 1010</a:t>
            </a:r>
          </a:p>
          <a:p>
            <a:endParaRPr lang="en-US" sz="2540" dirty="0"/>
          </a:p>
          <a:p>
            <a:r>
              <a:rPr lang="en-US" sz="2540" dirty="0"/>
              <a:t>0xD3600D2A</a:t>
            </a:r>
          </a:p>
          <a:p>
            <a:endParaRPr lang="en-US" sz="2540" dirty="0"/>
          </a:p>
          <a:p>
            <a:endParaRPr lang="en-US" sz="2540" dirty="0"/>
          </a:p>
          <a:p>
            <a:endParaRPr lang="en-US" sz="2540" dirty="0"/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5CB560C5-2F99-7C4F-B953-819134AB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126" y="2115616"/>
            <a:ext cx="5541556" cy="679734"/>
          </a:xfrm>
          <a:prstGeom prst="rect">
            <a:avLst/>
          </a:prstGeom>
        </p:spPr>
      </p:pic>
      <p:pic>
        <p:nvPicPr>
          <p:cNvPr id="5" name="Picture 4" descr="Please contact instructor for information on this image.">
            <a:extLst>
              <a:ext uri="{FF2B5EF4-FFF2-40B4-BE49-F238E27FC236}">
                <a16:creationId xmlns:a16="http://schemas.microsoft.com/office/drawing/2014/main" id="{ADD3141D-9EB8-014C-893A-58D2C190D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58" y="3682430"/>
            <a:ext cx="4193610" cy="1845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EF89F9-D79B-8243-AB05-F71DD3DEF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89458" y="3682430"/>
            <a:ext cx="4028861" cy="506859"/>
          </a:xfrm>
          <a:prstGeom prst="rect">
            <a:avLst/>
          </a:prstGeom>
          <a:noFill/>
          <a:ln w="1111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16949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ARM ISA: R-format instruction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E1C1E-F0B3-864E-B1E5-AD0084CBCCEB}"/>
              </a:ext>
            </a:extLst>
          </p:cNvPr>
          <p:cNvSpPr txBox="1"/>
          <p:nvPr/>
        </p:nvSpPr>
        <p:spPr>
          <a:xfrm>
            <a:off x="2363227" y="1490608"/>
            <a:ext cx="3804247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ADD </a:t>
            </a:r>
            <a:r>
              <a:rPr lang="en-US" sz="1633" dirty="0">
                <a:solidFill>
                  <a:srgbClr val="92D050"/>
                </a:solidFill>
              </a:rPr>
              <a:t>X9,</a:t>
            </a:r>
            <a:r>
              <a:rPr lang="en-US" sz="1633" dirty="0">
                <a:solidFill>
                  <a:srgbClr val="FF0000"/>
                </a:solidFill>
              </a:rPr>
              <a:t> </a:t>
            </a:r>
            <a:r>
              <a:rPr lang="en-US" sz="1633" dirty="0">
                <a:solidFill>
                  <a:srgbClr val="00B0F0"/>
                </a:solidFill>
              </a:rPr>
              <a:t>X10,</a:t>
            </a:r>
            <a:r>
              <a:rPr lang="en-US" sz="1633" dirty="0">
                <a:solidFill>
                  <a:srgbClr val="FF0000"/>
                </a:solidFill>
              </a:rPr>
              <a:t> </a:t>
            </a:r>
            <a:r>
              <a:rPr lang="en-US" sz="1633" dirty="0">
                <a:solidFill>
                  <a:srgbClr val="7030A0"/>
                </a:solidFill>
              </a:rPr>
              <a:t>X11               </a:t>
            </a:r>
            <a:r>
              <a:rPr lang="en-US" sz="1633" dirty="0">
                <a:solidFill>
                  <a:srgbClr val="7030A0"/>
                </a:solidFill>
                <a:sym typeface="Wingdings" pitchFamily="2" charset="2"/>
              </a:rPr>
              <a:t> X9 = X10+X11</a:t>
            </a:r>
            <a:endParaRPr lang="en-US" sz="1633" dirty="0">
              <a:solidFill>
                <a:srgbClr val="7030A0"/>
              </a:solidFill>
            </a:endParaRPr>
          </a:p>
        </p:txBody>
      </p:sp>
      <p:grpSp>
        <p:nvGrpSpPr>
          <p:cNvPr id="10" name="Group 9" descr="Please contact instructor for information on this image.">
            <a:extLst>
              <a:ext uri="{FF2B5EF4-FFF2-40B4-BE49-F238E27FC236}">
                <a16:creationId xmlns:a16="http://schemas.microsoft.com/office/drawing/2014/main" id="{DD4B73D7-AA14-5D48-90FE-5D9365F5EB79}"/>
              </a:ext>
            </a:extLst>
          </p:cNvPr>
          <p:cNvGrpSpPr/>
          <p:nvPr/>
        </p:nvGrpSpPr>
        <p:grpSpPr>
          <a:xfrm>
            <a:off x="1948474" y="2392119"/>
            <a:ext cx="7050795" cy="886049"/>
            <a:chOff x="1995487" y="2684463"/>
            <a:chExt cx="7772400" cy="9767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F0A107-5CF7-F24B-82D8-FBBDEF035744}"/>
                </a:ext>
              </a:extLst>
            </p:cNvPr>
            <p:cNvSpPr/>
            <p:nvPr/>
          </p:nvSpPr>
          <p:spPr>
            <a:xfrm>
              <a:off x="1995487" y="2684463"/>
              <a:ext cx="7772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594803-EE04-064F-9C28-FEC58D706583}"/>
                </a:ext>
              </a:extLst>
            </p:cNvPr>
            <p:cNvCxnSpPr/>
            <p:nvPr/>
          </p:nvCxnSpPr>
          <p:spPr>
            <a:xfrm>
              <a:off x="4510087" y="26844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5043BD-394B-C941-9453-6A3652D2F018}"/>
                </a:ext>
              </a:extLst>
            </p:cNvPr>
            <p:cNvCxnSpPr/>
            <p:nvPr/>
          </p:nvCxnSpPr>
          <p:spPr>
            <a:xfrm>
              <a:off x="5653087" y="26844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F55566-10C0-BB44-A946-BE6D51470DBD}"/>
                </a:ext>
              </a:extLst>
            </p:cNvPr>
            <p:cNvCxnSpPr/>
            <p:nvPr/>
          </p:nvCxnSpPr>
          <p:spPr>
            <a:xfrm>
              <a:off x="6954016" y="26844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A18A98-77A6-F045-9F00-B97CFDDCF8AE}"/>
                </a:ext>
              </a:extLst>
            </p:cNvPr>
            <p:cNvCxnSpPr/>
            <p:nvPr/>
          </p:nvCxnSpPr>
          <p:spPr>
            <a:xfrm>
              <a:off x="8396287" y="26844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F75479-DF25-694A-8653-8C9F0884FD69}"/>
                </a:ext>
              </a:extLst>
            </p:cNvPr>
            <p:cNvSpPr txBox="1"/>
            <p:nvPr/>
          </p:nvSpPr>
          <p:spPr>
            <a:xfrm>
              <a:off x="3021597" y="2728397"/>
              <a:ext cx="6169161" cy="932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opcode                rm                  </a:t>
              </a:r>
              <a:r>
                <a:rPr lang="en-US" sz="1633" dirty="0" err="1"/>
                <a:t>shamt</a:t>
              </a:r>
              <a:r>
                <a:rPr lang="en-US" sz="1633" dirty="0"/>
                <a:t>                   </a:t>
              </a:r>
              <a:r>
                <a:rPr lang="en-US" sz="1633" dirty="0" err="1"/>
                <a:t>rn</a:t>
              </a:r>
              <a:r>
                <a:rPr lang="en-US" sz="1633" dirty="0"/>
                <a:t>                    </a:t>
              </a:r>
              <a:r>
                <a:rPr lang="en-US" sz="1633" dirty="0" err="1"/>
                <a:t>rd</a:t>
              </a:r>
              <a:endParaRPr lang="en-US" sz="1633" dirty="0"/>
            </a:p>
            <a:p>
              <a:endParaRPr lang="en-US" sz="1633" dirty="0"/>
            </a:p>
            <a:p>
              <a:r>
                <a:rPr lang="en-US" sz="1633" dirty="0"/>
                <a:t>11 bits                5 bits               6 bits              5 bits                  5 bits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69C945B-3F3F-2D4B-B498-338D633DB1B9}"/>
              </a:ext>
            </a:extLst>
          </p:cNvPr>
          <p:cNvSpPr txBox="1"/>
          <p:nvPr/>
        </p:nvSpPr>
        <p:spPr>
          <a:xfrm>
            <a:off x="2990787" y="3391157"/>
            <a:ext cx="5782352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10001011000                </a:t>
            </a:r>
            <a:r>
              <a:rPr lang="en-US" sz="1633" dirty="0">
                <a:solidFill>
                  <a:srgbClr val="7030A0"/>
                </a:solidFill>
              </a:rPr>
              <a:t>01011</a:t>
            </a:r>
            <a:r>
              <a:rPr lang="en-US" sz="1633" dirty="0">
                <a:solidFill>
                  <a:srgbClr val="92D050"/>
                </a:solidFill>
              </a:rPr>
              <a:t>           </a:t>
            </a:r>
            <a:r>
              <a:rPr lang="en-US" sz="1633" dirty="0"/>
              <a:t>000000         </a:t>
            </a:r>
            <a:r>
              <a:rPr lang="en-US" sz="1633" dirty="0">
                <a:solidFill>
                  <a:srgbClr val="00B0F0"/>
                </a:solidFill>
              </a:rPr>
              <a:t>01010        </a:t>
            </a:r>
            <a:r>
              <a:rPr lang="en-US" sz="1633" dirty="0">
                <a:solidFill>
                  <a:srgbClr val="92D050"/>
                </a:solidFill>
              </a:rPr>
              <a:t>01001</a:t>
            </a:r>
            <a:r>
              <a:rPr lang="en-US" sz="1633" dirty="0">
                <a:solidFill>
                  <a:srgbClr val="00B0F0"/>
                </a:solidFill>
              </a:rPr>
              <a:t>  </a:t>
            </a:r>
            <a:endParaRPr lang="en-US" sz="1633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E1C1E-F0B3-864E-B1E5-AD0084CBCCEB}"/>
              </a:ext>
            </a:extLst>
          </p:cNvPr>
          <p:cNvSpPr txBox="1"/>
          <p:nvPr/>
        </p:nvSpPr>
        <p:spPr>
          <a:xfrm>
            <a:off x="3123606" y="4535007"/>
            <a:ext cx="3730508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SUB </a:t>
            </a:r>
            <a:r>
              <a:rPr lang="en-US" sz="1633" dirty="0">
                <a:solidFill>
                  <a:srgbClr val="92D050"/>
                </a:solidFill>
              </a:rPr>
              <a:t>X9,</a:t>
            </a:r>
            <a:r>
              <a:rPr lang="en-US" sz="1633" dirty="0">
                <a:solidFill>
                  <a:srgbClr val="FF0000"/>
                </a:solidFill>
              </a:rPr>
              <a:t> </a:t>
            </a:r>
            <a:r>
              <a:rPr lang="en-US" sz="1633" dirty="0">
                <a:solidFill>
                  <a:srgbClr val="00B0F0"/>
                </a:solidFill>
              </a:rPr>
              <a:t>X10,</a:t>
            </a:r>
            <a:r>
              <a:rPr lang="en-US" sz="1633" dirty="0">
                <a:solidFill>
                  <a:srgbClr val="FF0000"/>
                </a:solidFill>
              </a:rPr>
              <a:t> </a:t>
            </a:r>
            <a:r>
              <a:rPr lang="en-US" sz="1633" dirty="0">
                <a:solidFill>
                  <a:srgbClr val="7030A0"/>
                </a:solidFill>
              </a:rPr>
              <a:t>X11               </a:t>
            </a:r>
            <a:r>
              <a:rPr lang="en-US" sz="1633" dirty="0">
                <a:solidFill>
                  <a:srgbClr val="7030A0"/>
                </a:solidFill>
                <a:sym typeface="Wingdings" pitchFamily="2" charset="2"/>
              </a:rPr>
              <a:t> X9 = X10-X11</a:t>
            </a:r>
            <a:endParaRPr lang="en-US" sz="1633" dirty="0">
              <a:solidFill>
                <a:srgbClr val="7030A0"/>
              </a:solidFill>
            </a:endParaRPr>
          </a:p>
        </p:txBody>
      </p:sp>
      <p:grpSp>
        <p:nvGrpSpPr>
          <p:cNvPr id="14" name="Group 13" descr="Please contact instructor for information on this image.">
            <a:extLst>
              <a:ext uri="{FF2B5EF4-FFF2-40B4-BE49-F238E27FC236}">
                <a16:creationId xmlns:a16="http://schemas.microsoft.com/office/drawing/2014/main" id="{DD4B73D7-AA14-5D48-90FE-5D9365F5EB79}"/>
              </a:ext>
            </a:extLst>
          </p:cNvPr>
          <p:cNvGrpSpPr/>
          <p:nvPr/>
        </p:nvGrpSpPr>
        <p:grpSpPr>
          <a:xfrm>
            <a:off x="1879348" y="5157137"/>
            <a:ext cx="7050795" cy="886049"/>
            <a:chOff x="1995487" y="2684463"/>
            <a:chExt cx="7772400" cy="9767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F0A107-5CF7-F24B-82D8-FBBDEF035744}"/>
                </a:ext>
              </a:extLst>
            </p:cNvPr>
            <p:cNvSpPr/>
            <p:nvPr/>
          </p:nvSpPr>
          <p:spPr>
            <a:xfrm>
              <a:off x="1995487" y="2684463"/>
              <a:ext cx="7772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594803-EE04-064F-9C28-FEC58D706583}"/>
                </a:ext>
              </a:extLst>
            </p:cNvPr>
            <p:cNvCxnSpPr/>
            <p:nvPr/>
          </p:nvCxnSpPr>
          <p:spPr>
            <a:xfrm>
              <a:off x="4510087" y="26844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043BD-394B-C941-9453-6A3652D2F018}"/>
                </a:ext>
              </a:extLst>
            </p:cNvPr>
            <p:cNvCxnSpPr/>
            <p:nvPr/>
          </p:nvCxnSpPr>
          <p:spPr>
            <a:xfrm>
              <a:off x="5653087" y="26844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F55566-10C0-BB44-A946-BE6D51470DBD}"/>
                </a:ext>
              </a:extLst>
            </p:cNvPr>
            <p:cNvCxnSpPr/>
            <p:nvPr/>
          </p:nvCxnSpPr>
          <p:spPr>
            <a:xfrm>
              <a:off x="6954016" y="26844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A18A98-77A6-F045-9F00-B97CFDDCF8AE}"/>
                </a:ext>
              </a:extLst>
            </p:cNvPr>
            <p:cNvCxnSpPr/>
            <p:nvPr/>
          </p:nvCxnSpPr>
          <p:spPr>
            <a:xfrm>
              <a:off x="8396287" y="26844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F75479-DF25-694A-8653-8C9F0884FD69}"/>
                </a:ext>
              </a:extLst>
            </p:cNvPr>
            <p:cNvSpPr txBox="1"/>
            <p:nvPr/>
          </p:nvSpPr>
          <p:spPr>
            <a:xfrm>
              <a:off x="3021597" y="2728397"/>
              <a:ext cx="6381208" cy="932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opcode                rm                   </a:t>
              </a:r>
              <a:r>
                <a:rPr lang="en-US" sz="1633" dirty="0" err="1"/>
                <a:t>shamt</a:t>
              </a:r>
              <a:r>
                <a:rPr lang="en-US" sz="1633" dirty="0"/>
                <a:t>                   </a:t>
              </a:r>
              <a:r>
                <a:rPr lang="en-US" sz="1633" dirty="0" err="1"/>
                <a:t>rn</a:t>
              </a:r>
              <a:r>
                <a:rPr lang="en-US" sz="1633" dirty="0"/>
                <a:t>                 </a:t>
              </a:r>
              <a:r>
                <a:rPr lang="en-US" sz="1633" dirty="0" err="1"/>
                <a:t>rd</a:t>
              </a:r>
              <a:endParaRPr lang="en-US" sz="1633" dirty="0"/>
            </a:p>
            <a:p>
              <a:endParaRPr lang="en-US" sz="1633" dirty="0"/>
            </a:p>
            <a:p>
              <a:r>
                <a:rPr lang="en-US" sz="1633" dirty="0"/>
                <a:t>11 bits                5 bits               6 bits                 5 bits                  5 bits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69C945B-3F3F-2D4B-B498-338D633DB1B9}"/>
              </a:ext>
            </a:extLst>
          </p:cNvPr>
          <p:cNvSpPr txBox="1"/>
          <p:nvPr/>
        </p:nvSpPr>
        <p:spPr>
          <a:xfrm>
            <a:off x="2693370" y="6083041"/>
            <a:ext cx="602280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11001011000          </a:t>
            </a:r>
            <a:r>
              <a:rPr lang="en-US" sz="1633" dirty="0">
                <a:solidFill>
                  <a:srgbClr val="7030A0"/>
                </a:solidFill>
              </a:rPr>
              <a:t>01011</a:t>
            </a:r>
            <a:r>
              <a:rPr lang="en-US" sz="1633" dirty="0">
                <a:solidFill>
                  <a:srgbClr val="92D050"/>
                </a:solidFill>
              </a:rPr>
              <a:t>           </a:t>
            </a:r>
            <a:r>
              <a:rPr lang="en-US" sz="1633" dirty="0"/>
              <a:t>000000                </a:t>
            </a:r>
            <a:r>
              <a:rPr lang="en-US" sz="1633" dirty="0">
                <a:solidFill>
                  <a:srgbClr val="00B0F0"/>
                </a:solidFill>
              </a:rPr>
              <a:t>01010             </a:t>
            </a:r>
            <a:r>
              <a:rPr lang="en-US" sz="1633" dirty="0">
                <a:solidFill>
                  <a:srgbClr val="92D050"/>
                </a:solidFill>
              </a:rPr>
              <a:t>01001</a:t>
            </a:r>
            <a:r>
              <a:rPr lang="en-US" sz="1633" dirty="0">
                <a:solidFill>
                  <a:srgbClr val="00B0F0"/>
                </a:solidFill>
              </a:rPr>
              <a:t>  </a:t>
            </a:r>
            <a:endParaRPr lang="en-US" sz="1633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5303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ARM ISA: I-format instruction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0571" y="2227946"/>
            <a:ext cx="10217604" cy="4765336"/>
          </a:xfrm>
        </p:spPr>
        <p:txBody>
          <a:bodyPr vert="horz" lIns="91440" tIns="25473" rIns="0" bIns="0" rtlCol="0" anchor="ctr">
            <a:normAutofit/>
          </a:bodyPr>
          <a:lstStyle/>
          <a:p>
            <a:pPr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 marL="0" indent="0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Field Explanation:</a:t>
            </a:r>
          </a:p>
          <a:p>
            <a:pPr lvl="1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431" b="1" dirty="0"/>
              <a:t>opcode - basic operation of the instruction</a:t>
            </a:r>
          </a:p>
          <a:p>
            <a:pPr lvl="1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431" b="1" dirty="0"/>
              <a:t>Immediate </a:t>
            </a:r>
            <a:r>
              <a:rPr lang="mr-IN" altLang="en-US" sz="2431" b="1" dirty="0"/>
              <a:t>–</a:t>
            </a:r>
            <a:r>
              <a:rPr lang="en-US" altLang="en-US" sz="2431" b="1" dirty="0"/>
              <a:t> value of operand</a:t>
            </a:r>
          </a:p>
          <a:p>
            <a:pPr lvl="1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431" b="1" dirty="0" err="1"/>
              <a:t>rn</a:t>
            </a:r>
            <a:r>
              <a:rPr lang="en-US" altLang="en-US" sz="2431" b="1" dirty="0"/>
              <a:t> – source register</a:t>
            </a:r>
          </a:p>
          <a:p>
            <a:pPr lvl="1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431" b="1" dirty="0" err="1"/>
              <a:t>rd</a:t>
            </a:r>
            <a:r>
              <a:rPr lang="en-US" altLang="en-US" sz="2431" b="1" dirty="0"/>
              <a:t> destination register</a:t>
            </a:r>
          </a:p>
          <a:p>
            <a:pPr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 marL="0" indent="0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 lvl="1">
              <a:spcBef>
                <a:spcPts val="998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sz="2449" dirty="0"/>
          </a:p>
        </p:txBody>
      </p:sp>
      <p:sp>
        <p:nvSpPr>
          <p:cNvPr id="3" name="Rectangle 2" descr="Please contact instructor for information on this image.">
            <a:extLst>
              <a:ext uri="{FF2B5EF4-FFF2-40B4-BE49-F238E27FC236}">
                <a16:creationId xmlns:a16="http://schemas.microsoft.com/office/drawing/2014/main" id="{6DF0A107-5CF7-F24B-82D8-FBBDEF035744}"/>
              </a:ext>
            </a:extLst>
          </p:cNvPr>
          <p:cNvSpPr/>
          <p:nvPr/>
        </p:nvSpPr>
        <p:spPr>
          <a:xfrm>
            <a:off x="1741097" y="2227946"/>
            <a:ext cx="7050795" cy="414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594803-EE04-064F-9C28-FEC58D706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22237" y="2227946"/>
            <a:ext cx="0" cy="41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F55566-10C0-BB44-A946-BE6D51470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39267" y="2227946"/>
            <a:ext cx="0" cy="41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A18A98-77A6-F045-9F00-B97CFDDCF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547634" y="2227946"/>
            <a:ext cx="0" cy="41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F75479-DF25-694A-8653-8C9F0884FD69}"/>
              </a:ext>
            </a:extLst>
          </p:cNvPr>
          <p:cNvSpPr txBox="1"/>
          <p:nvPr/>
        </p:nvSpPr>
        <p:spPr>
          <a:xfrm>
            <a:off x="2870402" y="2245766"/>
            <a:ext cx="5766322" cy="84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opcode                immediate                        </a:t>
            </a:r>
            <a:r>
              <a:rPr lang="en-US" sz="1633" dirty="0" err="1"/>
              <a:t>rn</a:t>
            </a:r>
            <a:r>
              <a:rPr lang="en-US" sz="1633" dirty="0"/>
              <a:t>                            </a:t>
            </a:r>
            <a:r>
              <a:rPr lang="en-US" sz="1633" dirty="0" err="1"/>
              <a:t>rd</a:t>
            </a:r>
            <a:endParaRPr lang="en-US" sz="1633" dirty="0"/>
          </a:p>
          <a:p>
            <a:endParaRPr lang="en-US" sz="1633" dirty="0"/>
          </a:p>
          <a:p>
            <a:r>
              <a:rPr lang="en-US" sz="1633" dirty="0"/>
              <a:t>10 bits                12 bits                             5 bits                         5 bits</a:t>
            </a:r>
          </a:p>
        </p:txBody>
      </p:sp>
    </p:spTree>
    <p:extLst>
      <p:ext uri="{BB962C8B-B14F-4D97-AF65-F5344CB8AC3E}">
        <p14:creationId xmlns:p14="http://schemas.microsoft.com/office/powerpoint/2010/main" val="10345712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54906"/>
              </p:ext>
            </p:extLst>
          </p:nvPr>
        </p:nvGraphicFramePr>
        <p:xfrm>
          <a:off x="2262677" y="1415669"/>
          <a:ext cx="36056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1349442355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9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920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0643" y="4842166"/>
            <a:ext cx="4573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the truth table as the sum of products: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98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ISA: I-Type Instructions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E1C1E-F0B3-864E-B1E5-AD0084CBCCEB}"/>
              </a:ext>
            </a:extLst>
          </p:cNvPr>
          <p:cNvSpPr txBox="1"/>
          <p:nvPr/>
        </p:nvSpPr>
        <p:spPr>
          <a:xfrm>
            <a:off x="2363226" y="1490608"/>
            <a:ext cx="3954929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ADDI </a:t>
            </a:r>
            <a:r>
              <a:rPr lang="en-US" sz="1633" dirty="0">
                <a:solidFill>
                  <a:srgbClr val="92D050"/>
                </a:solidFill>
              </a:rPr>
              <a:t>X9,</a:t>
            </a:r>
            <a:r>
              <a:rPr lang="en-US" sz="1633" dirty="0">
                <a:solidFill>
                  <a:srgbClr val="FF0000"/>
                </a:solidFill>
              </a:rPr>
              <a:t> </a:t>
            </a:r>
            <a:r>
              <a:rPr lang="en-US" sz="1633" dirty="0">
                <a:solidFill>
                  <a:srgbClr val="00B0F0"/>
                </a:solidFill>
              </a:rPr>
              <a:t>X10,</a:t>
            </a:r>
            <a:r>
              <a:rPr lang="en-US" sz="1633" dirty="0">
                <a:solidFill>
                  <a:srgbClr val="FF0000"/>
                </a:solidFill>
              </a:rPr>
              <a:t> </a:t>
            </a:r>
            <a:r>
              <a:rPr lang="en-US" sz="1633" dirty="0">
                <a:solidFill>
                  <a:srgbClr val="7030A0"/>
                </a:solidFill>
              </a:rPr>
              <a:t>#100               </a:t>
            </a:r>
            <a:r>
              <a:rPr lang="en-US" sz="1633" dirty="0">
                <a:solidFill>
                  <a:srgbClr val="7030A0"/>
                </a:solidFill>
                <a:sym typeface="Wingdings" pitchFamily="2" charset="2"/>
              </a:rPr>
              <a:t> X9 </a:t>
            </a:r>
            <a:r>
              <a:rPr lang="en-US" sz="1633">
                <a:solidFill>
                  <a:srgbClr val="7030A0"/>
                </a:solidFill>
                <a:sym typeface="Wingdings" pitchFamily="2" charset="2"/>
              </a:rPr>
              <a:t>= X10+100</a:t>
            </a:r>
            <a:endParaRPr lang="en-US" sz="1633" dirty="0">
              <a:solidFill>
                <a:srgbClr val="7030A0"/>
              </a:solidFill>
            </a:endParaRPr>
          </a:p>
        </p:txBody>
      </p:sp>
      <p:sp>
        <p:nvSpPr>
          <p:cNvPr id="3" name="Rectangle 2" descr="Please contact instructor for information on this image.">
            <a:extLst>
              <a:ext uri="{FF2B5EF4-FFF2-40B4-BE49-F238E27FC236}">
                <a16:creationId xmlns:a16="http://schemas.microsoft.com/office/drawing/2014/main" id="{6DF0A107-5CF7-F24B-82D8-FBBDEF035744}"/>
              </a:ext>
            </a:extLst>
          </p:cNvPr>
          <p:cNvSpPr/>
          <p:nvPr/>
        </p:nvSpPr>
        <p:spPr>
          <a:xfrm>
            <a:off x="1741097" y="2227946"/>
            <a:ext cx="7050795" cy="414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594803-EE04-064F-9C28-FEC58D706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22237" y="2227946"/>
            <a:ext cx="0" cy="41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F55566-10C0-BB44-A946-BE6D51470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39267" y="2227946"/>
            <a:ext cx="0" cy="41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8A98-77A6-F045-9F00-B97CFDDCF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547634" y="2227946"/>
            <a:ext cx="0" cy="41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F75479-DF25-694A-8653-8C9F0884FD69}"/>
              </a:ext>
            </a:extLst>
          </p:cNvPr>
          <p:cNvSpPr txBox="1"/>
          <p:nvPr/>
        </p:nvSpPr>
        <p:spPr>
          <a:xfrm>
            <a:off x="2870402" y="2245766"/>
            <a:ext cx="5477782" cy="84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opcode                immediate                        </a:t>
            </a:r>
            <a:r>
              <a:rPr lang="en-US" sz="1633" dirty="0" err="1"/>
              <a:t>rn</a:t>
            </a:r>
            <a:r>
              <a:rPr lang="en-US" sz="1633" dirty="0"/>
              <a:t>                         </a:t>
            </a:r>
            <a:r>
              <a:rPr lang="en-US" sz="1633" dirty="0" err="1"/>
              <a:t>rd</a:t>
            </a:r>
            <a:endParaRPr lang="en-US" sz="1633" dirty="0"/>
          </a:p>
          <a:p>
            <a:endParaRPr lang="en-US" sz="1633" dirty="0"/>
          </a:p>
          <a:p>
            <a:r>
              <a:rPr lang="en-US" sz="1633" dirty="0"/>
              <a:t>10 bits                    12 bits                             5 bits                   5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C945B-3F3F-2D4B-B498-338D633DB1B9}"/>
              </a:ext>
            </a:extLst>
          </p:cNvPr>
          <p:cNvSpPr txBox="1"/>
          <p:nvPr/>
        </p:nvSpPr>
        <p:spPr>
          <a:xfrm>
            <a:off x="2790252" y="3300770"/>
            <a:ext cx="5638082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1001000100                </a:t>
            </a:r>
            <a:r>
              <a:rPr lang="en-US" sz="1633" dirty="0">
                <a:solidFill>
                  <a:srgbClr val="7030A0"/>
                </a:solidFill>
              </a:rPr>
              <a:t>000001100100</a:t>
            </a:r>
            <a:r>
              <a:rPr lang="en-US" sz="1633" dirty="0">
                <a:solidFill>
                  <a:srgbClr val="92D050"/>
                </a:solidFill>
              </a:rPr>
              <a:t>                 </a:t>
            </a:r>
            <a:r>
              <a:rPr lang="en-US" sz="1633" dirty="0">
                <a:solidFill>
                  <a:srgbClr val="00B0F0"/>
                </a:solidFill>
              </a:rPr>
              <a:t>01010        </a:t>
            </a:r>
            <a:r>
              <a:rPr lang="en-US" sz="1633" dirty="0">
                <a:solidFill>
                  <a:srgbClr val="92D050"/>
                </a:solidFill>
              </a:rPr>
              <a:t>01001</a:t>
            </a:r>
            <a:r>
              <a:rPr lang="en-US" sz="1633" dirty="0">
                <a:solidFill>
                  <a:srgbClr val="00B0F0"/>
                </a:solidFill>
              </a:rPr>
              <a:t>  </a:t>
            </a:r>
            <a:endParaRPr lang="en-US" sz="1633" dirty="0">
              <a:solidFill>
                <a:srgbClr val="FF0000"/>
              </a:solidFill>
            </a:endParaRPr>
          </a:p>
        </p:txBody>
      </p:sp>
      <p:pic>
        <p:nvPicPr>
          <p:cNvPr id="12" name="Picture 11" descr="Please contact instructor for information on this image.">
            <a:extLst>
              <a:ext uri="{FF2B5EF4-FFF2-40B4-BE49-F238E27FC236}">
                <a16:creationId xmlns:a16="http://schemas.microsoft.com/office/drawing/2014/main" id="{DF9F4413-A8AB-8644-9096-696D6605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55" y="5779265"/>
            <a:ext cx="4020797" cy="599087"/>
          </a:xfrm>
          <a:prstGeom prst="rect">
            <a:avLst/>
          </a:prstGeom>
        </p:spPr>
      </p:pic>
      <p:pic>
        <p:nvPicPr>
          <p:cNvPr id="10" name="Picture 9" descr="Please contact instructor for information on this image.">
            <a:extLst>
              <a:ext uri="{FF2B5EF4-FFF2-40B4-BE49-F238E27FC236}">
                <a16:creationId xmlns:a16="http://schemas.microsoft.com/office/drawing/2014/main" id="{FBCA175D-85D1-254E-8016-E887BC4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21" y="4452861"/>
            <a:ext cx="4193610" cy="1845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981052-793E-6948-859F-60CF45025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551" y="4788528"/>
            <a:ext cx="4028861" cy="506859"/>
          </a:xfrm>
          <a:prstGeom prst="rect">
            <a:avLst/>
          </a:prstGeom>
          <a:noFill/>
          <a:ln w="1111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EE42C5-6804-C748-8E8E-DBF087D48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7290" y="5928101"/>
            <a:ext cx="4362968" cy="335042"/>
          </a:xfrm>
          <a:prstGeom prst="rect">
            <a:avLst/>
          </a:prstGeom>
          <a:noFill/>
          <a:ln w="1111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2343742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F7F-83F5-3F1B-1AD3-89E9ABC5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3B39B-5BF2-8BA4-63E0-C92882799590}"/>
              </a:ext>
            </a:extLst>
          </p:cNvPr>
          <p:cNvSpPr txBox="1"/>
          <p:nvPr/>
        </p:nvSpPr>
        <p:spPr>
          <a:xfrm>
            <a:off x="943429" y="2046514"/>
            <a:ext cx="6310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ARM assembly language instruction corresponding to</a:t>
            </a:r>
          </a:p>
          <a:p>
            <a:endParaRPr lang="en-US" dirty="0"/>
          </a:p>
          <a:p>
            <a:r>
              <a:rPr lang="en-US" dirty="0"/>
              <a:t>0x8A150293</a:t>
            </a:r>
          </a:p>
        </p:txBody>
      </p:sp>
    </p:spTree>
    <p:extLst>
      <p:ext uri="{BB962C8B-B14F-4D97-AF65-F5344CB8AC3E}">
        <p14:creationId xmlns:p14="http://schemas.microsoft.com/office/powerpoint/2010/main" val="42540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F7F-83F5-3F1B-1AD3-89E9ABC5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3B39B-5BF2-8BA4-63E0-C92882799590}"/>
              </a:ext>
            </a:extLst>
          </p:cNvPr>
          <p:cNvSpPr txBox="1"/>
          <p:nvPr/>
        </p:nvSpPr>
        <p:spPr>
          <a:xfrm>
            <a:off x="943429" y="2046514"/>
            <a:ext cx="6310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ARM assembly language instruction corresponding to</a:t>
            </a:r>
          </a:p>
          <a:p>
            <a:endParaRPr lang="en-US" dirty="0"/>
          </a:p>
          <a:p>
            <a:r>
              <a:rPr lang="en-US" dirty="0"/>
              <a:t>0x8A150293</a:t>
            </a:r>
          </a:p>
          <a:p>
            <a:endParaRPr lang="en-US" dirty="0"/>
          </a:p>
          <a:p>
            <a:r>
              <a:rPr lang="en-US" dirty="0"/>
              <a:t>1000 1010 0001 0101 0000 0010 1001 0011</a:t>
            </a:r>
          </a:p>
        </p:txBody>
      </p:sp>
    </p:spTree>
    <p:extLst>
      <p:ext uri="{BB962C8B-B14F-4D97-AF65-F5344CB8AC3E}">
        <p14:creationId xmlns:p14="http://schemas.microsoft.com/office/powerpoint/2010/main" val="4065333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F7F-83F5-3F1B-1AD3-89E9ABC5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3B39B-5BF2-8BA4-63E0-C92882799590}"/>
              </a:ext>
            </a:extLst>
          </p:cNvPr>
          <p:cNvSpPr txBox="1"/>
          <p:nvPr/>
        </p:nvSpPr>
        <p:spPr>
          <a:xfrm>
            <a:off x="943429" y="2046514"/>
            <a:ext cx="6310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ARM assembly language instruction corresponding to</a:t>
            </a:r>
          </a:p>
          <a:p>
            <a:endParaRPr lang="en-US" dirty="0"/>
          </a:p>
          <a:p>
            <a:r>
              <a:rPr lang="en-US" dirty="0"/>
              <a:t>0x8A150293</a:t>
            </a:r>
          </a:p>
          <a:p>
            <a:endParaRPr lang="en-US" dirty="0"/>
          </a:p>
          <a:p>
            <a:r>
              <a:rPr lang="en-US" dirty="0"/>
              <a:t>10001010 0001 0101 0000 0010 1001 0011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ED136-2EB0-F5F7-3664-AA0C87F7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9" y="2609305"/>
            <a:ext cx="5326742" cy="4051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051372-8D3D-4285-77B8-2CF33846B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2160" y="5616941"/>
            <a:ext cx="4362968" cy="812887"/>
          </a:xfrm>
          <a:prstGeom prst="rect">
            <a:avLst/>
          </a:prstGeom>
          <a:noFill/>
          <a:ln w="1111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80538-AF2A-DC8D-7E54-8572108DD739}"/>
              </a:ext>
            </a:extLst>
          </p:cNvPr>
          <p:cNvSpPr txBox="1"/>
          <p:nvPr/>
        </p:nvSpPr>
        <p:spPr>
          <a:xfrm>
            <a:off x="608640" y="5616941"/>
            <a:ext cx="5200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only opcode that starts with 10001010 is for AND</a:t>
            </a:r>
          </a:p>
          <a:p>
            <a:r>
              <a:rPr lang="en-US" dirty="0">
                <a:solidFill>
                  <a:srgbClr val="FF0000"/>
                </a:solidFill>
              </a:rPr>
              <a:t>Therefore, this is an AND instruction, an R type</a:t>
            </a:r>
          </a:p>
        </p:txBody>
      </p:sp>
    </p:spTree>
    <p:extLst>
      <p:ext uri="{BB962C8B-B14F-4D97-AF65-F5344CB8AC3E}">
        <p14:creationId xmlns:p14="http://schemas.microsoft.com/office/powerpoint/2010/main" val="672564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F7F-83F5-3F1B-1AD3-89E9ABC5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3B39B-5BF2-8BA4-63E0-C92882799590}"/>
              </a:ext>
            </a:extLst>
          </p:cNvPr>
          <p:cNvSpPr txBox="1"/>
          <p:nvPr/>
        </p:nvSpPr>
        <p:spPr>
          <a:xfrm>
            <a:off x="943429" y="2046514"/>
            <a:ext cx="63103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ARM assembly language instruction corresponding to</a:t>
            </a:r>
          </a:p>
          <a:p>
            <a:endParaRPr lang="en-US" dirty="0"/>
          </a:p>
          <a:p>
            <a:r>
              <a:rPr lang="en-US" dirty="0"/>
              <a:t>0x8A150293</a:t>
            </a:r>
          </a:p>
          <a:p>
            <a:endParaRPr lang="en-US" dirty="0"/>
          </a:p>
          <a:p>
            <a:r>
              <a:rPr lang="en-US" dirty="0"/>
              <a:t>10001010000 10101 000000 10100 10011</a:t>
            </a:r>
          </a:p>
          <a:p>
            <a:r>
              <a:rPr lang="en-US" dirty="0"/>
              <a:t>        opcode        rm    </a:t>
            </a:r>
            <a:r>
              <a:rPr lang="en-US" dirty="0" err="1"/>
              <a:t>shamt</a:t>
            </a:r>
            <a:r>
              <a:rPr lang="en-US" dirty="0"/>
              <a:t>       </a:t>
            </a:r>
            <a:r>
              <a:rPr lang="en-US" dirty="0" err="1"/>
              <a:t>rn</a:t>
            </a:r>
            <a:r>
              <a:rPr lang="en-US" dirty="0"/>
              <a:t>       </a:t>
            </a:r>
            <a:r>
              <a:rPr lang="en-US" dirty="0" err="1"/>
              <a:t>rd</a:t>
            </a:r>
            <a:endParaRPr lang="en-US" dirty="0"/>
          </a:p>
          <a:p>
            <a:endParaRPr lang="en-US" dirty="0"/>
          </a:p>
          <a:p>
            <a:r>
              <a:rPr lang="en-US" dirty="0"/>
              <a:t>rm = 10101 = X21</a:t>
            </a:r>
          </a:p>
          <a:p>
            <a:r>
              <a:rPr lang="en-US" dirty="0" err="1"/>
              <a:t>rn</a:t>
            </a:r>
            <a:r>
              <a:rPr lang="en-US" dirty="0"/>
              <a:t> = 10100 = X20</a:t>
            </a:r>
          </a:p>
          <a:p>
            <a:r>
              <a:rPr lang="en-US" dirty="0" err="1"/>
              <a:t>rd</a:t>
            </a:r>
            <a:r>
              <a:rPr lang="en-US" dirty="0"/>
              <a:t> = 10011 = X19</a:t>
            </a:r>
          </a:p>
          <a:p>
            <a:endParaRPr lang="en-US" dirty="0"/>
          </a:p>
          <a:p>
            <a:r>
              <a:rPr lang="en-US" dirty="0"/>
              <a:t>AND X19, X20, X21</a:t>
            </a:r>
          </a:p>
        </p:txBody>
      </p:sp>
      <p:pic>
        <p:nvPicPr>
          <p:cNvPr id="7" name="Picture 6" descr="Please contact instructor for information on this image.">
            <a:extLst>
              <a:ext uri="{FF2B5EF4-FFF2-40B4-BE49-F238E27FC236}">
                <a16:creationId xmlns:a16="http://schemas.microsoft.com/office/drawing/2014/main" id="{CA1566E8-543B-0AFB-4499-13055093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07" y="4114592"/>
            <a:ext cx="4193610" cy="18451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BE4C78-E09B-03E2-D227-DA1CB2816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75091" y="4059575"/>
            <a:ext cx="4028861" cy="614025"/>
          </a:xfrm>
          <a:prstGeom prst="rect">
            <a:avLst/>
          </a:prstGeom>
          <a:noFill/>
          <a:ln w="1111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379661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F7F-83F5-3F1B-1AD3-89E9ABC5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3B39B-5BF2-8BA4-63E0-C92882799590}"/>
              </a:ext>
            </a:extLst>
          </p:cNvPr>
          <p:cNvSpPr txBox="1"/>
          <p:nvPr/>
        </p:nvSpPr>
        <p:spPr>
          <a:xfrm>
            <a:off x="943429" y="2046514"/>
            <a:ext cx="631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ARM assembly language instruction corresponding to</a:t>
            </a:r>
          </a:p>
          <a:p>
            <a:endParaRPr lang="en-US" dirty="0"/>
          </a:p>
          <a:p>
            <a:r>
              <a:rPr lang="en-US" dirty="0"/>
              <a:t>0xD100C949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4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F7F-83F5-3F1B-1AD3-89E9ABC5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3B39B-5BF2-8BA4-63E0-C92882799590}"/>
              </a:ext>
            </a:extLst>
          </p:cNvPr>
          <p:cNvSpPr txBox="1"/>
          <p:nvPr/>
        </p:nvSpPr>
        <p:spPr>
          <a:xfrm>
            <a:off x="943429" y="2046514"/>
            <a:ext cx="6310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ARM assembly language instruction corresponding to</a:t>
            </a:r>
          </a:p>
          <a:p>
            <a:endParaRPr lang="en-US" dirty="0"/>
          </a:p>
          <a:p>
            <a:r>
              <a:rPr lang="en-US" dirty="0"/>
              <a:t>0xD100C949</a:t>
            </a:r>
          </a:p>
          <a:p>
            <a:endParaRPr lang="en-US" dirty="0"/>
          </a:p>
          <a:p>
            <a:r>
              <a:rPr lang="en-US" dirty="0"/>
              <a:t>1101 0001 0000 0000 1100 1001 0100 1001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F7F-83F5-3F1B-1AD3-89E9ABC5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3B39B-5BF2-8BA4-63E0-C92882799590}"/>
              </a:ext>
            </a:extLst>
          </p:cNvPr>
          <p:cNvSpPr txBox="1"/>
          <p:nvPr/>
        </p:nvSpPr>
        <p:spPr>
          <a:xfrm>
            <a:off x="943429" y="2046514"/>
            <a:ext cx="6310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ARM assembly language instruction corresponding to</a:t>
            </a:r>
          </a:p>
          <a:p>
            <a:endParaRPr lang="en-US" dirty="0"/>
          </a:p>
          <a:p>
            <a:r>
              <a:rPr lang="en-US" dirty="0"/>
              <a:t>0xD100C949</a:t>
            </a:r>
          </a:p>
          <a:p>
            <a:endParaRPr lang="en-US" dirty="0"/>
          </a:p>
          <a:p>
            <a:r>
              <a:rPr lang="en-US" dirty="0"/>
              <a:t>11010001 0000 0000 1100 1001 0100 1001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E1C40-5878-7206-0898-15C47084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08" y="3216114"/>
            <a:ext cx="6362700" cy="269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3634CE-1138-9172-AB00-99EAFA4C1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0112" y="4252686"/>
            <a:ext cx="4362968" cy="841827"/>
          </a:xfrm>
          <a:prstGeom prst="rect">
            <a:avLst/>
          </a:prstGeom>
          <a:noFill/>
          <a:ln w="1111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1EBA3-4BDB-B75E-DD1C-ACB14B99AF2E}"/>
              </a:ext>
            </a:extLst>
          </p:cNvPr>
          <p:cNvSpPr txBox="1"/>
          <p:nvPr/>
        </p:nvSpPr>
        <p:spPr>
          <a:xfrm>
            <a:off x="316592" y="4228398"/>
            <a:ext cx="5211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only opcode that starts with 11010001 is for SUBI</a:t>
            </a:r>
          </a:p>
          <a:p>
            <a:r>
              <a:rPr lang="en-US" dirty="0">
                <a:solidFill>
                  <a:srgbClr val="FF0000"/>
                </a:solidFill>
              </a:rPr>
              <a:t>Therefore, this is a SUBI instruction, an I type</a:t>
            </a:r>
          </a:p>
        </p:txBody>
      </p:sp>
    </p:spTree>
    <p:extLst>
      <p:ext uri="{BB962C8B-B14F-4D97-AF65-F5344CB8AC3E}">
        <p14:creationId xmlns:p14="http://schemas.microsoft.com/office/powerpoint/2010/main" val="244390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F7F-83F5-3F1B-1AD3-89E9ABC5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3B39B-5BF2-8BA4-63E0-C92882799590}"/>
              </a:ext>
            </a:extLst>
          </p:cNvPr>
          <p:cNvSpPr txBox="1"/>
          <p:nvPr/>
        </p:nvSpPr>
        <p:spPr>
          <a:xfrm>
            <a:off x="943429" y="2046514"/>
            <a:ext cx="63103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ARM assembly language instruction corresponding to</a:t>
            </a:r>
          </a:p>
          <a:p>
            <a:endParaRPr lang="en-US" dirty="0"/>
          </a:p>
          <a:p>
            <a:r>
              <a:rPr lang="en-US" dirty="0"/>
              <a:t>0xD100C949</a:t>
            </a:r>
          </a:p>
          <a:p>
            <a:endParaRPr lang="en-US" dirty="0"/>
          </a:p>
          <a:p>
            <a:r>
              <a:rPr lang="en-US" dirty="0"/>
              <a:t>1101000100 000000110010 01010 01001</a:t>
            </a:r>
          </a:p>
          <a:p>
            <a:r>
              <a:rPr lang="en-US" dirty="0"/>
              <a:t>    opcode             ALU </a:t>
            </a:r>
            <a:r>
              <a:rPr lang="en-US" dirty="0" err="1"/>
              <a:t>imm</a:t>
            </a:r>
            <a:r>
              <a:rPr lang="en-US" dirty="0"/>
              <a:t>.       </a:t>
            </a:r>
            <a:r>
              <a:rPr lang="en-US" dirty="0" err="1"/>
              <a:t>rn</a:t>
            </a:r>
            <a:r>
              <a:rPr lang="en-US" dirty="0"/>
              <a:t>          </a:t>
            </a:r>
            <a:r>
              <a:rPr lang="en-US" dirty="0" err="1"/>
              <a:t>rd</a:t>
            </a:r>
            <a:endParaRPr lang="en-US" dirty="0"/>
          </a:p>
          <a:p>
            <a:endParaRPr lang="en-US" dirty="0"/>
          </a:p>
          <a:p>
            <a:r>
              <a:rPr lang="en-US" dirty="0"/>
              <a:t>ALU immediate = 000000110010 = 50</a:t>
            </a:r>
          </a:p>
          <a:p>
            <a:r>
              <a:rPr lang="en-US" dirty="0" err="1"/>
              <a:t>rn</a:t>
            </a:r>
            <a:r>
              <a:rPr lang="en-US" dirty="0"/>
              <a:t> = 01010 = X10</a:t>
            </a:r>
          </a:p>
          <a:p>
            <a:r>
              <a:rPr lang="en-US" dirty="0" err="1"/>
              <a:t>rd</a:t>
            </a:r>
            <a:r>
              <a:rPr lang="en-US" dirty="0"/>
              <a:t> = 01001 = X9</a:t>
            </a:r>
          </a:p>
          <a:p>
            <a:endParaRPr lang="en-US" dirty="0"/>
          </a:p>
          <a:p>
            <a:r>
              <a:rPr lang="en-US"/>
              <a:t>SUBI </a:t>
            </a:r>
            <a:r>
              <a:rPr lang="en-US" dirty="0"/>
              <a:t>X9, X10, #50</a:t>
            </a:r>
          </a:p>
          <a:p>
            <a:endParaRPr lang="en-US" dirty="0"/>
          </a:p>
        </p:txBody>
      </p:sp>
      <p:pic>
        <p:nvPicPr>
          <p:cNvPr id="7" name="Picture 6" descr="Please contact instructor for information on this image.">
            <a:extLst>
              <a:ext uri="{FF2B5EF4-FFF2-40B4-BE49-F238E27FC236}">
                <a16:creationId xmlns:a16="http://schemas.microsoft.com/office/drawing/2014/main" id="{9B4ADB8A-8856-003B-95DC-92CCE801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907" y="4114592"/>
            <a:ext cx="4193610" cy="18451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B012BF-0A8C-D87A-638F-CD28DDAD4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30281" y="4408647"/>
            <a:ext cx="4028861" cy="614025"/>
          </a:xfrm>
          <a:prstGeom prst="rect">
            <a:avLst/>
          </a:prstGeom>
          <a:noFill/>
          <a:ln w="1111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405876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23113"/>
              </p:ext>
            </p:extLst>
          </p:nvPr>
        </p:nvGraphicFramePr>
        <p:xfrm>
          <a:off x="2262677" y="1415669"/>
          <a:ext cx="36056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1349442355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9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920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0643" y="4842166"/>
            <a:ext cx="4573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the truth table as the sum of products: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9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62677" y="1415669"/>
          <a:ext cx="36056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1349442355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9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920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0643" y="4842166"/>
            <a:ext cx="4573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the truth table as the sum of products: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99065-DE91-C433-662F-783D7CFF6799}"/>
              </a:ext>
            </a:extLst>
          </p:cNvPr>
          <p:cNvSpPr txBox="1"/>
          <p:nvPr/>
        </p:nvSpPr>
        <p:spPr>
          <a:xfrm>
            <a:off x="5868341" y="1731936"/>
            <a:ext cx="9713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A’*B’*C’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A*B*C’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A’*B*C</a:t>
            </a:r>
          </a:p>
          <a:p>
            <a:r>
              <a:rPr lang="en-US" dirty="0">
                <a:solidFill>
                  <a:srgbClr val="FF0000"/>
                </a:solidFill>
              </a:rPr>
              <a:t>A*B’*C</a:t>
            </a:r>
          </a:p>
        </p:txBody>
      </p:sp>
    </p:spTree>
    <p:extLst>
      <p:ext uri="{BB962C8B-B14F-4D97-AF65-F5344CB8AC3E}">
        <p14:creationId xmlns:p14="http://schemas.microsoft.com/office/powerpoint/2010/main" val="5286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62677" y="1415669"/>
          <a:ext cx="36056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1349442355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9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920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0643" y="4842166"/>
            <a:ext cx="45737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the truth table as the sum of products: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Z = A’*B’*C’ + A*B*C’ + A’*B*C + A*B’*C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99065-DE91-C433-662F-783D7CFF6799}"/>
              </a:ext>
            </a:extLst>
          </p:cNvPr>
          <p:cNvSpPr txBox="1"/>
          <p:nvPr/>
        </p:nvSpPr>
        <p:spPr>
          <a:xfrm>
            <a:off x="5868341" y="1731936"/>
            <a:ext cx="9713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A’*B’*C’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A*B*C’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A’*B*C</a:t>
            </a:r>
          </a:p>
          <a:p>
            <a:r>
              <a:rPr lang="en-US" dirty="0">
                <a:solidFill>
                  <a:srgbClr val="FF0000"/>
                </a:solidFill>
              </a:rPr>
              <a:t>A*B’*C</a:t>
            </a:r>
          </a:p>
        </p:txBody>
      </p:sp>
    </p:spTree>
    <p:extLst>
      <p:ext uri="{BB962C8B-B14F-4D97-AF65-F5344CB8AC3E}">
        <p14:creationId xmlns:p14="http://schemas.microsoft.com/office/powerpoint/2010/main" val="79464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62677" y="1415669"/>
          <a:ext cx="36056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1349442355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9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920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0643" y="4842166"/>
            <a:ext cx="4573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the truth table as the product of sums: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5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20430"/>
              </p:ext>
            </p:extLst>
          </p:nvPr>
        </p:nvGraphicFramePr>
        <p:xfrm>
          <a:off x="2262677" y="1415669"/>
          <a:ext cx="36056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1349442355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9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920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0643" y="4842166"/>
            <a:ext cx="4573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the truth table as the product of sums: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9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62677" y="1415669"/>
          <a:ext cx="36056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1349442355"/>
                    </a:ext>
                  </a:extLst>
                </a:gridCol>
                <a:gridCol w="90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9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920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0643" y="4842166"/>
            <a:ext cx="4573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the truth table as the product of sums: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67701-E67D-2FC4-793C-3580DC64C617}"/>
              </a:ext>
            </a:extLst>
          </p:cNvPr>
          <p:cNvSpPr txBox="1"/>
          <p:nvPr/>
        </p:nvSpPr>
        <p:spPr>
          <a:xfrm>
            <a:off x="5868341" y="2136338"/>
            <a:ext cx="9649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A+B’+C</a:t>
            </a:r>
          </a:p>
          <a:p>
            <a:r>
              <a:rPr lang="en-US" dirty="0">
                <a:solidFill>
                  <a:srgbClr val="FF0000"/>
                </a:solidFill>
              </a:rPr>
              <a:t>A’+B+C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A+B+C’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A’+B’+C’</a:t>
            </a:r>
          </a:p>
        </p:txBody>
      </p:sp>
    </p:spTree>
    <p:extLst>
      <p:ext uri="{BB962C8B-B14F-4D97-AF65-F5344CB8AC3E}">
        <p14:creationId xmlns:p14="http://schemas.microsoft.com/office/powerpoint/2010/main" val="30414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1770</Words>
  <Application>Microsoft Macintosh PowerPoint</Application>
  <PresentationFormat>Widescreen</PresentationFormat>
  <Paragraphs>643</Paragraphs>
  <Slides>38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Bitmap Image</vt:lpstr>
      <vt:lpstr>Examlet 2 Review</vt:lpstr>
      <vt:lpstr>Examlet 2 Review</vt:lpstr>
      <vt:lpstr>Digital Logic</vt:lpstr>
      <vt:lpstr>Digital Logic</vt:lpstr>
      <vt:lpstr>Digital Logic</vt:lpstr>
      <vt:lpstr>Digital Logic</vt:lpstr>
      <vt:lpstr>Digital Logic</vt:lpstr>
      <vt:lpstr>Digital Logic</vt:lpstr>
      <vt:lpstr>Digital Logic</vt:lpstr>
      <vt:lpstr>Digital Logic</vt:lpstr>
      <vt:lpstr>Multiplexor</vt:lpstr>
      <vt:lpstr>Multiplexor</vt:lpstr>
      <vt:lpstr>If you need a multiplexor to choose which of 5 inputs, how many control lines do you need?</vt:lpstr>
      <vt:lpstr>If you need a multiplexor to choose which of 5 inputs, how many control lines do you need?  The ceiling of log(5) = 3, so you would need 3 control lines </vt:lpstr>
      <vt:lpstr>Decoder</vt:lpstr>
      <vt:lpstr>Decoder</vt:lpstr>
      <vt:lpstr>If your decoder selects from among 40 outputs how many control lines does it need?</vt:lpstr>
      <vt:lpstr>If your decoder selects from among 40 outputs how many control lines does it need?  The ceiling of log(40) = 6, so 6 control lines are needed  If you want to select the output channel 33, what should your control signals be?  </vt:lpstr>
      <vt:lpstr>If your decoder selects from among 40 outputs how many control lines does it need?  The ceiling of log(40) = 6, so 6 control lines are needed  If you want to select the output channel 33, what should your control signals be?  100001   Selecting a byte from memory is basically using a decoder.  32 bit memory addresses are used to select from 232 addresses in memory</vt:lpstr>
      <vt:lpstr>Comparator</vt:lpstr>
      <vt:lpstr>Comparator</vt:lpstr>
      <vt:lpstr>Majority vote circuit</vt:lpstr>
      <vt:lpstr>ARM ISA: R-format instruction</vt:lpstr>
      <vt:lpstr>Sample problem</vt:lpstr>
      <vt:lpstr>Sample problem</vt:lpstr>
      <vt:lpstr>Sample problem</vt:lpstr>
      <vt:lpstr>Sample problem</vt:lpstr>
      <vt:lpstr>ARM ISA: R-format instruction</vt:lpstr>
      <vt:lpstr>ARM ISA: I-format instruction</vt:lpstr>
      <vt:lpstr>ARM ISA: I-Type Instructions</vt:lpstr>
      <vt:lpstr>Sample Problem</vt:lpstr>
      <vt:lpstr>Sample Problem</vt:lpstr>
      <vt:lpstr>Sample Problem</vt:lpstr>
      <vt:lpstr>Sample Problem</vt:lpstr>
      <vt:lpstr>Sample Problem</vt:lpstr>
      <vt:lpstr>Sample Problem</vt:lpstr>
      <vt:lpstr>Sample Problem</vt:lpstr>
      <vt:lpstr>Sample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Resch,Cheryl</dc:creator>
  <cp:lastModifiedBy>Resch,Cheryl</cp:lastModifiedBy>
  <cp:revision>26</cp:revision>
  <dcterms:created xsi:type="dcterms:W3CDTF">2020-09-11T22:24:43Z</dcterms:created>
  <dcterms:modified xsi:type="dcterms:W3CDTF">2022-09-15T12:35:43Z</dcterms:modified>
</cp:coreProperties>
</file>