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8" r:id="rId7"/>
    <p:sldId id="269" r:id="rId8"/>
    <p:sldId id="270" r:id="rId9"/>
    <p:sldId id="271" r:id="rId10"/>
    <p:sldId id="262" r:id="rId11"/>
    <p:sldId id="261" r:id="rId12"/>
    <p:sldId id="263" r:id="rId13"/>
    <p:sldId id="264" r:id="rId14"/>
    <p:sldId id="265" r:id="rId15"/>
    <p:sldId id="266"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0" r:id="rId34"/>
    <p:sldId id="306" r:id="rId35"/>
    <p:sldId id="307" r:id="rId36"/>
    <p:sldId id="291" r:id="rId37"/>
    <p:sldId id="308" r:id="rId38"/>
    <p:sldId id="292" r:id="rId39"/>
    <p:sldId id="309" r:id="rId40"/>
    <p:sldId id="293" r:id="rId41"/>
    <p:sldId id="294" r:id="rId42"/>
    <p:sldId id="295" r:id="rId43"/>
    <p:sldId id="296" r:id="rId44"/>
    <p:sldId id="297" r:id="rId45"/>
    <p:sldId id="298" r:id="rId46"/>
    <p:sldId id="299" r:id="rId47"/>
    <p:sldId id="300" r:id="rId48"/>
    <p:sldId id="301" r:id="rId49"/>
    <p:sldId id="302" r:id="rId50"/>
    <p:sldId id="304" r:id="rId51"/>
    <p:sldId id="303" r:id="rId52"/>
    <p:sldId id="30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8" autoAdjust="0"/>
    <p:restoredTop sz="86449" autoAdjust="0"/>
  </p:normalViewPr>
  <p:slideViewPr>
    <p:cSldViewPr snapToGrid="0" snapToObjects="1">
      <p:cViewPr varScale="1">
        <p:scale>
          <a:sx n="73" d="100"/>
          <a:sy n="73" d="100"/>
        </p:scale>
        <p:origin x="96" y="564"/>
      </p:cViewPr>
      <p:guideLst/>
    </p:cSldViewPr>
  </p:slideViewPr>
  <p:outlineViewPr>
    <p:cViewPr>
      <p:scale>
        <a:sx n="33" d="100"/>
        <a:sy n="33" d="100"/>
      </p:scale>
      <p:origin x="0" y="-39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2BAF6-B25C-C245-9647-01EC32B914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86CDD1-C24A-B64E-9F74-EAA5B02719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F17ACA-4A47-C74C-AF02-9342A5028A2A}"/>
              </a:ext>
            </a:extLst>
          </p:cNvPr>
          <p:cNvSpPr>
            <a:spLocks noGrp="1"/>
          </p:cNvSpPr>
          <p:nvPr>
            <p:ph type="dt" sz="half" idx="10"/>
          </p:nvPr>
        </p:nvSpPr>
        <p:spPr/>
        <p:txBody>
          <a:bodyPr/>
          <a:lstStyle/>
          <a:p>
            <a:fld id="{8E42FB4D-D7B9-4942-A7C6-59A2FAB445A6}" type="datetimeFigureOut">
              <a:rPr lang="en-US" smtClean="0"/>
              <a:t>2/1/2022</a:t>
            </a:fld>
            <a:endParaRPr lang="en-US"/>
          </a:p>
        </p:txBody>
      </p:sp>
      <p:sp>
        <p:nvSpPr>
          <p:cNvPr id="5" name="Footer Placeholder 4">
            <a:extLst>
              <a:ext uri="{FF2B5EF4-FFF2-40B4-BE49-F238E27FC236}">
                <a16:creationId xmlns:a16="http://schemas.microsoft.com/office/drawing/2014/main" id="{0CB362E4-F18B-F340-AAE3-9074D14AD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18A48-AD03-6E43-B03D-316C60AAAFA0}"/>
              </a:ext>
            </a:extLst>
          </p:cNvPr>
          <p:cNvSpPr>
            <a:spLocks noGrp="1"/>
          </p:cNvSpPr>
          <p:nvPr>
            <p:ph type="sldNum" sz="quarter" idx="12"/>
          </p:nvPr>
        </p:nvSpPr>
        <p:spPr/>
        <p:txBody>
          <a:bodyPr/>
          <a:lstStyle/>
          <a:p>
            <a:fld id="{28DAB72A-318F-494A-93F4-C94225BE9548}" type="slidenum">
              <a:rPr lang="en-US" smtClean="0"/>
              <a:t>‹#›</a:t>
            </a:fld>
            <a:endParaRPr lang="en-US"/>
          </a:p>
        </p:txBody>
      </p:sp>
    </p:spTree>
    <p:extLst>
      <p:ext uri="{BB962C8B-B14F-4D97-AF65-F5344CB8AC3E}">
        <p14:creationId xmlns:p14="http://schemas.microsoft.com/office/powerpoint/2010/main" val="101071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C8C2-760A-A945-89B7-8E9ACCE598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DF83BD-F478-EA48-832B-76C47D546E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3A7E2-E770-0749-B421-A8A97E6673C1}"/>
              </a:ext>
            </a:extLst>
          </p:cNvPr>
          <p:cNvSpPr>
            <a:spLocks noGrp="1"/>
          </p:cNvSpPr>
          <p:nvPr>
            <p:ph type="dt" sz="half" idx="10"/>
          </p:nvPr>
        </p:nvSpPr>
        <p:spPr/>
        <p:txBody>
          <a:bodyPr/>
          <a:lstStyle/>
          <a:p>
            <a:fld id="{8E42FB4D-D7B9-4942-A7C6-59A2FAB445A6}" type="datetimeFigureOut">
              <a:rPr lang="en-US" smtClean="0"/>
              <a:t>2/1/2022</a:t>
            </a:fld>
            <a:endParaRPr lang="en-US"/>
          </a:p>
        </p:txBody>
      </p:sp>
      <p:sp>
        <p:nvSpPr>
          <p:cNvPr id="5" name="Footer Placeholder 4">
            <a:extLst>
              <a:ext uri="{FF2B5EF4-FFF2-40B4-BE49-F238E27FC236}">
                <a16:creationId xmlns:a16="http://schemas.microsoft.com/office/drawing/2014/main" id="{E235FB65-7F37-7E4F-81DB-DDFA43E17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89271-41F1-5C4E-A795-F4232022274A}"/>
              </a:ext>
            </a:extLst>
          </p:cNvPr>
          <p:cNvSpPr>
            <a:spLocks noGrp="1"/>
          </p:cNvSpPr>
          <p:nvPr>
            <p:ph type="sldNum" sz="quarter" idx="12"/>
          </p:nvPr>
        </p:nvSpPr>
        <p:spPr/>
        <p:txBody>
          <a:bodyPr/>
          <a:lstStyle/>
          <a:p>
            <a:fld id="{28DAB72A-318F-494A-93F4-C94225BE9548}" type="slidenum">
              <a:rPr lang="en-US" smtClean="0"/>
              <a:t>‹#›</a:t>
            </a:fld>
            <a:endParaRPr lang="en-US"/>
          </a:p>
        </p:txBody>
      </p:sp>
    </p:spTree>
    <p:extLst>
      <p:ext uri="{BB962C8B-B14F-4D97-AF65-F5344CB8AC3E}">
        <p14:creationId xmlns:p14="http://schemas.microsoft.com/office/powerpoint/2010/main" val="1789004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352CA9-CCFC-A14D-967C-36A0E2B9B5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407299-CDD1-774C-90A5-3BA4052732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8F84C-C12C-DA43-ABD9-52C64B62BD0A}"/>
              </a:ext>
            </a:extLst>
          </p:cNvPr>
          <p:cNvSpPr>
            <a:spLocks noGrp="1"/>
          </p:cNvSpPr>
          <p:nvPr>
            <p:ph type="dt" sz="half" idx="10"/>
          </p:nvPr>
        </p:nvSpPr>
        <p:spPr/>
        <p:txBody>
          <a:bodyPr/>
          <a:lstStyle/>
          <a:p>
            <a:fld id="{8E42FB4D-D7B9-4942-A7C6-59A2FAB445A6}" type="datetimeFigureOut">
              <a:rPr lang="en-US" smtClean="0"/>
              <a:t>2/1/2022</a:t>
            </a:fld>
            <a:endParaRPr lang="en-US"/>
          </a:p>
        </p:txBody>
      </p:sp>
      <p:sp>
        <p:nvSpPr>
          <p:cNvPr id="5" name="Footer Placeholder 4">
            <a:extLst>
              <a:ext uri="{FF2B5EF4-FFF2-40B4-BE49-F238E27FC236}">
                <a16:creationId xmlns:a16="http://schemas.microsoft.com/office/drawing/2014/main" id="{A9A567B9-DBC3-FF45-9246-42C7840A0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903F0-CB52-7747-AF6D-4E2FD92C227D}"/>
              </a:ext>
            </a:extLst>
          </p:cNvPr>
          <p:cNvSpPr>
            <a:spLocks noGrp="1"/>
          </p:cNvSpPr>
          <p:nvPr>
            <p:ph type="sldNum" sz="quarter" idx="12"/>
          </p:nvPr>
        </p:nvSpPr>
        <p:spPr/>
        <p:txBody>
          <a:bodyPr/>
          <a:lstStyle/>
          <a:p>
            <a:fld id="{28DAB72A-318F-494A-93F4-C94225BE9548}" type="slidenum">
              <a:rPr lang="en-US" smtClean="0"/>
              <a:t>‹#›</a:t>
            </a:fld>
            <a:endParaRPr lang="en-US"/>
          </a:p>
        </p:txBody>
      </p:sp>
    </p:spTree>
    <p:extLst>
      <p:ext uri="{BB962C8B-B14F-4D97-AF65-F5344CB8AC3E}">
        <p14:creationId xmlns:p14="http://schemas.microsoft.com/office/powerpoint/2010/main" val="4083561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14EF-846C-9044-A261-E39F294D75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77B46C-A1B1-CB46-B8C5-336241CAD2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04DCE-48E1-1F47-BD59-5DEDE7435AA2}"/>
              </a:ext>
            </a:extLst>
          </p:cNvPr>
          <p:cNvSpPr>
            <a:spLocks noGrp="1"/>
          </p:cNvSpPr>
          <p:nvPr>
            <p:ph type="dt" sz="half" idx="10"/>
          </p:nvPr>
        </p:nvSpPr>
        <p:spPr/>
        <p:txBody>
          <a:bodyPr/>
          <a:lstStyle/>
          <a:p>
            <a:fld id="{8E42FB4D-D7B9-4942-A7C6-59A2FAB445A6}" type="datetimeFigureOut">
              <a:rPr lang="en-US" smtClean="0"/>
              <a:t>2/1/2022</a:t>
            </a:fld>
            <a:endParaRPr lang="en-US"/>
          </a:p>
        </p:txBody>
      </p:sp>
      <p:sp>
        <p:nvSpPr>
          <p:cNvPr id="5" name="Footer Placeholder 4">
            <a:extLst>
              <a:ext uri="{FF2B5EF4-FFF2-40B4-BE49-F238E27FC236}">
                <a16:creationId xmlns:a16="http://schemas.microsoft.com/office/drawing/2014/main" id="{A827C699-2B6B-5547-93E8-1B1CE33AB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D608A-4553-3745-A15C-BD608BED6FF3}"/>
              </a:ext>
            </a:extLst>
          </p:cNvPr>
          <p:cNvSpPr>
            <a:spLocks noGrp="1"/>
          </p:cNvSpPr>
          <p:nvPr>
            <p:ph type="sldNum" sz="quarter" idx="12"/>
          </p:nvPr>
        </p:nvSpPr>
        <p:spPr/>
        <p:txBody>
          <a:bodyPr/>
          <a:lstStyle/>
          <a:p>
            <a:fld id="{28DAB72A-318F-494A-93F4-C94225BE9548}" type="slidenum">
              <a:rPr lang="en-US" smtClean="0"/>
              <a:t>‹#›</a:t>
            </a:fld>
            <a:endParaRPr lang="en-US"/>
          </a:p>
        </p:txBody>
      </p:sp>
    </p:spTree>
    <p:extLst>
      <p:ext uri="{BB962C8B-B14F-4D97-AF65-F5344CB8AC3E}">
        <p14:creationId xmlns:p14="http://schemas.microsoft.com/office/powerpoint/2010/main" val="38747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9F72-3D82-6C48-A2D0-A711ED719E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2EC806-E298-EE46-858C-3A48949320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6E3048-F490-A44C-8F66-E4D7DC67F2B8}"/>
              </a:ext>
            </a:extLst>
          </p:cNvPr>
          <p:cNvSpPr>
            <a:spLocks noGrp="1"/>
          </p:cNvSpPr>
          <p:nvPr>
            <p:ph type="dt" sz="half" idx="10"/>
          </p:nvPr>
        </p:nvSpPr>
        <p:spPr/>
        <p:txBody>
          <a:bodyPr/>
          <a:lstStyle/>
          <a:p>
            <a:fld id="{8E42FB4D-D7B9-4942-A7C6-59A2FAB445A6}" type="datetimeFigureOut">
              <a:rPr lang="en-US" smtClean="0"/>
              <a:t>2/1/2022</a:t>
            </a:fld>
            <a:endParaRPr lang="en-US"/>
          </a:p>
        </p:txBody>
      </p:sp>
      <p:sp>
        <p:nvSpPr>
          <p:cNvPr id="5" name="Footer Placeholder 4">
            <a:extLst>
              <a:ext uri="{FF2B5EF4-FFF2-40B4-BE49-F238E27FC236}">
                <a16:creationId xmlns:a16="http://schemas.microsoft.com/office/drawing/2014/main" id="{5176EFFE-2A0F-4C4F-8F7F-D23375FC8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2F8FC-512A-A845-95A3-661183BC97F2}"/>
              </a:ext>
            </a:extLst>
          </p:cNvPr>
          <p:cNvSpPr>
            <a:spLocks noGrp="1"/>
          </p:cNvSpPr>
          <p:nvPr>
            <p:ph type="sldNum" sz="quarter" idx="12"/>
          </p:nvPr>
        </p:nvSpPr>
        <p:spPr/>
        <p:txBody>
          <a:bodyPr/>
          <a:lstStyle/>
          <a:p>
            <a:fld id="{28DAB72A-318F-494A-93F4-C94225BE9548}" type="slidenum">
              <a:rPr lang="en-US" smtClean="0"/>
              <a:t>‹#›</a:t>
            </a:fld>
            <a:endParaRPr lang="en-US"/>
          </a:p>
        </p:txBody>
      </p:sp>
    </p:spTree>
    <p:extLst>
      <p:ext uri="{BB962C8B-B14F-4D97-AF65-F5344CB8AC3E}">
        <p14:creationId xmlns:p14="http://schemas.microsoft.com/office/powerpoint/2010/main" val="3782505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192C-B19A-4D4E-88EB-A7785C7FE2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B38B76-5EC6-9A42-8C33-770586A1EF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0245F1-F6A6-074D-ADA8-41F8941566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5BC6D5-F3F4-9148-A2B7-5B9E13BD1EE2}"/>
              </a:ext>
            </a:extLst>
          </p:cNvPr>
          <p:cNvSpPr>
            <a:spLocks noGrp="1"/>
          </p:cNvSpPr>
          <p:nvPr>
            <p:ph type="dt" sz="half" idx="10"/>
          </p:nvPr>
        </p:nvSpPr>
        <p:spPr/>
        <p:txBody>
          <a:bodyPr/>
          <a:lstStyle/>
          <a:p>
            <a:fld id="{8E42FB4D-D7B9-4942-A7C6-59A2FAB445A6}" type="datetimeFigureOut">
              <a:rPr lang="en-US" smtClean="0"/>
              <a:t>2/1/2022</a:t>
            </a:fld>
            <a:endParaRPr lang="en-US"/>
          </a:p>
        </p:txBody>
      </p:sp>
      <p:sp>
        <p:nvSpPr>
          <p:cNvPr id="6" name="Footer Placeholder 5">
            <a:extLst>
              <a:ext uri="{FF2B5EF4-FFF2-40B4-BE49-F238E27FC236}">
                <a16:creationId xmlns:a16="http://schemas.microsoft.com/office/drawing/2014/main" id="{0FD38DEC-8B0F-6E44-AFB9-424C06E972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1E8C12-34DE-274D-A4F4-B2E27BE6BB9F}"/>
              </a:ext>
            </a:extLst>
          </p:cNvPr>
          <p:cNvSpPr>
            <a:spLocks noGrp="1"/>
          </p:cNvSpPr>
          <p:nvPr>
            <p:ph type="sldNum" sz="quarter" idx="12"/>
          </p:nvPr>
        </p:nvSpPr>
        <p:spPr/>
        <p:txBody>
          <a:bodyPr/>
          <a:lstStyle/>
          <a:p>
            <a:fld id="{28DAB72A-318F-494A-93F4-C94225BE9548}" type="slidenum">
              <a:rPr lang="en-US" smtClean="0"/>
              <a:t>‹#›</a:t>
            </a:fld>
            <a:endParaRPr lang="en-US"/>
          </a:p>
        </p:txBody>
      </p:sp>
    </p:spTree>
    <p:extLst>
      <p:ext uri="{BB962C8B-B14F-4D97-AF65-F5344CB8AC3E}">
        <p14:creationId xmlns:p14="http://schemas.microsoft.com/office/powerpoint/2010/main" val="3860420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587E-9359-994E-9B9D-A3CE8FEDE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41C252-F816-1A43-BE48-E600813A7E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EE338B-EA51-FE49-8083-CCD3C1E133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40AB5B-C140-F04D-887C-C7DF0E066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51110A-B215-644E-86F9-C22895FF25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150CFA-89FA-AE42-A67D-069B5D4850C1}"/>
              </a:ext>
            </a:extLst>
          </p:cNvPr>
          <p:cNvSpPr>
            <a:spLocks noGrp="1"/>
          </p:cNvSpPr>
          <p:nvPr>
            <p:ph type="dt" sz="half" idx="10"/>
          </p:nvPr>
        </p:nvSpPr>
        <p:spPr/>
        <p:txBody>
          <a:bodyPr/>
          <a:lstStyle/>
          <a:p>
            <a:fld id="{8E42FB4D-D7B9-4942-A7C6-59A2FAB445A6}" type="datetimeFigureOut">
              <a:rPr lang="en-US" smtClean="0"/>
              <a:t>2/1/2022</a:t>
            </a:fld>
            <a:endParaRPr lang="en-US"/>
          </a:p>
        </p:txBody>
      </p:sp>
      <p:sp>
        <p:nvSpPr>
          <p:cNvPr id="8" name="Footer Placeholder 7">
            <a:extLst>
              <a:ext uri="{FF2B5EF4-FFF2-40B4-BE49-F238E27FC236}">
                <a16:creationId xmlns:a16="http://schemas.microsoft.com/office/drawing/2014/main" id="{8A0269C0-73BC-E14D-B5BE-B1C59FCF36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EE5B5D-749F-8A4B-9967-AE6E59A859EF}"/>
              </a:ext>
            </a:extLst>
          </p:cNvPr>
          <p:cNvSpPr>
            <a:spLocks noGrp="1"/>
          </p:cNvSpPr>
          <p:nvPr>
            <p:ph type="sldNum" sz="quarter" idx="12"/>
          </p:nvPr>
        </p:nvSpPr>
        <p:spPr/>
        <p:txBody>
          <a:bodyPr/>
          <a:lstStyle/>
          <a:p>
            <a:fld id="{28DAB72A-318F-494A-93F4-C94225BE9548}" type="slidenum">
              <a:rPr lang="en-US" smtClean="0"/>
              <a:t>‹#›</a:t>
            </a:fld>
            <a:endParaRPr lang="en-US"/>
          </a:p>
        </p:txBody>
      </p:sp>
    </p:spTree>
    <p:extLst>
      <p:ext uri="{BB962C8B-B14F-4D97-AF65-F5344CB8AC3E}">
        <p14:creationId xmlns:p14="http://schemas.microsoft.com/office/powerpoint/2010/main" val="1262631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8FCC-D17A-6447-BB36-339A278530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693C42-22B0-D646-AA8F-65E936BE2BCC}"/>
              </a:ext>
            </a:extLst>
          </p:cNvPr>
          <p:cNvSpPr>
            <a:spLocks noGrp="1"/>
          </p:cNvSpPr>
          <p:nvPr>
            <p:ph type="dt" sz="half" idx="10"/>
          </p:nvPr>
        </p:nvSpPr>
        <p:spPr/>
        <p:txBody>
          <a:bodyPr/>
          <a:lstStyle/>
          <a:p>
            <a:fld id="{8E42FB4D-D7B9-4942-A7C6-59A2FAB445A6}" type="datetimeFigureOut">
              <a:rPr lang="en-US" smtClean="0"/>
              <a:t>2/1/2022</a:t>
            </a:fld>
            <a:endParaRPr lang="en-US"/>
          </a:p>
        </p:txBody>
      </p:sp>
      <p:sp>
        <p:nvSpPr>
          <p:cNvPr id="4" name="Footer Placeholder 3">
            <a:extLst>
              <a:ext uri="{FF2B5EF4-FFF2-40B4-BE49-F238E27FC236}">
                <a16:creationId xmlns:a16="http://schemas.microsoft.com/office/drawing/2014/main" id="{E5B7A220-1F16-3E4C-9F95-FBB0982D45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3E7B7A-045F-1942-83C7-87D3D69559FF}"/>
              </a:ext>
            </a:extLst>
          </p:cNvPr>
          <p:cNvSpPr>
            <a:spLocks noGrp="1"/>
          </p:cNvSpPr>
          <p:nvPr>
            <p:ph type="sldNum" sz="quarter" idx="12"/>
          </p:nvPr>
        </p:nvSpPr>
        <p:spPr/>
        <p:txBody>
          <a:bodyPr/>
          <a:lstStyle/>
          <a:p>
            <a:fld id="{28DAB72A-318F-494A-93F4-C94225BE9548}" type="slidenum">
              <a:rPr lang="en-US" smtClean="0"/>
              <a:t>‹#›</a:t>
            </a:fld>
            <a:endParaRPr lang="en-US"/>
          </a:p>
        </p:txBody>
      </p:sp>
    </p:spTree>
    <p:extLst>
      <p:ext uri="{BB962C8B-B14F-4D97-AF65-F5344CB8AC3E}">
        <p14:creationId xmlns:p14="http://schemas.microsoft.com/office/powerpoint/2010/main" val="369584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A245BA-878B-8F4D-853F-ED3317BBE6AD}"/>
              </a:ext>
            </a:extLst>
          </p:cNvPr>
          <p:cNvSpPr>
            <a:spLocks noGrp="1"/>
          </p:cNvSpPr>
          <p:nvPr>
            <p:ph type="dt" sz="half" idx="10"/>
          </p:nvPr>
        </p:nvSpPr>
        <p:spPr/>
        <p:txBody>
          <a:bodyPr/>
          <a:lstStyle/>
          <a:p>
            <a:fld id="{8E42FB4D-D7B9-4942-A7C6-59A2FAB445A6}" type="datetimeFigureOut">
              <a:rPr lang="en-US" smtClean="0"/>
              <a:t>2/1/2022</a:t>
            </a:fld>
            <a:endParaRPr lang="en-US"/>
          </a:p>
        </p:txBody>
      </p:sp>
      <p:sp>
        <p:nvSpPr>
          <p:cNvPr id="3" name="Footer Placeholder 2">
            <a:extLst>
              <a:ext uri="{FF2B5EF4-FFF2-40B4-BE49-F238E27FC236}">
                <a16:creationId xmlns:a16="http://schemas.microsoft.com/office/drawing/2014/main" id="{AB7F42CF-E71F-E94F-A976-2C76052C1C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4A047D-575D-8442-BB01-150AC3CAFDA2}"/>
              </a:ext>
            </a:extLst>
          </p:cNvPr>
          <p:cNvSpPr>
            <a:spLocks noGrp="1"/>
          </p:cNvSpPr>
          <p:nvPr>
            <p:ph type="sldNum" sz="quarter" idx="12"/>
          </p:nvPr>
        </p:nvSpPr>
        <p:spPr/>
        <p:txBody>
          <a:bodyPr/>
          <a:lstStyle/>
          <a:p>
            <a:fld id="{28DAB72A-318F-494A-93F4-C94225BE9548}" type="slidenum">
              <a:rPr lang="en-US" smtClean="0"/>
              <a:t>‹#›</a:t>
            </a:fld>
            <a:endParaRPr lang="en-US"/>
          </a:p>
        </p:txBody>
      </p:sp>
    </p:spTree>
    <p:extLst>
      <p:ext uri="{BB962C8B-B14F-4D97-AF65-F5344CB8AC3E}">
        <p14:creationId xmlns:p14="http://schemas.microsoft.com/office/powerpoint/2010/main" val="231236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51D1-A215-5F47-807F-A385947836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65E5E7-3504-944A-9906-51787CE5D3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7F2DCE-88E8-674A-8476-A45FC76449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800359-1DCE-5746-B09D-B478980A8619}"/>
              </a:ext>
            </a:extLst>
          </p:cNvPr>
          <p:cNvSpPr>
            <a:spLocks noGrp="1"/>
          </p:cNvSpPr>
          <p:nvPr>
            <p:ph type="dt" sz="half" idx="10"/>
          </p:nvPr>
        </p:nvSpPr>
        <p:spPr/>
        <p:txBody>
          <a:bodyPr/>
          <a:lstStyle/>
          <a:p>
            <a:fld id="{8E42FB4D-D7B9-4942-A7C6-59A2FAB445A6}" type="datetimeFigureOut">
              <a:rPr lang="en-US" smtClean="0"/>
              <a:t>2/1/2022</a:t>
            </a:fld>
            <a:endParaRPr lang="en-US"/>
          </a:p>
        </p:txBody>
      </p:sp>
      <p:sp>
        <p:nvSpPr>
          <p:cNvPr id="6" name="Footer Placeholder 5">
            <a:extLst>
              <a:ext uri="{FF2B5EF4-FFF2-40B4-BE49-F238E27FC236}">
                <a16:creationId xmlns:a16="http://schemas.microsoft.com/office/drawing/2014/main" id="{A53A67F3-CBB7-6B41-AE02-9637712CF7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8EC50C-DD35-064E-BB2D-CDC38F33F898}"/>
              </a:ext>
            </a:extLst>
          </p:cNvPr>
          <p:cNvSpPr>
            <a:spLocks noGrp="1"/>
          </p:cNvSpPr>
          <p:nvPr>
            <p:ph type="sldNum" sz="quarter" idx="12"/>
          </p:nvPr>
        </p:nvSpPr>
        <p:spPr/>
        <p:txBody>
          <a:bodyPr/>
          <a:lstStyle/>
          <a:p>
            <a:fld id="{28DAB72A-318F-494A-93F4-C94225BE9548}" type="slidenum">
              <a:rPr lang="en-US" smtClean="0"/>
              <a:t>‹#›</a:t>
            </a:fld>
            <a:endParaRPr lang="en-US"/>
          </a:p>
        </p:txBody>
      </p:sp>
    </p:spTree>
    <p:extLst>
      <p:ext uri="{BB962C8B-B14F-4D97-AF65-F5344CB8AC3E}">
        <p14:creationId xmlns:p14="http://schemas.microsoft.com/office/powerpoint/2010/main" val="2923016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2711-8D53-BC42-ADF7-4B3F836A5D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CC39D8-092D-794D-9E49-85E95258B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840A4B-38DF-5F40-A497-997D1395C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CB6EC-8ABC-0F4D-8865-A8C63A49B0A0}"/>
              </a:ext>
            </a:extLst>
          </p:cNvPr>
          <p:cNvSpPr>
            <a:spLocks noGrp="1"/>
          </p:cNvSpPr>
          <p:nvPr>
            <p:ph type="dt" sz="half" idx="10"/>
          </p:nvPr>
        </p:nvSpPr>
        <p:spPr/>
        <p:txBody>
          <a:bodyPr/>
          <a:lstStyle/>
          <a:p>
            <a:fld id="{8E42FB4D-D7B9-4942-A7C6-59A2FAB445A6}" type="datetimeFigureOut">
              <a:rPr lang="en-US" smtClean="0"/>
              <a:t>2/1/2022</a:t>
            </a:fld>
            <a:endParaRPr lang="en-US"/>
          </a:p>
        </p:txBody>
      </p:sp>
      <p:sp>
        <p:nvSpPr>
          <p:cNvPr id="6" name="Footer Placeholder 5">
            <a:extLst>
              <a:ext uri="{FF2B5EF4-FFF2-40B4-BE49-F238E27FC236}">
                <a16:creationId xmlns:a16="http://schemas.microsoft.com/office/drawing/2014/main" id="{C79479BF-203A-6044-AC81-5F6E62BCA3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BAC175-21CE-0944-835F-541AA958344E}"/>
              </a:ext>
            </a:extLst>
          </p:cNvPr>
          <p:cNvSpPr>
            <a:spLocks noGrp="1"/>
          </p:cNvSpPr>
          <p:nvPr>
            <p:ph type="sldNum" sz="quarter" idx="12"/>
          </p:nvPr>
        </p:nvSpPr>
        <p:spPr/>
        <p:txBody>
          <a:bodyPr/>
          <a:lstStyle/>
          <a:p>
            <a:fld id="{28DAB72A-318F-494A-93F4-C94225BE9548}" type="slidenum">
              <a:rPr lang="en-US" smtClean="0"/>
              <a:t>‹#›</a:t>
            </a:fld>
            <a:endParaRPr lang="en-US"/>
          </a:p>
        </p:txBody>
      </p:sp>
    </p:spTree>
    <p:extLst>
      <p:ext uri="{BB962C8B-B14F-4D97-AF65-F5344CB8AC3E}">
        <p14:creationId xmlns:p14="http://schemas.microsoft.com/office/powerpoint/2010/main" val="332736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069EF4-2C71-B949-B150-7868B57241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221E2E-47CC-9E4C-AD75-1B87B84109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CCD65-3445-C144-B56B-A71C62A88B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42FB4D-D7B9-4942-A7C6-59A2FAB445A6}" type="datetimeFigureOut">
              <a:rPr lang="en-US" smtClean="0"/>
              <a:t>2/1/2022</a:t>
            </a:fld>
            <a:endParaRPr lang="en-US"/>
          </a:p>
        </p:txBody>
      </p:sp>
      <p:sp>
        <p:nvSpPr>
          <p:cNvPr id="5" name="Footer Placeholder 4">
            <a:extLst>
              <a:ext uri="{FF2B5EF4-FFF2-40B4-BE49-F238E27FC236}">
                <a16:creationId xmlns:a16="http://schemas.microsoft.com/office/drawing/2014/main" id="{FD143E34-85B0-8242-8882-189EEA884F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3B7882-4FD4-AF4B-92C1-E70AC5D4D0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DAB72A-318F-494A-93F4-C94225BE9548}" type="slidenum">
              <a:rPr lang="en-US" smtClean="0"/>
              <a:t>‹#›</a:t>
            </a:fld>
            <a:endParaRPr lang="en-US"/>
          </a:p>
        </p:txBody>
      </p:sp>
    </p:spTree>
    <p:extLst>
      <p:ext uri="{BB962C8B-B14F-4D97-AF65-F5344CB8AC3E}">
        <p14:creationId xmlns:p14="http://schemas.microsoft.com/office/powerpoint/2010/main" val="3237021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13CD-471B-D24E-80A0-560E214FB122}"/>
              </a:ext>
            </a:extLst>
          </p:cNvPr>
          <p:cNvSpPr>
            <a:spLocks noGrp="1"/>
          </p:cNvSpPr>
          <p:nvPr>
            <p:ph type="ctrTitle"/>
          </p:nvPr>
        </p:nvSpPr>
        <p:spPr/>
        <p:txBody>
          <a:bodyPr/>
          <a:lstStyle/>
          <a:p>
            <a:r>
              <a:rPr lang="en-US" dirty="0"/>
              <a:t>Parallel Processing</a:t>
            </a:r>
          </a:p>
        </p:txBody>
      </p:sp>
      <p:sp>
        <p:nvSpPr>
          <p:cNvPr id="3" name="Subtitle 2">
            <a:extLst>
              <a:ext uri="{FF2B5EF4-FFF2-40B4-BE49-F238E27FC236}">
                <a16:creationId xmlns:a16="http://schemas.microsoft.com/office/drawing/2014/main" id="{E5750E7C-2676-F844-B391-7629570B0F8F}"/>
              </a:ext>
            </a:extLst>
          </p:cNvPr>
          <p:cNvSpPr>
            <a:spLocks noGrp="1"/>
          </p:cNvSpPr>
          <p:nvPr>
            <p:ph type="subTitle" idx="1"/>
          </p:nvPr>
        </p:nvSpPr>
        <p:spPr/>
        <p:txBody>
          <a:bodyPr/>
          <a:lstStyle/>
          <a:p>
            <a:r>
              <a:rPr lang="en-US" dirty="0"/>
              <a:t>CDA3101</a:t>
            </a:r>
          </a:p>
        </p:txBody>
      </p:sp>
    </p:spTree>
    <p:extLst>
      <p:ext uri="{BB962C8B-B14F-4D97-AF65-F5344CB8AC3E}">
        <p14:creationId xmlns:p14="http://schemas.microsoft.com/office/powerpoint/2010/main" val="798750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EB009-6986-4D86-9507-158B52335854}"/>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2 Step 1</a:t>
            </a:r>
          </a:p>
        </p:txBody>
      </p:sp>
      <p:sp>
        <p:nvSpPr>
          <p:cNvPr id="4" name="TextBox 3">
            <a:extLst>
              <a:ext uri="{FF2B5EF4-FFF2-40B4-BE49-F238E27FC236}">
                <a16:creationId xmlns:a16="http://schemas.microsoft.com/office/drawing/2014/main" id="{D0E92B86-C1A7-9942-BA1E-939853A89D7C}"/>
              </a:ext>
            </a:extLst>
          </p:cNvPr>
          <p:cNvSpPr txBox="1"/>
          <p:nvPr/>
        </p:nvSpPr>
        <p:spPr>
          <a:xfrm>
            <a:off x="868539" y="847514"/>
            <a:ext cx="1641796" cy="1754326"/>
          </a:xfrm>
          <a:prstGeom prst="rect">
            <a:avLst/>
          </a:prstGeom>
          <a:noFill/>
        </p:spPr>
        <p:txBody>
          <a:bodyPr wrap="none" rtlCol="0">
            <a:spAutoFit/>
          </a:bodyPr>
          <a:lstStyle/>
          <a:p>
            <a:r>
              <a:rPr lang="en-US" dirty="0"/>
              <a:t>add x1, x3, x4</a:t>
            </a:r>
          </a:p>
          <a:p>
            <a:r>
              <a:rPr lang="en-US" dirty="0" err="1"/>
              <a:t>stur</a:t>
            </a:r>
            <a:r>
              <a:rPr lang="en-US" dirty="0"/>
              <a:t> x1, [x0, #8]</a:t>
            </a:r>
          </a:p>
          <a:p>
            <a:r>
              <a:rPr lang="en-US" dirty="0" err="1"/>
              <a:t>ldur</a:t>
            </a:r>
            <a:r>
              <a:rPr lang="en-US" dirty="0"/>
              <a:t> x2, [x0, #4]</a:t>
            </a:r>
          </a:p>
          <a:p>
            <a:r>
              <a:rPr lang="en-US" dirty="0"/>
              <a:t>add x5, x2, x2</a:t>
            </a:r>
          </a:p>
          <a:p>
            <a:r>
              <a:rPr lang="en-US" dirty="0"/>
              <a:t>sub x7, x5, x2</a:t>
            </a:r>
          </a:p>
          <a:p>
            <a:r>
              <a:rPr lang="en-US" dirty="0" err="1"/>
              <a:t>cbz</a:t>
            </a:r>
            <a:r>
              <a:rPr lang="en-US" dirty="0"/>
              <a:t> x7, #3</a:t>
            </a:r>
          </a:p>
        </p:txBody>
      </p:sp>
    </p:spTree>
    <p:extLst>
      <p:ext uri="{BB962C8B-B14F-4D97-AF65-F5344CB8AC3E}">
        <p14:creationId xmlns:p14="http://schemas.microsoft.com/office/powerpoint/2010/main" val="1476616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BCD7748-BCD9-46FF-BE38-532783BDECC6}"/>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2 Step 2</a:t>
            </a:r>
          </a:p>
        </p:txBody>
      </p:sp>
      <p:sp>
        <p:nvSpPr>
          <p:cNvPr id="4" name="TextBox 3">
            <a:extLst>
              <a:ext uri="{FF2B5EF4-FFF2-40B4-BE49-F238E27FC236}">
                <a16:creationId xmlns:a16="http://schemas.microsoft.com/office/drawing/2014/main" id="{D0E92B86-C1A7-9942-BA1E-939853A89D7C}"/>
              </a:ext>
            </a:extLst>
          </p:cNvPr>
          <p:cNvSpPr txBox="1"/>
          <p:nvPr/>
        </p:nvSpPr>
        <p:spPr>
          <a:xfrm>
            <a:off x="868539" y="847514"/>
            <a:ext cx="1641796" cy="1754326"/>
          </a:xfrm>
          <a:prstGeom prst="rect">
            <a:avLst/>
          </a:prstGeom>
          <a:noFill/>
        </p:spPr>
        <p:txBody>
          <a:bodyPr wrap="none" rtlCol="0">
            <a:spAutoFit/>
          </a:bodyPr>
          <a:lstStyle/>
          <a:p>
            <a:r>
              <a:rPr lang="en-US" dirty="0"/>
              <a:t>add x1, x3, x4</a:t>
            </a:r>
          </a:p>
          <a:p>
            <a:r>
              <a:rPr lang="en-US" dirty="0" err="1"/>
              <a:t>stur</a:t>
            </a:r>
            <a:r>
              <a:rPr lang="en-US" dirty="0"/>
              <a:t> x1, [x0, #8]</a:t>
            </a:r>
          </a:p>
          <a:p>
            <a:r>
              <a:rPr lang="en-US" dirty="0" err="1"/>
              <a:t>ldur</a:t>
            </a:r>
            <a:r>
              <a:rPr lang="en-US" dirty="0"/>
              <a:t> x2, [x0, #4]</a:t>
            </a:r>
          </a:p>
          <a:p>
            <a:r>
              <a:rPr lang="en-US" dirty="0"/>
              <a:t>add x5, x2, x2</a:t>
            </a:r>
          </a:p>
          <a:p>
            <a:r>
              <a:rPr lang="en-US" dirty="0"/>
              <a:t>sub x7, x5, x2</a:t>
            </a:r>
          </a:p>
          <a:p>
            <a:r>
              <a:rPr lang="en-US" dirty="0" err="1"/>
              <a:t>cbz</a:t>
            </a:r>
            <a:r>
              <a:rPr lang="en-US" dirty="0"/>
              <a:t> x7, #3</a:t>
            </a:r>
          </a:p>
        </p:txBody>
      </p:sp>
      <p:sp>
        <p:nvSpPr>
          <p:cNvPr id="2" name="Rectangle 1">
            <a:extLst>
              <a:ext uri="{FF2B5EF4-FFF2-40B4-BE49-F238E27FC236}">
                <a16:creationId xmlns:a16="http://schemas.microsoft.com/office/drawing/2014/main" id="{D078A535-EAB8-EC4C-9187-A05CE4C7D6BE}"/>
              </a:ext>
              <a:ext uri="{C183D7F6-B498-43B3-948B-1728B52AA6E4}">
                <adec:decorative xmlns:adec="http://schemas.microsoft.com/office/drawing/2017/decorative" val="1"/>
              </a:ext>
            </a:extLst>
          </p:cNvPr>
          <p:cNvSpPr/>
          <p:nvPr/>
        </p:nvSpPr>
        <p:spPr>
          <a:xfrm>
            <a:off x="868539" y="847514"/>
            <a:ext cx="1641796" cy="64981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BA3C29C-F595-5249-BB1A-F2EEDB427FA6}"/>
              </a:ext>
            </a:extLst>
          </p:cNvPr>
          <p:cNvSpPr txBox="1"/>
          <p:nvPr/>
        </p:nvSpPr>
        <p:spPr>
          <a:xfrm>
            <a:off x="2766060" y="987756"/>
            <a:ext cx="6235233" cy="369332"/>
          </a:xfrm>
          <a:prstGeom prst="rect">
            <a:avLst/>
          </a:prstGeom>
          <a:noFill/>
        </p:spPr>
        <p:txBody>
          <a:bodyPr wrap="none" rtlCol="0">
            <a:spAutoFit/>
          </a:bodyPr>
          <a:lstStyle/>
          <a:p>
            <a:r>
              <a:rPr lang="en-US" i="1" dirty="0"/>
              <a:t>Can’t put these in a multiple issue packet because of dependency</a:t>
            </a:r>
          </a:p>
        </p:txBody>
      </p:sp>
    </p:spTree>
    <p:extLst>
      <p:ext uri="{BB962C8B-B14F-4D97-AF65-F5344CB8AC3E}">
        <p14:creationId xmlns:p14="http://schemas.microsoft.com/office/powerpoint/2010/main" val="3808675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1AF8-DE27-43BF-AEFD-2268DBCDDA76}"/>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2 Step 3</a:t>
            </a:r>
          </a:p>
        </p:txBody>
      </p:sp>
      <p:sp>
        <p:nvSpPr>
          <p:cNvPr id="4" name="TextBox 3">
            <a:extLst>
              <a:ext uri="{FF2B5EF4-FFF2-40B4-BE49-F238E27FC236}">
                <a16:creationId xmlns:a16="http://schemas.microsoft.com/office/drawing/2014/main" id="{D0E92B86-C1A7-9942-BA1E-939853A89D7C}"/>
              </a:ext>
            </a:extLst>
          </p:cNvPr>
          <p:cNvSpPr txBox="1"/>
          <p:nvPr/>
        </p:nvSpPr>
        <p:spPr>
          <a:xfrm>
            <a:off x="891399" y="771704"/>
            <a:ext cx="1664879" cy="1754326"/>
          </a:xfrm>
          <a:prstGeom prst="rect">
            <a:avLst/>
          </a:prstGeom>
          <a:noFill/>
        </p:spPr>
        <p:txBody>
          <a:bodyPr wrap="none" rtlCol="0">
            <a:spAutoFit/>
          </a:bodyPr>
          <a:lstStyle/>
          <a:p>
            <a:r>
              <a:rPr lang="en-US" dirty="0"/>
              <a:t>add x1, x3, x4</a:t>
            </a:r>
          </a:p>
          <a:p>
            <a:r>
              <a:rPr lang="en-US" dirty="0" err="1"/>
              <a:t>ldur</a:t>
            </a:r>
            <a:r>
              <a:rPr lang="en-US" dirty="0"/>
              <a:t> x2, [x0, #4]</a:t>
            </a:r>
          </a:p>
          <a:p>
            <a:r>
              <a:rPr lang="en-US" dirty="0"/>
              <a:t>add x5, x2, x2</a:t>
            </a:r>
          </a:p>
          <a:p>
            <a:r>
              <a:rPr lang="en-US" b="1" dirty="0" err="1"/>
              <a:t>stur</a:t>
            </a:r>
            <a:r>
              <a:rPr lang="en-US" b="1" dirty="0"/>
              <a:t> x1, [x0, #8]</a:t>
            </a:r>
          </a:p>
          <a:p>
            <a:r>
              <a:rPr lang="en-US" dirty="0"/>
              <a:t>sub x7, x5, x2</a:t>
            </a:r>
          </a:p>
          <a:p>
            <a:r>
              <a:rPr lang="en-US" dirty="0" err="1"/>
              <a:t>cbz</a:t>
            </a:r>
            <a:r>
              <a:rPr lang="en-US" dirty="0"/>
              <a:t> x7, #3</a:t>
            </a:r>
          </a:p>
        </p:txBody>
      </p:sp>
      <p:sp>
        <p:nvSpPr>
          <p:cNvPr id="5" name="TextBox 4">
            <a:extLst>
              <a:ext uri="{FF2B5EF4-FFF2-40B4-BE49-F238E27FC236}">
                <a16:creationId xmlns:a16="http://schemas.microsoft.com/office/drawing/2014/main" id="{DC442692-48D3-8545-AAA2-587ED285D407}"/>
              </a:ext>
            </a:extLst>
          </p:cNvPr>
          <p:cNvSpPr txBox="1"/>
          <p:nvPr/>
        </p:nvSpPr>
        <p:spPr>
          <a:xfrm>
            <a:off x="2891790" y="1648867"/>
            <a:ext cx="4538358" cy="369332"/>
          </a:xfrm>
          <a:prstGeom prst="rect">
            <a:avLst/>
          </a:prstGeom>
          <a:noFill/>
        </p:spPr>
        <p:txBody>
          <a:bodyPr wrap="none" rtlCol="0">
            <a:spAutoFit/>
          </a:bodyPr>
          <a:lstStyle/>
          <a:p>
            <a:r>
              <a:rPr lang="en-US" i="1" dirty="0"/>
              <a:t>Rearrange the </a:t>
            </a:r>
            <a:r>
              <a:rPr lang="en-US" i="1" dirty="0" err="1"/>
              <a:t>stur</a:t>
            </a:r>
            <a:r>
              <a:rPr lang="en-US" i="1" dirty="0"/>
              <a:t> since nothing depends on it</a:t>
            </a:r>
          </a:p>
        </p:txBody>
      </p:sp>
    </p:spTree>
    <p:extLst>
      <p:ext uri="{BB962C8B-B14F-4D97-AF65-F5344CB8AC3E}">
        <p14:creationId xmlns:p14="http://schemas.microsoft.com/office/powerpoint/2010/main" val="1641917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0D8B-74AA-4369-B9E3-F737213B28AC}"/>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2 Step 4</a:t>
            </a:r>
          </a:p>
        </p:txBody>
      </p:sp>
      <p:sp>
        <p:nvSpPr>
          <p:cNvPr id="4" name="TextBox 3">
            <a:extLst>
              <a:ext uri="{FF2B5EF4-FFF2-40B4-BE49-F238E27FC236}">
                <a16:creationId xmlns:a16="http://schemas.microsoft.com/office/drawing/2014/main" id="{D0E92B86-C1A7-9942-BA1E-939853A89D7C}"/>
              </a:ext>
            </a:extLst>
          </p:cNvPr>
          <p:cNvSpPr txBox="1"/>
          <p:nvPr/>
        </p:nvSpPr>
        <p:spPr>
          <a:xfrm>
            <a:off x="891399" y="771704"/>
            <a:ext cx="1664879" cy="1754326"/>
          </a:xfrm>
          <a:prstGeom prst="rect">
            <a:avLst/>
          </a:prstGeom>
          <a:noFill/>
        </p:spPr>
        <p:txBody>
          <a:bodyPr wrap="none" rtlCol="0">
            <a:spAutoFit/>
          </a:bodyPr>
          <a:lstStyle/>
          <a:p>
            <a:r>
              <a:rPr lang="en-US" dirty="0"/>
              <a:t>add x1, x3, x4</a:t>
            </a:r>
          </a:p>
          <a:p>
            <a:r>
              <a:rPr lang="en-US" dirty="0" err="1"/>
              <a:t>ldur</a:t>
            </a:r>
            <a:r>
              <a:rPr lang="en-US" dirty="0"/>
              <a:t> x2, [x0, #4]</a:t>
            </a:r>
          </a:p>
          <a:p>
            <a:r>
              <a:rPr lang="en-US" dirty="0"/>
              <a:t>add x5, x2, x2</a:t>
            </a:r>
          </a:p>
          <a:p>
            <a:r>
              <a:rPr lang="en-US" b="1" dirty="0" err="1"/>
              <a:t>stur</a:t>
            </a:r>
            <a:r>
              <a:rPr lang="en-US" b="1" dirty="0"/>
              <a:t> x1, [x0, #8]</a:t>
            </a:r>
          </a:p>
          <a:p>
            <a:r>
              <a:rPr lang="en-US" dirty="0"/>
              <a:t>sub x7, x5, x2</a:t>
            </a:r>
          </a:p>
          <a:p>
            <a:r>
              <a:rPr lang="en-US" dirty="0" err="1"/>
              <a:t>cbz</a:t>
            </a:r>
            <a:r>
              <a:rPr lang="en-US" dirty="0"/>
              <a:t> x7, #3</a:t>
            </a:r>
          </a:p>
        </p:txBody>
      </p:sp>
      <p:sp>
        <p:nvSpPr>
          <p:cNvPr id="5" name="TextBox 4">
            <a:extLst>
              <a:ext uri="{FF2B5EF4-FFF2-40B4-BE49-F238E27FC236}">
                <a16:creationId xmlns:a16="http://schemas.microsoft.com/office/drawing/2014/main" id="{DC442692-48D3-8545-AAA2-587ED285D407}"/>
              </a:ext>
            </a:extLst>
          </p:cNvPr>
          <p:cNvSpPr txBox="1"/>
          <p:nvPr/>
        </p:nvSpPr>
        <p:spPr>
          <a:xfrm>
            <a:off x="2891790" y="1648867"/>
            <a:ext cx="4538358" cy="369332"/>
          </a:xfrm>
          <a:prstGeom prst="rect">
            <a:avLst/>
          </a:prstGeom>
          <a:noFill/>
        </p:spPr>
        <p:txBody>
          <a:bodyPr wrap="none" rtlCol="0">
            <a:spAutoFit/>
          </a:bodyPr>
          <a:lstStyle/>
          <a:p>
            <a:r>
              <a:rPr lang="en-US" i="1" dirty="0"/>
              <a:t>Rearrange the </a:t>
            </a:r>
            <a:r>
              <a:rPr lang="en-US" i="1" dirty="0" err="1"/>
              <a:t>stur</a:t>
            </a:r>
            <a:r>
              <a:rPr lang="en-US" i="1" dirty="0"/>
              <a:t> since nothing depends on it</a:t>
            </a:r>
          </a:p>
        </p:txBody>
      </p:sp>
      <p:sp>
        <p:nvSpPr>
          <p:cNvPr id="6" name="Rectangle 5">
            <a:extLst>
              <a:ext uri="{FF2B5EF4-FFF2-40B4-BE49-F238E27FC236}">
                <a16:creationId xmlns:a16="http://schemas.microsoft.com/office/drawing/2014/main" id="{75E8A7BC-6083-6648-BFB1-4FD3395B3862}"/>
              </a:ext>
              <a:ext uri="{C183D7F6-B498-43B3-948B-1728B52AA6E4}">
                <adec:decorative xmlns:adec="http://schemas.microsoft.com/office/drawing/2017/decorative" val="1"/>
              </a:ext>
            </a:extLst>
          </p:cNvPr>
          <p:cNvSpPr/>
          <p:nvPr/>
        </p:nvSpPr>
        <p:spPr>
          <a:xfrm>
            <a:off x="868539" y="778934"/>
            <a:ext cx="1641796" cy="64981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C4BA68F-5F5A-FA49-B3BC-92CBD4BCC5E2}"/>
              </a:ext>
            </a:extLst>
          </p:cNvPr>
          <p:cNvSpPr txBox="1"/>
          <p:nvPr/>
        </p:nvSpPr>
        <p:spPr>
          <a:xfrm>
            <a:off x="2891790" y="919176"/>
            <a:ext cx="1656992" cy="369332"/>
          </a:xfrm>
          <a:prstGeom prst="rect">
            <a:avLst/>
          </a:prstGeom>
          <a:noFill/>
        </p:spPr>
        <p:txBody>
          <a:bodyPr wrap="none" rtlCol="0">
            <a:spAutoFit/>
          </a:bodyPr>
          <a:lstStyle/>
          <a:p>
            <a:r>
              <a:rPr lang="en-US" i="1" dirty="0"/>
              <a:t>Suitable packet </a:t>
            </a:r>
          </a:p>
        </p:txBody>
      </p:sp>
    </p:spTree>
    <p:extLst>
      <p:ext uri="{BB962C8B-B14F-4D97-AF65-F5344CB8AC3E}">
        <p14:creationId xmlns:p14="http://schemas.microsoft.com/office/powerpoint/2010/main" val="2862462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E670-ED44-47E1-80CB-C7D34D9D5827}"/>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2 Step 5</a:t>
            </a:r>
          </a:p>
        </p:txBody>
      </p:sp>
      <p:sp>
        <p:nvSpPr>
          <p:cNvPr id="4" name="TextBox 3">
            <a:extLst>
              <a:ext uri="{FF2B5EF4-FFF2-40B4-BE49-F238E27FC236}">
                <a16:creationId xmlns:a16="http://schemas.microsoft.com/office/drawing/2014/main" id="{D0E92B86-C1A7-9942-BA1E-939853A89D7C}"/>
              </a:ext>
            </a:extLst>
          </p:cNvPr>
          <p:cNvSpPr txBox="1"/>
          <p:nvPr/>
        </p:nvSpPr>
        <p:spPr>
          <a:xfrm>
            <a:off x="891399" y="771704"/>
            <a:ext cx="1641796" cy="1754326"/>
          </a:xfrm>
          <a:prstGeom prst="rect">
            <a:avLst/>
          </a:prstGeom>
          <a:noFill/>
        </p:spPr>
        <p:txBody>
          <a:bodyPr wrap="none" rtlCol="0">
            <a:spAutoFit/>
          </a:bodyPr>
          <a:lstStyle/>
          <a:p>
            <a:r>
              <a:rPr lang="en-US" dirty="0"/>
              <a:t>add x1, x3, x4</a:t>
            </a:r>
          </a:p>
          <a:p>
            <a:r>
              <a:rPr lang="en-US" dirty="0" err="1"/>
              <a:t>ldur</a:t>
            </a:r>
            <a:r>
              <a:rPr lang="en-US" dirty="0"/>
              <a:t> </a:t>
            </a:r>
            <a:r>
              <a:rPr lang="en-US" b="1" dirty="0"/>
              <a:t>x2</a:t>
            </a:r>
            <a:r>
              <a:rPr lang="en-US" dirty="0"/>
              <a:t>, [x0, #4]</a:t>
            </a:r>
          </a:p>
          <a:p>
            <a:r>
              <a:rPr lang="en-US" dirty="0"/>
              <a:t>add x5, </a:t>
            </a:r>
            <a:r>
              <a:rPr lang="en-US" b="1" dirty="0"/>
              <a:t>x2, x2</a:t>
            </a:r>
          </a:p>
          <a:p>
            <a:r>
              <a:rPr lang="en-US" dirty="0" err="1"/>
              <a:t>stur</a:t>
            </a:r>
            <a:r>
              <a:rPr lang="en-US" dirty="0"/>
              <a:t> x1, [x0, #8]</a:t>
            </a:r>
          </a:p>
          <a:p>
            <a:r>
              <a:rPr lang="en-US" dirty="0"/>
              <a:t>sub x7, x5, x2</a:t>
            </a:r>
          </a:p>
          <a:p>
            <a:r>
              <a:rPr lang="en-US" dirty="0" err="1"/>
              <a:t>cbz</a:t>
            </a:r>
            <a:r>
              <a:rPr lang="en-US" dirty="0"/>
              <a:t> x7, #3</a:t>
            </a:r>
          </a:p>
        </p:txBody>
      </p:sp>
      <p:sp>
        <p:nvSpPr>
          <p:cNvPr id="6" name="Rectangle 5">
            <a:extLst>
              <a:ext uri="{FF2B5EF4-FFF2-40B4-BE49-F238E27FC236}">
                <a16:creationId xmlns:a16="http://schemas.microsoft.com/office/drawing/2014/main" id="{75E8A7BC-6083-6648-BFB1-4FD3395B3862}"/>
              </a:ext>
              <a:ext uri="{C183D7F6-B498-43B3-948B-1728B52AA6E4}">
                <adec:decorative xmlns:adec="http://schemas.microsoft.com/office/drawing/2017/decorative" val="1"/>
              </a:ext>
            </a:extLst>
          </p:cNvPr>
          <p:cNvSpPr/>
          <p:nvPr/>
        </p:nvSpPr>
        <p:spPr>
          <a:xfrm>
            <a:off x="891399" y="1322798"/>
            <a:ext cx="1641796" cy="64981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C4BA68F-5F5A-FA49-B3BC-92CBD4BCC5E2}"/>
              </a:ext>
            </a:extLst>
          </p:cNvPr>
          <p:cNvSpPr txBox="1"/>
          <p:nvPr/>
        </p:nvSpPr>
        <p:spPr>
          <a:xfrm>
            <a:off x="2674620" y="1428750"/>
            <a:ext cx="6597575" cy="923330"/>
          </a:xfrm>
          <a:prstGeom prst="rect">
            <a:avLst/>
          </a:prstGeom>
          <a:noFill/>
        </p:spPr>
        <p:txBody>
          <a:bodyPr wrap="none" rtlCol="0">
            <a:spAutoFit/>
          </a:bodyPr>
          <a:lstStyle/>
          <a:p>
            <a:r>
              <a:rPr lang="en-US" i="1" dirty="0"/>
              <a:t>Suitable packet, but with a dependency, will need a stall</a:t>
            </a:r>
          </a:p>
          <a:p>
            <a:endParaRPr lang="en-US" i="1" dirty="0"/>
          </a:p>
          <a:p>
            <a:r>
              <a:rPr lang="en-US" i="1" dirty="0"/>
              <a:t>Rearranging will do no good, because sub has the same dependency </a:t>
            </a:r>
          </a:p>
        </p:txBody>
      </p:sp>
    </p:spTree>
    <p:extLst>
      <p:ext uri="{BB962C8B-B14F-4D97-AF65-F5344CB8AC3E}">
        <p14:creationId xmlns:p14="http://schemas.microsoft.com/office/powerpoint/2010/main" val="2136037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4408-B4B4-4F2D-B915-7C48372FA2A1}"/>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2 Step 6</a:t>
            </a:r>
          </a:p>
        </p:txBody>
      </p:sp>
      <p:sp>
        <p:nvSpPr>
          <p:cNvPr id="4" name="TextBox 3">
            <a:extLst>
              <a:ext uri="{FF2B5EF4-FFF2-40B4-BE49-F238E27FC236}">
                <a16:creationId xmlns:a16="http://schemas.microsoft.com/office/drawing/2014/main" id="{D0E92B86-C1A7-9942-BA1E-939853A89D7C}"/>
              </a:ext>
            </a:extLst>
          </p:cNvPr>
          <p:cNvSpPr txBox="1"/>
          <p:nvPr/>
        </p:nvSpPr>
        <p:spPr>
          <a:xfrm>
            <a:off x="891399" y="771704"/>
            <a:ext cx="1641796" cy="1754326"/>
          </a:xfrm>
          <a:prstGeom prst="rect">
            <a:avLst/>
          </a:prstGeom>
          <a:noFill/>
        </p:spPr>
        <p:txBody>
          <a:bodyPr wrap="none" rtlCol="0">
            <a:spAutoFit/>
          </a:bodyPr>
          <a:lstStyle/>
          <a:p>
            <a:r>
              <a:rPr lang="en-US" dirty="0"/>
              <a:t>add x1, x3, x4</a:t>
            </a:r>
          </a:p>
          <a:p>
            <a:r>
              <a:rPr lang="en-US" dirty="0" err="1"/>
              <a:t>ldur</a:t>
            </a:r>
            <a:r>
              <a:rPr lang="en-US" dirty="0"/>
              <a:t> x2, [x0, #4]</a:t>
            </a:r>
          </a:p>
          <a:p>
            <a:r>
              <a:rPr lang="en-US" dirty="0"/>
              <a:t>add x5, x2, x2</a:t>
            </a:r>
          </a:p>
          <a:p>
            <a:r>
              <a:rPr lang="en-US" dirty="0" err="1"/>
              <a:t>stur</a:t>
            </a:r>
            <a:r>
              <a:rPr lang="en-US" dirty="0"/>
              <a:t> x1, [x0, #8]</a:t>
            </a:r>
          </a:p>
          <a:p>
            <a:r>
              <a:rPr lang="en-US" dirty="0"/>
              <a:t>sub x7, x5, x2</a:t>
            </a:r>
          </a:p>
          <a:p>
            <a:r>
              <a:rPr lang="en-US" dirty="0" err="1"/>
              <a:t>cbz</a:t>
            </a:r>
            <a:r>
              <a:rPr lang="en-US" dirty="0"/>
              <a:t> x7, #3</a:t>
            </a:r>
          </a:p>
        </p:txBody>
      </p:sp>
      <p:graphicFrame>
        <p:nvGraphicFramePr>
          <p:cNvPr id="8" name="Table 5">
            <a:extLst>
              <a:ext uri="{FF2B5EF4-FFF2-40B4-BE49-F238E27FC236}">
                <a16:creationId xmlns:a16="http://schemas.microsoft.com/office/drawing/2014/main" id="{5F0A97F6-54BA-6A4A-A7ED-64FA766B8CE6}"/>
              </a:ext>
            </a:extLst>
          </p:cNvPr>
          <p:cNvGraphicFramePr>
            <a:graphicFrameLocks noGrp="1"/>
          </p:cNvGraphicFramePr>
          <p:nvPr>
            <p:extLst>
              <p:ext uri="{D42A27DB-BD31-4B8C-83A1-F6EECF244321}">
                <p14:modId xmlns:p14="http://schemas.microsoft.com/office/powerpoint/2010/main" val="3560264142"/>
              </p:ext>
            </p:extLst>
          </p:nvPr>
        </p:nvGraphicFramePr>
        <p:xfrm>
          <a:off x="304800" y="2808111"/>
          <a:ext cx="9559291" cy="2255379"/>
        </p:xfrm>
        <a:graphic>
          <a:graphicData uri="http://schemas.openxmlformats.org/drawingml/2006/table">
            <a:tbl>
              <a:tblPr firstRow="1" bandRow="1">
                <a:tableStyleId>{5C22544A-7EE6-4342-B048-85BDC9FD1C3A}</a:tableStyleId>
              </a:tblPr>
              <a:tblGrid>
                <a:gridCol w="1488659">
                  <a:extLst>
                    <a:ext uri="{9D8B030D-6E8A-4147-A177-3AD203B41FA5}">
                      <a16:colId xmlns:a16="http://schemas.microsoft.com/office/drawing/2014/main" val="1713105032"/>
                    </a:ext>
                  </a:extLst>
                </a:gridCol>
                <a:gridCol w="921322">
                  <a:extLst>
                    <a:ext uri="{9D8B030D-6E8A-4147-A177-3AD203B41FA5}">
                      <a16:colId xmlns:a16="http://schemas.microsoft.com/office/drawing/2014/main" val="3551672735"/>
                    </a:ext>
                  </a:extLst>
                </a:gridCol>
                <a:gridCol w="985494">
                  <a:extLst>
                    <a:ext uri="{9D8B030D-6E8A-4147-A177-3AD203B41FA5}">
                      <a16:colId xmlns:a16="http://schemas.microsoft.com/office/drawing/2014/main" val="2991745091"/>
                    </a:ext>
                  </a:extLst>
                </a:gridCol>
                <a:gridCol w="904863">
                  <a:extLst>
                    <a:ext uri="{9D8B030D-6E8A-4147-A177-3AD203B41FA5}">
                      <a16:colId xmlns:a16="http://schemas.microsoft.com/office/drawing/2014/main" val="1434479373"/>
                    </a:ext>
                  </a:extLst>
                </a:gridCol>
                <a:gridCol w="1101961">
                  <a:extLst>
                    <a:ext uri="{9D8B030D-6E8A-4147-A177-3AD203B41FA5}">
                      <a16:colId xmlns:a16="http://schemas.microsoft.com/office/drawing/2014/main" val="1807741230"/>
                    </a:ext>
                  </a:extLst>
                </a:gridCol>
                <a:gridCol w="1003412">
                  <a:extLst>
                    <a:ext uri="{9D8B030D-6E8A-4147-A177-3AD203B41FA5}">
                      <a16:colId xmlns:a16="http://schemas.microsoft.com/office/drawing/2014/main" val="1554462254"/>
                    </a:ext>
                  </a:extLst>
                </a:gridCol>
                <a:gridCol w="824230">
                  <a:extLst>
                    <a:ext uri="{9D8B030D-6E8A-4147-A177-3AD203B41FA5}">
                      <a16:colId xmlns:a16="http://schemas.microsoft.com/office/drawing/2014/main" val="2125170148"/>
                    </a:ext>
                  </a:extLst>
                </a:gridCol>
                <a:gridCol w="788396">
                  <a:extLst>
                    <a:ext uri="{9D8B030D-6E8A-4147-A177-3AD203B41FA5}">
                      <a16:colId xmlns:a16="http://schemas.microsoft.com/office/drawing/2014/main" val="2036141391"/>
                    </a:ext>
                  </a:extLst>
                </a:gridCol>
                <a:gridCol w="770477">
                  <a:extLst>
                    <a:ext uri="{9D8B030D-6E8A-4147-A177-3AD203B41FA5}">
                      <a16:colId xmlns:a16="http://schemas.microsoft.com/office/drawing/2014/main" val="2580150789"/>
                    </a:ext>
                  </a:extLst>
                </a:gridCol>
                <a:gridCol w="770477">
                  <a:extLst>
                    <a:ext uri="{9D8B030D-6E8A-4147-A177-3AD203B41FA5}">
                      <a16:colId xmlns:a16="http://schemas.microsoft.com/office/drawing/2014/main" val="859933638"/>
                    </a:ext>
                  </a:extLst>
                </a:gridCol>
              </a:tblGrid>
              <a:tr h="322197">
                <a:tc>
                  <a:txBody>
                    <a:bodyPr/>
                    <a:lstStyle/>
                    <a:p>
                      <a:r>
                        <a:rPr lang="en-US" sz="1200" dirty="0"/>
                        <a:t>Instruction</a:t>
                      </a:r>
                    </a:p>
                  </a:txBody>
                  <a:tcPr/>
                </a:tc>
                <a:tc>
                  <a:txBody>
                    <a:bodyPr/>
                    <a:lstStyle/>
                    <a:p>
                      <a:r>
                        <a:rPr lang="en-US" sz="1200" dirty="0"/>
                        <a:t>Cycle 1</a:t>
                      </a:r>
                    </a:p>
                  </a:txBody>
                  <a:tcPr/>
                </a:tc>
                <a:tc>
                  <a:txBody>
                    <a:bodyPr/>
                    <a:lstStyle/>
                    <a:p>
                      <a:r>
                        <a:rPr lang="en-US" sz="1200" dirty="0"/>
                        <a:t>Cycle 2</a:t>
                      </a:r>
                    </a:p>
                  </a:txBody>
                  <a:tcPr/>
                </a:tc>
                <a:tc>
                  <a:txBody>
                    <a:bodyPr/>
                    <a:lstStyle/>
                    <a:p>
                      <a:r>
                        <a:rPr lang="en-US" sz="1200" dirty="0"/>
                        <a:t>Cycle 3</a:t>
                      </a:r>
                    </a:p>
                  </a:txBody>
                  <a:tcPr/>
                </a:tc>
                <a:tc>
                  <a:txBody>
                    <a:bodyPr/>
                    <a:lstStyle/>
                    <a:p>
                      <a:r>
                        <a:rPr lang="en-US" sz="1200" dirty="0"/>
                        <a:t>Cycle 4</a:t>
                      </a:r>
                    </a:p>
                  </a:txBody>
                  <a:tcPr/>
                </a:tc>
                <a:tc>
                  <a:txBody>
                    <a:bodyPr/>
                    <a:lstStyle/>
                    <a:p>
                      <a:r>
                        <a:rPr lang="en-US" sz="1200" dirty="0"/>
                        <a:t>Cycle 5</a:t>
                      </a:r>
                    </a:p>
                  </a:txBody>
                  <a:tcPr/>
                </a:tc>
                <a:tc>
                  <a:txBody>
                    <a:bodyPr/>
                    <a:lstStyle/>
                    <a:p>
                      <a:r>
                        <a:rPr lang="en-US" sz="1200" dirty="0"/>
                        <a:t>Cycle 6</a:t>
                      </a:r>
                    </a:p>
                  </a:txBody>
                  <a:tcPr/>
                </a:tc>
                <a:tc>
                  <a:txBody>
                    <a:bodyPr/>
                    <a:lstStyle/>
                    <a:p>
                      <a:r>
                        <a:rPr lang="en-US" sz="1200" dirty="0"/>
                        <a:t>Cycle 7</a:t>
                      </a:r>
                    </a:p>
                  </a:txBody>
                  <a:tcPr/>
                </a:tc>
                <a:tc>
                  <a:txBody>
                    <a:bodyPr/>
                    <a:lstStyle/>
                    <a:p>
                      <a:r>
                        <a:rPr lang="en-US" sz="1200" dirty="0"/>
                        <a:t>Cycle 8</a:t>
                      </a:r>
                    </a:p>
                  </a:txBody>
                  <a:tcPr/>
                </a:tc>
                <a:tc>
                  <a:txBody>
                    <a:bodyPr/>
                    <a:lstStyle/>
                    <a:p>
                      <a:r>
                        <a:rPr lang="en-US" sz="1200" dirty="0"/>
                        <a:t>Cycle 9</a:t>
                      </a:r>
                    </a:p>
                  </a:txBody>
                  <a:tcPr/>
                </a:tc>
                <a:extLst>
                  <a:ext uri="{0D108BD9-81ED-4DB2-BD59-A6C34878D82A}">
                    <a16:rowId xmlns:a16="http://schemas.microsoft.com/office/drawing/2014/main" val="1492885820"/>
                  </a:ext>
                </a:extLst>
              </a:tr>
              <a:tr h="322197">
                <a:tc>
                  <a:txBody>
                    <a:bodyPr/>
                    <a:lstStyle/>
                    <a:p>
                      <a:r>
                        <a:rPr lang="en-US" sz="1200" dirty="0"/>
                        <a:t>add x1, x3, x4</a:t>
                      </a:r>
                    </a:p>
                  </a:txBody>
                  <a:tcPr/>
                </a:tc>
                <a:tc>
                  <a:txBody>
                    <a:bodyPr/>
                    <a:lstStyle/>
                    <a:p>
                      <a:r>
                        <a:rPr lang="en-US" sz="1200" dirty="0"/>
                        <a:t>IF</a:t>
                      </a:r>
                    </a:p>
                  </a:txBody>
                  <a:tcPr/>
                </a:tc>
                <a:tc>
                  <a:txBody>
                    <a:bodyPr/>
                    <a:lstStyle/>
                    <a:p>
                      <a:r>
                        <a:rPr lang="en-US" sz="1200" dirty="0"/>
                        <a:t>ID</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726362581"/>
                  </a:ext>
                </a:extLst>
              </a:tr>
              <a:tr h="322197">
                <a:tc>
                  <a:txBody>
                    <a:bodyPr/>
                    <a:lstStyle/>
                    <a:p>
                      <a:r>
                        <a:rPr lang="en-US" sz="1200" dirty="0" err="1"/>
                        <a:t>ldur</a:t>
                      </a:r>
                      <a:r>
                        <a:rPr lang="en-US" sz="1200" dirty="0"/>
                        <a:t> x2, [x0, #4]</a:t>
                      </a:r>
                    </a:p>
                  </a:txBody>
                  <a:tcPr/>
                </a:tc>
                <a:tc>
                  <a:txBody>
                    <a:bodyPr/>
                    <a:lstStyle/>
                    <a:p>
                      <a:r>
                        <a:rPr lang="en-US" sz="1200" dirty="0"/>
                        <a:t>IF</a:t>
                      </a:r>
                    </a:p>
                  </a:txBody>
                  <a:tcPr/>
                </a:tc>
                <a:tc>
                  <a:txBody>
                    <a:bodyPr/>
                    <a:lstStyle/>
                    <a:p>
                      <a:r>
                        <a:rPr lang="en-US" sz="1200" dirty="0"/>
                        <a:t>ID</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535534988"/>
                  </a:ext>
                </a:extLst>
              </a:tr>
              <a:tr h="322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add x5, x2, x2</a:t>
                      </a:r>
                    </a:p>
                  </a:txBody>
                  <a:tcPr/>
                </a:tc>
                <a:tc>
                  <a:txBody>
                    <a:bodyPr/>
                    <a:lstStyle/>
                    <a:p>
                      <a:endParaRPr lang="en-US" sz="1200"/>
                    </a:p>
                  </a:txBody>
                  <a:tcPr/>
                </a:tc>
                <a:tc>
                  <a:txBody>
                    <a:bodyPr/>
                    <a:lstStyle/>
                    <a:p>
                      <a:r>
                        <a:rPr lang="en-US" sz="1200" dirty="0"/>
                        <a:t>IF</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879409258"/>
                  </a:ext>
                </a:extLst>
              </a:tr>
              <a:tr h="322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stur</a:t>
                      </a:r>
                      <a:r>
                        <a:rPr lang="en-US" sz="1200" dirty="0"/>
                        <a:t> x1, [x0, #8]</a:t>
                      </a:r>
                    </a:p>
                  </a:txBody>
                  <a:tcPr/>
                </a:tc>
                <a:tc>
                  <a:txBody>
                    <a:bodyPr/>
                    <a:lstStyle/>
                    <a:p>
                      <a:endParaRPr lang="en-US" sz="1200"/>
                    </a:p>
                  </a:txBody>
                  <a:tcPr/>
                </a:tc>
                <a:tc>
                  <a:txBody>
                    <a:bodyPr/>
                    <a:lstStyle/>
                    <a:p>
                      <a:r>
                        <a:rPr lang="en-US" sz="1200" dirty="0"/>
                        <a:t>IF</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706042225"/>
                  </a:ext>
                </a:extLst>
              </a:tr>
              <a:tr h="322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184999059"/>
                  </a:ext>
                </a:extLst>
              </a:tr>
              <a:tr h="322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560338631"/>
                  </a:ext>
                </a:extLst>
              </a:tr>
            </a:tbl>
          </a:graphicData>
        </a:graphic>
      </p:graphicFrame>
    </p:spTree>
    <p:extLst>
      <p:ext uri="{BB962C8B-B14F-4D97-AF65-F5344CB8AC3E}">
        <p14:creationId xmlns:p14="http://schemas.microsoft.com/office/powerpoint/2010/main" val="3886447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65C8-31BA-4CDC-B179-EE2EEA061B85}"/>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2 Step 7</a:t>
            </a:r>
          </a:p>
        </p:txBody>
      </p:sp>
      <p:sp>
        <p:nvSpPr>
          <p:cNvPr id="4" name="TextBox 3">
            <a:extLst>
              <a:ext uri="{FF2B5EF4-FFF2-40B4-BE49-F238E27FC236}">
                <a16:creationId xmlns:a16="http://schemas.microsoft.com/office/drawing/2014/main" id="{D0E92B86-C1A7-9942-BA1E-939853A89D7C}"/>
              </a:ext>
            </a:extLst>
          </p:cNvPr>
          <p:cNvSpPr txBox="1"/>
          <p:nvPr/>
        </p:nvSpPr>
        <p:spPr>
          <a:xfrm>
            <a:off x="891399" y="771704"/>
            <a:ext cx="1641796" cy="1754326"/>
          </a:xfrm>
          <a:prstGeom prst="rect">
            <a:avLst/>
          </a:prstGeom>
          <a:noFill/>
        </p:spPr>
        <p:txBody>
          <a:bodyPr wrap="none" rtlCol="0">
            <a:spAutoFit/>
          </a:bodyPr>
          <a:lstStyle/>
          <a:p>
            <a:r>
              <a:rPr lang="en-US" dirty="0"/>
              <a:t>add x1, x3, x4</a:t>
            </a:r>
          </a:p>
          <a:p>
            <a:r>
              <a:rPr lang="en-US" dirty="0" err="1"/>
              <a:t>ldur</a:t>
            </a:r>
            <a:r>
              <a:rPr lang="en-US" dirty="0"/>
              <a:t> x2, [x0, #4]</a:t>
            </a:r>
          </a:p>
          <a:p>
            <a:r>
              <a:rPr lang="en-US" dirty="0"/>
              <a:t>add x5, x2, x2</a:t>
            </a:r>
          </a:p>
          <a:p>
            <a:r>
              <a:rPr lang="en-US" dirty="0" err="1"/>
              <a:t>stur</a:t>
            </a:r>
            <a:r>
              <a:rPr lang="en-US" dirty="0"/>
              <a:t> x1, [x0, #8]</a:t>
            </a:r>
          </a:p>
          <a:p>
            <a:r>
              <a:rPr lang="en-US" dirty="0"/>
              <a:t>sub x7, x5, x2</a:t>
            </a:r>
          </a:p>
          <a:p>
            <a:r>
              <a:rPr lang="en-US" dirty="0" err="1"/>
              <a:t>cbz</a:t>
            </a:r>
            <a:r>
              <a:rPr lang="en-US" dirty="0"/>
              <a:t> x7, #3</a:t>
            </a:r>
          </a:p>
        </p:txBody>
      </p:sp>
      <p:graphicFrame>
        <p:nvGraphicFramePr>
          <p:cNvPr id="8" name="Table 5">
            <a:extLst>
              <a:ext uri="{FF2B5EF4-FFF2-40B4-BE49-F238E27FC236}">
                <a16:creationId xmlns:a16="http://schemas.microsoft.com/office/drawing/2014/main" id="{5F0A97F6-54BA-6A4A-A7ED-64FA766B8CE6}"/>
              </a:ext>
            </a:extLst>
          </p:cNvPr>
          <p:cNvGraphicFramePr>
            <a:graphicFrameLocks noGrp="1"/>
          </p:cNvGraphicFramePr>
          <p:nvPr>
            <p:extLst>
              <p:ext uri="{D42A27DB-BD31-4B8C-83A1-F6EECF244321}">
                <p14:modId xmlns:p14="http://schemas.microsoft.com/office/powerpoint/2010/main" val="1195984931"/>
              </p:ext>
            </p:extLst>
          </p:nvPr>
        </p:nvGraphicFramePr>
        <p:xfrm>
          <a:off x="304800" y="2808111"/>
          <a:ext cx="9559291" cy="2255379"/>
        </p:xfrm>
        <a:graphic>
          <a:graphicData uri="http://schemas.openxmlformats.org/drawingml/2006/table">
            <a:tbl>
              <a:tblPr firstRow="1" bandRow="1">
                <a:tableStyleId>{5C22544A-7EE6-4342-B048-85BDC9FD1C3A}</a:tableStyleId>
              </a:tblPr>
              <a:tblGrid>
                <a:gridCol w="1488659">
                  <a:extLst>
                    <a:ext uri="{9D8B030D-6E8A-4147-A177-3AD203B41FA5}">
                      <a16:colId xmlns:a16="http://schemas.microsoft.com/office/drawing/2014/main" val="1713105032"/>
                    </a:ext>
                  </a:extLst>
                </a:gridCol>
                <a:gridCol w="921322">
                  <a:extLst>
                    <a:ext uri="{9D8B030D-6E8A-4147-A177-3AD203B41FA5}">
                      <a16:colId xmlns:a16="http://schemas.microsoft.com/office/drawing/2014/main" val="3551672735"/>
                    </a:ext>
                  </a:extLst>
                </a:gridCol>
                <a:gridCol w="985494">
                  <a:extLst>
                    <a:ext uri="{9D8B030D-6E8A-4147-A177-3AD203B41FA5}">
                      <a16:colId xmlns:a16="http://schemas.microsoft.com/office/drawing/2014/main" val="2991745091"/>
                    </a:ext>
                  </a:extLst>
                </a:gridCol>
                <a:gridCol w="904863">
                  <a:extLst>
                    <a:ext uri="{9D8B030D-6E8A-4147-A177-3AD203B41FA5}">
                      <a16:colId xmlns:a16="http://schemas.microsoft.com/office/drawing/2014/main" val="1434479373"/>
                    </a:ext>
                  </a:extLst>
                </a:gridCol>
                <a:gridCol w="1101961">
                  <a:extLst>
                    <a:ext uri="{9D8B030D-6E8A-4147-A177-3AD203B41FA5}">
                      <a16:colId xmlns:a16="http://schemas.microsoft.com/office/drawing/2014/main" val="1807741230"/>
                    </a:ext>
                  </a:extLst>
                </a:gridCol>
                <a:gridCol w="1003412">
                  <a:extLst>
                    <a:ext uri="{9D8B030D-6E8A-4147-A177-3AD203B41FA5}">
                      <a16:colId xmlns:a16="http://schemas.microsoft.com/office/drawing/2014/main" val="1554462254"/>
                    </a:ext>
                  </a:extLst>
                </a:gridCol>
                <a:gridCol w="824230">
                  <a:extLst>
                    <a:ext uri="{9D8B030D-6E8A-4147-A177-3AD203B41FA5}">
                      <a16:colId xmlns:a16="http://schemas.microsoft.com/office/drawing/2014/main" val="2125170148"/>
                    </a:ext>
                  </a:extLst>
                </a:gridCol>
                <a:gridCol w="788396">
                  <a:extLst>
                    <a:ext uri="{9D8B030D-6E8A-4147-A177-3AD203B41FA5}">
                      <a16:colId xmlns:a16="http://schemas.microsoft.com/office/drawing/2014/main" val="2036141391"/>
                    </a:ext>
                  </a:extLst>
                </a:gridCol>
                <a:gridCol w="770477">
                  <a:extLst>
                    <a:ext uri="{9D8B030D-6E8A-4147-A177-3AD203B41FA5}">
                      <a16:colId xmlns:a16="http://schemas.microsoft.com/office/drawing/2014/main" val="2580150789"/>
                    </a:ext>
                  </a:extLst>
                </a:gridCol>
                <a:gridCol w="770477">
                  <a:extLst>
                    <a:ext uri="{9D8B030D-6E8A-4147-A177-3AD203B41FA5}">
                      <a16:colId xmlns:a16="http://schemas.microsoft.com/office/drawing/2014/main" val="859933638"/>
                    </a:ext>
                  </a:extLst>
                </a:gridCol>
              </a:tblGrid>
              <a:tr h="322197">
                <a:tc>
                  <a:txBody>
                    <a:bodyPr/>
                    <a:lstStyle/>
                    <a:p>
                      <a:r>
                        <a:rPr lang="en-US" sz="1200" dirty="0"/>
                        <a:t>Instruction</a:t>
                      </a:r>
                    </a:p>
                  </a:txBody>
                  <a:tcPr/>
                </a:tc>
                <a:tc>
                  <a:txBody>
                    <a:bodyPr/>
                    <a:lstStyle/>
                    <a:p>
                      <a:r>
                        <a:rPr lang="en-US" sz="1200" dirty="0"/>
                        <a:t>Cycle 1</a:t>
                      </a:r>
                    </a:p>
                  </a:txBody>
                  <a:tcPr/>
                </a:tc>
                <a:tc>
                  <a:txBody>
                    <a:bodyPr/>
                    <a:lstStyle/>
                    <a:p>
                      <a:r>
                        <a:rPr lang="en-US" sz="1200" dirty="0"/>
                        <a:t>Cycle 2</a:t>
                      </a:r>
                    </a:p>
                  </a:txBody>
                  <a:tcPr/>
                </a:tc>
                <a:tc>
                  <a:txBody>
                    <a:bodyPr/>
                    <a:lstStyle/>
                    <a:p>
                      <a:r>
                        <a:rPr lang="en-US" sz="1200" dirty="0"/>
                        <a:t>Cycle 3</a:t>
                      </a:r>
                    </a:p>
                  </a:txBody>
                  <a:tcPr/>
                </a:tc>
                <a:tc>
                  <a:txBody>
                    <a:bodyPr/>
                    <a:lstStyle/>
                    <a:p>
                      <a:r>
                        <a:rPr lang="en-US" sz="1200" dirty="0"/>
                        <a:t>Cycle 4</a:t>
                      </a:r>
                    </a:p>
                  </a:txBody>
                  <a:tcPr/>
                </a:tc>
                <a:tc>
                  <a:txBody>
                    <a:bodyPr/>
                    <a:lstStyle/>
                    <a:p>
                      <a:r>
                        <a:rPr lang="en-US" sz="1200" dirty="0"/>
                        <a:t>Cycle 5</a:t>
                      </a:r>
                    </a:p>
                  </a:txBody>
                  <a:tcPr/>
                </a:tc>
                <a:tc>
                  <a:txBody>
                    <a:bodyPr/>
                    <a:lstStyle/>
                    <a:p>
                      <a:r>
                        <a:rPr lang="en-US" sz="1200" dirty="0"/>
                        <a:t>Cycle 6</a:t>
                      </a:r>
                    </a:p>
                  </a:txBody>
                  <a:tcPr/>
                </a:tc>
                <a:tc>
                  <a:txBody>
                    <a:bodyPr/>
                    <a:lstStyle/>
                    <a:p>
                      <a:r>
                        <a:rPr lang="en-US" sz="1200" dirty="0"/>
                        <a:t>Cycle 7</a:t>
                      </a:r>
                    </a:p>
                  </a:txBody>
                  <a:tcPr/>
                </a:tc>
                <a:tc>
                  <a:txBody>
                    <a:bodyPr/>
                    <a:lstStyle/>
                    <a:p>
                      <a:r>
                        <a:rPr lang="en-US" sz="1200" dirty="0"/>
                        <a:t>Cycle 8</a:t>
                      </a:r>
                    </a:p>
                  </a:txBody>
                  <a:tcPr/>
                </a:tc>
                <a:tc>
                  <a:txBody>
                    <a:bodyPr/>
                    <a:lstStyle/>
                    <a:p>
                      <a:r>
                        <a:rPr lang="en-US" sz="1200" dirty="0"/>
                        <a:t>Cycle 9</a:t>
                      </a:r>
                    </a:p>
                  </a:txBody>
                  <a:tcPr/>
                </a:tc>
                <a:extLst>
                  <a:ext uri="{0D108BD9-81ED-4DB2-BD59-A6C34878D82A}">
                    <a16:rowId xmlns:a16="http://schemas.microsoft.com/office/drawing/2014/main" val="1492885820"/>
                  </a:ext>
                </a:extLst>
              </a:tr>
              <a:tr h="322197">
                <a:tc>
                  <a:txBody>
                    <a:bodyPr/>
                    <a:lstStyle/>
                    <a:p>
                      <a:r>
                        <a:rPr lang="en-US" sz="1200" dirty="0"/>
                        <a:t>add x1, x3, x4</a:t>
                      </a:r>
                    </a:p>
                  </a:txBody>
                  <a:tcPr/>
                </a:tc>
                <a:tc>
                  <a:txBody>
                    <a:bodyPr/>
                    <a:lstStyle/>
                    <a:p>
                      <a:r>
                        <a:rPr lang="en-US" sz="1200" dirty="0"/>
                        <a:t>IF</a:t>
                      </a:r>
                    </a:p>
                  </a:txBody>
                  <a:tcPr/>
                </a:tc>
                <a:tc>
                  <a:txBody>
                    <a:bodyPr/>
                    <a:lstStyle/>
                    <a:p>
                      <a:r>
                        <a:rPr lang="en-US" sz="1200" dirty="0"/>
                        <a:t>ID</a:t>
                      </a:r>
                    </a:p>
                  </a:txBody>
                  <a:tcPr/>
                </a:tc>
                <a:tc>
                  <a:txBody>
                    <a:bodyPr/>
                    <a:lstStyle/>
                    <a:p>
                      <a:r>
                        <a:rPr lang="en-US" sz="1200" dirty="0"/>
                        <a:t>EX</a:t>
                      </a:r>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726362581"/>
                  </a:ext>
                </a:extLst>
              </a:tr>
              <a:tr h="322197">
                <a:tc>
                  <a:txBody>
                    <a:bodyPr/>
                    <a:lstStyle/>
                    <a:p>
                      <a:r>
                        <a:rPr lang="en-US" sz="1200" dirty="0" err="1"/>
                        <a:t>ldur</a:t>
                      </a:r>
                      <a:r>
                        <a:rPr lang="en-US" sz="1200" dirty="0"/>
                        <a:t> x2, [x0, #4]</a:t>
                      </a:r>
                    </a:p>
                  </a:txBody>
                  <a:tcPr/>
                </a:tc>
                <a:tc>
                  <a:txBody>
                    <a:bodyPr/>
                    <a:lstStyle/>
                    <a:p>
                      <a:r>
                        <a:rPr lang="en-US" sz="1200" dirty="0"/>
                        <a:t>IF</a:t>
                      </a:r>
                    </a:p>
                  </a:txBody>
                  <a:tcPr/>
                </a:tc>
                <a:tc>
                  <a:txBody>
                    <a:bodyPr/>
                    <a:lstStyle/>
                    <a:p>
                      <a:r>
                        <a:rPr lang="en-US" sz="1200" dirty="0"/>
                        <a:t>ID</a:t>
                      </a:r>
                    </a:p>
                  </a:txBody>
                  <a:tcPr/>
                </a:tc>
                <a:tc>
                  <a:txBody>
                    <a:bodyPr/>
                    <a:lstStyle/>
                    <a:p>
                      <a:r>
                        <a:rPr lang="en-US" sz="1200" dirty="0"/>
                        <a:t>EX</a:t>
                      </a:r>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535534988"/>
                  </a:ext>
                </a:extLst>
              </a:tr>
              <a:tr h="322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add x5, x2, x2</a:t>
                      </a:r>
                    </a:p>
                  </a:txBody>
                  <a:tcPr/>
                </a:tc>
                <a:tc>
                  <a:txBody>
                    <a:bodyPr/>
                    <a:lstStyle/>
                    <a:p>
                      <a:endParaRPr lang="en-US" sz="1200"/>
                    </a:p>
                  </a:txBody>
                  <a:tcPr/>
                </a:tc>
                <a:tc>
                  <a:txBody>
                    <a:bodyPr/>
                    <a:lstStyle/>
                    <a:p>
                      <a:r>
                        <a:rPr lang="en-US" sz="1200" dirty="0"/>
                        <a:t>IF</a:t>
                      </a:r>
                    </a:p>
                  </a:txBody>
                  <a:tcPr/>
                </a:tc>
                <a:tc>
                  <a:txBody>
                    <a:bodyPr/>
                    <a:lstStyle/>
                    <a:p>
                      <a:r>
                        <a:rPr lang="en-US" sz="1200" dirty="0"/>
                        <a:t>ID</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879409258"/>
                  </a:ext>
                </a:extLst>
              </a:tr>
              <a:tr h="322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stur</a:t>
                      </a:r>
                      <a:r>
                        <a:rPr lang="en-US" sz="1200" dirty="0"/>
                        <a:t> x1, [x0, #8]</a:t>
                      </a:r>
                    </a:p>
                  </a:txBody>
                  <a:tcPr/>
                </a:tc>
                <a:tc>
                  <a:txBody>
                    <a:bodyPr/>
                    <a:lstStyle/>
                    <a:p>
                      <a:endParaRPr lang="en-US" sz="1200"/>
                    </a:p>
                  </a:txBody>
                  <a:tcPr/>
                </a:tc>
                <a:tc>
                  <a:txBody>
                    <a:bodyPr/>
                    <a:lstStyle/>
                    <a:p>
                      <a:r>
                        <a:rPr lang="en-US" sz="1200" dirty="0"/>
                        <a:t>IF</a:t>
                      </a:r>
                    </a:p>
                  </a:txBody>
                  <a:tcPr/>
                </a:tc>
                <a:tc>
                  <a:txBody>
                    <a:bodyPr/>
                    <a:lstStyle/>
                    <a:p>
                      <a:r>
                        <a:rPr lang="en-US" sz="1200" dirty="0"/>
                        <a:t>ID</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706042225"/>
                  </a:ext>
                </a:extLst>
              </a:tr>
              <a:tr h="322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sub x7, x5, x2</a:t>
                      </a:r>
                    </a:p>
                  </a:txBody>
                  <a:tcPr/>
                </a:tc>
                <a:tc>
                  <a:txBody>
                    <a:bodyPr/>
                    <a:lstStyle/>
                    <a:p>
                      <a:endParaRPr lang="en-US" sz="1200"/>
                    </a:p>
                  </a:txBody>
                  <a:tcPr/>
                </a:tc>
                <a:tc>
                  <a:txBody>
                    <a:bodyPr/>
                    <a:lstStyle/>
                    <a:p>
                      <a:endParaRPr lang="en-US" sz="1200"/>
                    </a:p>
                  </a:txBody>
                  <a:tcPr/>
                </a:tc>
                <a:tc>
                  <a:txBody>
                    <a:bodyPr/>
                    <a:lstStyle/>
                    <a:p>
                      <a:r>
                        <a:rPr lang="en-US" sz="1200" dirty="0"/>
                        <a:t>IF</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184999059"/>
                  </a:ext>
                </a:extLst>
              </a:tr>
              <a:tr h="322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560338631"/>
                  </a:ext>
                </a:extLst>
              </a:tr>
            </a:tbl>
          </a:graphicData>
        </a:graphic>
      </p:graphicFrame>
    </p:spTree>
    <p:extLst>
      <p:ext uri="{BB962C8B-B14F-4D97-AF65-F5344CB8AC3E}">
        <p14:creationId xmlns:p14="http://schemas.microsoft.com/office/powerpoint/2010/main" val="2911592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6701C-710F-4B52-8E02-AC078E87A502}"/>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2 Step 8</a:t>
            </a:r>
          </a:p>
        </p:txBody>
      </p:sp>
      <p:sp>
        <p:nvSpPr>
          <p:cNvPr id="4" name="TextBox 3">
            <a:extLst>
              <a:ext uri="{FF2B5EF4-FFF2-40B4-BE49-F238E27FC236}">
                <a16:creationId xmlns:a16="http://schemas.microsoft.com/office/drawing/2014/main" id="{D0E92B86-C1A7-9942-BA1E-939853A89D7C}"/>
              </a:ext>
            </a:extLst>
          </p:cNvPr>
          <p:cNvSpPr txBox="1"/>
          <p:nvPr/>
        </p:nvSpPr>
        <p:spPr>
          <a:xfrm>
            <a:off x="891399" y="771704"/>
            <a:ext cx="1641796" cy="1754326"/>
          </a:xfrm>
          <a:prstGeom prst="rect">
            <a:avLst/>
          </a:prstGeom>
          <a:noFill/>
        </p:spPr>
        <p:txBody>
          <a:bodyPr wrap="none" rtlCol="0">
            <a:spAutoFit/>
          </a:bodyPr>
          <a:lstStyle/>
          <a:p>
            <a:r>
              <a:rPr lang="en-US" dirty="0"/>
              <a:t>add x1, x3, x4</a:t>
            </a:r>
          </a:p>
          <a:p>
            <a:r>
              <a:rPr lang="en-US" dirty="0" err="1"/>
              <a:t>ldur</a:t>
            </a:r>
            <a:r>
              <a:rPr lang="en-US" dirty="0"/>
              <a:t> x2, [x0, #4]</a:t>
            </a:r>
          </a:p>
          <a:p>
            <a:r>
              <a:rPr lang="en-US" dirty="0"/>
              <a:t>add x5, x2, x2</a:t>
            </a:r>
          </a:p>
          <a:p>
            <a:r>
              <a:rPr lang="en-US" dirty="0" err="1"/>
              <a:t>stur</a:t>
            </a:r>
            <a:r>
              <a:rPr lang="en-US" dirty="0"/>
              <a:t> x1, [x0, #8]</a:t>
            </a:r>
          </a:p>
          <a:p>
            <a:r>
              <a:rPr lang="en-US" dirty="0"/>
              <a:t>sub x7, x5, x2</a:t>
            </a:r>
          </a:p>
          <a:p>
            <a:r>
              <a:rPr lang="en-US" dirty="0" err="1"/>
              <a:t>cbz</a:t>
            </a:r>
            <a:r>
              <a:rPr lang="en-US" dirty="0"/>
              <a:t> x7, #3</a:t>
            </a:r>
          </a:p>
        </p:txBody>
      </p:sp>
      <p:graphicFrame>
        <p:nvGraphicFramePr>
          <p:cNvPr id="8" name="Table 5">
            <a:extLst>
              <a:ext uri="{FF2B5EF4-FFF2-40B4-BE49-F238E27FC236}">
                <a16:creationId xmlns:a16="http://schemas.microsoft.com/office/drawing/2014/main" id="{5F0A97F6-54BA-6A4A-A7ED-64FA766B8CE6}"/>
              </a:ext>
            </a:extLst>
          </p:cNvPr>
          <p:cNvGraphicFramePr>
            <a:graphicFrameLocks noGrp="1"/>
          </p:cNvGraphicFramePr>
          <p:nvPr>
            <p:extLst>
              <p:ext uri="{D42A27DB-BD31-4B8C-83A1-F6EECF244321}">
                <p14:modId xmlns:p14="http://schemas.microsoft.com/office/powerpoint/2010/main" val="1617378282"/>
              </p:ext>
            </p:extLst>
          </p:nvPr>
        </p:nvGraphicFramePr>
        <p:xfrm>
          <a:off x="304800" y="2808111"/>
          <a:ext cx="9559291" cy="2255379"/>
        </p:xfrm>
        <a:graphic>
          <a:graphicData uri="http://schemas.openxmlformats.org/drawingml/2006/table">
            <a:tbl>
              <a:tblPr firstRow="1" bandRow="1">
                <a:tableStyleId>{5C22544A-7EE6-4342-B048-85BDC9FD1C3A}</a:tableStyleId>
              </a:tblPr>
              <a:tblGrid>
                <a:gridCol w="1488659">
                  <a:extLst>
                    <a:ext uri="{9D8B030D-6E8A-4147-A177-3AD203B41FA5}">
                      <a16:colId xmlns:a16="http://schemas.microsoft.com/office/drawing/2014/main" val="1713105032"/>
                    </a:ext>
                  </a:extLst>
                </a:gridCol>
                <a:gridCol w="921322">
                  <a:extLst>
                    <a:ext uri="{9D8B030D-6E8A-4147-A177-3AD203B41FA5}">
                      <a16:colId xmlns:a16="http://schemas.microsoft.com/office/drawing/2014/main" val="3551672735"/>
                    </a:ext>
                  </a:extLst>
                </a:gridCol>
                <a:gridCol w="985494">
                  <a:extLst>
                    <a:ext uri="{9D8B030D-6E8A-4147-A177-3AD203B41FA5}">
                      <a16:colId xmlns:a16="http://schemas.microsoft.com/office/drawing/2014/main" val="2991745091"/>
                    </a:ext>
                  </a:extLst>
                </a:gridCol>
                <a:gridCol w="904863">
                  <a:extLst>
                    <a:ext uri="{9D8B030D-6E8A-4147-A177-3AD203B41FA5}">
                      <a16:colId xmlns:a16="http://schemas.microsoft.com/office/drawing/2014/main" val="1434479373"/>
                    </a:ext>
                  </a:extLst>
                </a:gridCol>
                <a:gridCol w="1101961">
                  <a:extLst>
                    <a:ext uri="{9D8B030D-6E8A-4147-A177-3AD203B41FA5}">
                      <a16:colId xmlns:a16="http://schemas.microsoft.com/office/drawing/2014/main" val="1807741230"/>
                    </a:ext>
                  </a:extLst>
                </a:gridCol>
                <a:gridCol w="1003412">
                  <a:extLst>
                    <a:ext uri="{9D8B030D-6E8A-4147-A177-3AD203B41FA5}">
                      <a16:colId xmlns:a16="http://schemas.microsoft.com/office/drawing/2014/main" val="1554462254"/>
                    </a:ext>
                  </a:extLst>
                </a:gridCol>
                <a:gridCol w="824230">
                  <a:extLst>
                    <a:ext uri="{9D8B030D-6E8A-4147-A177-3AD203B41FA5}">
                      <a16:colId xmlns:a16="http://schemas.microsoft.com/office/drawing/2014/main" val="2125170148"/>
                    </a:ext>
                  </a:extLst>
                </a:gridCol>
                <a:gridCol w="788396">
                  <a:extLst>
                    <a:ext uri="{9D8B030D-6E8A-4147-A177-3AD203B41FA5}">
                      <a16:colId xmlns:a16="http://schemas.microsoft.com/office/drawing/2014/main" val="2036141391"/>
                    </a:ext>
                  </a:extLst>
                </a:gridCol>
                <a:gridCol w="770477">
                  <a:extLst>
                    <a:ext uri="{9D8B030D-6E8A-4147-A177-3AD203B41FA5}">
                      <a16:colId xmlns:a16="http://schemas.microsoft.com/office/drawing/2014/main" val="2580150789"/>
                    </a:ext>
                  </a:extLst>
                </a:gridCol>
                <a:gridCol w="770477">
                  <a:extLst>
                    <a:ext uri="{9D8B030D-6E8A-4147-A177-3AD203B41FA5}">
                      <a16:colId xmlns:a16="http://schemas.microsoft.com/office/drawing/2014/main" val="859933638"/>
                    </a:ext>
                  </a:extLst>
                </a:gridCol>
              </a:tblGrid>
              <a:tr h="322197">
                <a:tc>
                  <a:txBody>
                    <a:bodyPr/>
                    <a:lstStyle/>
                    <a:p>
                      <a:r>
                        <a:rPr lang="en-US" sz="1200" dirty="0"/>
                        <a:t>Instruction</a:t>
                      </a:r>
                    </a:p>
                  </a:txBody>
                  <a:tcPr/>
                </a:tc>
                <a:tc>
                  <a:txBody>
                    <a:bodyPr/>
                    <a:lstStyle/>
                    <a:p>
                      <a:r>
                        <a:rPr lang="en-US" sz="1200" dirty="0"/>
                        <a:t>Cycle 1</a:t>
                      </a:r>
                    </a:p>
                  </a:txBody>
                  <a:tcPr/>
                </a:tc>
                <a:tc>
                  <a:txBody>
                    <a:bodyPr/>
                    <a:lstStyle/>
                    <a:p>
                      <a:r>
                        <a:rPr lang="en-US" sz="1200" dirty="0"/>
                        <a:t>Cycle 2</a:t>
                      </a:r>
                    </a:p>
                  </a:txBody>
                  <a:tcPr/>
                </a:tc>
                <a:tc>
                  <a:txBody>
                    <a:bodyPr/>
                    <a:lstStyle/>
                    <a:p>
                      <a:r>
                        <a:rPr lang="en-US" sz="1200" dirty="0"/>
                        <a:t>Cycle 3</a:t>
                      </a:r>
                    </a:p>
                  </a:txBody>
                  <a:tcPr/>
                </a:tc>
                <a:tc>
                  <a:txBody>
                    <a:bodyPr/>
                    <a:lstStyle/>
                    <a:p>
                      <a:r>
                        <a:rPr lang="en-US" sz="1200" dirty="0"/>
                        <a:t>Cycle 4</a:t>
                      </a:r>
                    </a:p>
                  </a:txBody>
                  <a:tcPr/>
                </a:tc>
                <a:tc>
                  <a:txBody>
                    <a:bodyPr/>
                    <a:lstStyle/>
                    <a:p>
                      <a:r>
                        <a:rPr lang="en-US" sz="1200" dirty="0"/>
                        <a:t>Cycle 5</a:t>
                      </a:r>
                    </a:p>
                  </a:txBody>
                  <a:tcPr/>
                </a:tc>
                <a:tc>
                  <a:txBody>
                    <a:bodyPr/>
                    <a:lstStyle/>
                    <a:p>
                      <a:r>
                        <a:rPr lang="en-US" sz="1200" dirty="0"/>
                        <a:t>Cycle 6</a:t>
                      </a:r>
                    </a:p>
                  </a:txBody>
                  <a:tcPr/>
                </a:tc>
                <a:tc>
                  <a:txBody>
                    <a:bodyPr/>
                    <a:lstStyle/>
                    <a:p>
                      <a:r>
                        <a:rPr lang="en-US" sz="1200" dirty="0"/>
                        <a:t>Cycle 7</a:t>
                      </a:r>
                    </a:p>
                  </a:txBody>
                  <a:tcPr/>
                </a:tc>
                <a:tc>
                  <a:txBody>
                    <a:bodyPr/>
                    <a:lstStyle/>
                    <a:p>
                      <a:r>
                        <a:rPr lang="en-US" sz="1200" dirty="0"/>
                        <a:t>Cycle 8</a:t>
                      </a:r>
                    </a:p>
                  </a:txBody>
                  <a:tcPr/>
                </a:tc>
                <a:tc>
                  <a:txBody>
                    <a:bodyPr/>
                    <a:lstStyle/>
                    <a:p>
                      <a:r>
                        <a:rPr lang="en-US" sz="1200" dirty="0"/>
                        <a:t>Cycle 9</a:t>
                      </a:r>
                    </a:p>
                  </a:txBody>
                  <a:tcPr/>
                </a:tc>
                <a:extLst>
                  <a:ext uri="{0D108BD9-81ED-4DB2-BD59-A6C34878D82A}">
                    <a16:rowId xmlns:a16="http://schemas.microsoft.com/office/drawing/2014/main" val="1492885820"/>
                  </a:ext>
                </a:extLst>
              </a:tr>
              <a:tr h="322197">
                <a:tc>
                  <a:txBody>
                    <a:bodyPr/>
                    <a:lstStyle/>
                    <a:p>
                      <a:r>
                        <a:rPr lang="en-US" sz="1200" dirty="0"/>
                        <a:t>add x1, x3, x4</a:t>
                      </a:r>
                    </a:p>
                  </a:txBody>
                  <a:tcPr/>
                </a:tc>
                <a:tc>
                  <a:txBody>
                    <a:bodyPr/>
                    <a:lstStyle/>
                    <a:p>
                      <a:r>
                        <a:rPr lang="en-US" sz="1200" dirty="0"/>
                        <a:t>IF</a:t>
                      </a:r>
                    </a:p>
                  </a:txBody>
                  <a:tcPr/>
                </a:tc>
                <a:tc>
                  <a:txBody>
                    <a:bodyPr/>
                    <a:lstStyle/>
                    <a:p>
                      <a:r>
                        <a:rPr lang="en-US" sz="1200" dirty="0"/>
                        <a:t>ID</a:t>
                      </a:r>
                    </a:p>
                  </a:txBody>
                  <a:tcPr/>
                </a:tc>
                <a:tc>
                  <a:txBody>
                    <a:bodyPr/>
                    <a:lstStyle/>
                    <a:p>
                      <a:r>
                        <a:rPr lang="en-US" sz="1200" dirty="0"/>
                        <a:t>EX</a:t>
                      </a:r>
                    </a:p>
                  </a:txBody>
                  <a:tcPr/>
                </a:tc>
                <a:tc>
                  <a:txBody>
                    <a:bodyPr/>
                    <a:lstStyle/>
                    <a:p>
                      <a:r>
                        <a:rPr lang="en-US" sz="1200" dirty="0"/>
                        <a:t>MEM</a:t>
                      </a:r>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726362581"/>
                  </a:ext>
                </a:extLst>
              </a:tr>
              <a:tr h="322197">
                <a:tc>
                  <a:txBody>
                    <a:bodyPr/>
                    <a:lstStyle/>
                    <a:p>
                      <a:r>
                        <a:rPr lang="en-US" sz="1200" dirty="0" err="1"/>
                        <a:t>ldur</a:t>
                      </a:r>
                      <a:r>
                        <a:rPr lang="en-US" sz="1200" dirty="0"/>
                        <a:t> x2, [x0, #4]</a:t>
                      </a:r>
                    </a:p>
                  </a:txBody>
                  <a:tcPr/>
                </a:tc>
                <a:tc>
                  <a:txBody>
                    <a:bodyPr/>
                    <a:lstStyle/>
                    <a:p>
                      <a:r>
                        <a:rPr lang="en-US" sz="1200" dirty="0"/>
                        <a:t>IF</a:t>
                      </a:r>
                    </a:p>
                  </a:txBody>
                  <a:tcPr/>
                </a:tc>
                <a:tc>
                  <a:txBody>
                    <a:bodyPr/>
                    <a:lstStyle/>
                    <a:p>
                      <a:r>
                        <a:rPr lang="en-US" sz="1200" dirty="0"/>
                        <a:t>ID</a:t>
                      </a:r>
                    </a:p>
                  </a:txBody>
                  <a:tcPr/>
                </a:tc>
                <a:tc>
                  <a:txBody>
                    <a:bodyPr/>
                    <a:lstStyle/>
                    <a:p>
                      <a:r>
                        <a:rPr lang="en-US" sz="1200" dirty="0"/>
                        <a:t>EX</a:t>
                      </a:r>
                    </a:p>
                  </a:txBody>
                  <a:tcPr/>
                </a:tc>
                <a:tc>
                  <a:txBody>
                    <a:bodyPr/>
                    <a:lstStyle/>
                    <a:p>
                      <a:r>
                        <a:rPr lang="en-US" sz="1200" dirty="0"/>
                        <a:t>MEM</a:t>
                      </a:r>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535534988"/>
                  </a:ext>
                </a:extLst>
              </a:tr>
              <a:tr h="322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add x5, x2, x2</a:t>
                      </a:r>
                    </a:p>
                  </a:txBody>
                  <a:tcPr/>
                </a:tc>
                <a:tc>
                  <a:txBody>
                    <a:bodyPr/>
                    <a:lstStyle/>
                    <a:p>
                      <a:endParaRPr lang="en-US" sz="1200"/>
                    </a:p>
                  </a:txBody>
                  <a:tcPr/>
                </a:tc>
                <a:tc>
                  <a:txBody>
                    <a:bodyPr/>
                    <a:lstStyle/>
                    <a:p>
                      <a:r>
                        <a:rPr lang="en-US" sz="1200" dirty="0"/>
                        <a:t>IF</a:t>
                      </a:r>
                    </a:p>
                  </a:txBody>
                  <a:tcPr/>
                </a:tc>
                <a:tc>
                  <a:txBody>
                    <a:bodyPr/>
                    <a:lstStyle/>
                    <a:p>
                      <a:r>
                        <a:rPr lang="en-US" sz="1200" dirty="0"/>
                        <a:t>ID</a:t>
                      </a:r>
                    </a:p>
                  </a:txBody>
                  <a:tcPr/>
                </a:tc>
                <a:tc>
                  <a:txBody>
                    <a:bodyPr/>
                    <a:lstStyle/>
                    <a:p>
                      <a:r>
                        <a:rPr lang="en-US" sz="1200" dirty="0"/>
                        <a:t>ID</a:t>
                      </a:r>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879409258"/>
                  </a:ext>
                </a:extLst>
              </a:tr>
              <a:tr h="322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stur</a:t>
                      </a:r>
                      <a:r>
                        <a:rPr lang="en-US" sz="1200" dirty="0"/>
                        <a:t> x1, [x0, #8]</a:t>
                      </a:r>
                    </a:p>
                  </a:txBody>
                  <a:tcPr/>
                </a:tc>
                <a:tc>
                  <a:txBody>
                    <a:bodyPr/>
                    <a:lstStyle/>
                    <a:p>
                      <a:endParaRPr lang="en-US" sz="1200"/>
                    </a:p>
                  </a:txBody>
                  <a:tcPr/>
                </a:tc>
                <a:tc>
                  <a:txBody>
                    <a:bodyPr/>
                    <a:lstStyle/>
                    <a:p>
                      <a:r>
                        <a:rPr lang="en-US" sz="1200" dirty="0"/>
                        <a:t>IF</a:t>
                      </a:r>
                    </a:p>
                  </a:txBody>
                  <a:tcPr/>
                </a:tc>
                <a:tc>
                  <a:txBody>
                    <a:bodyPr/>
                    <a:lstStyle/>
                    <a:p>
                      <a:r>
                        <a:rPr lang="en-US" sz="1200" dirty="0"/>
                        <a:t>ID</a:t>
                      </a:r>
                    </a:p>
                  </a:txBody>
                  <a:tcPr/>
                </a:tc>
                <a:tc>
                  <a:txBody>
                    <a:bodyPr/>
                    <a:lstStyle/>
                    <a:p>
                      <a:r>
                        <a:rPr lang="en-US" sz="1200" dirty="0"/>
                        <a:t>ID</a:t>
                      </a:r>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706042225"/>
                  </a:ext>
                </a:extLst>
              </a:tr>
              <a:tr h="322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sub x7, x5, x2</a:t>
                      </a:r>
                    </a:p>
                  </a:txBody>
                  <a:tcPr/>
                </a:tc>
                <a:tc>
                  <a:txBody>
                    <a:bodyPr/>
                    <a:lstStyle/>
                    <a:p>
                      <a:endParaRPr lang="en-US" sz="1200"/>
                    </a:p>
                  </a:txBody>
                  <a:tcPr/>
                </a:tc>
                <a:tc>
                  <a:txBody>
                    <a:bodyPr/>
                    <a:lstStyle/>
                    <a:p>
                      <a:endParaRPr lang="en-US" sz="1200"/>
                    </a:p>
                  </a:txBody>
                  <a:tcPr/>
                </a:tc>
                <a:tc>
                  <a:txBody>
                    <a:bodyPr/>
                    <a:lstStyle/>
                    <a:p>
                      <a:r>
                        <a:rPr lang="en-US" sz="1200" dirty="0"/>
                        <a:t>IF</a:t>
                      </a:r>
                    </a:p>
                  </a:txBody>
                  <a:tcPr/>
                </a:tc>
                <a:tc>
                  <a:txBody>
                    <a:bodyPr/>
                    <a:lstStyle/>
                    <a:p>
                      <a:r>
                        <a:rPr lang="en-US" sz="1200" dirty="0"/>
                        <a:t>IF</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184999059"/>
                  </a:ext>
                </a:extLst>
              </a:tr>
              <a:tr h="322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560338631"/>
                  </a:ext>
                </a:extLst>
              </a:tr>
            </a:tbl>
          </a:graphicData>
        </a:graphic>
      </p:graphicFrame>
    </p:spTree>
    <p:extLst>
      <p:ext uri="{BB962C8B-B14F-4D97-AF65-F5344CB8AC3E}">
        <p14:creationId xmlns:p14="http://schemas.microsoft.com/office/powerpoint/2010/main" val="3948352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6BA4EF-4181-4765-B304-2699B7352968}"/>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2 Step 9</a:t>
            </a:r>
          </a:p>
        </p:txBody>
      </p:sp>
      <p:sp>
        <p:nvSpPr>
          <p:cNvPr id="4" name="TextBox 3">
            <a:extLst>
              <a:ext uri="{FF2B5EF4-FFF2-40B4-BE49-F238E27FC236}">
                <a16:creationId xmlns:a16="http://schemas.microsoft.com/office/drawing/2014/main" id="{D0E92B86-C1A7-9942-BA1E-939853A89D7C}"/>
              </a:ext>
            </a:extLst>
          </p:cNvPr>
          <p:cNvSpPr txBox="1"/>
          <p:nvPr/>
        </p:nvSpPr>
        <p:spPr>
          <a:xfrm>
            <a:off x="891399" y="771704"/>
            <a:ext cx="1641796" cy="1754326"/>
          </a:xfrm>
          <a:prstGeom prst="rect">
            <a:avLst/>
          </a:prstGeom>
          <a:noFill/>
        </p:spPr>
        <p:txBody>
          <a:bodyPr wrap="none" rtlCol="0">
            <a:spAutoFit/>
          </a:bodyPr>
          <a:lstStyle/>
          <a:p>
            <a:r>
              <a:rPr lang="en-US" dirty="0"/>
              <a:t>add x1, x3, x4</a:t>
            </a:r>
          </a:p>
          <a:p>
            <a:r>
              <a:rPr lang="en-US" dirty="0" err="1"/>
              <a:t>ldur</a:t>
            </a:r>
            <a:r>
              <a:rPr lang="en-US" dirty="0"/>
              <a:t> x2, [x0, #4]</a:t>
            </a:r>
          </a:p>
          <a:p>
            <a:r>
              <a:rPr lang="en-US" dirty="0"/>
              <a:t>add x5, x2, x2</a:t>
            </a:r>
          </a:p>
          <a:p>
            <a:r>
              <a:rPr lang="en-US" dirty="0" err="1"/>
              <a:t>stur</a:t>
            </a:r>
            <a:r>
              <a:rPr lang="en-US" dirty="0"/>
              <a:t> x1, [x0, #8]</a:t>
            </a:r>
          </a:p>
          <a:p>
            <a:r>
              <a:rPr lang="en-US" dirty="0"/>
              <a:t>sub x7, x5, x2</a:t>
            </a:r>
          </a:p>
          <a:p>
            <a:r>
              <a:rPr lang="en-US" dirty="0" err="1"/>
              <a:t>cbz</a:t>
            </a:r>
            <a:r>
              <a:rPr lang="en-US" dirty="0"/>
              <a:t> x7, #3</a:t>
            </a:r>
          </a:p>
        </p:txBody>
      </p:sp>
      <p:graphicFrame>
        <p:nvGraphicFramePr>
          <p:cNvPr id="8" name="Table 5">
            <a:extLst>
              <a:ext uri="{FF2B5EF4-FFF2-40B4-BE49-F238E27FC236}">
                <a16:creationId xmlns:a16="http://schemas.microsoft.com/office/drawing/2014/main" id="{5F0A97F6-54BA-6A4A-A7ED-64FA766B8CE6}"/>
              </a:ext>
            </a:extLst>
          </p:cNvPr>
          <p:cNvGraphicFramePr>
            <a:graphicFrameLocks noGrp="1"/>
          </p:cNvGraphicFramePr>
          <p:nvPr>
            <p:extLst>
              <p:ext uri="{D42A27DB-BD31-4B8C-83A1-F6EECF244321}">
                <p14:modId xmlns:p14="http://schemas.microsoft.com/office/powerpoint/2010/main" val="1902173212"/>
              </p:ext>
            </p:extLst>
          </p:nvPr>
        </p:nvGraphicFramePr>
        <p:xfrm>
          <a:off x="304800" y="2808111"/>
          <a:ext cx="9559291" cy="2255379"/>
        </p:xfrm>
        <a:graphic>
          <a:graphicData uri="http://schemas.openxmlformats.org/drawingml/2006/table">
            <a:tbl>
              <a:tblPr firstRow="1" bandRow="1">
                <a:tableStyleId>{5C22544A-7EE6-4342-B048-85BDC9FD1C3A}</a:tableStyleId>
              </a:tblPr>
              <a:tblGrid>
                <a:gridCol w="1488659">
                  <a:extLst>
                    <a:ext uri="{9D8B030D-6E8A-4147-A177-3AD203B41FA5}">
                      <a16:colId xmlns:a16="http://schemas.microsoft.com/office/drawing/2014/main" val="1713105032"/>
                    </a:ext>
                  </a:extLst>
                </a:gridCol>
                <a:gridCol w="921322">
                  <a:extLst>
                    <a:ext uri="{9D8B030D-6E8A-4147-A177-3AD203B41FA5}">
                      <a16:colId xmlns:a16="http://schemas.microsoft.com/office/drawing/2014/main" val="3551672735"/>
                    </a:ext>
                  </a:extLst>
                </a:gridCol>
                <a:gridCol w="985494">
                  <a:extLst>
                    <a:ext uri="{9D8B030D-6E8A-4147-A177-3AD203B41FA5}">
                      <a16:colId xmlns:a16="http://schemas.microsoft.com/office/drawing/2014/main" val="2991745091"/>
                    </a:ext>
                  </a:extLst>
                </a:gridCol>
                <a:gridCol w="904863">
                  <a:extLst>
                    <a:ext uri="{9D8B030D-6E8A-4147-A177-3AD203B41FA5}">
                      <a16:colId xmlns:a16="http://schemas.microsoft.com/office/drawing/2014/main" val="1434479373"/>
                    </a:ext>
                  </a:extLst>
                </a:gridCol>
                <a:gridCol w="1101961">
                  <a:extLst>
                    <a:ext uri="{9D8B030D-6E8A-4147-A177-3AD203B41FA5}">
                      <a16:colId xmlns:a16="http://schemas.microsoft.com/office/drawing/2014/main" val="1807741230"/>
                    </a:ext>
                  </a:extLst>
                </a:gridCol>
                <a:gridCol w="1003412">
                  <a:extLst>
                    <a:ext uri="{9D8B030D-6E8A-4147-A177-3AD203B41FA5}">
                      <a16:colId xmlns:a16="http://schemas.microsoft.com/office/drawing/2014/main" val="1554462254"/>
                    </a:ext>
                  </a:extLst>
                </a:gridCol>
                <a:gridCol w="824230">
                  <a:extLst>
                    <a:ext uri="{9D8B030D-6E8A-4147-A177-3AD203B41FA5}">
                      <a16:colId xmlns:a16="http://schemas.microsoft.com/office/drawing/2014/main" val="2125170148"/>
                    </a:ext>
                  </a:extLst>
                </a:gridCol>
                <a:gridCol w="788396">
                  <a:extLst>
                    <a:ext uri="{9D8B030D-6E8A-4147-A177-3AD203B41FA5}">
                      <a16:colId xmlns:a16="http://schemas.microsoft.com/office/drawing/2014/main" val="2036141391"/>
                    </a:ext>
                  </a:extLst>
                </a:gridCol>
                <a:gridCol w="770477">
                  <a:extLst>
                    <a:ext uri="{9D8B030D-6E8A-4147-A177-3AD203B41FA5}">
                      <a16:colId xmlns:a16="http://schemas.microsoft.com/office/drawing/2014/main" val="2580150789"/>
                    </a:ext>
                  </a:extLst>
                </a:gridCol>
                <a:gridCol w="770477">
                  <a:extLst>
                    <a:ext uri="{9D8B030D-6E8A-4147-A177-3AD203B41FA5}">
                      <a16:colId xmlns:a16="http://schemas.microsoft.com/office/drawing/2014/main" val="859933638"/>
                    </a:ext>
                  </a:extLst>
                </a:gridCol>
              </a:tblGrid>
              <a:tr h="322197">
                <a:tc>
                  <a:txBody>
                    <a:bodyPr/>
                    <a:lstStyle/>
                    <a:p>
                      <a:r>
                        <a:rPr lang="en-US" sz="1200" dirty="0"/>
                        <a:t>Instruction</a:t>
                      </a:r>
                    </a:p>
                  </a:txBody>
                  <a:tcPr/>
                </a:tc>
                <a:tc>
                  <a:txBody>
                    <a:bodyPr/>
                    <a:lstStyle/>
                    <a:p>
                      <a:r>
                        <a:rPr lang="en-US" sz="1200" dirty="0"/>
                        <a:t>Cycle 1</a:t>
                      </a:r>
                    </a:p>
                  </a:txBody>
                  <a:tcPr/>
                </a:tc>
                <a:tc>
                  <a:txBody>
                    <a:bodyPr/>
                    <a:lstStyle/>
                    <a:p>
                      <a:r>
                        <a:rPr lang="en-US" sz="1200" dirty="0"/>
                        <a:t>Cycle 2</a:t>
                      </a:r>
                    </a:p>
                  </a:txBody>
                  <a:tcPr/>
                </a:tc>
                <a:tc>
                  <a:txBody>
                    <a:bodyPr/>
                    <a:lstStyle/>
                    <a:p>
                      <a:r>
                        <a:rPr lang="en-US" sz="1200" dirty="0"/>
                        <a:t>Cycle 3</a:t>
                      </a:r>
                    </a:p>
                  </a:txBody>
                  <a:tcPr/>
                </a:tc>
                <a:tc>
                  <a:txBody>
                    <a:bodyPr/>
                    <a:lstStyle/>
                    <a:p>
                      <a:r>
                        <a:rPr lang="en-US" sz="1200" dirty="0"/>
                        <a:t>Cycle 4</a:t>
                      </a:r>
                    </a:p>
                  </a:txBody>
                  <a:tcPr/>
                </a:tc>
                <a:tc>
                  <a:txBody>
                    <a:bodyPr/>
                    <a:lstStyle/>
                    <a:p>
                      <a:r>
                        <a:rPr lang="en-US" sz="1200" dirty="0"/>
                        <a:t>Cycle 5</a:t>
                      </a:r>
                    </a:p>
                  </a:txBody>
                  <a:tcPr/>
                </a:tc>
                <a:tc>
                  <a:txBody>
                    <a:bodyPr/>
                    <a:lstStyle/>
                    <a:p>
                      <a:r>
                        <a:rPr lang="en-US" sz="1200" dirty="0"/>
                        <a:t>Cycle 6</a:t>
                      </a:r>
                    </a:p>
                  </a:txBody>
                  <a:tcPr/>
                </a:tc>
                <a:tc>
                  <a:txBody>
                    <a:bodyPr/>
                    <a:lstStyle/>
                    <a:p>
                      <a:r>
                        <a:rPr lang="en-US" sz="1200" dirty="0"/>
                        <a:t>Cycle 7</a:t>
                      </a:r>
                    </a:p>
                  </a:txBody>
                  <a:tcPr/>
                </a:tc>
                <a:tc>
                  <a:txBody>
                    <a:bodyPr/>
                    <a:lstStyle/>
                    <a:p>
                      <a:r>
                        <a:rPr lang="en-US" sz="1200" dirty="0"/>
                        <a:t>Cycle 8</a:t>
                      </a:r>
                    </a:p>
                  </a:txBody>
                  <a:tcPr/>
                </a:tc>
                <a:tc>
                  <a:txBody>
                    <a:bodyPr/>
                    <a:lstStyle/>
                    <a:p>
                      <a:r>
                        <a:rPr lang="en-US" sz="1200" dirty="0"/>
                        <a:t>Cycle 9</a:t>
                      </a:r>
                    </a:p>
                  </a:txBody>
                  <a:tcPr/>
                </a:tc>
                <a:extLst>
                  <a:ext uri="{0D108BD9-81ED-4DB2-BD59-A6C34878D82A}">
                    <a16:rowId xmlns:a16="http://schemas.microsoft.com/office/drawing/2014/main" val="1492885820"/>
                  </a:ext>
                </a:extLst>
              </a:tr>
              <a:tr h="322197">
                <a:tc>
                  <a:txBody>
                    <a:bodyPr/>
                    <a:lstStyle/>
                    <a:p>
                      <a:r>
                        <a:rPr lang="en-US" sz="1200" dirty="0"/>
                        <a:t>add x1, x3, x4</a:t>
                      </a:r>
                    </a:p>
                  </a:txBody>
                  <a:tcPr/>
                </a:tc>
                <a:tc>
                  <a:txBody>
                    <a:bodyPr/>
                    <a:lstStyle/>
                    <a:p>
                      <a:r>
                        <a:rPr lang="en-US" sz="1200" dirty="0"/>
                        <a:t>IF</a:t>
                      </a:r>
                    </a:p>
                  </a:txBody>
                  <a:tcPr/>
                </a:tc>
                <a:tc>
                  <a:txBody>
                    <a:bodyPr/>
                    <a:lstStyle/>
                    <a:p>
                      <a:r>
                        <a:rPr lang="en-US" sz="1200" dirty="0"/>
                        <a:t>ID</a:t>
                      </a:r>
                    </a:p>
                  </a:txBody>
                  <a:tcPr/>
                </a:tc>
                <a:tc>
                  <a:txBody>
                    <a:bodyPr/>
                    <a:lstStyle/>
                    <a:p>
                      <a:r>
                        <a:rPr lang="en-US" sz="1200" dirty="0"/>
                        <a:t>EX</a:t>
                      </a:r>
                    </a:p>
                  </a:txBody>
                  <a:tcPr/>
                </a:tc>
                <a:tc>
                  <a:txBody>
                    <a:bodyPr/>
                    <a:lstStyle/>
                    <a:p>
                      <a:r>
                        <a:rPr lang="en-US" sz="1200" dirty="0"/>
                        <a:t>MEM</a:t>
                      </a:r>
                    </a:p>
                  </a:txBody>
                  <a:tcPr/>
                </a:tc>
                <a:tc>
                  <a:txBody>
                    <a:bodyPr/>
                    <a:lstStyle/>
                    <a:p>
                      <a:r>
                        <a:rPr lang="en-US" sz="1200" dirty="0"/>
                        <a:t>WB</a:t>
                      </a:r>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726362581"/>
                  </a:ext>
                </a:extLst>
              </a:tr>
              <a:tr h="322197">
                <a:tc>
                  <a:txBody>
                    <a:bodyPr/>
                    <a:lstStyle/>
                    <a:p>
                      <a:r>
                        <a:rPr lang="en-US" sz="1200" dirty="0" err="1"/>
                        <a:t>ldur</a:t>
                      </a:r>
                      <a:r>
                        <a:rPr lang="en-US" sz="1200" dirty="0"/>
                        <a:t> x2, [x0, #4]</a:t>
                      </a:r>
                    </a:p>
                  </a:txBody>
                  <a:tcPr/>
                </a:tc>
                <a:tc>
                  <a:txBody>
                    <a:bodyPr/>
                    <a:lstStyle/>
                    <a:p>
                      <a:r>
                        <a:rPr lang="en-US" sz="1200" dirty="0"/>
                        <a:t>IF</a:t>
                      </a:r>
                    </a:p>
                  </a:txBody>
                  <a:tcPr/>
                </a:tc>
                <a:tc>
                  <a:txBody>
                    <a:bodyPr/>
                    <a:lstStyle/>
                    <a:p>
                      <a:r>
                        <a:rPr lang="en-US" sz="1200" dirty="0"/>
                        <a:t>ID</a:t>
                      </a:r>
                    </a:p>
                  </a:txBody>
                  <a:tcPr/>
                </a:tc>
                <a:tc>
                  <a:txBody>
                    <a:bodyPr/>
                    <a:lstStyle/>
                    <a:p>
                      <a:r>
                        <a:rPr lang="en-US" sz="1200" dirty="0"/>
                        <a:t>EX</a:t>
                      </a:r>
                    </a:p>
                  </a:txBody>
                  <a:tcPr/>
                </a:tc>
                <a:tc>
                  <a:txBody>
                    <a:bodyPr/>
                    <a:lstStyle/>
                    <a:p>
                      <a:r>
                        <a:rPr lang="en-US" sz="1200" dirty="0"/>
                        <a:t>MEM</a:t>
                      </a:r>
                    </a:p>
                  </a:txBody>
                  <a:tcPr/>
                </a:tc>
                <a:tc>
                  <a:txBody>
                    <a:bodyPr/>
                    <a:lstStyle/>
                    <a:p>
                      <a:r>
                        <a:rPr lang="en-US" sz="1200" dirty="0"/>
                        <a:t>WB</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535534988"/>
                  </a:ext>
                </a:extLst>
              </a:tr>
              <a:tr h="322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add x5, x2, x2</a:t>
                      </a:r>
                    </a:p>
                  </a:txBody>
                  <a:tcPr/>
                </a:tc>
                <a:tc>
                  <a:txBody>
                    <a:bodyPr/>
                    <a:lstStyle/>
                    <a:p>
                      <a:endParaRPr lang="en-US" sz="1200"/>
                    </a:p>
                  </a:txBody>
                  <a:tcPr/>
                </a:tc>
                <a:tc>
                  <a:txBody>
                    <a:bodyPr/>
                    <a:lstStyle/>
                    <a:p>
                      <a:r>
                        <a:rPr lang="en-US" sz="1200" dirty="0"/>
                        <a:t>IF</a:t>
                      </a:r>
                    </a:p>
                  </a:txBody>
                  <a:tcPr/>
                </a:tc>
                <a:tc>
                  <a:txBody>
                    <a:bodyPr/>
                    <a:lstStyle/>
                    <a:p>
                      <a:r>
                        <a:rPr lang="en-US" sz="1200" dirty="0"/>
                        <a:t>ID</a:t>
                      </a:r>
                    </a:p>
                  </a:txBody>
                  <a:tcPr/>
                </a:tc>
                <a:tc>
                  <a:txBody>
                    <a:bodyPr/>
                    <a:lstStyle/>
                    <a:p>
                      <a:r>
                        <a:rPr lang="en-US" sz="1200" b="1" dirty="0">
                          <a:solidFill>
                            <a:schemeClr val="tx1"/>
                          </a:solidFill>
                        </a:rPr>
                        <a:t>ID</a:t>
                      </a:r>
                    </a:p>
                  </a:txBody>
                  <a:tcPr/>
                </a:tc>
                <a:tc>
                  <a:txBody>
                    <a:bodyPr/>
                    <a:lstStyle/>
                    <a:p>
                      <a:r>
                        <a:rPr lang="en-US" sz="1200" b="1" dirty="0">
                          <a:solidFill>
                            <a:schemeClr val="tx1"/>
                          </a:solidFill>
                        </a:rPr>
                        <a:t>EX</a:t>
                      </a:r>
                    </a:p>
                  </a:txBody>
                  <a:tcPr/>
                </a:tc>
                <a:tc>
                  <a:txBody>
                    <a:bodyPr/>
                    <a:lstStyle/>
                    <a:p>
                      <a:r>
                        <a:rPr lang="en-US" sz="1200" b="1" dirty="0">
                          <a:solidFill>
                            <a:schemeClr val="tx1"/>
                          </a:solidFill>
                        </a:rPr>
                        <a:t>MEM</a:t>
                      </a:r>
                    </a:p>
                  </a:txBody>
                  <a:tcPr/>
                </a:tc>
                <a:tc>
                  <a:txBody>
                    <a:bodyPr/>
                    <a:lstStyle/>
                    <a:p>
                      <a:r>
                        <a:rPr lang="en-US" sz="1200" b="1" dirty="0">
                          <a:solidFill>
                            <a:schemeClr val="tx1"/>
                          </a:solidFill>
                        </a:rPr>
                        <a:t>WB</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879409258"/>
                  </a:ext>
                </a:extLst>
              </a:tr>
              <a:tr h="322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stur</a:t>
                      </a:r>
                      <a:r>
                        <a:rPr lang="en-US" sz="1200" dirty="0"/>
                        <a:t> x1, [x0, #8]</a:t>
                      </a:r>
                    </a:p>
                  </a:txBody>
                  <a:tcPr/>
                </a:tc>
                <a:tc>
                  <a:txBody>
                    <a:bodyPr/>
                    <a:lstStyle/>
                    <a:p>
                      <a:endParaRPr lang="en-US" sz="1200"/>
                    </a:p>
                  </a:txBody>
                  <a:tcPr/>
                </a:tc>
                <a:tc>
                  <a:txBody>
                    <a:bodyPr/>
                    <a:lstStyle/>
                    <a:p>
                      <a:r>
                        <a:rPr lang="en-US" sz="1200" dirty="0"/>
                        <a:t>IF</a:t>
                      </a:r>
                    </a:p>
                  </a:txBody>
                  <a:tcPr/>
                </a:tc>
                <a:tc>
                  <a:txBody>
                    <a:bodyPr/>
                    <a:lstStyle/>
                    <a:p>
                      <a:r>
                        <a:rPr lang="en-US" sz="1200" dirty="0"/>
                        <a:t>ID</a:t>
                      </a:r>
                    </a:p>
                  </a:txBody>
                  <a:tcPr/>
                </a:tc>
                <a:tc>
                  <a:txBody>
                    <a:bodyPr/>
                    <a:lstStyle/>
                    <a:p>
                      <a:r>
                        <a:rPr lang="en-US" sz="1200" b="1" dirty="0">
                          <a:solidFill>
                            <a:schemeClr val="tx1"/>
                          </a:solidFill>
                        </a:rPr>
                        <a:t>ID</a:t>
                      </a:r>
                    </a:p>
                  </a:txBody>
                  <a:tcPr/>
                </a:tc>
                <a:tc>
                  <a:txBody>
                    <a:bodyPr/>
                    <a:lstStyle/>
                    <a:p>
                      <a:r>
                        <a:rPr lang="en-US" sz="1200" b="1" dirty="0">
                          <a:solidFill>
                            <a:schemeClr val="tx1"/>
                          </a:solidFill>
                        </a:rPr>
                        <a:t>EX</a:t>
                      </a:r>
                    </a:p>
                  </a:txBody>
                  <a:tcPr/>
                </a:tc>
                <a:tc>
                  <a:txBody>
                    <a:bodyPr/>
                    <a:lstStyle/>
                    <a:p>
                      <a:r>
                        <a:rPr lang="en-US" sz="1200" b="1" dirty="0">
                          <a:solidFill>
                            <a:schemeClr val="tx1"/>
                          </a:solidFill>
                        </a:rPr>
                        <a:t>MEM</a:t>
                      </a:r>
                    </a:p>
                  </a:txBody>
                  <a:tcPr/>
                </a:tc>
                <a:tc>
                  <a:txBody>
                    <a:bodyPr/>
                    <a:lstStyle/>
                    <a:p>
                      <a:r>
                        <a:rPr lang="en-US" sz="1200" b="1" dirty="0">
                          <a:solidFill>
                            <a:schemeClr val="tx1"/>
                          </a:solidFill>
                        </a:rPr>
                        <a:t>WB</a:t>
                      </a:r>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706042225"/>
                  </a:ext>
                </a:extLst>
              </a:tr>
              <a:tr h="322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sub x7, x5, x2</a:t>
                      </a:r>
                    </a:p>
                  </a:txBody>
                  <a:tcPr/>
                </a:tc>
                <a:tc>
                  <a:txBody>
                    <a:bodyPr/>
                    <a:lstStyle/>
                    <a:p>
                      <a:endParaRPr lang="en-US" sz="1200"/>
                    </a:p>
                  </a:txBody>
                  <a:tcPr/>
                </a:tc>
                <a:tc>
                  <a:txBody>
                    <a:bodyPr/>
                    <a:lstStyle/>
                    <a:p>
                      <a:endParaRPr lang="en-US" sz="1200"/>
                    </a:p>
                  </a:txBody>
                  <a:tcPr/>
                </a:tc>
                <a:tc>
                  <a:txBody>
                    <a:bodyPr/>
                    <a:lstStyle/>
                    <a:p>
                      <a:r>
                        <a:rPr lang="en-US" sz="1200" dirty="0"/>
                        <a:t>IF</a:t>
                      </a:r>
                    </a:p>
                  </a:txBody>
                  <a:tcPr/>
                </a:tc>
                <a:tc>
                  <a:txBody>
                    <a:bodyPr/>
                    <a:lstStyle/>
                    <a:p>
                      <a:r>
                        <a:rPr lang="en-US" sz="1200" dirty="0"/>
                        <a:t>IF</a:t>
                      </a:r>
                    </a:p>
                  </a:txBody>
                  <a:tcPr/>
                </a:tc>
                <a:tc>
                  <a:txBody>
                    <a:bodyPr/>
                    <a:lstStyle/>
                    <a:p>
                      <a:r>
                        <a:rPr lang="en-US" sz="1200" dirty="0"/>
                        <a:t>ID</a:t>
                      </a:r>
                    </a:p>
                  </a:txBody>
                  <a:tcPr/>
                </a:tc>
                <a:tc>
                  <a:txBody>
                    <a:bodyPr/>
                    <a:lstStyle/>
                    <a:p>
                      <a:r>
                        <a:rPr lang="en-US" sz="1200" dirty="0"/>
                        <a:t>EX</a:t>
                      </a:r>
                    </a:p>
                  </a:txBody>
                  <a:tcPr/>
                </a:tc>
                <a:tc>
                  <a:txBody>
                    <a:bodyPr/>
                    <a:lstStyle/>
                    <a:p>
                      <a:r>
                        <a:rPr lang="en-US" sz="1200" dirty="0"/>
                        <a:t>MEM</a:t>
                      </a:r>
                    </a:p>
                  </a:txBody>
                  <a:tcPr/>
                </a:tc>
                <a:tc>
                  <a:txBody>
                    <a:bodyPr/>
                    <a:lstStyle/>
                    <a:p>
                      <a:r>
                        <a:rPr lang="en-US" sz="1200" dirty="0"/>
                        <a:t>WB</a:t>
                      </a:r>
                    </a:p>
                  </a:txBody>
                  <a:tcPr/>
                </a:tc>
                <a:tc>
                  <a:txBody>
                    <a:bodyPr/>
                    <a:lstStyle/>
                    <a:p>
                      <a:endParaRPr lang="en-US" sz="1200"/>
                    </a:p>
                  </a:txBody>
                  <a:tcPr/>
                </a:tc>
                <a:extLst>
                  <a:ext uri="{0D108BD9-81ED-4DB2-BD59-A6C34878D82A}">
                    <a16:rowId xmlns:a16="http://schemas.microsoft.com/office/drawing/2014/main" val="1184999059"/>
                  </a:ext>
                </a:extLst>
              </a:tr>
              <a:tr h="322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cbz</a:t>
                      </a:r>
                      <a:r>
                        <a:rPr lang="en-US" sz="1200" dirty="0"/>
                        <a:t> x7, #3</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r>
                        <a:rPr lang="en-US" sz="1200" dirty="0"/>
                        <a:t>IF</a:t>
                      </a:r>
                    </a:p>
                  </a:txBody>
                  <a:tcPr/>
                </a:tc>
                <a:tc>
                  <a:txBody>
                    <a:bodyPr/>
                    <a:lstStyle/>
                    <a:p>
                      <a:r>
                        <a:rPr lang="en-US" sz="1200" dirty="0"/>
                        <a:t>ID</a:t>
                      </a:r>
                    </a:p>
                  </a:txBody>
                  <a:tcPr/>
                </a:tc>
                <a:tc>
                  <a:txBody>
                    <a:bodyPr/>
                    <a:lstStyle/>
                    <a:p>
                      <a:r>
                        <a:rPr lang="en-US" sz="1200" dirty="0"/>
                        <a:t>EX</a:t>
                      </a:r>
                    </a:p>
                  </a:txBody>
                  <a:tcPr/>
                </a:tc>
                <a:tc>
                  <a:txBody>
                    <a:bodyPr/>
                    <a:lstStyle/>
                    <a:p>
                      <a:r>
                        <a:rPr lang="en-US" sz="1200" dirty="0"/>
                        <a:t>MEM</a:t>
                      </a:r>
                    </a:p>
                  </a:txBody>
                  <a:tcPr/>
                </a:tc>
                <a:tc>
                  <a:txBody>
                    <a:bodyPr/>
                    <a:lstStyle/>
                    <a:p>
                      <a:r>
                        <a:rPr lang="en-US" sz="1200" dirty="0"/>
                        <a:t>WB</a:t>
                      </a:r>
                    </a:p>
                  </a:txBody>
                  <a:tcPr/>
                </a:tc>
                <a:extLst>
                  <a:ext uri="{0D108BD9-81ED-4DB2-BD59-A6C34878D82A}">
                    <a16:rowId xmlns:a16="http://schemas.microsoft.com/office/drawing/2014/main" val="2560338631"/>
                  </a:ext>
                </a:extLst>
              </a:tr>
            </a:tbl>
          </a:graphicData>
        </a:graphic>
      </p:graphicFrame>
      <p:sp>
        <p:nvSpPr>
          <p:cNvPr id="2" name="TextBox 1">
            <a:extLst>
              <a:ext uri="{FF2B5EF4-FFF2-40B4-BE49-F238E27FC236}">
                <a16:creationId xmlns:a16="http://schemas.microsoft.com/office/drawing/2014/main" id="{161201C8-81C0-4345-8FCF-D4EAD9BA97AE}"/>
              </a:ext>
            </a:extLst>
          </p:cNvPr>
          <p:cNvSpPr txBox="1"/>
          <p:nvPr/>
        </p:nvSpPr>
        <p:spPr>
          <a:xfrm>
            <a:off x="4149090" y="5345571"/>
            <a:ext cx="5835124" cy="369332"/>
          </a:xfrm>
          <a:prstGeom prst="rect">
            <a:avLst/>
          </a:prstGeom>
          <a:noFill/>
        </p:spPr>
        <p:txBody>
          <a:bodyPr wrap="none" rtlCol="0">
            <a:spAutoFit/>
          </a:bodyPr>
          <a:lstStyle/>
          <a:p>
            <a:r>
              <a:rPr lang="en-US" i="1" dirty="0"/>
              <a:t>Packet needs to stall together so the fetch happens together</a:t>
            </a:r>
          </a:p>
        </p:txBody>
      </p:sp>
    </p:spTree>
    <p:extLst>
      <p:ext uri="{BB962C8B-B14F-4D97-AF65-F5344CB8AC3E}">
        <p14:creationId xmlns:p14="http://schemas.microsoft.com/office/powerpoint/2010/main" val="3214412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29E0-D569-5B4F-BD62-14735637EA73}"/>
              </a:ext>
            </a:extLst>
          </p:cNvPr>
          <p:cNvSpPr>
            <a:spLocks noGrp="1"/>
          </p:cNvSpPr>
          <p:nvPr>
            <p:ph type="title"/>
          </p:nvPr>
        </p:nvSpPr>
        <p:spPr/>
        <p:txBody>
          <a:bodyPr/>
          <a:lstStyle/>
          <a:p>
            <a:r>
              <a:rPr lang="en-US" dirty="0"/>
              <a:t>Dynamic Multiple Issue</a:t>
            </a:r>
          </a:p>
        </p:txBody>
      </p:sp>
      <p:pic>
        <p:nvPicPr>
          <p:cNvPr id="4" name="Picture 3" descr="Please contact instructor for information on this image.">
            <a:extLst>
              <a:ext uri="{FF2B5EF4-FFF2-40B4-BE49-F238E27FC236}">
                <a16:creationId xmlns:a16="http://schemas.microsoft.com/office/drawing/2014/main" id="{03EAB423-49C4-7D4A-A650-92C2ED2E8C4E}"/>
              </a:ext>
            </a:extLst>
          </p:cNvPr>
          <p:cNvPicPr>
            <a:picLocks noChangeAspect="1"/>
          </p:cNvPicPr>
          <p:nvPr/>
        </p:nvPicPr>
        <p:blipFill>
          <a:blip r:embed="rId2"/>
          <a:stretch>
            <a:fillRect/>
          </a:stretch>
        </p:blipFill>
        <p:spPr>
          <a:xfrm>
            <a:off x="1075690" y="1606550"/>
            <a:ext cx="7708900" cy="5016500"/>
          </a:xfrm>
          <a:prstGeom prst="rect">
            <a:avLst/>
          </a:prstGeom>
        </p:spPr>
      </p:pic>
    </p:spTree>
    <p:extLst>
      <p:ext uri="{BB962C8B-B14F-4D97-AF65-F5344CB8AC3E}">
        <p14:creationId xmlns:p14="http://schemas.microsoft.com/office/powerpoint/2010/main" val="89617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72F1-07BD-7340-ADF2-D933E9A31180}"/>
              </a:ext>
            </a:extLst>
          </p:cNvPr>
          <p:cNvSpPr>
            <a:spLocks noGrp="1"/>
          </p:cNvSpPr>
          <p:nvPr>
            <p:ph type="title"/>
          </p:nvPr>
        </p:nvSpPr>
        <p:spPr/>
        <p:txBody>
          <a:bodyPr/>
          <a:lstStyle/>
          <a:p>
            <a:r>
              <a:rPr lang="en-US" dirty="0"/>
              <a:t>Parallelism in Pipelining</a:t>
            </a:r>
          </a:p>
        </p:txBody>
      </p:sp>
      <p:sp>
        <p:nvSpPr>
          <p:cNvPr id="3" name="Content Placeholder 2">
            <a:extLst>
              <a:ext uri="{FF2B5EF4-FFF2-40B4-BE49-F238E27FC236}">
                <a16:creationId xmlns:a16="http://schemas.microsoft.com/office/drawing/2014/main" id="{81E8D64B-F0A8-424A-98A2-C163D0456DEC}"/>
              </a:ext>
            </a:extLst>
          </p:cNvPr>
          <p:cNvSpPr>
            <a:spLocks noGrp="1"/>
          </p:cNvSpPr>
          <p:nvPr>
            <p:ph idx="1"/>
          </p:nvPr>
        </p:nvSpPr>
        <p:spPr/>
        <p:txBody>
          <a:bodyPr/>
          <a:lstStyle/>
          <a:p>
            <a:r>
              <a:rPr lang="en-US" dirty="0"/>
              <a:t>Static multiple issue</a:t>
            </a:r>
          </a:p>
          <a:p>
            <a:pPr lvl="1"/>
            <a:r>
              <a:rPr lang="en-US" dirty="0"/>
              <a:t>Chosen at compile time</a:t>
            </a:r>
          </a:p>
          <a:p>
            <a:r>
              <a:rPr lang="en-US" dirty="0"/>
              <a:t>Dynamic multiple issue</a:t>
            </a:r>
          </a:p>
          <a:p>
            <a:pPr lvl="1"/>
            <a:r>
              <a:rPr lang="en-US" dirty="0"/>
              <a:t>Chosen at run time</a:t>
            </a:r>
          </a:p>
          <a:p>
            <a:pPr lvl="1"/>
            <a:endParaRPr lang="en-US" dirty="0"/>
          </a:p>
        </p:txBody>
      </p:sp>
    </p:spTree>
    <p:extLst>
      <p:ext uri="{BB962C8B-B14F-4D97-AF65-F5344CB8AC3E}">
        <p14:creationId xmlns:p14="http://schemas.microsoft.com/office/powerpoint/2010/main" val="3141271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29E0-D569-5B4F-BD62-14735637EA73}"/>
              </a:ext>
            </a:extLst>
          </p:cNvPr>
          <p:cNvSpPr>
            <a:spLocks noGrp="1"/>
          </p:cNvSpPr>
          <p:nvPr>
            <p:ph type="title"/>
          </p:nvPr>
        </p:nvSpPr>
        <p:spPr/>
        <p:txBody>
          <a:bodyPr/>
          <a:lstStyle/>
          <a:p>
            <a:r>
              <a:rPr lang="en-US" dirty="0"/>
              <a:t>Dynamic Multiple Issue</a:t>
            </a:r>
          </a:p>
        </p:txBody>
      </p:sp>
      <p:pic>
        <p:nvPicPr>
          <p:cNvPr id="4" name="Picture 3" descr="Please contact instructor for information on this image.">
            <a:extLst>
              <a:ext uri="{FF2B5EF4-FFF2-40B4-BE49-F238E27FC236}">
                <a16:creationId xmlns:a16="http://schemas.microsoft.com/office/drawing/2014/main" id="{03EAB423-49C4-7D4A-A650-92C2ED2E8C4E}"/>
              </a:ext>
            </a:extLst>
          </p:cNvPr>
          <p:cNvPicPr>
            <a:picLocks noChangeAspect="1"/>
          </p:cNvPicPr>
          <p:nvPr/>
        </p:nvPicPr>
        <p:blipFill>
          <a:blip r:embed="rId2"/>
          <a:stretch>
            <a:fillRect/>
          </a:stretch>
        </p:blipFill>
        <p:spPr>
          <a:xfrm>
            <a:off x="1075690" y="1606550"/>
            <a:ext cx="7708900" cy="5016500"/>
          </a:xfrm>
          <a:prstGeom prst="rect">
            <a:avLst/>
          </a:prstGeom>
        </p:spPr>
      </p:pic>
      <p:sp>
        <p:nvSpPr>
          <p:cNvPr id="5" name="TextBox 4">
            <a:extLst>
              <a:ext uri="{FF2B5EF4-FFF2-40B4-BE49-F238E27FC236}">
                <a16:creationId xmlns:a16="http://schemas.microsoft.com/office/drawing/2014/main" id="{EB26F922-293B-764C-9A34-8E48E7F08530}"/>
              </a:ext>
            </a:extLst>
          </p:cNvPr>
          <p:cNvSpPr txBox="1"/>
          <p:nvPr/>
        </p:nvSpPr>
        <p:spPr>
          <a:xfrm>
            <a:off x="8784590" y="2276264"/>
            <a:ext cx="1641796" cy="1754326"/>
          </a:xfrm>
          <a:prstGeom prst="rect">
            <a:avLst/>
          </a:prstGeom>
          <a:noFill/>
        </p:spPr>
        <p:txBody>
          <a:bodyPr wrap="none" rtlCol="0">
            <a:spAutoFit/>
          </a:bodyPr>
          <a:lstStyle/>
          <a:p>
            <a:r>
              <a:rPr lang="en-US" dirty="0"/>
              <a:t>add x1, x3, x4</a:t>
            </a:r>
          </a:p>
          <a:p>
            <a:r>
              <a:rPr lang="en-US" dirty="0" err="1"/>
              <a:t>stur</a:t>
            </a:r>
            <a:r>
              <a:rPr lang="en-US" dirty="0"/>
              <a:t> x1, [x0, #8]</a:t>
            </a:r>
          </a:p>
          <a:p>
            <a:r>
              <a:rPr lang="en-US" dirty="0" err="1"/>
              <a:t>ldur</a:t>
            </a:r>
            <a:r>
              <a:rPr lang="en-US" dirty="0"/>
              <a:t> x2, [x0, #4]</a:t>
            </a:r>
          </a:p>
          <a:p>
            <a:r>
              <a:rPr lang="en-US" dirty="0"/>
              <a:t>add x5, x2, x2</a:t>
            </a:r>
          </a:p>
          <a:p>
            <a:r>
              <a:rPr lang="en-US" dirty="0"/>
              <a:t>sub x7, x5, x2</a:t>
            </a:r>
          </a:p>
          <a:p>
            <a:r>
              <a:rPr lang="en-US" dirty="0" err="1"/>
              <a:t>cbz</a:t>
            </a:r>
            <a:r>
              <a:rPr lang="en-US" dirty="0"/>
              <a:t> x7, #3</a:t>
            </a:r>
          </a:p>
        </p:txBody>
      </p:sp>
    </p:spTree>
    <p:extLst>
      <p:ext uri="{BB962C8B-B14F-4D97-AF65-F5344CB8AC3E}">
        <p14:creationId xmlns:p14="http://schemas.microsoft.com/office/powerpoint/2010/main" val="2109432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29E0-D569-5B4F-BD62-14735637EA73}"/>
              </a:ext>
            </a:extLst>
          </p:cNvPr>
          <p:cNvSpPr>
            <a:spLocks noGrp="1"/>
          </p:cNvSpPr>
          <p:nvPr>
            <p:ph type="title"/>
          </p:nvPr>
        </p:nvSpPr>
        <p:spPr/>
        <p:txBody>
          <a:bodyPr/>
          <a:lstStyle/>
          <a:p>
            <a:r>
              <a:rPr lang="en-US" dirty="0"/>
              <a:t>Dynamic Multiple Issue</a:t>
            </a:r>
          </a:p>
        </p:txBody>
      </p:sp>
      <p:pic>
        <p:nvPicPr>
          <p:cNvPr id="4" name="Picture 3" descr="Please contact instructor for information on this image.">
            <a:extLst>
              <a:ext uri="{FF2B5EF4-FFF2-40B4-BE49-F238E27FC236}">
                <a16:creationId xmlns:a16="http://schemas.microsoft.com/office/drawing/2014/main" id="{03EAB423-49C4-7D4A-A650-92C2ED2E8C4E}"/>
              </a:ext>
            </a:extLst>
          </p:cNvPr>
          <p:cNvPicPr>
            <a:picLocks noChangeAspect="1"/>
          </p:cNvPicPr>
          <p:nvPr/>
        </p:nvPicPr>
        <p:blipFill>
          <a:blip r:embed="rId2"/>
          <a:stretch>
            <a:fillRect/>
          </a:stretch>
        </p:blipFill>
        <p:spPr>
          <a:xfrm>
            <a:off x="1075690" y="1606550"/>
            <a:ext cx="7708900" cy="5016500"/>
          </a:xfrm>
          <a:prstGeom prst="rect">
            <a:avLst/>
          </a:prstGeom>
        </p:spPr>
      </p:pic>
      <p:sp>
        <p:nvSpPr>
          <p:cNvPr id="5" name="TextBox 4">
            <a:extLst>
              <a:ext uri="{FF2B5EF4-FFF2-40B4-BE49-F238E27FC236}">
                <a16:creationId xmlns:a16="http://schemas.microsoft.com/office/drawing/2014/main" id="{EB26F922-293B-764C-9A34-8E48E7F08530}"/>
              </a:ext>
            </a:extLst>
          </p:cNvPr>
          <p:cNvSpPr txBox="1"/>
          <p:nvPr/>
        </p:nvSpPr>
        <p:spPr>
          <a:xfrm>
            <a:off x="8784590" y="2276264"/>
            <a:ext cx="1641796" cy="1754326"/>
          </a:xfrm>
          <a:prstGeom prst="rect">
            <a:avLst/>
          </a:prstGeom>
          <a:solidFill>
            <a:schemeClr val="bg2"/>
          </a:solidFill>
        </p:spPr>
        <p:txBody>
          <a:bodyPr wrap="none" rtlCol="0">
            <a:spAutoFit/>
          </a:bodyPr>
          <a:lstStyle/>
          <a:p>
            <a:r>
              <a:rPr lang="en-US" dirty="0"/>
              <a:t>add x1, x3, x4</a:t>
            </a:r>
          </a:p>
          <a:p>
            <a:r>
              <a:rPr lang="en-US" dirty="0" err="1"/>
              <a:t>stur</a:t>
            </a:r>
            <a:r>
              <a:rPr lang="en-US" dirty="0"/>
              <a:t> x1, [x0, #8]</a:t>
            </a:r>
          </a:p>
          <a:p>
            <a:r>
              <a:rPr lang="en-US" dirty="0" err="1"/>
              <a:t>ldur</a:t>
            </a:r>
            <a:r>
              <a:rPr lang="en-US" dirty="0"/>
              <a:t> x2, [x0, #4]</a:t>
            </a:r>
          </a:p>
          <a:p>
            <a:r>
              <a:rPr lang="en-US" dirty="0"/>
              <a:t>add x5, x2, x2</a:t>
            </a:r>
          </a:p>
          <a:p>
            <a:r>
              <a:rPr lang="en-US" dirty="0"/>
              <a:t>sub x7, x5, x2</a:t>
            </a:r>
          </a:p>
          <a:p>
            <a:r>
              <a:rPr lang="en-US" dirty="0" err="1"/>
              <a:t>cbz</a:t>
            </a:r>
            <a:r>
              <a:rPr lang="en-US" dirty="0"/>
              <a:t> x7, #3</a:t>
            </a:r>
          </a:p>
        </p:txBody>
      </p:sp>
      <p:sp>
        <p:nvSpPr>
          <p:cNvPr id="3" name="Rectangle 2">
            <a:extLst>
              <a:ext uri="{FF2B5EF4-FFF2-40B4-BE49-F238E27FC236}">
                <a16:creationId xmlns:a16="http://schemas.microsoft.com/office/drawing/2014/main" id="{831B097F-A8E8-F043-9BF2-32E2E0934996}"/>
              </a:ext>
            </a:extLst>
          </p:cNvPr>
          <p:cNvSpPr/>
          <p:nvPr/>
        </p:nvSpPr>
        <p:spPr>
          <a:xfrm>
            <a:off x="838200" y="3545721"/>
            <a:ext cx="1462260" cy="369332"/>
          </a:xfrm>
          <a:prstGeom prst="rect">
            <a:avLst/>
          </a:prstGeom>
          <a:solidFill>
            <a:schemeClr val="bg2"/>
          </a:solidFill>
        </p:spPr>
        <p:txBody>
          <a:bodyPr wrap="none">
            <a:spAutoFit/>
          </a:bodyPr>
          <a:lstStyle/>
          <a:p>
            <a:r>
              <a:rPr lang="en-US" dirty="0"/>
              <a:t>add x1, x3, x4</a:t>
            </a:r>
          </a:p>
        </p:txBody>
      </p:sp>
      <p:sp>
        <p:nvSpPr>
          <p:cNvPr id="6" name="Rectangle 5">
            <a:extLst>
              <a:ext uri="{FF2B5EF4-FFF2-40B4-BE49-F238E27FC236}">
                <a16:creationId xmlns:a16="http://schemas.microsoft.com/office/drawing/2014/main" id="{EB6B177D-03F4-D944-84F8-0C8678D41F24}"/>
              </a:ext>
            </a:extLst>
          </p:cNvPr>
          <p:cNvSpPr/>
          <p:nvPr/>
        </p:nvSpPr>
        <p:spPr>
          <a:xfrm>
            <a:off x="7017752" y="3429000"/>
            <a:ext cx="1631216" cy="369332"/>
          </a:xfrm>
          <a:prstGeom prst="rect">
            <a:avLst/>
          </a:prstGeom>
          <a:solidFill>
            <a:schemeClr val="bg2"/>
          </a:solidFill>
        </p:spPr>
        <p:txBody>
          <a:bodyPr wrap="none">
            <a:spAutoFit/>
          </a:bodyPr>
          <a:lstStyle/>
          <a:p>
            <a:r>
              <a:rPr lang="en-US" dirty="0" err="1"/>
              <a:t>stur</a:t>
            </a:r>
            <a:r>
              <a:rPr lang="en-US" dirty="0"/>
              <a:t> x1, [x0, #8]</a:t>
            </a:r>
          </a:p>
        </p:txBody>
      </p:sp>
    </p:spTree>
    <p:extLst>
      <p:ext uri="{BB962C8B-B14F-4D97-AF65-F5344CB8AC3E}">
        <p14:creationId xmlns:p14="http://schemas.microsoft.com/office/powerpoint/2010/main" val="1196507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29E0-D569-5B4F-BD62-14735637EA73}"/>
              </a:ext>
            </a:extLst>
          </p:cNvPr>
          <p:cNvSpPr>
            <a:spLocks noGrp="1"/>
          </p:cNvSpPr>
          <p:nvPr>
            <p:ph type="title"/>
          </p:nvPr>
        </p:nvSpPr>
        <p:spPr/>
        <p:txBody>
          <a:bodyPr/>
          <a:lstStyle/>
          <a:p>
            <a:r>
              <a:rPr lang="en-US" dirty="0"/>
              <a:t>Dynamic Multiple Issue</a:t>
            </a:r>
          </a:p>
        </p:txBody>
      </p:sp>
      <p:pic>
        <p:nvPicPr>
          <p:cNvPr id="4" name="Picture 3" descr="Please contact instructor for information on this image.">
            <a:extLst>
              <a:ext uri="{FF2B5EF4-FFF2-40B4-BE49-F238E27FC236}">
                <a16:creationId xmlns:a16="http://schemas.microsoft.com/office/drawing/2014/main" id="{03EAB423-49C4-7D4A-A650-92C2ED2E8C4E}"/>
              </a:ext>
            </a:extLst>
          </p:cNvPr>
          <p:cNvPicPr>
            <a:picLocks noChangeAspect="1"/>
          </p:cNvPicPr>
          <p:nvPr/>
        </p:nvPicPr>
        <p:blipFill>
          <a:blip r:embed="rId2"/>
          <a:stretch>
            <a:fillRect/>
          </a:stretch>
        </p:blipFill>
        <p:spPr>
          <a:xfrm>
            <a:off x="1075690" y="1606550"/>
            <a:ext cx="7708900" cy="5016500"/>
          </a:xfrm>
          <a:prstGeom prst="rect">
            <a:avLst/>
          </a:prstGeom>
        </p:spPr>
      </p:pic>
      <p:sp>
        <p:nvSpPr>
          <p:cNvPr id="5" name="TextBox 4">
            <a:extLst>
              <a:ext uri="{FF2B5EF4-FFF2-40B4-BE49-F238E27FC236}">
                <a16:creationId xmlns:a16="http://schemas.microsoft.com/office/drawing/2014/main" id="{EB26F922-293B-764C-9A34-8E48E7F08530}"/>
              </a:ext>
            </a:extLst>
          </p:cNvPr>
          <p:cNvSpPr txBox="1"/>
          <p:nvPr/>
        </p:nvSpPr>
        <p:spPr>
          <a:xfrm>
            <a:off x="8784590" y="2276264"/>
            <a:ext cx="1641796" cy="1754326"/>
          </a:xfrm>
          <a:prstGeom prst="rect">
            <a:avLst/>
          </a:prstGeom>
          <a:solidFill>
            <a:schemeClr val="bg2"/>
          </a:solidFill>
        </p:spPr>
        <p:txBody>
          <a:bodyPr wrap="none" rtlCol="0">
            <a:spAutoFit/>
          </a:bodyPr>
          <a:lstStyle/>
          <a:p>
            <a:r>
              <a:rPr lang="en-US" dirty="0"/>
              <a:t>add x1, x3, x4</a:t>
            </a:r>
          </a:p>
          <a:p>
            <a:r>
              <a:rPr lang="en-US" dirty="0" err="1"/>
              <a:t>stur</a:t>
            </a:r>
            <a:r>
              <a:rPr lang="en-US" dirty="0"/>
              <a:t> x1, [x0, #8]</a:t>
            </a:r>
          </a:p>
          <a:p>
            <a:r>
              <a:rPr lang="en-US" dirty="0" err="1"/>
              <a:t>ldur</a:t>
            </a:r>
            <a:r>
              <a:rPr lang="en-US" dirty="0"/>
              <a:t> x2, [x0, #4]</a:t>
            </a:r>
          </a:p>
          <a:p>
            <a:r>
              <a:rPr lang="en-US" dirty="0"/>
              <a:t>add x5, x2, x2</a:t>
            </a:r>
          </a:p>
          <a:p>
            <a:r>
              <a:rPr lang="en-US" dirty="0"/>
              <a:t>sub x7, x5, x2</a:t>
            </a:r>
          </a:p>
          <a:p>
            <a:r>
              <a:rPr lang="en-US" dirty="0" err="1"/>
              <a:t>cbz</a:t>
            </a:r>
            <a:r>
              <a:rPr lang="en-US" dirty="0"/>
              <a:t> x7, #3</a:t>
            </a:r>
          </a:p>
        </p:txBody>
      </p:sp>
      <p:sp>
        <p:nvSpPr>
          <p:cNvPr id="3" name="Rectangle 2">
            <a:extLst>
              <a:ext uri="{FF2B5EF4-FFF2-40B4-BE49-F238E27FC236}">
                <a16:creationId xmlns:a16="http://schemas.microsoft.com/office/drawing/2014/main" id="{831B097F-A8E8-F043-9BF2-32E2E0934996}"/>
              </a:ext>
            </a:extLst>
          </p:cNvPr>
          <p:cNvSpPr/>
          <p:nvPr/>
        </p:nvSpPr>
        <p:spPr>
          <a:xfrm>
            <a:off x="838200" y="3545721"/>
            <a:ext cx="1462260" cy="369332"/>
          </a:xfrm>
          <a:prstGeom prst="rect">
            <a:avLst/>
          </a:prstGeom>
          <a:solidFill>
            <a:schemeClr val="bg2"/>
          </a:solidFill>
        </p:spPr>
        <p:txBody>
          <a:bodyPr wrap="none">
            <a:spAutoFit/>
          </a:bodyPr>
          <a:lstStyle/>
          <a:p>
            <a:r>
              <a:rPr lang="en-US" dirty="0"/>
              <a:t>add x1, x3, x4</a:t>
            </a:r>
          </a:p>
        </p:txBody>
      </p:sp>
      <p:sp>
        <p:nvSpPr>
          <p:cNvPr id="6" name="Rectangle 5">
            <a:extLst>
              <a:ext uri="{FF2B5EF4-FFF2-40B4-BE49-F238E27FC236}">
                <a16:creationId xmlns:a16="http://schemas.microsoft.com/office/drawing/2014/main" id="{EB6B177D-03F4-D944-84F8-0C8678D41F24}"/>
              </a:ext>
            </a:extLst>
          </p:cNvPr>
          <p:cNvSpPr/>
          <p:nvPr/>
        </p:nvSpPr>
        <p:spPr>
          <a:xfrm>
            <a:off x="7017752" y="3429000"/>
            <a:ext cx="1631216" cy="369332"/>
          </a:xfrm>
          <a:prstGeom prst="rect">
            <a:avLst/>
          </a:prstGeom>
          <a:solidFill>
            <a:schemeClr val="bg2"/>
          </a:solidFill>
        </p:spPr>
        <p:txBody>
          <a:bodyPr wrap="none">
            <a:spAutoFit/>
          </a:bodyPr>
          <a:lstStyle/>
          <a:p>
            <a:r>
              <a:rPr lang="en-US" dirty="0" err="1"/>
              <a:t>stur</a:t>
            </a:r>
            <a:r>
              <a:rPr lang="en-US" dirty="0"/>
              <a:t> x1, [x0, #8]</a:t>
            </a:r>
          </a:p>
        </p:txBody>
      </p:sp>
      <p:sp>
        <p:nvSpPr>
          <p:cNvPr id="7" name="Rectangle 6">
            <a:extLst>
              <a:ext uri="{FF2B5EF4-FFF2-40B4-BE49-F238E27FC236}">
                <a16:creationId xmlns:a16="http://schemas.microsoft.com/office/drawing/2014/main" id="{324CA36C-E14B-7D41-9B8B-7283C62A15B7}"/>
              </a:ext>
            </a:extLst>
          </p:cNvPr>
          <p:cNvSpPr/>
          <p:nvPr/>
        </p:nvSpPr>
        <p:spPr>
          <a:xfrm>
            <a:off x="7007172" y="2968761"/>
            <a:ext cx="1641796" cy="369332"/>
          </a:xfrm>
          <a:prstGeom prst="rect">
            <a:avLst/>
          </a:prstGeom>
          <a:solidFill>
            <a:schemeClr val="bg2"/>
          </a:solidFill>
        </p:spPr>
        <p:txBody>
          <a:bodyPr wrap="none">
            <a:spAutoFit/>
          </a:bodyPr>
          <a:lstStyle/>
          <a:p>
            <a:r>
              <a:rPr lang="en-US" dirty="0" err="1"/>
              <a:t>ldur</a:t>
            </a:r>
            <a:r>
              <a:rPr lang="en-US" dirty="0"/>
              <a:t> x2, [x0, #4]</a:t>
            </a:r>
          </a:p>
        </p:txBody>
      </p:sp>
    </p:spTree>
    <p:extLst>
      <p:ext uri="{BB962C8B-B14F-4D97-AF65-F5344CB8AC3E}">
        <p14:creationId xmlns:p14="http://schemas.microsoft.com/office/powerpoint/2010/main" val="1942184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29E0-D569-5B4F-BD62-14735637EA73}"/>
              </a:ext>
            </a:extLst>
          </p:cNvPr>
          <p:cNvSpPr>
            <a:spLocks noGrp="1"/>
          </p:cNvSpPr>
          <p:nvPr>
            <p:ph type="title"/>
          </p:nvPr>
        </p:nvSpPr>
        <p:spPr/>
        <p:txBody>
          <a:bodyPr/>
          <a:lstStyle/>
          <a:p>
            <a:r>
              <a:rPr lang="en-US" dirty="0"/>
              <a:t>Dynamic Multiple Issue</a:t>
            </a:r>
          </a:p>
        </p:txBody>
      </p:sp>
      <p:pic>
        <p:nvPicPr>
          <p:cNvPr id="4" name="Picture 3" descr="Please contact instructor for information on this image.">
            <a:extLst>
              <a:ext uri="{FF2B5EF4-FFF2-40B4-BE49-F238E27FC236}">
                <a16:creationId xmlns:a16="http://schemas.microsoft.com/office/drawing/2014/main" id="{03EAB423-49C4-7D4A-A650-92C2ED2E8C4E}"/>
              </a:ext>
            </a:extLst>
          </p:cNvPr>
          <p:cNvPicPr>
            <a:picLocks noChangeAspect="1"/>
          </p:cNvPicPr>
          <p:nvPr/>
        </p:nvPicPr>
        <p:blipFill>
          <a:blip r:embed="rId2"/>
          <a:stretch>
            <a:fillRect/>
          </a:stretch>
        </p:blipFill>
        <p:spPr>
          <a:xfrm>
            <a:off x="1075690" y="1606550"/>
            <a:ext cx="7708900" cy="5016500"/>
          </a:xfrm>
          <a:prstGeom prst="rect">
            <a:avLst/>
          </a:prstGeom>
        </p:spPr>
      </p:pic>
      <p:sp>
        <p:nvSpPr>
          <p:cNvPr id="5" name="TextBox 4">
            <a:extLst>
              <a:ext uri="{FF2B5EF4-FFF2-40B4-BE49-F238E27FC236}">
                <a16:creationId xmlns:a16="http://schemas.microsoft.com/office/drawing/2014/main" id="{EB26F922-293B-764C-9A34-8E48E7F08530}"/>
              </a:ext>
            </a:extLst>
          </p:cNvPr>
          <p:cNvSpPr txBox="1"/>
          <p:nvPr/>
        </p:nvSpPr>
        <p:spPr>
          <a:xfrm>
            <a:off x="8784590" y="2276264"/>
            <a:ext cx="1641796" cy="1754326"/>
          </a:xfrm>
          <a:prstGeom prst="rect">
            <a:avLst/>
          </a:prstGeom>
          <a:solidFill>
            <a:schemeClr val="bg2"/>
          </a:solidFill>
        </p:spPr>
        <p:txBody>
          <a:bodyPr wrap="none" rtlCol="0">
            <a:spAutoFit/>
          </a:bodyPr>
          <a:lstStyle/>
          <a:p>
            <a:r>
              <a:rPr lang="en-US" dirty="0"/>
              <a:t>add x1, x3, x4</a:t>
            </a:r>
          </a:p>
          <a:p>
            <a:r>
              <a:rPr lang="en-US" dirty="0" err="1"/>
              <a:t>stur</a:t>
            </a:r>
            <a:r>
              <a:rPr lang="en-US" dirty="0"/>
              <a:t> x1, [x0, #8]</a:t>
            </a:r>
          </a:p>
          <a:p>
            <a:r>
              <a:rPr lang="en-US" dirty="0" err="1"/>
              <a:t>ldur</a:t>
            </a:r>
            <a:r>
              <a:rPr lang="en-US" dirty="0"/>
              <a:t> x2, [x0, #4]</a:t>
            </a:r>
          </a:p>
          <a:p>
            <a:r>
              <a:rPr lang="en-US" dirty="0"/>
              <a:t>add x5, x2, x2</a:t>
            </a:r>
          </a:p>
          <a:p>
            <a:r>
              <a:rPr lang="en-US" dirty="0"/>
              <a:t>sub x7, x5, x2</a:t>
            </a:r>
          </a:p>
          <a:p>
            <a:r>
              <a:rPr lang="en-US" dirty="0" err="1"/>
              <a:t>cbz</a:t>
            </a:r>
            <a:r>
              <a:rPr lang="en-US" dirty="0"/>
              <a:t> x7, #3</a:t>
            </a:r>
          </a:p>
        </p:txBody>
      </p:sp>
      <p:sp>
        <p:nvSpPr>
          <p:cNvPr id="3" name="Rectangle 2">
            <a:extLst>
              <a:ext uri="{FF2B5EF4-FFF2-40B4-BE49-F238E27FC236}">
                <a16:creationId xmlns:a16="http://schemas.microsoft.com/office/drawing/2014/main" id="{831B097F-A8E8-F043-9BF2-32E2E0934996}"/>
              </a:ext>
            </a:extLst>
          </p:cNvPr>
          <p:cNvSpPr/>
          <p:nvPr/>
        </p:nvSpPr>
        <p:spPr>
          <a:xfrm>
            <a:off x="838200" y="3545721"/>
            <a:ext cx="1462260" cy="369332"/>
          </a:xfrm>
          <a:prstGeom prst="rect">
            <a:avLst/>
          </a:prstGeom>
          <a:solidFill>
            <a:schemeClr val="bg2"/>
          </a:solidFill>
        </p:spPr>
        <p:txBody>
          <a:bodyPr wrap="none">
            <a:spAutoFit/>
          </a:bodyPr>
          <a:lstStyle/>
          <a:p>
            <a:r>
              <a:rPr lang="en-US" dirty="0"/>
              <a:t>add x1, x3, x4</a:t>
            </a:r>
          </a:p>
        </p:txBody>
      </p:sp>
      <p:sp>
        <p:nvSpPr>
          <p:cNvPr id="6" name="Rectangle 5">
            <a:extLst>
              <a:ext uri="{FF2B5EF4-FFF2-40B4-BE49-F238E27FC236}">
                <a16:creationId xmlns:a16="http://schemas.microsoft.com/office/drawing/2014/main" id="{EB6B177D-03F4-D944-84F8-0C8678D41F24}"/>
              </a:ext>
            </a:extLst>
          </p:cNvPr>
          <p:cNvSpPr/>
          <p:nvPr/>
        </p:nvSpPr>
        <p:spPr>
          <a:xfrm>
            <a:off x="7017752" y="3429000"/>
            <a:ext cx="1631216" cy="369332"/>
          </a:xfrm>
          <a:prstGeom prst="rect">
            <a:avLst/>
          </a:prstGeom>
          <a:solidFill>
            <a:schemeClr val="bg2"/>
          </a:solidFill>
        </p:spPr>
        <p:txBody>
          <a:bodyPr wrap="none">
            <a:spAutoFit/>
          </a:bodyPr>
          <a:lstStyle/>
          <a:p>
            <a:r>
              <a:rPr lang="en-US" dirty="0" err="1"/>
              <a:t>stur</a:t>
            </a:r>
            <a:r>
              <a:rPr lang="en-US" dirty="0"/>
              <a:t> x1, [x0, #8]</a:t>
            </a:r>
          </a:p>
        </p:txBody>
      </p:sp>
      <p:sp>
        <p:nvSpPr>
          <p:cNvPr id="7" name="Rectangle 6">
            <a:extLst>
              <a:ext uri="{FF2B5EF4-FFF2-40B4-BE49-F238E27FC236}">
                <a16:creationId xmlns:a16="http://schemas.microsoft.com/office/drawing/2014/main" id="{324CA36C-E14B-7D41-9B8B-7283C62A15B7}"/>
              </a:ext>
            </a:extLst>
          </p:cNvPr>
          <p:cNvSpPr/>
          <p:nvPr/>
        </p:nvSpPr>
        <p:spPr>
          <a:xfrm>
            <a:off x="7007172" y="2968761"/>
            <a:ext cx="1641796" cy="369332"/>
          </a:xfrm>
          <a:prstGeom prst="rect">
            <a:avLst/>
          </a:prstGeom>
          <a:solidFill>
            <a:schemeClr val="bg2"/>
          </a:solidFill>
        </p:spPr>
        <p:txBody>
          <a:bodyPr wrap="none">
            <a:spAutoFit/>
          </a:bodyPr>
          <a:lstStyle/>
          <a:p>
            <a:r>
              <a:rPr lang="en-US" dirty="0" err="1"/>
              <a:t>ldur</a:t>
            </a:r>
            <a:r>
              <a:rPr lang="en-US" dirty="0"/>
              <a:t> x2, [x0, #4]</a:t>
            </a:r>
          </a:p>
        </p:txBody>
      </p:sp>
      <p:sp>
        <p:nvSpPr>
          <p:cNvPr id="8" name="Rectangle 7">
            <a:extLst>
              <a:ext uri="{FF2B5EF4-FFF2-40B4-BE49-F238E27FC236}">
                <a16:creationId xmlns:a16="http://schemas.microsoft.com/office/drawing/2014/main" id="{5D2D8817-6B1B-1546-A776-606FB325E203}"/>
              </a:ext>
            </a:extLst>
          </p:cNvPr>
          <p:cNvSpPr/>
          <p:nvPr/>
        </p:nvSpPr>
        <p:spPr>
          <a:xfrm>
            <a:off x="3315591" y="3545721"/>
            <a:ext cx="1462260" cy="369332"/>
          </a:xfrm>
          <a:prstGeom prst="rect">
            <a:avLst/>
          </a:prstGeom>
          <a:solidFill>
            <a:schemeClr val="bg2"/>
          </a:solidFill>
        </p:spPr>
        <p:txBody>
          <a:bodyPr wrap="none">
            <a:spAutoFit/>
          </a:bodyPr>
          <a:lstStyle/>
          <a:p>
            <a:r>
              <a:rPr lang="en-US" dirty="0"/>
              <a:t>add x5, x2, x2</a:t>
            </a:r>
          </a:p>
        </p:txBody>
      </p:sp>
      <p:sp>
        <p:nvSpPr>
          <p:cNvPr id="9" name="Rectangle 8">
            <a:extLst>
              <a:ext uri="{FF2B5EF4-FFF2-40B4-BE49-F238E27FC236}">
                <a16:creationId xmlns:a16="http://schemas.microsoft.com/office/drawing/2014/main" id="{3EDFF228-B28F-A045-90A0-D6312D47EE2E}"/>
              </a:ext>
            </a:extLst>
          </p:cNvPr>
          <p:cNvSpPr/>
          <p:nvPr/>
        </p:nvSpPr>
        <p:spPr>
          <a:xfrm>
            <a:off x="859040" y="3116183"/>
            <a:ext cx="1441420" cy="369332"/>
          </a:xfrm>
          <a:prstGeom prst="rect">
            <a:avLst/>
          </a:prstGeom>
          <a:solidFill>
            <a:schemeClr val="bg2"/>
          </a:solidFill>
        </p:spPr>
        <p:txBody>
          <a:bodyPr wrap="none">
            <a:spAutoFit/>
          </a:bodyPr>
          <a:lstStyle/>
          <a:p>
            <a:r>
              <a:rPr lang="en-US" dirty="0"/>
              <a:t>sub x7, x5, x2</a:t>
            </a:r>
          </a:p>
        </p:txBody>
      </p:sp>
      <p:sp>
        <p:nvSpPr>
          <p:cNvPr id="10" name="Rectangle 9">
            <a:extLst>
              <a:ext uri="{FF2B5EF4-FFF2-40B4-BE49-F238E27FC236}">
                <a16:creationId xmlns:a16="http://schemas.microsoft.com/office/drawing/2014/main" id="{FE6A121A-7B4F-5641-B4FC-1F72808F2F62}"/>
              </a:ext>
            </a:extLst>
          </p:cNvPr>
          <p:cNvSpPr/>
          <p:nvPr/>
        </p:nvSpPr>
        <p:spPr>
          <a:xfrm>
            <a:off x="3672997" y="3136622"/>
            <a:ext cx="1104854" cy="369332"/>
          </a:xfrm>
          <a:prstGeom prst="rect">
            <a:avLst/>
          </a:prstGeom>
          <a:solidFill>
            <a:schemeClr val="bg2"/>
          </a:solidFill>
        </p:spPr>
        <p:txBody>
          <a:bodyPr wrap="none">
            <a:spAutoFit/>
          </a:bodyPr>
          <a:lstStyle/>
          <a:p>
            <a:r>
              <a:rPr lang="en-US" dirty="0" err="1"/>
              <a:t>cbz</a:t>
            </a:r>
            <a:r>
              <a:rPr lang="en-US" dirty="0"/>
              <a:t> x7, #3</a:t>
            </a:r>
          </a:p>
        </p:txBody>
      </p:sp>
    </p:spTree>
    <p:extLst>
      <p:ext uri="{BB962C8B-B14F-4D97-AF65-F5344CB8AC3E}">
        <p14:creationId xmlns:p14="http://schemas.microsoft.com/office/powerpoint/2010/main" val="1245972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29E0-D569-5B4F-BD62-14735637EA73}"/>
              </a:ext>
            </a:extLst>
          </p:cNvPr>
          <p:cNvSpPr>
            <a:spLocks noGrp="1"/>
          </p:cNvSpPr>
          <p:nvPr>
            <p:ph type="title"/>
          </p:nvPr>
        </p:nvSpPr>
        <p:spPr/>
        <p:txBody>
          <a:bodyPr/>
          <a:lstStyle/>
          <a:p>
            <a:r>
              <a:rPr lang="en-US" dirty="0"/>
              <a:t>Dynamic Multiple Issue</a:t>
            </a:r>
          </a:p>
        </p:txBody>
      </p:sp>
      <p:pic>
        <p:nvPicPr>
          <p:cNvPr id="4" name="Picture 3" descr="Please contact instructor for information on this image.">
            <a:extLst>
              <a:ext uri="{FF2B5EF4-FFF2-40B4-BE49-F238E27FC236}">
                <a16:creationId xmlns:a16="http://schemas.microsoft.com/office/drawing/2014/main" id="{03EAB423-49C4-7D4A-A650-92C2ED2E8C4E}"/>
              </a:ext>
            </a:extLst>
          </p:cNvPr>
          <p:cNvPicPr>
            <a:picLocks noChangeAspect="1"/>
          </p:cNvPicPr>
          <p:nvPr/>
        </p:nvPicPr>
        <p:blipFill>
          <a:blip r:embed="rId2"/>
          <a:stretch>
            <a:fillRect/>
          </a:stretch>
        </p:blipFill>
        <p:spPr>
          <a:xfrm>
            <a:off x="1075690" y="1606550"/>
            <a:ext cx="7708900" cy="5016500"/>
          </a:xfrm>
          <a:prstGeom prst="rect">
            <a:avLst/>
          </a:prstGeom>
        </p:spPr>
      </p:pic>
      <p:sp>
        <p:nvSpPr>
          <p:cNvPr id="5" name="TextBox 4">
            <a:extLst>
              <a:ext uri="{FF2B5EF4-FFF2-40B4-BE49-F238E27FC236}">
                <a16:creationId xmlns:a16="http://schemas.microsoft.com/office/drawing/2014/main" id="{EB26F922-293B-764C-9A34-8E48E7F08530}"/>
              </a:ext>
            </a:extLst>
          </p:cNvPr>
          <p:cNvSpPr txBox="1"/>
          <p:nvPr/>
        </p:nvSpPr>
        <p:spPr>
          <a:xfrm>
            <a:off x="8784590" y="2276264"/>
            <a:ext cx="1641796" cy="1754326"/>
          </a:xfrm>
          <a:prstGeom prst="rect">
            <a:avLst/>
          </a:prstGeom>
          <a:solidFill>
            <a:schemeClr val="bg2"/>
          </a:solidFill>
        </p:spPr>
        <p:txBody>
          <a:bodyPr wrap="none" rtlCol="0">
            <a:spAutoFit/>
          </a:bodyPr>
          <a:lstStyle/>
          <a:p>
            <a:r>
              <a:rPr lang="en-US" dirty="0"/>
              <a:t>add x1, x3, x4</a:t>
            </a:r>
          </a:p>
          <a:p>
            <a:r>
              <a:rPr lang="en-US" dirty="0" err="1"/>
              <a:t>stur</a:t>
            </a:r>
            <a:r>
              <a:rPr lang="en-US" dirty="0"/>
              <a:t> x1, [x0, #8]</a:t>
            </a:r>
          </a:p>
          <a:p>
            <a:r>
              <a:rPr lang="en-US" dirty="0" err="1"/>
              <a:t>ldur</a:t>
            </a:r>
            <a:r>
              <a:rPr lang="en-US" dirty="0"/>
              <a:t> x2, [x0, #4]</a:t>
            </a:r>
          </a:p>
          <a:p>
            <a:r>
              <a:rPr lang="en-US" dirty="0"/>
              <a:t>add x5, x2, x2</a:t>
            </a:r>
          </a:p>
          <a:p>
            <a:r>
              <a:rPr lang="en-US" dirty="0"/>
              <a:t>sub x7, x5, x2</a:t>
            </a:r>
          </a:p>
          <a:p>
            <a:r>
              <a:rPr lang="en-US" dirty="0" err="1"/>
              <a:t>cbz</a:t>
            </a:r>
            <a:r>
              <a:rPr lang="en-US" dirty="0"/>
              <a:t> x7, #3</a:t>
            </a:r>
          </a:p>
        </p:txBody>
      </p:sp>
      <p:sp>
        <p:nvSpPr>
          <p:cNvPr id="3" name="Rectangle 2">
            <a:extLst>
              <a:ext uri="{FF2B5EF4-FFF2-40B4-BE49-F238E27FC236}">
                <a16:creationId xmlns:a16="http://schemas.microsoft.com/office/drawing/2014/main" id="{831B097F-A8E8-F043-9BF2-32E2E0934996}"/>
              </a:ext>
            </a:extLst>
          </p:cNvPr>
          <p:cNvSpPr/>
          <p:nvPr/>
        </p:nvSpPr>
        <p:spPr>
          <a:xfrm>
            <a:off x="1075690" y="4581961"/>
            <a:ext cx="1462260" cy="369332"/>
          </a:xfrm>
          <a:prstGeom prst="rect">
            <a:avLst/>
          </a:prstGeom>
          <a:solidFill>
            <a:schemeClr val="bg2"/>
          </a:solidFill>
        </p:spPr>
        <p:txBody>
          <a:bodyPr wrap="none">
            <a:spAutoFit/>
          </a:bodyPr>
          <a:lstStyle/>
          <a:p>
            <a:r>
              <a:rPr lang="en-US" dirty="0"/>
              <a:t>add x1, x3, x4</a:t>
            </a:r>
          </a:p>
        </p:txBody>
      </p:sp>
      <p:sp>
        <p:nvSpPr>
          <p:cNvPr id="6" name="Rectangle 5">
            <a:extLst>
              <a:ext uri="{FF2B5EF4-FFF2-40B4-BE49-F238E27FC236}">
                <a16:creationId xmlns:a16="http://schemas.microsoft.com/office/drawing/2014/main" id="{EB6B177D-03F4-D944-84F8-0C8678D41F24}"/>
              </a:ext>
            </a:extLst>
          </p:cNvPr>
          <p:cNvSpPr/>
          <p:nvPr/>
        </p:nvSpPr>
        <p:spPr>
          <a:xfrm>
            <a:off x="7017752" y="3429000"/>
            <a:ext cx="1631216" cy="369332"/>
          </a:xfrm>
          <a:prstGeom prst="rect">
            <a:avLst/>
          </a:prstGeom>
          <a:solidFill>
            <a:schemeClr val="bg2"/>
          </a:solidFill>
        </p:spPr>
        <p:txBody>
          <a:bodyPr wrap="none">
            <a:spAutoFit/>
          </a:bodyPr>
          <a:lstStyle/>
          <a:p>
            <a:r>
              <a:rPr lang="en-US" dirty="0" err="1"/>
              <a:t>stur</a:t>
            </a:r>
            <a:r>
              <a:rPr lang="en-US" dirty="0"/>
              <a:t> x1, [x0, #8]</a:t>
            </a:r>
          </a:p>
        </p:txBody>
      </p:sp>
      <p:sp>
        <p:nvSpPr>
          <p:cNvPr id="7" name="Rectangle 6">
            <a:extLst>
              <a:ext uri="{FF2B5EF4-FFF2-40B4-BE49-F238E27FC236}">
                <a16:creationId xmlns:a16="http://schemas.microsoft.com/office/drawing/2014/main" id="{324CA36C-E14B-7D41-9B8B-7283C62A15B7}"/>
              </a:ext>
            </a:extLst>
          </p:cNvPr>
          <p:cNvSpPr/>
          <p:nvPr/>
        </p:nvSpPr>
        <p:spPr>
          <a:xfrm>
            <a:off x="6744282" y="4656693"/>
            <a:ext cx="1641796" cy="369332"/>
          </a:xfrm>
          <a:prstGeom prst="rect">
            <a:avLst/>
          </a:prstGeom>
          <a:solidFill>
            <a:schemeClr val="bg2"/>
          </a:solidFill>
        </p:spPr>
        <p:txBody>
          <a:bodyPr wrap="none">
            <a:spAutoFit/>
          </a:bodyPr>
          <a:lstStyle/>
          <a:p>
            <a:r>
              <a:rPr lang="en-US" dirty="0" err="1"/>
              <a:t>ldur</a:t>
            </a:r>
            <a:r>
              <a:rPr lang="en-US" dirty="0"/>
              <a:t> x2, [x0, #4]</a:t>
            </a:r>
          </a:p>
        </p:txBody>
      </p:sp>
      <p:sp>
        <p:nvSpPr>
          <p:cNvPr id="8" name="Rectangle 7">
            <a:extLst>
              <a:ext uri="{FF2B5EF4-FFF2-40B4-BE49-F238E27FC236}">
                <a16:creationId xmlns:a16="http://schemas.microsoft.com/office/drawing/2014/main" id="{5D2D8817-6B1B-1546-A776-606FB325E203}"/>
              </a:ext>
            </a:extLst>
          </p:cNvPr>
          <p:cNvSpPr/>
          <p:nvPr/>
        </p:nvSpPr>
        <p:spPr>
          <a:xfrm>
            <a:off x="3315591" y="3545721"/>
            <a:ext cx="1462260" cy="369332"/>
          </a:xfrm>
          <a:prstGeom prst="rect">
            <a:avLst/>
          </a:prstGeom>
          <a:solidFill>
            <a:schemeClr val="bg2"/>
          </a:solidFill>
        </p:spPr>
        <p:txBody>
          <a:bodyPr wrap="none">
            <a:spAutoFit/>
          </a:bodyPr>
          <a:lstStyle/>
          <a:p>
            <a:r>
              <a:rPr lang="en-US" dirty="0"/>
              <a:t>add x5, x2, x2</a:t>
            </a:r>
          </a:p>
        </p:txBody>
      </p:sp>
      <p:sp>
        <p:nvSpPr>
          <p:cNvPr id="9" name="Rectangle 8">
            <a:extLst>
              <a:ext uri="{FF2B5EF4-FFF2-40B4-BE49-F238E27FC236}">
                <a16:creationId xmlns:a16="http://schemas.microsoft.com/office/drawing/2014/main" id="{3EDFF228-B28F-A045-90A0-D6312D47EE2E}"/>
              </a:ext>
            </a:extLst>
          </p:cNvPr>
          <p:cNvSpPr/>
          <p:nvPr/>
        </p:nvSpPr>
        <p:spPr>
          <a:xfrm>
            <a:off x="859040" y="3116183"/>
            <a:ext cx="1441420" cy="369332"/>
          </a:xfrm>
          <a:prstGeom prst="rect">
            <a:avLst/>
          </a:prstGeom>
          <a:solidFill>
            <a:schemeClr val="bg2"/>
          </a:solidFill>
        </p:spPr>
        <p:txBody>
          <a:bodyPr wrap="none">
            <a:spAutoFit/>
          </a:bodyPr>
          <a:lstStyle/>
          <a:p>
            <a:r>
              <a:rPr lang="en-US" dirty="0"/>
              <a:t>sub x7, x5, x2</a:t>
            </a:r>
          </a:p>
        </p:txBody>
      </p:sp>
      <p:sp>
        <p:nvSpPr>
          <p:cNvPr id="10" name="Rectangle 9">
            <a:extLst>
              <a:ext uri="{FF2B5EF4-FFF2-40B4-BE49-F238E27FC236}">
                <a16:creationId xmlns:a16="http://schemas.microsoft.com/office/drawing/2014/main" id="{FE6A121A-7B4F-5641-B4FC-1F72808F2F62}"/>
              </a:ext>
            </a:extLst>
          </p:cNvPr>
          <p:cNvSpPr/>
          <p:nvPr/>
        </p:nvSpPr>
        <p:spPr>
          <a:xfrm>
            <a:off x="3672997" y="3136622"/>
            <a:ext cx="1104854" cy="369332"/>
          </a:xfrm>
          <a:prstGeom prst="rect">
            <a:avLst/>
          </a:prstGeom>
          <a:solidFill>
            <a:schemeClr val="bg2"/>
          </a:solidFill>
        </p:spPr>
        <p:txBody>
          <a:bodyPr wrap="none">
            <a:spAutoFit/>
          </a:bodyPr>
          <a:lstStyle/>
          <a:p>
            <a:r>
              <a:rPr lang="en-US" dirty="0" err="1"/>
              <a:t>cbz</a:t>
            </a:r>
            <a:r>
              <a:rPr lang="en-US" dirty="0"/>
              <a:t> x7, #3</a:t>
            </a:r>
          </a:p>
        </p:txBody>
      </p:sp>
    </p:spTree>
    <p:extLst>
      <p:ext uri="{BB962C8B-B14F-4D97-AF65-F5344CB8AC3E}">
        <p14:creationId xmlns:p14="http://schemas.microsoft.com/office/powerpoint/2010/main" val="3848235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29E0-D569-5B4F-BD62-14735637EA73}"/>
              </a:ext>
            </a:extLst>
          </p:cNvPr>
          <p:cNvSpPr>
            <a:spLocks noGrp="1"/>
          </p:cNvSpPr>
          <p:nvPr>
            <p:ph type="title"/>
          </p:nvPr>
        </p:nvSpPr>
        <p:spPr/>
        <p:txBody>
          <a:bodyPr/>
          <a:lstStyle/>
          <a:p>
            <a:r>
              <a:rPr lang="en-US" dirty="0"/>
              <a:t>Dynamic Multiple Issue</a:t>
            </a:r>
          </a:p>
        </p:txBody>
      </p:sp>
      <p:pic>
        <p:nvPicPr>
          <p:cNvPr id="4" name="Picture 3" descr="Please contact instructor for information on this image.">
            <a:extLst>
              <a:ext uri="{FF2B5EF4-FFF2-40B4-BE49-F238E27FC236}">
                <a16:creationId xmlns:a16="http://schemas.microsoft.com/office/drawing/2014/main" id="{03EAB423-49C4-7D4A-A650-92C2ED2E8C4E}"/>
              </a:ext>
            </a:extLst>
          </p:cNvPr>
          <p:cNvPicPr>
            <a:picLocks noChangeAspect="1"/>
          </p:cNvPicPr>
          <p:nvPr/>
        </p:nvPicPr>
        <p:blipFill>
          <a:blip r:embed="rId2"/>
          <a:stretch>
            <a:fillRect/>
          </a:stretch>
        </p:blipFill>
        <p:spPr>
          <a:xfrm>
            <a:off x="1075690" y="1606550"/>
            <a:ext cx="7708900" cy="5016500"/>
          </a:xfrm>
          <a:prstGeom prst="rect">
            <a:avLst/>
          </a:prstGeom>
        </p:spPr>
      </p:pic>
      <p:sp>
        <p:nvSpPr>
          <p:cNvPr id="5" name="TextBox 4">
            <a:extLst>
              <a:ext uri="{FF2B5EF4-FFF2-40B4-BE49-F238E27FC236}">
                <a16:creationId xmlns:a16="http://schemas.microsoft.com/office/drawing/2014/main" id="{EB26F922-293B-764C-9A34-8E48E7F08530}"/>
              </a:ext>
            </a:extLst>
          </p:cNvPr>
          <p:cNvSpPr txBox="1"/>
          <p:nvPr/>
        </p:nvSpPr>
        <p:spPr>
          <a:xfrm>
            <a:off x="8784590" y="2276264"/>
            <a:ext cx="1641796" cy="1754326"/>
          </a:xfrm>
          <a:prstGeom prst="rect">
            <a:avLst/>
          </a:prstGeom>
          <a:solidFill>
            <a:schemeClr val="bg2"/>
          </a:solidFill>
        </p:spPr>
        <p:txBody>
          <a:bodyPr wrap="none" rtlCol="0">
            <a:spAutoFit/>
          </a:bodyPr>
          <a:lstStyle/>
          <a:p>
            <a:r>
              <a:rPr lang="en-US" dirty="0"/>
              <a:t>add x1, x3, x4</a:t>
            </a:r>
          </a:p>
          <a:p>
            <a:r>
              <a:rPr lang="en-US" dirty="0" err="1"/>
              <a:t>stur</a:t>
            </a:r>
            <a:r>
              <a:rPr lang="en-US" dirty="0"/>
              <a:t> x1, [x0, #8]</a:t>
            </a:r>
          </a:p>
          <a:p>
            <a:r>
              <a:rPr lang="en-US" dirty="0" err="1"/>
              <a:t>ldur</a:t>
            </a:r>
            <a:r>
              <a:rPr lang="en-US" dirty="0"/>
              <a:t> x2, [x0, #4]</a:t>
            </a:r>
          </a:p>
          <a:p>
            <a:r>
              <a:rPr lang="en-US" dirty="0"/>
              <a:t>add x5, x2, x2</a:t>
            </a:r>
          </a:p>
          <a:p>
            <a:r>
              <a:rPr lang="en-US" dirty="0"/>
              <a:t>sub x7, x5, x2</a:t>
            </a:r>
          </a:p>
          <a:p>
            <a:r>
              <a:rPr lang="en-US" dirty="0" err="1"/>
              <a:t>cbz</a:t>
            </a:r>
            <a:r>
              <a:rPr lang="en-US" dirty="0"/>
              <a:t> x7, #3</a:t>
            </a:r>
          </a:p>
        </p:txBody>
      </p:sp>
      <p:sp>
        <p:nvSpPr>
          <p:cNvPr id="3" name="Rectangle 2">
            <a:extLst>
              <a:ext uri="{FF2B5EF4-FFF2-40B4-BE49-F238E27FC236}">
                <a16:creationId xmlns:a16="http://schemas.microsoft.com/office/drawing/2014/main" id="{831B097F-A8E8-F043-9BF2-32E2E0934996}"/>
              </a:ext>
            </a:extLst>
          </p:cNvPr>
          <p:cNvSpPr/>
          <p:nvPr/>
        </p:nvSpPr>
        <p:spPr>
          <a:xfrm>
            <a:off x="4930140" y="6253718"/>
            <a:ext cx="1462260" cy="369332"/>
          </a:xfrm>
          <a:prstGeom prst="rect">
            <a:avLst/>
          </a:prstGeom>
          <a:solidFill>
            <a:schemeClr val="bg2"/>
          </a:solidFill>
        </p:spPr>
        <p:txBody>
          <a:bodyPr wrap="none">
            <a:spAutoFit/>
          </a:bodyPr>
          <a:lstStyle/>
          <a:p>
            <a:r>
              <a:rPr lang="en-US" dirty="0"/>
              <a:t>add x1, x3, x4</a:t>
            </a:r>
          </a:p>
        </p:txBody>
      </p:sp>
      <p:sp>
        <p:nvSpPr>
          <p:cNvPr id="6" name="Rectangle 5">
            <a:extLst>
              <a:ext uri="{FF2B5EF4-FFF2-40B4-BE49-F238E27FC236}">
                <a16:creationId xmlns:a16="http://schemas.microsoft.com/office/drawing/2014/main" id="{EB6B177D-03F4-D944-84F8-0C8678D41F24}"/>
              </a:ext>
            </a:extLst>
          </p:cNvPr>
          <p:cNvSpPr/>
          <p:nvPr/>
        </p:nvSpPr>
        <p:spPr>
          <a:xfrm>
            <a:off x="7017752" y="3429000"/>
            <a:ext cx="1631216" cy="369332"/>
          </a:xfrm>
          <a:prstGeom prst="rect">
            <a:avLst/>
          </a:prstGeom>
          <a:solidFill>
            <a:schemeClr val="bg2"/>
          </a:solidFill>
        </p:spPr>
        <p:txBody>
          <a:bodyPr wrap="none">
            <a:spAutoFit/>
          </a:bodyPr>
          <a:lstStyle/>
          <a:p>
            <a:r>
              <a:rPr lang="en-US" dirty="0" err="1"/>
              <a:t>stur</a:t>
            </a:r>
            <a:r>
              <a:rPr lang="en-US" dirty="0"/>
              <a:t> x1, [x0, #8]</a:t>
            </a:r>
          </a:p>
        </p:txBody>
      </p:sp>
      <p:sp>
        <p:nvSpPr>
          <p:cNvPr id="7" name="Rectangle 6">
            <a:extLst>
              <a:ext uri="{FF2B5EF4-FFF2-40B4-BE49-F238E27FC236}">
                <a16:creationId xmlns:a16="http://schemas.microsoft.com/office/drawing/2014/main" id="{324CA36C-E14B-7D41-9B8B-7283C62A15B7}"/>
              </a:ext>
            </a:extLst>
          </p:cNvPr>
          <p:cNvSpPr/>
          <p:nvPr/>
        </p:nvSpPr>
        <p:spPr>
          <a:xfrm>
            <a:off x="6744282" y="4656693"/>
            <a:ext cx="1641796" cy="369332"/>
          </a:xfrm>
          <a:prstGeom prst="rect">
            <a:avLst/>
          </a:prstGeom>
          <a:solidFill>
            <a:schemeClr val="bg2"/>
          </a:solidFill>
        </p:spPr>
        <p:txBody>
          <a:bodyPr wrap="none">
            <a:spAutoFit/>
          </a:bodyPr>
          <a:lstStyle/>
          <a:p>
            <a:r>
              <a:rPr lang="en-US" dirty="0" err="1"/>
              <a:t>ldur</a:t>
            </a:r>
            <a:r>
              <a:rPr lang="en-US" dirty="0"/>
              <a:t> x2, [x0, #4]</a:t>
            </a:r>
          </a:p>
        </p:txBody>
      </p:sp>
      <p:sp>
        <p:nvSpPr>
          <p:cNvPr id="8" name="Rectangle 7">
            <a:extLst>
              <a:ext uri="{FF2B5EF4-FFF2-40B4-BE49-F238E27FC236}">
                <a16:creationId xmlns:a16="http://schemas.microsoft.com/office/drawing/2014/main" id="{5D2D8817-6B1B-1546-A776-606FB325E203}"/>
              </a:ext>
            </a:extLst>
          </p:cNvPr>
          <p:cNvSpPr/>
          <p:nvPr/>
        </p:nvSpPr>
        <p:spPr>
          <a:xfrm>
            <a:off x="3315591" y="3545721"/>
            <a:ext cx="1462260" cy="369332"/>
          </a:xfrm>
          <a:prstGeom prst="rect">
            <a:avLst/>
          </a:prstGeom>
          <a:solidFill>
            <a:schemeClr val="bg2"/>
          </a:solidFill>
        </p:spPr>
        <p:txBody>
          <a:bodyPr wrap="none">
            <a:spAutoFit/>
          </a:bodyPr>
          <a:lstStyle/>
          <a:p>
            <a:r>
              <a:rPr lang="en-US" dirty="0"/>
              <a:t>add x5, x2, x2</a:t>
            </a:r>
          </a:p>
        </p:txBody>
      </p:sp>
      <p:sp>
        <p:nvSpPr>
          <p:cNvPr id="9" name="Rectangle 8">
            <a:extLst>
              <a:ext uri="{FF2B5EF4-FFF2-40B4-BE49-F238E27FC236}">
                <a16:creationId xmlns:a16="http://schemas.microsoft.com/office/drawing/2014/main" id="{3EDFF228-B28F-A045-90A0-D6312D47EE2E}"/>
              </a:ext>
            </a:extLst>
          </p:cNvPr>
          <p:cNvSpPr/>
          <p:nvPr/>
        </p:nvSpPr>
        <p:spPr>
          <a:xfrm>
            <a:off x="859040" y="3116183"/>
            <a:ext cx="1441420" cy="369332"/>
          </a:xfrm>
          <a:prstGeom prst="rect">
            <a:avLst/>
          </a:prstGeom>
          <a:solidFill>
            <a:schemeClr val="bg2"/>
          </a:solidFill>
        </p:spPr>
        <p:txBody>
          <a:bodyPr wrap="none">
            <a:spAutoFit/>
          </a:bodyPr>
          <a:lstStyle/>
          <a:p>
            <a:r>
              <a:rPr lang="en-US" dirty="0"/>
              <a:t>sub x7, x5, x2</a:t>
            </a:r>
          </a:p>
        </p:txBody>
      </p:sp>
      <p:sp>
        <p:nvSpPr>
          <p:cNvPr id="10" name="Rectangle 9">
            <a:extLst>
              <a:ext uri="{FF2B5EF4-FFF2-40B4-BE49-F238E27FC236}">
                <a16:creationId xmlns:a16="http://schemas.microsoft.com/office/drawing/2014/main" id="{FE6A121A-7B4F-5641-B4FC-1F72808F2F62}"/>
              </a:ext>
            </a:extLst>
          </p:cNvPr>
          <p:cNvSpPr/>
          <p:nvPr/>
        </p:nvSpPr>
        <p:spPr>
          <a:xfrm>
            <a:off x="3672997" y="3136622"/>
            <a:ext cx="1104854" cy="369332"/>
          </a:xfrm>
          <a:prstGeom prst="rect">
            <a:avLst/>
          </a:prstGeom>
          <a:solidFill>
            <a:schemeClr val="bg2"/>
          </a:solidFill>
        </p:spPr>
        <p:txBody>
          <a:bodyPr wrap="none">
            <a:spAutoFit/>
          </a:bodyPr>
          <a:lstStyle/>
          <a:p>
            <a:r>
              <a:rPr lang="en-US" dirty="0" err="1"/>
              <a:t>cbz</a:t>
            </a:r>
            <a:r>
              <a:rPr lang="en-US" dirty="0"/>
              <a:t> x7, #3</a:t>
            </a:r>
          </a:p>
        </p:txBody>
      </p:sp>
    </p:spTree>
    <p:extLst>
      <p:ext uri="{BB962C8B-B14F-4D97-AF65-F5344CB8AC3E}">
        <p14:creationId xmlns:p14="http://schemas.microsoft.com/office/powerpoint/2010/main" val="3508621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lease contact instructor for information on this image.">
            <a:extLst>
              <a:ext uri="{FF2B5EF4-FFF2-40B4-BE49-F238E27FC236}">
                <a16:creationId xmlns:a16="http://schemas.microsoft.com/office/drawing/2014/main" id="{5DEA29E0-D569-5B4F-BD62-14735637EA73}"/>
              </a:ext>
            </a:extLst>
          </p:cNvPr>
          <p:cNvSpPr>
            <a:spLocks noGrp="1"/>
          </p:cNvSpPr>
          <p:nvPr>
            <p:ph type="title"/>
          </p:nvPr>
        </p:nvSpPr>
        <p:spPr/>
        <p:txBody>
          <a:bodyPr/>
          <a:lstStyle/>
          <a:p>
            <a:r>
              <a:rPr lang="en-US" dirty="0"/>
              <a:t>Dynamic Multiple Issue</a:t>
            </a:r>
          </a:p>
        </p:txBody>
      </p:sp>
      <p:pic>
        <p:nvPicPr>
          <p:cNvPr id="4" name="Picture 3" descr="Please contact instructor for information on this image.">
            <a:extLst>
              <a:ext uri="{FF2B5EF4-FFF2-40B4-BE49-F238E27FC236}">
                <a16:creationId xmlns:a16="http://schemas.microsoft.com/office/drawing/2014/main" id="{03EAB423-49C4-7D4A-A650-92C2ED2E8C4E}"/>
              </a:ext>
            </a:extLst>
          </p:cNvPr>
          <p:cNvPicPr>
            <a:picLocks noChangeAspect="1"/>
          </p:cNvPicPr>
          <p:nvPr/>
        </p:nvPicPr>
        <p:blipFill>
          <a:blip r:embed="rId2"/>
          <a:stretch>
            <a:fillRect/>
          </a:stretch>
        </p:blipFill>
        <p:spPr>
          <a:xfrm>
            <a:off x="1075690" y="1606550"/>
            <a:ext cx="7708900" cy="5016500"/>
          </a:xfrm>
          <a:prstGeom prst="rect">
            <a:avLst/>
          </a:prstGeom>
        </p:spPr>
      </p:pic>
      <p:sp>
        <p:nvSpPr>
          <p:cNvPr id="5" name="TextBox 4" descr="Please contact instructor for information on this image.">
            <a:extLst>
              <a:ext uri="{FF2B5EF4-FFF2-40B4-BE49-F238E27FC236}">
                <a16:creationId xmlns:a16="http://schemas.microsoft.com/office/drawing/2014/main" id="{EB26F922-293B-764C-9A34-8E48E7F08530}"/>
              </a:ext>
            </a:extLst>
          </p:cNvPr>
          <p:cNvSpPr txBox="1"/>
          <p:nvPr/>
        </p:nvSpPr>
        <p:spPr>
          <a:xfrm>
            <a:off x="8784590" y="2276264"/>
            <a:ext cx="1641796" cy="1754326"/>
          </a:xfrm>
          <a:prstGeom prst="rect">
            <a:avLst/>
          </a:prstGeom>
          <a:solidFill>
            <a:schemeClr val="bg2"/>
          </a:solidFill>
        </p:spPr>
        <p:txBody>
          <a:bodyPr wrap="none" rtlCol="0">
            <a:spAutoFit/>
          </a:bodyPr>
          <a:lstStyle/>
          <a:p>
            <a:r>
              <a:rPr lang="en-US" dirty="0"/>
              <a:t>add x1, x3, x4</a:t>
            </a:r>
          </a:p>
          <a:p>
            <a:r>
              <a:rPr lang="en-US" dirty="0" err="1"/>
              <a:t>stur</a:t>
            </a:r>
            <a:r>
              <a:rPr lang="en-US" dirty="0"/>
              <a:t> x1, [x0, #8]</a:t>
            </a:r>
          </a:p>
          <a:p>
            <a:r>
              <a:rPr lang="en-US" dirty="0" err="1"/>
              <a:t>ldur</a:t>
            </a:r>
            <a:r>
              <a:rPr lang="en-US" dirty="0"/>
              <a:t> x2, [x0, #4]</a:t>
            </a:r>
          </a:p>
          <a:p>
            <a:r>
              <a:rPr lang="en-US" dirty="0"/>
              <a:t>add x5, x2, x2</a:t>
            </a:r>
          </a:p>
          <a:p>
            <a:r>
              <a:rPr lang="en-US" dirty="0"/>
              <a:t>sub x7, x5, x2</a:t>
            </a:r>
          </a:p>
          <a:p>
            <a:r>
              <a:rPr lang="en-US" dirty="0" err="1"/>
              <a:t>cbz</a:t>
            </a:r>
            <a:r>
              <a:rPr lang="en-US" dirty="0"/>
              <a:t> x7, #3</a:t>
            </a:r>
          </a:p>
        </p:txBody>
      </p:sp>
      <p:sp>
        <p:nvSpPr>
          <p:cNvPr id="3" name="Rectangle 2" descr="Please contact instructor for information on this image.">
            <a:extLst>
              <a:ext uri="{FF2B5EF4-FFF2-40B4-BE49-F238E27FC236}">
                <a16:creationId xmlns:a16="http://schemas.microsoft.com/office/drawing/2014/main" id="{831B097F-A8E8-F043-9BF2-32E2E0934996}"/>
              </a:ext>
            </a:extLst>
          </p:cNvPr>
          <p:cNvSpPr/>
          <p:nvPr/>
        </p:nvSpPr>
        <p:spPr>
          <a:xfrm>
            <a:off x="5814060" y="6438384"/>
            <a:ext cx="1462260" cy="369332"/>
          </a:xfrm>
          <a:prstGeom prst="rect">
            <a:avLst/>
          </a:prstGeom>
          <a:solidFill>
            <a:schemeClr val="bg2"/>
          </a:solidFill>
        </p:spPr>
        <p:txBody>
          <a:bodyPr wrap="none">
            <a:spAutoFit/>
          </a:bodyPr>
          <a:lstStyle/>
          <a:p>
            <a:r>
              <a:rPr lang="en-US" dirty="0"/>
              <a:t>add x1, x3, x4</a:t>
            </a:r>
          </a:p>
        </p:txBody>
      </p:sp>
      <p:sp>
        <p:nvSpPr>
          <p:cNvPr id="6" name="Rectangle 5" descr="Please contact instructor for information on this image.">
            <a:extLst>
              <a:ext uri="{FF2B5EF4-FFF2-40B4-BE49-F238E27FC236}">
                <a16:creationId xmlns:a16="http://schemas.microsoft.com/office/drawing/2014/main" id="{EB6B177D-03F4-D944-84F8-0C8678D41F24}"/>
              </a:ext>
            </a:extLst>
          </p:cNvPr>
          <p:cNvSpPr/>
          <p:nvPr/>
        </p:nvSpPr>
        <p:spPr>
          <a:xfrm>
            <a:off x="6777722" y="4652010"/>
            <a:ext cx="1631216" cy="369332"/>
          </a:xfrm>
          <a:prstGeom prst="rect">
            <a:avLst/>
          </a:prstGeom>
          <a:solidFill>
            <a:schemeClr val="bg2"/>
          </a:solidFill>
        </p:spPr>
        <p:txBody>
          <a:bodyPr wrap="none">
            <a:spAutoFit/>
          </a:bodyPr>
          <a:lstStyle/>
          <a:p>
            <a:r>
              <a:rPr lang="en-US" dirty="0" err="1"/>
              <a:t>stur</a:t>
            </a:r>
            <a:r>
              <a:rPr lang="en-US" dirty="0"/>
              <a:t> x1, [x0, #8]</a:t>
            </a:r>
          </a:p>
        </p:txBody>
      </p:sp>
      <p:sp>
        <p:nvSpPr>
          <p:cNvPr id="7" name="Rectangle 6" descr="Please contact instructor for information on this image.">
            <a:extLst>
              <a:ext uri="{FF2B5EF4-FFF2-40B4-BE49-F238E27FC236}">
                <a16:creationId xmlns:a16="http://schemas.microsoft.com/office/drawing/2014/main" id="{324CA36C-E14B-7D41-9B8B-7283C62A15B7}"/>
              </a:ext>
            </a:extLst>
          </p:cNvPr>
          <p:cNvSpPr/>
          <p:nvPr/>
        </p:nvSpPr>
        <p:spPr>
          <a:xfrm>
            <a:off x="2617650" y="5987256"/>
            <a:ext cx="1641796" cy="369332"/>
          </a:xfrm>
          <a:prstGeom prst="rect">
            <a:avLst/>
          </a:prstGeom>
          <a:solidFill>
            <a:schemeClr val="bg2"/>
          </a:solidFill>
        </p:spPr>
        <p:txBody>
          <a:bodyPr wrap="none">
            <a:spAutoFit/>
          </a:bodyPr>
          <a:lstStyle/>
          <a:p>
            <a:r>
              <a:rPr lang="en-US" dirty="0" err="1"/>
              <a:t>ldur</a:t>
            </a:r>
            <a:r>
              <a:rPr lang="en-US" dirty="0"/>
              <a:t> x2, [x0, #4]</a:t>
            </a:r>
          </a:p>
        </p:txBody>
      </p:sp>
      <p:sp>
        <p:nvSpPr>
          <p:cNvPr id="8" name="Rectangle 7" descr="Please contact instructor for information on this image.">
            <a:extLst>
              <a:ext uri="{FF2B5EF4-FFF2-40B4-BE49-F238E27FC236}">
                <a16:creationId xmlns:a16="http://schemas.microsoft.com/office/drawing/2014/main" id="{5D2D8817-6B1B-1546-A776-606FB325E203}"/>
              </a:ext>
            </a:extLst>
          </p:cNvPr>
          <p:cNvSpPr/>
          <p:nvPr/>
        </p:nvSpPr>
        <p:spPr>
          <a:xfrm>
            <a:off x="3672997" y="4582556"/>
            <a:ext cx="1462260" cy="369332"/>
          </a:xfrm>
          <a:prstGeom prst="rect">
            <a:avLst/>
          </a:prstGeom>
          <a:solidFill>
            <a:schemeClr val="bg2"/>
          </a:solidFill>
        </p:spPr>
        <p:txBody>
          <a:bodyPr wrap="none">
            <a:spAutoFit/>
          </a:bodyPr>
          <a:lstStyle/>
          <a:p>
            <a:r>
              <a:rPr lang="en-US" dirty="0"/>
              <a:t>add x5, x2, x2</a:t>
            </a:r>
          </a:p>
        </p:txBody>
      </p:sp>
      <p:sp>
        <p:nvSpPr>
          <p:cNvPr id="9" name="Rectangle 8" descr="Please contact instructor for information on this image.">
            <a:extLst>
              <a:ext uri="{FF2B5EF4-FFF2-40B4-BE49-F238E27FC236}">
                <a16:creationId xmlns:a16="http://schemas.microsoft.com/office/drawing/2014/main" id="{3EDFF228-B28F-A045-90A0-D6312D47EE2E}"/>
              </a:ext>
            </a:extLst>
          </p:cNvPr>
          <p:cNvSpPr/>
          <p:nvPr/>
        </p:nvSpPr>
        <p:spPr>
          <a:xfrm>
            <a:off x="1075690" y="4571126"/>
            <a:ext cx="1441420" cy="369332"/>
          </a:xfrm>
          <a:prstGeom prst="rect">
            <a:avLst/>
          </a:prstGeom>
          <a:solidFill>
            <a:schemeClr val="bg2"/>
          </a:solidFill>
        </p:spPr>
        <p:txBody>
          <a:bodyPr wrap="none">
            <a:spAutoFit/>
          </a:bodyPr>
          <a:lstStyle/>
          <a:p>
            <a:r>
              <a:rPr lang="en-US" dirty="0"/>
              <a:t>sub x7, x5, x2</a:t>
            </a:r>
          </a:p>
        </p:txBody>
      </p:sp>
      <p:sp>
        <p:nvSpPr>
          <p:cNvPr id="10" name="Rectangle 9" descr="Please contact instructor for information on this image.">
            <a:extLst>
              <a:ext uri="{FF2B5EF4-FFF2-40B4-BE49-F238E27FC236}">
                <a16:creationId xmlns:a16="http://schemas.microsoft.com/office/drawing/2014/main" id="{FE6A121A-7B4F-5641-B4FC-1F72808F2F62}"/>
              </a:ext>
            </a:extLst>
          </p:cNvPr>
          <p:cNvSpPr/>
          <p:nvPr/>
        </p:nvSpPr>
        <p:spPr>
          <a:xfrm>
            <a:off x="3672997" y="3136622"/>
            <a:ext cx="1104854" cy="369332"/>
          </a:xfrm>
          <a:prstGeom prst="rect">
            <a:avLst/>
          </a:prstGeom>
          <a:solidFill>
            <a:schemeClr val="bg2"/>
          </a:solidFill>
        </p:spPr>
        <p:txBody>
          <a:bodyPr wrap="none">
            <a:spAutoFit/>
          </a:bodyPr>
          <a:lstStyle/>
          <a:p>
            <a:r>
              <a:rPr lang="en-US" dirty="0" err="1"/>
              <a:t>cbz</a:t>
            </a:r>
            <a:r>
              <a:rPr lang="en-US" dirty="0"/>
              <a:t> x7, #3</a:t>
            </a:r>
          </a:p>
        </p:txBody>
      </p:sp>
    </p:spTree>
    <p:extLst>
      <p:ext uri="{BB962C8B-B14F-4D97-AF65-F5344CB8AC3E}">
        <p14:creationId xmlns:p14="http://schemas.microsoft.com/office/powerpoint/2010/main" val="4202617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lease contact instructor for information on this image.">
            <a:extLst>
              <a:ext uri="{FF2B5EF4-FFF2-40B4-BE49-F238E27FC236}">
                <a16:creationId xmlns:a16="http://schemas.microsoft.com/office/drawing/2014/main" id="{5DEA29E0-D569-5B4F-BD62-14735637EA73}"/>
              </a:ext>
            </a:extLst>
          </p:cNvPr>
          <p:cNvSpPr>
            <a:spLocks noGrp="1"/>
          </p:cNvSpPr>
          <p:nvPr>
            <p:ph type="title"/>
          </p:nvPr>
        </p:nvSpPr>
        <p:spPr/>
        <p:txBody>
          <a:bodyPr/>
          <a:lstStyle/>
          <a:p>
            <a:r>
              <a:rPr lang="en-US" dirty="0"/>
              <a:t>Dynamic Multiple Issue</a:t>
            </a:r>
          </a:p>
        </p:txBody>
      </p:sp>
      <p:pic>
        <p:nvPicPr>
          <p:cNvPr id="4" name="Picture 3" descr="Please contact instructor for information on this image.">
            <a:extLst>
              <a:ext uri="{FF2B5EF4-FFF2-40B4-BE49-F238E27FC236}">
                <a16:creationId xmlns:a16="http://schemas.microsoft.com/office/drawing/2014/main" id="{03EAB423-49C4-7D4A-A650-92C2ED2E8C4E}"/>
              </a:ext>
            </a:extLst>
          </p:cNvPr>
          <p:cNvPicPr>
            <a:picLocks noChangeAspect="1"/>
          </p:cNvPicPr>
          <p:nvPr/>
        </p:nvPicPr>
        <p:blipFill>
          <a:blip r:embed="rId2"/>
          <a:stretch>
            <a:fillRect/>
          </a:stretch>
        </p:blipFill>
        <p:spPr>
          <a:xfrm>
            <a:off x="1075690" y="1606550"/>
            <a:ext cx="7708900" cy="5016500"/>
          </a:xfrm>
          <a:prstGeom prst="rect">
            <a:avLst/>
          </a:prstGeom>
        </p:spPr>
      </p:pic>
      <p:sp>
        <p:nvSpPr>
          <p:cNvPr id="5" name="TextBox 4" descr="Please contact instructor for information on this image.">
            <a:extLst>
              <a:ext uri="{FF2B5EF4-FFF2-40B4-BE49-F238E27FC236}">
                <a16:creationId xmlns:a16="http://schemas.microsoft.com/office/drawing/2014/main" id="{EB26F922-293B-764C-9A34-8E48E7F08530}"/>
              </a:ext>
            </a:extLst>
          </p:cNvPr>
          <p:cNvSpPr txBox="1"/>
          <p:nvPr/>
        </p:nvSpPr>
        <p:spPr>
          <a:xfrm>
            <a:off x="8784590" y="2276264"/>
            <a:ext cx="1641796" cy="1754326"/>
          </a:xfrm>
          <a:prstGeom prst="rect">
            <a:avLst/>
          </a:prstGeom>
          <a:solidFill>
            <a:schemeClr val="bg2"/>
          </a:solidFill>
        </p:spPr>
        <p:txBody>
          <a:bodyPr wrap="none" rtlCol="0">
            <a:spAutoFit/>
          </a:bodyPr>
          <a:lstStyle/>
          <a:p>
            <a:r>
              <a:rPr lang="en-US" dirty="0"/>
              <a:t>add x1, x3, x4</a:t>
            </a:r>
          </a:p>
          <a:p>
            <a:r>
              <a:rPr lang="en-US" dirty="0" err="1"/>
              <a:t>stur</a:t>
            </a:r>
            <a:r>
              <a:rPr lang="en-US" dirty="0"/>
              <a:t> x1, [x0, #8]</a:t>
            </a:r>
          </a:p>
          <a:p>
            <a:r>
              <a:rPr lang="en-US" dirty="0" err="1"/>
              <a:t>ldur</a:t>
            </a:r>
            <a:r>
              <a:rPr lang="en-US" dirty="0"/>
              <a:t> x2, [x0, #4]</a:t>
            </a:r>
          </a:p>
          <a:p>
            <a:r>
              <a:rPr lang="en-US" dirty="0"/>
              <a:t>add x5, x2, x2</a:t>
            </a:r>
          </a:p>
          <a:p>
            <a:r>
              <a:rPr lang="en-US" dirty="0"/>
              <a:t>sub x7, x5, x2</a:t>
            </a:r>
          </a:p>
          <a:p>
            <a:r>
              <a:rPr lang="en-US" dirty="0" err="1"/>
              <a:t>cbz</a:t>
            </a:r>
            <a:r>
              <a:rPr lang="en-US" dirty="0"/>
              <a:t> x7, #3</a:t>
            </a:r>
          </a:p>
        </p:txBody>
      </p:sp>
      <p:sp>
        <p:nvSpPr>
          <p:cNvPr id="3" name="Rectangle 2" descr="Please contact instructor for information on this image.">
            <a:extLst>
              <a:ext uri="{FF2B5EF4-FFF2-40B4-BE49-F238E27FC236}">
                <a16:creationId xmlns:a16="http://schemas.microsoft.com/office/drawing/2014/main" id="{831B097F-A8E8-F043-9BF2-32E2E0934996}"/>
              </a:ext>
            </a:extLst>
          </p:cNvPr>
          <p:cNvSpPr/>
          <p:nvPr/>
        </p:nvSpPr>
        <p:spPr>
          <a:xfrm>
            <a:off x="8397240" y="6438384"/>
            <a:ext cx="1462260" cy="369332"/>
          </a:xfrm>
          <a:prstGeom prst="rect">
            <a:avLst/>
          </a:prstGeom>
          <a:solidFill>
            <a:schemeClr val="bg2"/>
          </a:solidFill>
        </p:spPr>
        <p:txBody>
          <a:bodyPr wrap="none">
            <a:spAutoFit/>
          </a:bodyPr>
          <a:lstStyle/>
          <a:p>
            <a:r>
              <a:rPr lang="en-US" dirty="0"/>
              <a:t>add x1, x3, x4</a:t>
            </a:r>
          </a:p>
        </p:txBody>
      </p:sp>
      <p:sp>
        <p:nvSpPr>
          <p:cNvPr id="6" name="Rectangle 5" descr="Please contact instructor for information on this image.">
            <a:extLst>
              <a:ext uri="{FF2B5EF4-FFF2-40B4-BE49-F238E27FC236}">
                <a16:creationId xmlns:a16="http://schemas.microsoft.com/office/drawing/2014/main" id="{EB6B177D-03F4-D944-84F8-0C8678D41F24}"/>
              </a:ext>
            </a:extLst>
          </p:cNvPr>
          <p:cNvSpPr/>
          <p:nvPr/>
        </p:nvSpPr>
        <p:spPr>
          <a:xfrm>
            <a:off x="8312762" y="6014244"/>
            <a:ext cx="1631216" cy="369332"/>
          </a:xfrm>
          <a:prstGeom prst="rect">
            <a:avLst/>
          </a:prstGeom>
          <a:solidFill>
            <a:schemeClr val="bg2"/>
          </a:solidFill>
        </p:spPr>
        <p:txBody>
          <a:bodyPr wrap="none">
            <a:spAutoFit/>
          </a:bodyPr>
          <a:lstStyle/>
          <a:p>
            <a:r>
              <a:rPr lang="en-US" dirty="0" err="1"/>
              <a:t>stur</a:t>
            </a:r>
            <a:r>
              <a:rPr lang="en-US" dirty="0"/>
              <a:t> x1, [x0, #8]</a:t>
            </a:r>
          </a:p>
        </p:txBody>
      </p:sp>
      <p:sp>
        <p:nvSpPr>
          <p:cNvPr id="7" name="Rectangle 6" descr="Please contact instructor for information on this image.">
            <a:extLst>
              <a:ext uri="{FF2B5EF4-FFF2-40B4-BE49-F238E27FC236}">
                <a16:creationId xmlns:a16="http://schemas.microsoft.com/office/drawing/2014/main" id="{324CA36C-E14B-7D41-9B8B-7283C62A15B7}"/>
              </a:ext>
            </a:extLst>
          </p:cNvPr>
          <p:cNvSpPr/>
          <p:nvPr/>
        </p:nvSpPr>
        <p:spPr>
          <a:xfrm>
            <a:off x="8259369" y="5567996"/>
            <a:ext cx="1641796" cy="369332"/>
          </a:xfrm>
          <a:prstGeom prst="rect">
            <a:avLst/>
          </a:prstGeom>
          <a:solidFill>
            <a:schemeClr val="bg2"/>
          </a:solidFill>
        </p:spPr>
        <p:txBody>
          <a:bodyPr wrap="none">
            <a:spAutoFit/>
          </a:bodyPr>
          <a:lstStyle/>
          <a:p>
            <a:r>
              <a:rPr lang="en-US" dirty="0" err="1"/>
              <a:t>ldur</a:t>
            </a:r>
            <a:r>
              <a:rPr lang="en-US" dirty="0"/>
              <a:t> x2, [x0, #4]</a:t>
            </a:r>
          </a:p>
        </p:txBody>
      </p:sp>
      <p:sp>
        <p:nvSpPr>
          <p:cNvPr id="8" name="Rectangle 7" descr="Please contact instructor for information on this image.">
            <a:extLst>
              <a:ext uri="{FF2B5EF4-FFF2-40B4-BE49-F238E27FC236}">
                <a16:creationId xmlns:a16="http://schemas.microsoft.com/office/drawing/2014/main" id="{5D2D8817-6B1B-1546-A776-606FB325E203}"/>
              </a:ext>
            </a:extLst>
          </p:cNvPr>
          <p:cNvSpPr/>
          <p:nvPr/>
        </p:nvSpPr>
        <p:spPr>
          <a:xfrm>
            <a:off x="8349137" y="5103611"/>
            <a:ext cx="1462260" cy="369332"/>
          </a:xfrm>
          <a:prstGeom prst="rect">
            <a:avLst/>
          </a:prstGeom>
          <a:solidFill>
            <a:schemeClr val="bg2"/>
          </a:solidFill>
        </p:spPr>
        <p:txBody>
          <a:bodyPr wrap="none">
            <a:spAutoFit/>
          </a:bodyPr>
          <a:lstStyle/>
          <a:p>
            <a:r>
              <a:rPr lang="en-US" dirty="0"/>
              <a:t>add x5, x2, x2</a:t>
            </a:r>
          </a:p>
        </p:txBody>
      </p:sp>
      <p:sp>
        <p:nvSpPr>
          <p:cNvPr id="9" name="Rectangle 8" descr="Please contact instructor for information on this image.">
            <a:extLst>
              <a:ext uri="{FF2B5EF4-FFF2-40B4-BE49-F238E27FC236}">
                <a16:creationId xmlns:a16="http://schemas.microsoft.com/office/drawing/2014/main" id="{3EDFF228-B28F-A045-90A0-D6312D47EE2E}"/>
              </a:ext>
            </a:extLst>
          </p:cNvPr>
          <p:cNvSpPr/>
          <p:nvPr/>
        </p:nvSpPr>
        <p:spPr>
          <a:xfrm>
            <a:off x="8418080" y="4679471"/>
            <a:ext cx="1441420" cy="369332"/>
          </a:xfrm>
          <a:prstGeom prst="rect">
            <a:avLst/>
          </a:prstGeom>
          <a:solidFill>
            <a:schemeClr val="bg2"/>
          </a:solidFill>
        </p:spPr>
        <p:txBody>
          <a:bodyPr wrap="none">
            <a:spAutoFit/>
          </a:bodyPr>
          <a:lstStyle/>
          <a:p>
            <a:r>
              <a:rPr lang="en-US" dirty="0"/>
              <a:t>sub x7, x5, x2</a:t>
            </a:r>
          </a:p>
        </p:txBody>
      </p:sp>
      <p:sp>
        <p:nvSpPr>
          <p:cNvPr id="10" name="Rectangle 9" descr="Please contact instructor for information on this image.">
            <a:extLst>
              <a:ext uri="{FF2B5EF4-FFF2-40B4-BE49-F238E27FC236}">
                <a16:creationId xmlns:a16="http://schemas.microsoft.com/office/drawing/2014/main" id="{FE6A121A-7B4F-5641-B4FC-1F72808F2F62}"/>
              </a:ext>
            </a:extLst>
          </p:cNvPr>
          <p:cNvSpPr/>
          <p:nvPr/>
        </p:nvSpPr>
        <p:spPr>
          <a:xfrm>
            <a:off x="3631611" y="6069052"/>
            <a:ext cx="1104854" cy="369332"/>
          </a:xfrm>
          <a:prstGeom prst="rect">
            <a:avLst/>
          </a:prstGeom>
          <a:solidFill>
            <a:schemeClr val="bg2"/>
          </a:solidFill>
        </p:spPr>
        <p:txBody>
          <a:bodyPr wrap="none">
            <a:spAutoFit/>
          </a:bodyPr>
          <a:lstStyle/>
          <a:p>
            <a:r>
              <a:rPr lang="en-US" dirty="0" err="1"/>
              <a:t>cbz</a:t>
            </a:r>
            <a:r>
              <a:rPr lang="en-US" dirty="0"/>
              <a:t> x7, #3</a:t>
            </a:r>
          </a:p>
        </p:txBody>
      </p:sp>
    </p:spTree>
    <p:extLst>
      <p:ext uri="{BB962C8B-B14F-4D97-AF65-F5344CB8AC3E}">
        <p14:creationId xmlns:p14="http://schemas.microsoft.com/office/powerpoint/2010/main" val="924791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29E0-D569-5B4F-BD62-14735637EA73}"/>
              </a:ext>
            </a:extLst>
          </p:cNvPr>
          <p:cNvSpPr>
            <a:spLocks noGrp="1"/>
          </p:cNvSpPr>
          <p:nvPr>
            <p:ph type="title"/>
          </p:nvPr>
        </p:nvSpPr>
        <p:spPr/>
        <p:txBody>
          <a:bodyPr/>
          <a:lstStyle/>
          <a:p>
            <a:r>
              <a:rPr lang="en-US" dirty="0"/>
              <a:t>Dynamic Multiple Issue</a:t>
            </a:r>
          </a:p>
        </p:txBody>
      </p:sp>
      <p:pic>
        <p:nvPicPr>
          <p:cNvPr id="4" name="Picture 3" descr="Please contact instructor for information on this image.">
            <a:extLst>
              <a:ext uri="{FF2B5EF4-FFF2-40B4-BE49-F238E27FC236}">
                <a16:creationId xmlns:a16="http://schemas.microsoft.com/office/drawing/2014/main" id="{03EAB423-49C4-7D4A-A650-92C2ED2E8C4E}"/>
              </a:ext>
            </a:extLst>
          </p:cNvPr>
          <p:cNvPicPr>
            <a:picLocks noChangeAspect="1"/>
          </p:cNvPicPr>
          <p:nvPr/>
        </p:nvPicPr>
        <p:blipFill>
          <a:blip r:embed="rId2"/>
          <a:stretch>
            <a:fillRect/>
          </a:stretch>
        </p:blipFill>
        <p:spPr>
          <a:xfrm>
            <a:off x="1075690" y="1606550"/>
            <a:ext cx="7708900" cy="5016500"/>
          </a:xfrm>
          <a:prstGeom prst="rect">
            <a:avLst/>
          </a:prstGeom>
        </p:spPr>
      </p:pic>
      <p:sp>
        <p:nvSpPr>
          <p:cNvPr id="5" name="TextBox 4">
            <a:extLst>
              <a:ext uri="{FF2B5EF4-FFF2-40B4-BE49-F238E27FC236}">
                <a16:creationId xmlns:a16="http://schemas.microsoft.com/office/drawing/2014/main" id="{EB26F922-293B-764C-9A34-8E48E7F08530}"/>
              </a:ext>
            </a:extLst>
          </p:cNvPr>
          <p:cNvSpPr txBox="1"/>
          <p:nvPr/>
        </p:nvSpPr>
        <p:spPr>
          <a:xfrm>
            <a:off x="8784590" y="2276264"/>
            <a:ext cx="1641796" cy="1754326"/>
          </a:xfrm>
          <a:prstGeom prst="rect">
            <a:avLst/>
          </a:prstGeom>
          <a:solidFill>
            <a:schemeClr val="bg2"/>
          </a:solidFill>
        </p:spPr>
        <p:txBody>
          <a:bodyPr wrap="none" rtlCol="0">
            <a:spAutoFit/>
          </a:bodyPr>
          <a:lstStyle/>
          <a:p>
            <a:r>
              <a:rPr lang="en-US" dirty="0"/>
              <a:t>add x1, x3, x4</a:t>
            </a:r>
          </a:p>
          <a:p>
            <a:r>
              <a:rPr lang="en-US" dirty="0" err="1"/>
              <a:t>stur</a:t>
            </a:r>
            <a:r>
              <a:rPr lang="en-US" dirty="0"/>
              <a:t> x1, [x0, #8]</a:t>
            </a:r>
          </a:p>
          <a:p>
            <a:r>
              <a:rPr lang="en-US" dirty="0" err="1"/>
              <a:t>ldur</a:t>
            </a:r>
            <a:r>
              <a:rPr lang="en-US" dirty="0"/>
              <a:t> x2, [x0, #4]</a:t>
            </a:r>
          </a:p>
          <a:p>
            <a:r>
              <a:rPr lang="en-US" dirty="0"/>
              <a:t>add x5, x2, x2</a:t>
            </a:r>
          </a:p>
          <a:p>
            <a:r>
              <a:rPr lang="en-US" dirty="0"/>
              <a:t>sub x7, x5, x2</a:t>
            </a:r>
          </a:p>
          <a:p>
            <a:r>
              <a:rPr lang="en-US" dirty="0" err="1"/>
              <a:t>cbz</a:t>
            </a:r>
            <a:r>
              <a:rPr lang="en-US" dirty="0"/>
              <a:t> x7, #3</a:t>
            </a:r>
          </a:p>
        </p:txBody>
      </p:sp>
      <p:sp>
        <p:nvSpPr>
          <p:cNvPr id="3" name="Rectangle 2">
            <a:extLst>
              <a:ext uri="{FF2B5EF4-FFF2-40B4-BE49-F238E27FC236}">
                <a16:creationId xmlns:a16="http://schemas.microsoft.com/office/drawing/2014/main" id="{831B097F-A8E8-F043-9BF2-32E2E0934996}"/>
              </a:ext>
            </a:extLst>
          </p:cNvPr>
          <p:cNvSpPr/>
          <p:nvPr/>
        </p:nvSpPr>
        <p:spPr>
          <a:xfrm>
            <a:off x="8397240" y="6438384"/>
            <a:ext cx="1462260" cy="369332"/>
          </a:xfrm>
          <a:prstGeom prst="rect">
            <a:avLst/>
          </a:prstGeom>
          <a:solidFill>
            <a:schemeClr val="bg2"/>
          </a:solidFill>
        </p:spPr>
        <p:txBody>
          <a:bodyPr wrap="none">
            <a:spAutoFit/>
          </a:bodyPr>
          <a:lstStyle/>
          <a:p>
            <a:r>
              <a:rPr lang="en-US" dirty="0"/>
              <a:t>add x1, x3, x4</a:t>
            </a:r>
          </a:p>
        </p:txBody>
      </p:sp>
      <p:sp>
        <p:nvSpPr>
          <p:cNvPr id="6" name="Rectangle 5">
            <a:extLst>
              <a:ext uri="{FF2B5EF4-FFF2-40B4-BE49-F238E27FC236}">
                <a16:creationId xmlns:a16="http://schemas.microsoft.com/office/drawing/2014/main" id="{EB6B177D-03F4-D944-84F8-0C8678D41F24}"/>
              </a:ext>
            </a:extLst>
          </p:cNvPr>
          <p:cNvSpPr/>
          <p:nvPr/>
        </p:nvSpPr>
        <p:spPr>
          <a:xfrm>
            <a:off x="8312762" y="6014244"/>
            <a:ext cx="1631216" cy="369332"/>
          </a:xfrm>
          <a:prstGeom prst="rect">
            <a:avLst/>
          </a:prstGeom>
          <a:solidFill>
            <a:schemeClr val="bg2"/>
          </a:solidFill>
        </p:spPr>
        <p:txBody>
          <a:bodyPr wrap="none">
            <a:spAutoFit/>
          </a:bodyPr>
          <a:lstStyle/>
          <a:p>
            <a:r>
              <a:rPr lang="en-US" dirty="0" err="1"/>
              <a:t>stur</a:t>
            </a:r>
            <a:r>
              <a:rPr lang="en-US" dirty="0"/>
              <a:t> x1, [x0, #8]</a:t>
            </a:r>
          </a:p>
        </p:txBody>
      </p:sp>
      <p:sp>
        <p:nvSpPr>
          <p:cNvPr id="7" name="Rectangle 6">
            <a:extLst>
              <a:ext uri="{FF2B5EF4-FFF2-40B4-BE49-F238E27FC236}">
                <a16:creationId xmlns:a16="http://schemas.microsoft.com/office/drawing/2014/main" id="{324CA36C-E14B-7D41-9B8B-7283C62A15B7}"/>
              </a:ext>
            </a:extLst>
          </p:cNvPr>
          <p:cNvSpPr/>
          <p:nvPr/>
        </p:nvSpPr>
        <p:spPr>
          <a:xfrm>
            <a:off x="8259369" y="5567996"/>
            <a:ext cx="1641796" cy="369332"/>
          </a:xfrm>
          <a:prstGeom prst="rect">
            <a:avLst/>
          </a:prstGeom>
          <a:solidFill>
            <a:schemeClr val="bg2"/>
          </a:solidFill>
        </p:spPr>
        <p:txBody>
          <a:bodyPr wrap="none">
            <a:spAutoFit/>
          </a:bodyPr>
          <a:lstStyle/>
          <a:p>
            <a:r>
              <a:rPr lang="en-US" dirty="0" err="1"/>
              <a:t>ldur</a:t>
            </a:r>
            <a:r>
              <a:rPr lang="en-US" dirty="0"/>
              <a:t> x2, [x0, #4]</a:t>
            </a:r>
          </a:p>
        </p:txBody>
      </p:sp>
      <p:sp>
        <p:nvSpPr>
          <p:cNvPr id="8" name="Rectangle 7">
            <a:extLst>
              <a:ext uri="{FF2B5EF4-FFF2-40B4-BE49-F238E27FC236}">
                <a16:creationId xmlns:a16="http://schemas.microsoft.com/office/drawing/2014/main" id="{5D2D8817-6B1B-1546-A776-606FB325E203}"/>
              </a:ext>
            </a:extLst>
          </p:cNvPr>
          <p:cNvSpPr/>
          <p:nvPr/>
        </p:nvSpPr>
        <p:spPr>
          <a:xfrm>
            <a:off x="8349137" y="5103611"/>
            <a:ext cx="1462260" cy="369332"/>
          </a:xfrm>
          <a:prstGeom prst="rect">
            <a:avLst/>
          </a:prstGeom>
          <a:solidFill>
            <a:schemeClr val="bg2"/>
          </a:solidFill>
        </p:spPr>
        <p:txBody>
          <a:bodyPr wrap="none">
            <a:spAutoFit/>
          </a:bodyPr>
          <a:lstStyle/>
          <a:p>
            <a:r>
              <a:rPr lang="en-US" dirty="0"/>
              <a:t>add x5, x2, x2</a:t>
            </a:r>
          </a:p>
        </p:txBody>
      </p:sp>
      <p:sp>
        <p:nvSpPr>
          <p:cNvPr id="9" name="Rectangle 8">
            <a:extLst>
              <a:ext uri="{FF2B5EF4-FFF2-40B4-BE49-F238E27FC236}">
                <a16:creationId xmlns:a16="http://schemas.microsoft.com/office/drawing/2014/main" id="{3EDFF228-B28F-A045-90A0-D6312D47EE2E}"/>
              </a:ext>
            </a:extLst>
          </p:cNvPr>
          <p:cNvSpPr/>
          <p:nvPr/>
        </p:nvSpPr>
        <p:spPr>
          <a:xfrm>
            <a:off x="8418080" y="4679471"/>
            <a:ext cx="1441420" cy="369332"/>
          </a:xfrm>
          <a:prstGeom prst="rect">
            <a:avLst/>
          </a:prstGeom>
          <a:solidFill>
            <a:schemeClr val="bg2"/>
          </a:solidFill>
        </p:spPr>
        <p:txBody>
          <a:bodyPr wrap="none">
            <a:spAutoFit/>
          </a:bodyPr>
          <a:lstStyle/>
          <a:p>
            <a:r>
              <a:rPr lang="en-US" dirty="0"/>
              <a:t>sub x7, x5, x2</a:t>
            </a:r>
          </a:p>
        </p:txBody>
      </p:sp>
      <p:sp>
        <p:nvSpPr>
          <p:cNvPr id="10" name="Rectangle 9">
            <a:extLst>
              <a:ext uri="{FF2B5EF4-FFF2-40B4-BE49-F238E27FC236}">
                <a16:creationId xmlns:a16="http://schemas.microsoft.com/office/drawing/2014/main" id="{FE6A121A-7B4F-5641-B4FC-1F72808F2F62}"/>
              </a:ext>
            </a:extLst>
          </p:cNvPr>
          <p:cNvSpPr/>
          <p:nvPr/>
        </p:nvSpPr>
        <p:spPr>
          <a:xfrm>
            <a:off x="8418080" y="4232193"/>
            <a:ext cx="1104854" cy="369332"/>
          </a:xfrm>
          <a:prstGeom prst="rect">
            <a:avLst/>
          </a:prstGeom>
          <a:solidFill>
            <a:schemeClr val="bg2"/>
          </a:solidFill>
        </p:spPr>
        <p:txBody>
          <a:bodyPr wrap="none">
            <a:spAutoFit/>
          </a:bodyPr>
          <a:lstStyle/>
          <a:p>
            <a:r>
              <a:rPr lang="en-US" dirty="0" err="1"/>
              <a:t>cbz</a:t>
            </a:r>
            <a:r>
              <a:rPr lang="en-US" dirty="0"/>
              <a:t> x7, #3</a:t>
            </a:r>
          </a:p>
        </p:txBody>
      </p:sp>
    </p:spTree>
    <p:extLst>
      <p:ext uri="{BB962C8B-B14F-4D97-AF65-F5344CB8AC3E}">
        <p14:creationId xmlns:p14="http://schemas.microsoft.com/office/powerpoint/2010/main" val="2967415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14F4-F2B2-DF4F-8149-C6F4F496A219}"/>
              </a:ext>
            </a:extLst>
          </p:cNvPr>
          <p:cNvSpPr>
            <a:spLocks noGrp="1"/>
          </p:cNvSpPr>
          <p:nvPr>
            <p:ph type="title"/>
          </p:nvPr>
        </p:nvSpPr>
        <p:spPr/>
        <p:txBody>
          <a:bodyPr/>
          <a:lstStyle/>
          <a:p>
            <a:r>
              <a:rPr lang="en-US" dirty="0"/>
              <a:t>Multi-threading</a:t>
            </a:r>
          </a:p>
        </p:txBody>
      </p:sp>
      <p:sp>
        <p:nvSpPr>
          <p:cNvPr id="3" name="Content Placeholder 2">
            <a:extLst>
              <a:ext uri="{FF2B5EF4-FFF2-40B4-BE49-F238E27FC236}">
                <a16:creationId xmlns:a16="http://schemas.microsoft.com/office/drawing/2014/main" id="{9294CE20-ADA0-6D43-AF06-4245C62E0D3B}"/>
              </a:ext>
            </a:extLst>
          </p:cNvPr>
          <p:cNvSpPr>
            <a:spLocks noGrp="1"/>
          </p:cNvSpPr>
          <p:nvPr>
            <p:ph idx="1"/>
          </p:nvPr>
        </p:nvSpPr>
        <p:spPr/>
        <p:txBody>
          <a:bodyPr/>
          <a:lstStyle/>
          <a:p>
            <a:r>
              <a:rPr lang="en-US" dirty="0"/>
              <a:t>Performing multiple threads of execution in parallel</a:t>
            </a:r>
          </a:p>
          <a:p>
            <a:pPr lvl="1"/>
            <a:r>
              <a:rPr lang="en-US" dirty="0"/>
              <a:t>Fast switching between threads</a:t>
            </a:r>
          </a:p>
        </p:txBody>
      </p:sp>
      <p:pic>
        <p:nvPicPr>
          <p:cNvPr id="4" name="Picture 3" descr="Please contact instructor for information on this image.">
            <a:extLst>
              <a:ext uri="{FF2B5EF4-FFF2-40B4-BE49-F238E27FC236}">
                <a16:creationId xmlns:a16="http://schemas.microsoft.com/office/drawing/2014/main" id="{0BA59692-A43C-C24A-959C-C7BA1F3BA259}"/>
              </a:ext>
            </a:extLst>
          </p:cNvPr>
          <p:cNvPicPr>
            <a:picLocks noChangeAspect="1"/>
          </p:cNvPicPr>
          <p:nvPr/>
        </p:nvPicPr>
        <p:blipFill>
          <a:blip r:embed="rId2"/>
          <a:stretch>
            <a:fillRect/>
          </a:stretch>
        </p:blipFill>
        <p:spPr>
          <a:xfrm>
            <a:off x="5892800" y="3220720"/>
            <a:ext cx="4635500" cy="3314700"/>
          </a:xfrm>
          <a:prstGeom prst="rect">
            <a:avLst/>
          </a:prstGeom>
        </p:spPr>
      </p:pic>
    </p:spTree>
    <p:extLst>
      <p:ext uri="{BB962C8B-B14F-4D97-AF65-F5344CB8AC3E}">
        <p14:creationId xmlns:p14="http://schemas.microsoft.com/office/powerpoint/2010/main" val="101003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186F-CEAC-6840-A6CA-BCFF16E28C13}"/>
              </a:ext>
            </a:extLst>
          </p:cNvPr>
          <p:cNvSpPr>
            <a:spLocks noGrp="1"/>
          </p:cNvSpPr>
          <p:nvPr>
            <p:ph type="title"/>
          </p:nvPr>
        </p:nvSpPr>
        <p:spPr/>
        <p:txBody>
          <a:bodyPr/>
          <a:lstStyle/>
          <a:p>
            <a:r>
              <a:rPr lang="en-US" dirty="0"/>
              <a:t>Static Multiple Issue Pipeline</a:t>
            </a:r>
          </a:p>
        </p:txBody>
      </p:sp>
      <p:pic>
        <p:nvPicPr>
          <p:cNvPr id="4" name="Picture 3" descr="Please contact instructor for information on this image.">
            <a:extLst>
              <a:ext uri="{FF2B5EF4-FFF2-40B4-BE49-F238E27FC236}">
                <a16:creationId xmlns:a16="http://schemas.microsoft.com/office/drawing/2014/main" id="{4FC3629C-BBA6-6A4A-80AE-61AA16652335}"/>
              </a:ext>
            </a:extLst>
          </p:cNvPr>
          <p:cNvPicPr>
            <a:picLocks noChangeAspect="1"/>
          </p:cNvPicPr>
          <p:nvPr/>
        </p:nvPicPr>
        <p:blipFill>
          <a:blip r:embed="rId2"/>
          <a:stretch>
            <a:fillRect/>
          </a:stretch>
        </p:blipFill>
        <p:spPr>
          <a:xfrm>
            <a:off x="1636890" y="1690688"/>
            <a:ext cx="7530394" cy="4634920"/>
          </a:xfrm>
          <a:prstGeom prst="rect">
            <a:avLst/>
          </a:prstGeom>
        </p:spPr>
      </p:pic>
    </p:spTree>
    <p:extLst>
      <p:ext uri="{BB962C8B-B14F-4D97-AF65-F5344CB8AC3E}">
        <p14:creationId xmlns:p14="http://schemas.microsoft.com/office/powerpoint/2010/main" val="1354925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38E696-5506-8144-86D3-FF69C981B601}"/>
              </a:ext>
            </a:extLst>
          </p:cNvPr>
          <p:cNvSpPr>
            <a:spLocks noGrp="1"/>
          </p:cNvSpPr>
          <p:nvPr>
            <p:ph type="title"/>
          </p:nvPr>
        </p:nvSpPr>
        <p:spPr/>
        <p:txBody>
          <a:bodyPr/>
          <a:lstStyle/>
          <a:p>
            <a:r>
              <a:rPr lang="en-US" dirty="0"/>
              <a:t>Threads vs. Processes</a:t>
            </a:r>
          </a:p>
        </p:txBody>
      </p:sp>
      <p:sp>
        <p:nvSpPr>
          <p:cNvPr id="5" name="Content Placeholder 4">
            <a:extLst>
              <a:ext uri="{FF2B5EF4-FFF2-40B4-BE49-F238E27FC236}">
                <a16:creationId xmlns:a16="http://schemas.microsoft.com/office/drawing/2014/main" id="{110A3205-2EE0-2E44-9978-72AFCDD1925D}"/>
              </a:ext>
            </a:extLst>
          </p:cNvPr>
          <p:cNvSpPr>
            <a:spLocks noGrp="1"/>
          </p:cNvSpPr>
          <p:nvPr>
            <p:ph sz="half" idx="1"/>
          </p:nvPr>
        </p:nvSpPr>
        <p:spPr/>
        <p:txBody>
          <a:bodyPr/>
          <a:lstStyle/>
          <a:p>
            <a:r>
              <a:rPr lang="en-US" dirty="0"/>
              <a:t>Process	</a:t>
            </a:r>
          </a:p>
          <a:p>
            <a:pPr lvl="1"/>
            <a:r>
              <a:rPr lang="en-US" dirty="0"/>
              <a:t>A program in execution</a:t>
            </a:r>
          </a:p>
          <a:p>
            <a:pPr lvl="1"/>
            <a:r>
              <a:rPr lang="en-US" dirty="0"/>
              <a:t>Memory is not shared</a:t>
            </a:r>
          </a:p>
          <a:p>
            <a:pPr lvl="1"/>
            <a:r>
              <a:rPr lang="en-US" dirty="0"/>
              <a:t>Switching requires interacting with operating system</a:t>
            </a:r>
          </a:p>
        </p:txBody>
      </p:sp>
      <p:sp>
        <p:nvSpPr>
          <p:cNvPr id="6" name="Content Placeholder 5">
            <a:extLst>
              <a:ext uri="{FF2B5EF4-FFF2-40B4-BE49-F238E27FC236}">
                <a16:creationId xmlns:a16="http://schemas.microsoft.com/office/drawing/2014/main" id="{74E595F7-E234-844C-A167-E03A1D427E54}"/>
              </a:ext>
            </a:extLst>
          </p:cNvPr>
          <p:cNvSpPr>
            <a:spLocks noGrp="1"/>
          </p:cNvSpPr>
          <p:nvPr>
            <p:ph sz="half" idx="2"/>
          </p:nvPr>
        </p:nvSpPr>
        <p:spPr/>
        <p:txBody>
          <a:bodyPr/>
          <a:lstStyle/>
          <a:p>
            <a:r>
              <a:rPr lang="en-US" dirty="0"/>
              <a:t>Thread</a:t>
            </a:r>
          </a:p>
          <a:p>
            <a:pPr lvl="1"/>
            <a:r>
              <a:rPr lang="en-US" dirty="0"/>
              <a:t>Part of a process</a:t>
            </a:r>
          </a:p>
          <a:p>
            <a:pPr lvl="1"/>
            <a:r>
              <a:rPr lang="en-US" dirty="0"/>
              <a:t>Memory is shared</a:t>
            </a:r>
          </a:p>
          <a:p>
            <a:pPr lvl="1"/>
            <a:r>
              <a:rPr lang="en-US" dirty="0"/>
              <a:t>Switching does not require interacting with operating system</a:t>
            </a:r>
          </a:p>
          <a:p>
            <a:pPr lvl="1"/>
            <a:r>
              <a:rPr lang="en-US" dirty="0"/>
              <a:t>Has its own state and registers</a:t>
            </a:r>
          </a:p>
        </p:txBody>
      </p:sp>
    </p:spTree>
    <p:extLst>
      <p:ext uri="{BB962C8B-B14F-4D97-AF65-F5344CB8AC3E}">
        <p14:creationId xmlns:p14="http://schemas.microsoft.com/office/powerpoint/2010/main" val="3281589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3D4FD-EDBA-7643-B782-D9086BF48DF0}"/>
              </a:ext>
            </a:extLst>
          </p:cNvPr>
          <p:cNvSpPr>
            <a:spLocks noGrp="1"/>
          </p:cNvSpPr>
          <p:nvPr>
            <p:ph type="title"/>
          </p:nvPr>
        </p:nvSpPr>
        <p:spPr/>
        <p:txBody>
          <a:bodyPr/>
          <a:lstStyle/>
          <a:p>
            <a:r>
              <a:rPr lang="en-US" dirty="0"/>
              <a:t>Multi-threading</a:t>
            </a:r>
          </a:p>
        </p:txBody>
      </p:sp>
      <p:sp>
        <p:nvSpPr>
          <p:cNvPr id="3" name="Content Placeholder 2">
            <a:extLst>
              <a:ext uri="{FF2B5EF4-FFF2-40B4-BE49-F238E27FC236}">
                <a16:creationId xmlns:a16="http://schemas.microsoft.com/office/drawing/2014/main" id="{561EA24E-42CA-874D-8DE3-83B77B5952CC}"/>
              </a:ext>
            </a:extLst>
          </p:cNvPr>
          <p:cNvSpPr>
            <a:spLocks noGrp="1"/>
          </p:cNvSpPr>
          <p:nvPr>
            <p:ph sz="half" idx="1"/>
          </p:nvPr>
        </p:nvSpPr>
        <p:spPr>
          <a:xfrm>
            <a:off x="838200" y="1825625"/>
            <a:ext cx="8625840" cy="4351338"/>
          </a:xfrm>
        </p:spPr>
        <p:txBody>
          <a:bodyPr/>
          <a:lstStyle/>
          <a:p>
            <a:r>
              <a:rPr lang="en-US" dirty="0"/>
              <a:t>In dynamic multiple issue processor</a:t>
            </a:r>
          </a:p>
          <a:p>
            <a:pPr lvl="1"/>
            <a:r>
              <a:rPr lang="en-US" dirty="0"/>
              <a:t>Schedule instructions from multiple threads</a:t>
            </a:r>
          </a:p>
          <a:p>
            <a:pPr lvl="1"/>
            <a:r>
              <a:rPr lang="en-US" dirty="0"/>
              <a:t>Instructions from independent threads execute when functional units available</a:t>
            </a:r>
          </a:p>
          <a:p>
            <a:pPr lvl="1"/>
            <a:r>
              <a:rPr lang="en-US" dirty="0"/>
              <a:t>Within threads, dependencies handled by scheduling and register renaming</a:t>
            </a:r>
          </a:p>
        </p:txBody>
      </p:sp>
    </p:spTree>
    <p:extLst>
      <p:ext uri="{BB962C8B-B14F-4D97-AF65-F5344CB8AC3E}">
        <p14:creationId xmlns:p14="http://schemas.microsoft.com/office/powerpoint/2010/main" val="3398843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20E2-3462-430D-AAB5-4A4F5B1F11E6}"/>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3 Step 1</a:t>
            </a:r>
          </a:p>
        </p:txBody>
      </p:sp>
      <p:pic>
        <p:nvPicPr>
          <p:cNvPr id="6" name="Picture 5" descr="Please contact instructor for information on this image.">
            <a:extLst>
              <a:ext uri="{FF2B5EF4-FFF2-40B4-BE49-F238E27FC236}">
                <a16:creationId xmlns:a16="http://schemas.microsoft.com/office/drawing/2014/main" id="{5554E861-0C8D-AF4C-B8EA-3815D829F01F}"/>
              </a:ext>
            </a:extLst>
          </p:cNvPr>
          <p:cNvPicPr>
            <a:picLocks noChangeAspect="1"/>
          </p:cNvPicPr>
          <p:nvPr/>
        </p:nvPicPr>
        <p:blipFill>
          <a:blip r:embed="rId2"/>
          <a:stretch>
            <a:fillRect/>
          </a:stretch>
        </p:blipFill>
        <p:spPr>
          <a:xfrm>
            <a:off x="342900" y="1082040"/>
            <a:ext cx="7543800" cy="1447800"/>
          </a:xfrm>
          <a:prstGeom prst="rect">
            <a:avLst/>
          </a:prstGeom>
        </p:spPr>
      </p:pic>
      <p:sp>
        <p:nvSpPr>
          <p:cNvPr id="7" name="TextBox 6">
            <a:extLst>
              <a:ext uri="{FF2B5EF4-FFF2-40B4-BE49-F238E27FC236}">
                <a16:creationId xmlns:a16="http://schemas.microsoft.com/office/drawing/2014/main" id="{2EC8BA8E-BF1B-2742-82DB-AB3A0DBDF5DD}"/>
              </a:ext>
            </a:extLst>
          </p:cNvPr>
          <p:cNvSpPr txBox="1"/>
          <p:nvPr/>
        </p:nvSpPr>
        <p:spPr>
          <a:xfrm>
            <a:off x="342900" y="571500"/>
            <a:ext cx="7192225" cy="369332"/>
          </a:xfrm>
          <a:prstGeom prst="rect">
            <a:avLst/>
          </a:prstGeom>
          <a:noFill/>
        </p:spPr>
        <p:txBody>
          <a:bodyPr wrap="none" rtlCol="0">
            <a:spAutoFit/>
          </a:bodyPr>
          <a:lstStyle/>
          <a:p>
            <a:r>
              <a:rPr lang="en-US" dirty="0"/>
              <a:t>Assume we have two threads X and Y that include the following operations.</a:t>
            </a:r>
          </a:p>
        </p:txBody>
      </p:sp>
      <p:sp>
        <p:nvSpPr>
          <p:cNvPr id="8" name="TextBox 7">
            <a:extLst>
              <a:ext uri="{FF2B5EF4-FFF2-40B4-BE49-F238E27FC236}">
                <a16:creationId xmlns:a16="http://schemas.microsoft.com/office/drawing/2014/main" id="{95DABAC2-F27E-4E49-BA67-0674B18E147D}"/>
              </a:ext>
            </a:extLst>
          </p:cNvPr>
          <p:cNvSpPr txBox="1"/>
          <p:nvPr/>
        </p:nvSpPr>
        <p:spPr>
          <a:xfrm>
            <a:off x="262890" y="2782669"/>
            <a:ext cx="10538460" cy="646331"/>
          </a:xfrm>
          <a:prstGeom prst="rect">
            <a:avLst/>
          </a:prstGeom>
          <a:noFill/>
        </p:spPr>
        <p:txBody>
          <a:bodyPr wrap="square" rtlCol="0">
            <a:spAutoFit/>
          </a:bodyPr>
          <a:lstStyle/>
          <a:p>
            <a:r>
              <a:rPr lang="en-US" dirty="0"/>
              <a:t>How many cycles will it take to execute these two threads on a two core processor that allows out of order execution.</a:t>
            </a:r>
          </a:p>
        </p:txBody>
      </p:sp>
    </p:spTree>
    <p:extLst>
      <p:ext uri="{BB962C8B-B14F-4D97-AF65-F5344CB8AC3E}">
        <p14:creationId xmlns:p14="http://schemas.microsoft.com/office/powerpoint/2010/main" val="4166910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09E253-86D5-46F9-90F0-C94FA852EDA2}"/>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3 Step 2</a:t>
            </a:r>
          </a:p>
        </p:txBody>
      </p:sp>
      <p:pic>
        <p:nvPicPr>
          <p:cNvPr id="6" name="Picture 5" descr="Please contact instructor for information on this image.">
            <a:extLst>
              <a:ext uri="{FF2B5EF4-FFF2-40B4-BE49-F238E27FC236}">
                <a16:creationId xmlns:a16="http://schemas.microsoft.com/office/drawing/2014/main" id="{5554E861-0C8D-AF4C-B8EA-3815D829F01F}"/>
              </a:ext>
            </a:extLst>
          </p:cNvPr>
          <p:cNvPicPr>
            <a:picLocks noChangeAspect="1"/>
          </p:cNvPicPr>
          <p:nvPr/>
        </p:nvPicPr>
        <p:blipFill>
          <a:blip r:embed="rId2"/>
          <a:stretch>
            <a:fillRect/>
          </a:stretch>
        </p:blipFill>
        <p:spPr>
          <a:xfrm>
            <a:off x="342900" y="1082040"/>
            <a:ext cx="7543800" cy="1447800"/>
          </a:xfrm>
          <a:prstGeom prst="rect">
            <a:avLst/>
          </a:prstGeom>
        </p:spPr>
      </p:pic>
      <p:sp>
        <p:nvSpPr>
          <p:cNvPr id="7" name="TextBox 6">
            <a:extLst>
              <a:ext uri="{FF2B5EF4-FFF2-40B4-BE49-F238E27FC236}">
                <a16:creationId xmlns:a16="http://schemas.microsoft.com/office/drawing/2014/main" id="{2EC8BA8E-BF1B-2742-82DB-AB3A0DBDF5DD}"/>
              </a:ext>
            </a:extLst>
          </p:cNvPr>
          <p:cNvSpPr txBox="1"/>
          <p:nvPr/>
        </p:nvSpPr>
        <p:spPr>
          <a:xfrm>
            <a:off x="342900" y="571500"/>
            <a:ext cx="7192225" cy="369332"/>
          </a:xfrm>
          <a:prstGeom prst="rect">
            <a:avLst/>
          </a:prstGeom>
          <a:noFill/>
        </p:spPr>
        <p:txBody>
          <a:bodyPr wrap="none" rtlCol="0">
            <a:spAutoFit/>
          </a:bodyPr>
          <a:lstStyle/>
          <a:p>
            <a:r>
              <a:rPr lang="en-US" dirty="0"/>
              <a:t>Assume we have two threads X and Y that include the following operations.</a:t>
            </a:r>
          </a:p>
        </p:txBody>
      </p:sp>
      <p:sp>
        <p:nvSpPr>
          <p:cNvPr id="8" name="TextBox 7">
            <a:extLst>
              <a:ext uri="{FF2B5EF4-FFF2-40B4-BE49-F238E27FC236}">
                <a16:creationId xmlns:a16="http://schemas.microsoft.com/office/drawing/2014/main" id="{95DABAC2-F27E-4E49-BA67-0674B18E147D}"/>
              </a:ext>
            </a:extLst>
          </p:cNvPr>
          <p:cNvSpPr txBox="1"/>
          <p:nvPr/>
        </p:nvSpPr>
        <p:spPr>
          <a:xfrm>
            <a:off x="262890" y="2782669"/>
            <a:ext cx="10538460" cy="646331"/>
          </a:xfrm>
          <a:prstGeom prst="rect">
            <a:avLst/>
          </a:prstGeom>
          <a:noFill/>
        </p:spPr>
        <p:txBody>
          <a:bodyPr wrap="square" rtlCol="0">
            <a:spAutoFit/>
          </a:bodyPr>
          <a:lstStyle/>
          <a:p>
            <a:r>
              <a:rPr lang="en-US" dirty="0"/>
              <a:t>How many cycles will it take to execute these two threads on a two core processor that allows out of order execution.</a:t>
            </a:r>
          </a:p>
        </p:txBody>
      </p:sp>
      <p:graphicFrame>
        <p:nvGraphicFramePr>
          <p:cNvPr id="2" name="Table 2">
            <a:extLst>
              <a:ext uri="{FF2B5EF4-FFF2-40B4-BE49-F238E27FC236}">
                <a16:creationId xmlns:a16="http://schemas.microsoft.com/office/drawing/2014/main" id="{21DB6329-F022-BA41-8CAF-960C5B3BEE9D}"/>
              </a:ext>
            </a:extLst>
          </p:cNvPr>
          <p:cNvGraphicFramePr>
            <a:graphicFrameLocks noGrp="1"/>
          </p:cNvGraphicFramePr>
          <p:nvPr>
            <p:extLst>
              <p:ext uri="{D42A27DB-BD31-4B8C-83A1-F6EECF244321}">
                <p14:modId xmlns:p14="http://schemas.microsoft.com/office/powerpoint/2010/main" val="1536279500"/>
              </p:ext>
            </p:extLst>
          </p:nvPr>
        </p:nvGraphicFramePr>
        <p:xfrm>
          <a:off x="2237740" y="3690620"/>
          <a:ext cx="4064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26963978"/>
                    </a:ext>
                  </a:extLst>
                </a:gridCol>
                <a:gridCol w="2032000">
                  <a:extLst>
                    <a:ext uri="{9D8B030D-6E8A-4147-A177-3AD203B41FA5}">
                      <a16:colId xmlns:a16="http://schemas.microsoft.com/office/drawing/2014/main" val="2271156676"/>
                    </a:ext>
                  </a:extLst>
                </a:gridCol>
              </a:tblGrid>
              <a:tr h="370840">
                <a:tc>
                  <a:txBody>
                    <a:bodyPr/>
                    <a:lstStyle/>
                    <a:p>
                      <a:r>
                        <a:rPr lang="en-US" dirty="0"/>
                        <a:t>Core 1 </a:t>
                      </a:r>
                    </a:p>
                  </a:txBody>
                  <a:tcPr/>
                </a:tc>
                <a:tc>
                  <a:txBody>
                    <a:bodyPr/>
                    <a:lstStyle/>
                    <a:p>
                      <a:r>
                        <a:rPr lang="en-US" dirty="0"/>
                        <a:t>Core 2</a:t>
                      </a:r>
                    </a:p>
                  </a:txBody>
                  <a:tcPr/>
                </a:tc>
                <a:extLst>
                  <a:ext uri="{0D108BD9-81ED-4DB2-BD59-A6C34878D82A}">
                    <a16:rowId xmlns:a16="http://schemas.microsoft.com/office/drawing/2014/main" val="875505984"/>
                  </a:ext>
                </a:extLst>
              </a:tr>
              <a:tr h="370840">
                <a:tc>
                  <a:txBody>
                    <a:bodyPr/>
                    <a:lstStyle/>
                    <a:p>
                      <a:r>
                        <a:rPr lang="en-US" dirty="0"/>
                        <a:t>A3</a:t>
                      </a:r>
                    </a:p>
                  </a:txBody>
                  <a:tcPr/>
                </a:tc>
                <a:tc>
                  <a:txBody>
                    <a:bodyPr/>
                    <a:lstStyle/>
                    <a:p>
                      <a:r>
                        <a:rPr lang="en-US" dirty="0"/>
                        <a:t>B2</a:t>
                      </a:r>
                    </a:p>
                  </a:txBody>
                  <a:tcPr/>
                </a:tc>
                <a:extLst>
                  <a:ext uri="{0D108BD9-81ED-4DB2-BD59-A6C34878D82A}">
                    <a16:rowId xmlns:a16="http://schemas.microsoft.com/office/drawing/2014/main" val="1144140239"/>
                  </a:ext>
                </a:extLst>
              </a:tr>
              <a:tr h="370840">
                <a:tc>
                  <a:txBody>
                    <a:bodyPr/>
                    <a:lstStyle/>
                    <a:p>
                      <a:r>
                        <a:rPr lang="en-US" dirty="0"/>
                        <a:t>A1</a:t>
                      </a:r>
                    </a:p>
                  </a:txBody>
                  <a:tcPr/>
                </a:tc>
                <a:tc>
                  <a:txBody>
                    <a:bodyPr/>
                    <a:lstStyle/>
                    <a:p>
                      <a:r>
                        <a:rPr lang="en-US" dirty="0"/>
                        <a:t>B1</a:t>
                      </a:r>
                    </a:p>
                  </a:txBody>
                  <a:tcPr/>
                </a:tc>
                <a:extLst>
                  <a:ext uri="{0D108BD9-81ED-4DB2-BD59-A6C34878D82A}">
                    <a16:rowId xmlns:a16="http://schemas.microsoft.com/office/drawing/2014/main" val="2477880630"/>
                  </a:ext>
                </a:extLst>
              </a:tr>
              <a:tr h="370840">
                <a:tc>
                  <a:txBody>
                    <a:bodyPr/>
                    <a:lstStyle/>
                    <a:p>
                      <a:r>
                        <a:rPr lang="en-US" dirty="0"/>
                        <a:t>A1</a:t>
                      </a:r>
                    </a:p>
                  </a:txBody>
                  <a:tcPr/>
                </a:tc>
                <a:tc>
                  <a:txBody>
                    <a:bodyPr/>
                    <a:lstStyle/>
                    <a:p>
                      <a:r>
                        <a:rPr lang="en-US" dirty="0"/>
                        <a:t>B1</a:t>
                      </a:r>
                    </a:p>
                  </a:txBody>
                  <a:tcPr/>
                </a:tc>
                <a:extLst>
                  <a:ext uri="{0D108BD9-81ED-4DB2-BD59-A6C34878D82A}">
                    <a16:rowId xmlns:a16="http://schemas.microsoft.com/office/drawing/2014/main" val="1153896305"/>
                  </a:ext>
                </a:extLst>
              </a:tr>
              <a:tr h="370840">
                <a:tc>
                  <a:txBody>
                    <a:bodyPr/>
                    <a:lstStyle/>
                    <a:p>
                      <a:r>
                        <a:rPr lang="en-US" dirty="0"/>
                        <a:t>A1</a:t>
                      </a:r>
                    </a:p>
                  </a:txBody>
                  <a:tcPr/>
                </a:tc>
                <a:tc>
                  <a:txBody>
                    <a:bodyPr/>
                    <a:lstStyle/>
                    <a:p>
                      <a:r>
                        <a:rPr lang="en-US" dirty="0"/>
                        <a:t>B4</a:t>
                      </a:r>
                    </a:p>
                  </a:txBody>
                  <a:tcPr/>
                </a:tc>
                <a:extLst>
                  <a:ext uri="{0D108BD9-81ED-4DB2-BD59-A6C34878D82A}">
                    <a16:rowId xmlns:a16="http://schemas.microsoft.com/office/drawing/2014/main" val="702705842"/>
                  </a:ext>
                </a:extLst>
              </a:tr>
              <a:tr h="370840">
                <a:tc>
                  <a:txBody>
                    <a:bodyPr/>
                    <a:lstStyle/>
                    <a:p>
                      <a:r>
                        <a:rPr lang="en-US" dirty="0"/>
                        <a:t>A2</a:t>
                      </a:r>
                    </a:p>
                  </a:txBody>
                  <a:tcPr/>
                </a:tc>
                <a:tc>
                  <a:txBody>
                    <a:bodyPr/>
                    <a:lstStyle/>
                    <a:p>
                      <a:r>
                        <a:rPr lang="en-US" dirty="0"/>
                        <a:t>B4</a:t>
                      </a:r>
                    </a:p>
                  </a:txBody>
                  <a:tcPr/>
                </a:tc>
                <a:extLst>
                  <a:ext uri="{0D108BD9-81ED-4DB2-BD59-A6C34878D82A}">
                    <a16:rowId xmlns:a16="http://schemas.microsoft.com/office/drawing/2014/main" val="1013901802"/>
                  </a:ext>
                </a:extLst>
              </a:tr>
              <a:tr h="370840">
                <a:tc>
                  <a:txBody>
                    <a:bodyPr/>
                    <a:lstStyle/>
                    <a:p>
                      <a:r>
                        <a:rPr lang="en-US" dirty="0"/>
                        <a:t>A4</a:t>
                      </a:r>
                    </a:p>
                  </a:txBody>
                  <a:tcPr/>
                </a:tc>
                <a:tc>
                  <a:txBody>
                    <a:bodyPr/>
                    <a:lstStyle/>
                    <a:p>
                      <a:r>
                        <a:rPr lang="en-US" dirty="0"/>
                        <a:t>B3</a:t>
                      </a:r>
                    </a:p>
                  </a:txBody>
                  <a:tcPr/>
                </a:tc>
                <a:extLst>
                  <a:ext uri="{0D108BD9-81ED-4DB2-BD59-A6C34878D82A}">
                    <a16:rowId xmlns:a16="http://schemas.microsoft.com/office/drawing/2014/main" val="4036802481"/>
                  </a:ext>
                </a:extLst>
              </a:tr>
            </a:tbl>
          </a:graphicData>
        </a:graphic>
      </p:graphicFrame>
    </p:spTree>
    <p:extLst>
      <p:ext uri="{BB962C8B-B14F-4D97-AF65-F5344CB8AC3E}">
        <p14:creationId xmlns:p14="http://schemas.microsoft.com/office/powerpoint/2010/main" val="963291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40283-1AEF-4678-853F-EA26960BBE29}"/>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4 Step 1</a:t>
            </a:r>
          </a:p>
        </p:txBody>
      </p:sp>
      <p:pic>
        <p:nvPicPr>
          <p:cNvPr id="6" name="Picture 5" descr="Please contact instructor for information on this image.">
            <a:extLst>
              <a:ext uri="{FF2B5EF4-FFF2-40B4-BE49-F238E27FC236}">
                <a16:creationId xmlns:a16="http://schemas.microsoft.com/office/drawing/2014/main" id="{5554E861-0C8D-AF4C-B8EA-3815D829F01F}"/>
              </a:ext>
            </a:extLst>
          </p:cNvPr>
          <p:cNvPicPr>
            <a:picLocks noChangeAspect="1"/>
          </p:cNvPicPr>
          <p:nvPr/>
        </p:nvPicPr>
        <p:blipFill>
          <a:blip r:embed="rId2"/>
          <a:stretch>
            <a:fillRect/>
          </a:stretch>
        </p:blipFill>
        <p:spPr>
          <a:xfrm>
            <a:off x="342900" y="1082040"/>
            <a:ext cx="7543800" cy="1447800"/>
          </a:xfrm>
          <a:prstGeom prst="rect">
            <a:avLst/>
          </a:prstGeom>
        </p:spPr>
      </p:pic>
      <p:sp>
        <p:nvSpPr>
          <p:cNvPr id="7" name="TextBox 6">
            <a:extLst>
              <a:ext uri="{FF2B5EF4-FFF2-40B4-BE49-F238E27FC236}">
                <a16:creationId xmlns:a16="http://schemas.microsoft.com/office/drawing/2014/main" id="{2EC8BA8E-BF1B-2742-82DB-AB3A0DBDF5DD}"/>
              </a:ext>
            </a:extLst>
          </p:cNvPr>
          <p:cNvSpPr txBox="1"/>
          <p:nvPr/>
        </p:nvSpPr>
        <p:spPr>
          <a:xfrm>
            <a:off x="342900" y="571500"/>
            <a:ext cx="7192225" cy="369332"/>
          </a:xfrm>
          <a:prstGeom prst="rect">
            <a:avLst/>
          </a:prstGeom>
          <a:noFill/>
        </p:spPr>
        <p:txBody>
          <a:bodyPr wrap="none" rtlCol="0">
            <a:spAutoFit/>
          </a:bodyPr>
          <a:lstStyle/>
          <a:p>
            <a:r>
              <a:rPr lang="en-US" dirty="0"/>
              <a:t>Assume we have two threads X and Y that include the following operations.</a:t>
            </a:r>
          </a:p>
        </p:txBody>
      </p:sp>
      <p:sp>
        <p:nvSpPr>
          <p:cNvPr id="8" name="TextBox 7">
            <a:extLst>
              <a:ext uri="{FF2B5EF4-FFF2-40B4-BE49-F238E27FC236}">
                <a16:creationId xmlns:a16="http://schemas.microsoft.com/office/drawing/2014/main" id="{95DABAC2-F27E-4E49-BA67-0674B18E147D}"/>
              </a:ext>
            </a:extLst>
          </p:cNvPr>
          <p:cNvSpPr txBox="1"/>
          <p:nvPr/>
        </p:nvSpPr>
        <p:spPr>
          <a:xfrm>
            <a:off x="262890" y="2782669"/>
            <a:ext cx="10538460" cy="646331"/>
          </a:xfrm>
          <a:prstGeom prst="rect">
            <a:avLst/>
          </a:prstGeom>
          <a:noFill/>
        </p:spPr>
        <p:txBody>
          <a:bodyPr wrap="square" rtlCol="0">
            <a:spAutoFit/>
          </a:bodyPr>
          <a:lstStyle/>
          <a:p>
            <a:r>
              <a:rPr lang="en-US" dirty="0"/>
              <a:t>How many cycles will it take to execute these two threads on a two core processor that allows out of order execution.  Each core has two functional units.</a:t>
            </a:r>
          </a:p>
        </p:txBody>
      </p:sp>
    </p:spTree>
    <p:extLst>
      <p:ext uri="{BB962C8B-B14F-4D97-AF65-F5344CB8AC3E}">
        <p14:creationId xmlns:p14="http://schemas.microsoft.com/office/powerpoint/2010/main" val="885172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D74995-5083-41A6-A392-D93BE9271FAC}"/>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4 Step 2</a:t>
            </a:r>
          </a:p>
        </p:txBody>
      </p:sp>
      <p:pic>
        <p:nvPicPr>
          <p:cNvPr id="6" name="Picture 5" descr="Please contact instructor for information on this image.">
            <a:extLst>
              <a:ext uri="{FF2B5EF4-FFF2-40B4-BE49-F238E27FC236}">
                <a16:creationId xmlns:a16="http://schemas.microsoft.com/office/drawing/2014/main" id="{5554E861-0C8D-AF4C-B8EA-3815D829F01F}"/>
              </a:ext>
            </a:extLst>
          </p:cNvPr>
          <p:cNvPicPr>
            <a:picLocks noChangeAspect="1"/>
          </p:cNvPicPr>
          <p:nvPr/>
        </p:nvPicPr>
        <p:blipFill>
          <a:blip r:embed="rId2"/>
          <a:stretch>
            <a:fillRect/>
          </a:stretch>
        </p:blipFill>
        <p:spPr>
          <a:xfrm>
            <a:off x="342900" y="1082040"/>
            <a:ext cx="7543800" cy="1447800"/>
          </a:xfrm>
          <a:prstGeom prst="rect">
            <a:avLst/>
          </a:prstGeom>
        </p:spPr>
      </p:pic>
      <p:sp>
        <p:nvSpPr>
          <p:cNvPr id="7" name="TextBox 6">
            <a:extLst>
              <a:ext uri="{FF2B5EF4-FFF2-40B4-BE49-F238E27FC236}">
                <a16:creationId xmlns:a16="http://schemas.microsoft.com/office/drawing/2014/main" id="{2EC8BA8E-BF1B-2742-82DB-AB3A0DBDF5DD}"/>
              </a:ext>
            </a:extLst>
          </p:cNvPr>
          <p:cNvSpPr txBox="1"/>
          <p:nvPr/>
        </p:nvSpPr>
        <p:spPr>
          <a:xfrm>
            <a:off x="342900" y="571500"/>
            <a:ext cx="7192225" cy="369332"/>
          </a:xfrm>
          <a:prstGeom prst="rect">
            <a:avLst/>
          </a:prstGeom>
          <a:noFill/>
        </p:spPr>
        <p:txBody>
          <a:bodyPr wrap="none" rtlCol="0">
            <a:spAutoFit/>
          </a:bodyPr>
          <a:lstStyle/>
          <a:p>
            <a:r>
              <a:rPr lang="en-US" dirty="0"/>
              <a:t>Assume we have two threads X and Y that include the following operations.</a:t>
            </a:r>
          </a:p>
        </p:txBody>
      </p:sp>
      <p:sp>
        <p:nvSpPr>
          <p:cNvPr id="8" name="TextBox 7">
            <a:extLst>
              <a:ext uri="{FF2B5EF4-FFF2-40B4-BE49-F238E27FC236}">
                <a16:creationId xmlns:a16="http://schemas.microsoft.com/office/drawing/2014/main" id="{95DABAC2-F27E-4E49-BA67-0674B18E147D}"/>
              </a:ext>
            </a:extLst>
          </p:cNvPr>
          <p:cNvSpPr txBox="1"/>
          <p:nvPr/>
        </p:nvSpPr>
        <p:spPr>
          <a:xfrm>
            <a:off x="262890" y="2782669"/>
            <a:ext cx="10538460" cy="646331"/>
          </a:xfrm>
          <a:prstGeom prst="rect">
            <a:avLst/>
          </a:prstGeom>
          <a:noFill/>
        </p:spPr>
        <p:txBody>
          <a:bodyPr wrap="square" rtlCol="0">
            <a:spAutoFit/>
          </a:bodyPr>
          <a:lstStyle/>
          <a:p>
            <a:r>
              <a:rPr lang="en-US" dirty="0"/>
              <a:t>How many cycles will it take to execute these two threads on a two core processor that allows out of order execution.  Each core has two functional units.</a:t>
            </a:r>
          </a:p>
        </p:txBody>
      </p:sp>
      <p:graphicFrame>
        <p:nvGraphicFramePr>
          <p:cNvPr id="2" name="Table 2">
            <a:extLst>
              <a:ext uri="{FF2B5EF4-FFF2-40B4-BE49-F238E27FC236}">
                <a16:creationId xmlns:a16="http://schemas.microsoft.com/office/drawing/2014/main" id="{21DB6329-F022-BA41-8CAF-960C5B3BEE9D}"/>
              </a:ext>
            </a:extLst>
          </p:cNvPr>
          <p:cNvGraphicFramePr>
            <a:graphicFrameLocks noGrp="1"/>
          </p:cNvGraphicFramePr>
          <p:nvPr>
            <p:extLst>
              <p:ext uri="{D42A27DB-BD31-4B8C-83A1-F6EECF244321}">
                <p14:modId xmlns:p14="http://schemas.microsoft.com/office/powerpoint/2010/main" val="2133132381"/>
              </p:ext>
            </p:extLst>
          </p:nvPr>
        </p:nvGraphicFramePr>
        <p:xfrm>
          <a:off x="2237740" y="3690620"/>
          <a:ext cx="4064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26963978"/>
                    </a:ext>
                  </a:extLst>
                </a:gridCol>
                <a:gridCol w="2032000">
                  <a:extLst>
                    <a:ext uri="{9D8B030D-6E8A-4147-A177-3AD203B41FA5}">
                      <a16:colId xmlns:a16="http://schemas.microsoft.com/office/drawing/2014/main" val="2271156676"/>
                    </a:ext>
                  </a:extLst>
                </a:gridCol>
              </a:tblGrid>
              <a:tr h="370840">
                <a:tc>
                  <a:txBody>
                    <a:bodyPr/>
                    <a:lstStyle/>
                    <a:p>
                      <a:r>
                        <a:rPr lang="en-US" dirty="0"/>
                        <a:t>Core 1 </a:t>
                      </a:r>
                    </a:p>
                  </a:txBody>
                  <a:tcPr/>
                </a:tc>
                <a:tc>
                  <a:txBody>
                    <a:bodyPr/>
                    <a:lstStyle/>
                    <a:p>
                      <a:r>
                        <a:rPr lang="en-US" dirty="0"/>
                        <a:t>Core 2</a:t>
                      </a:r>
                    </a:p>
                  </a:txBody>
                  <a:tcPr/>
                </a:tc>
                <a:extLst>
                  <a:ext uri="{0D108BD9-81ED-4DB2-BD59-A6C34878D82A}">
                    <a16:rowId xmlns:a16="http://schemas.microsoft.com/office/drawing/2014/main" val="875505984"/>
                  </a:ext>
                </a:extLst>
              </a:tr>
              <a:tr h="370840">
                <a:tc>
                  <a:txBody>
                    <a:bodyPr/>
                    <a:lstStyle/>
                    <a:p>
                      <a:r>
                        <a:rPr lang="en-US" dirty="0"/>
                        <a:t>A3, A2</a:t>
                      </a:r>
                    </a:p>
                  </a:txBody>
                  <a:tcPr/>
                </a:tc>
                <a:tc>
                  <a:txBody>
                    <a:bodyPr/>
                    <a:lstStyle/>
                    <a:p>
                      <a:r>
                        <a:rPr lang="en-US" dirty="0"/>
                        <a:t>B2, B4</a:t>
                      </a:r>
                    </a:p>
                  </a:txBody>
                  <a:tcPr/>
                </a:tc>
                <a:extLst>
                  <a:ext uri="{0D108BD9-81ED-4DB2-BD59-A6C34878D82A}">
                    <a16:rowId xmlns:a16="http://schemas.microsoft.com/office/drawing/2014/main" val="1144140239"/>
                  </a:ext>
                </a:extLst>
              </a:tr>
              <a:tr h="370840">
                <a:tc>
                  <a:txBody>
                    <a:bodyPr/>
                    <a:lstStyle/>
                    <a:p>
                      <a:r>
                        <a:rPr lang="en-US" dirty="0"/>
                        <a:t>A1</a:t>
                      </a:r>
                    </a:p>
                  </a:txBody>
                  <a:tcPr/>
                </a:tc>
                <a:tc>
                  <a:txBody>
                    <a:bodyPr/>
                    <a:lstStyle/>
                    <a:p>
                      <a:r>
                        <a:rPr lang="en-US" dirty="0"/>
                        <a:t>B1, B4</a:t>
                      </a:r>
                    </a:p>
                  </a:txBody>
                  <a:tcPr/>
                </a:tc>
                <a:extLst>
                  <a:ext uri="{0D108BD9-81ED-4DB2-BD59-A6C34878D82A}">
                    <a16:rowId xmlns:a16="http://schemas.microsoft.com/office/drawing/2014/main" val="2477880630"/>
                  </a:ext>
                </a:extLst>
              </a:tr>
              <a:tr h="370840">
                <a:tc>
                  <a:txBody>
                    <a:bodyPr/>
                    <a:lstStyle/>
                    <a:p>
                      <a:r>
                        <a:rPr lang="en-US" dirty="0"/>
                        <a:t>A1, A4</a:t>
                      </a:r>
                    </a:p>
                  </a:txBody>
                  <a:tcPr/>
                </a:tc>
                <a:tc>
                  <a:txBody>
                    <a:bodyPr/>
                    <a:lstStyle/>
                    <a:p>
                      <a:r>
                        <a:rPr lang="en-US" dirty="0"/>
                        <a:t>B1, B3</a:t>
                      </a:r>
                    </a:p>
                  </a:txBody>
                  <a:tcPr/>
                </a:tc>
                <a:extLst>
                  <a:ext uri="{0D108BD9-81ED-4DB2-BD59-A6C34878D82A}">
                    <a16:rowId xmlns:a16="http://schemas.microsoft.com/office/drawing/2014/main" val="1153896305"/>
                  </a:ext>
                </a:extLst>
              </a:tr>
              <a:tr h="370840">
                <a:tc>
                  <a:txBody>
                    <a:bodyPr/>
                    <a:lstStyle/>
                    <a:p>
                      <a:r>
                        <a:rPr lang="en-US" dirty="0"/>
                        <a:t>A1</a:t>
                      </a:r>
                    </a:p>
                  </a:txBody>
                  <a:tcPr/>
                </a:tc>
                <a:tc>
                  <a:txBody>
                    <a:bodyPr/>
                    <a:lstStyle/>
                    <a:p>
                      <a:endParaRPr lang="en-US" dirty="0"/>
                    </a:p>
                  </a:txBody>
                  <a:tcPr/>
                </a:tc>
                <a:extLst>
                  <a:ext uri="{0D108BD9-81ED-4DB2-BD59-A6C34878D82A}">
                    <a16:rowId xmlns:a16="http://schemas.microsoft.com/office/drawing/2014/main" val="1195661539"/>
                  </a:ext>
                </a:extLst>
              </a:tr>
            </a:tbl>
          </a:graphicData>
        </a:graphic>
      </p:graphicFrame>
    </p:spTree>
    <p:extLst>
      <p:ext uri="{BB962C8B-B14F-4D97-AF65-F5344CB8AC3E}">
        <p14:creationId xmlns:p14="http://schemas.microsoft.com/office/powerpoint/2010/main" val="3688198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4EBE7C-CA50-494C-987C-F9446929D250}"/>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5 Step 1</a:t>
            </a:r>
          </a:p>
        </p:txBody>
      </p:sp>
      <p:pic>
        <p:nvPicPr>
          <p:cNvPr id="6" name="Picture 5" descr="Please contact instructor for information on this image.">
            <a:extLst>
              <a:ext uri="{FF2B5EF4-FFF2-40B4-BE49-F238E27FC236}">
                <a16:creationId xmlns:a16="http://schemas.microsoft.com/office/drawing/2014/main" id="{5554E861-0C8D-AF4C-B8EA-3815D829F01F}"/>
              </a:ext>
            </a:extLst>
          </p:cNvPr>
          <p:cNvPicPr>
            <a:picLocks noChangeAspect="1"/>
          </p:cNvPicPr>
          <p:nvPr/>
        </p:nvPicPr>
        <p:blipFill>
          <a:blip r:embed="rId2"/>
          <a:stretch>
            <a:fillRect/>
          </a:stretch>
        </p:blipFill>
        <p:spPr>
          <a:xfrm>
            <a:off x="342900" y="1082040"/>
            <a:ext cx="7543800" cy="1447800"/>
          </a:xfrm>
          <a:prstGeom prst="rect">
            <a:avLst/>
          </a:prstGeom>
        </p:spPr>
      </p:pic>
      <p:sp>
        <p:nvSpPr>
          <p:cNvPr id="7" name="TextBox 6">
            <a:extLst>
              <a:ext uri="{FF2B5EF4-FFF2-40B4-BE49-F238E27FC236}">
                <a16:creationId xmlns:a16="http://schemas.microsoft.com/office/drawing/2014/main" id="{2EC8BA8E-BF1B-2742-82DB-AB3A0DBDF5DD}"/>
              </a:ext>
            </a:extLst>
          </p:cNvPr>
          <p:cNvSpPr txBox="1"/>
          <p:nvPr/>
        </p:nvSpPr>
        <p:spPr>
          <a:xfrm>
            <a:off x="342900" y="571500"/>
            <a:ext cx="7192225" cy="369332"/>
          </a:xfrm>
          <a:prstGeom prst="rect">
            <a:avLst/>
          </a:prstGeom>
          <a:noFill/>
        </p:spPr>
        <p:txBody>
          <a:bodyPr wrap="none" rtlCol="0">
            <a:spAutoFit/>
          </a:bodyPr>
          <a:lstStyle/>
          <a:p>
            <a:r>
              <a:rPr lang="en-US" dirty="0"/>
              <a:t>Assume we have two threads X and Y that include the following operations.</a:t>
            </a:r>
          </a:p>
        </p:txBody>
      </p:sp>
      <p:sp>
        <p:nvSpPr>
          <p:cNvPr id="8" name="TextBox 7">
            <a:extLst>
              <a:ext uri="{FF2B5EF4-FFF2-40B4-BE49-F238E27FC236}">
                <a16:creationId xmlns:a16="http://schemas.microsoft.com/office/drawing/2014/main" id="{95DABAC2-F27E-4E49-BA67-0674B18E147D}"/>
              </a:ext>
            </a:extLst>
          </p:cNvPr>
          <p:cNvSpPr txBox="1"/>
          <p:nvPr/>
        </p:nvSpPr>
        <p:spPr>
          <a:xfrm>
            <a:off x="342900" y="2667476"/>
            <a:ext cx="10538460" cy="923330"/>
          </a:xfrm>
          <a:prstGeom prst="rect">
            <a:avLst/>
          </a:prstGeom>
          <a:noFill/>
        </p:spPr>
        <p:txBody>
          <a:bodyPr wrap="square" rtlCol="0">
            <a:spAutoFit/>
          </a:bodyPr>
          <a:lstStyle/>
          <a:p>
            <a:r>
              <a:rPr lang="en-US" dirty="0"/>
              <a:t>How many cycles will it take to execute these two threads on a processor that has a processor that has two functional units that allows instructions from two threads to be run concurrently, though only instructions from a single thread can be issued on any cycle.</a:t>
            </a:r>
          </a:p>
        </p:txBody>
      </p:sp>
    </p:spTree>
    <p:extLst>
      <p:ext uri="{BB962C8B-B14F-4D97-AF65-F5344CB8AC3E}">
        <p14:creationId xmlns:p14="http://schemas.microsoft.com/office/powerpoint/2010/main" val="2153193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8FF97A-1970-49EA-914A-7EE6821C3F85}"/>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5 Step 2</a:t>
            </a:r>
          </a:p>
        </p:txBody>
      </p:sp>
      <p:pic>
        <p:nvPicPr>
          <p:cNvPr id="6" name="Picture 5" descr="Please contact instructor for information on this image.">
            <a:extLst>
              <a:ext uri="{FF2B5EF4-FFF2-40B4-BE49-F238E27FC236}">
                <a16:creationId xmlns:a16="http://schemas.microsoft.com/office/drawing/2014/main" id="{5554E861-0C8D-AF4C-B8EA-3815D829F01F}"/>
              </a:ext>
            </a:extLst>
          </p:cNvPr>
          <p:cNvPicPr>
            <a:picLocks noChangeAspect="1"/>
          </p:cNvPicPr>
          <p:nvPr/>
        </p:nvPicPr>
        <p:blipFill>
          <a:blip r:embed="rId2"/>
          <a:stretch>
            <a:fillRect/>
          </a:stretch>
        </p:blipFill>
        <p:spPr>
          <a:xfrm>
            <a:off x="342900" y="1082040"/>
            <a:ext cx="7543800" cy="1447800"/>
          </a:xfrm>
          <a:prstGeom prst="rect">
            <a:avLst/>
          </a:prstGeom>
        </p:spPr>
      </p:pic>
      <p:sp>
        <p:nvSpPr>
          <p:cNvPr id="7" name="TextBox 6">
            <a:extLst>
              <a:ext uri="{FF2B5EF4-FFF2-40B4-BE49-F238E27FC236}">
                <a16:creationId xmlns:a16="http://schemas.microsoft.com/office/drawing/2014/main" id="{2EC8BA8E-BF1B-2742-82DB-AB3A0DBDF5DD}"/>
              </a:ext>
            </a:extLst>
          </p:cNvPr>
          <p:cNvSpPr txBox="1"/>
          <p:nvPr/>
        </p:nvSpPr>
        <p:spPr>
          <a:xfrm>
            <a:off x="342900" y="571500"/>
            <a:ext cx="7192225" cy="369332"/>
          </a:xfrm>
          <a:prstGeom prst="rect">
            <a:avLst/>
          </a:prstGeom>
          <a:noFill/>
        </p:spPr>
        <p:txBody>
          <a:bodyPr wrap="none" rtlCol="0">
            <a:spAutoFit/>
          </a:bodyPr>
          <a:lstStyle/>
          <a:p>
            <a:r>
              <a:rPr lang="en-US" dirty="0"/>
              <a:t>Assume we have two threads X and Y that include the following operations.</a:t>
            </a:r>
          </a:p>
        </p:txBody>
      </p:sp>
      <p:sp>
        <p:nvSpPr>
          <p:cNvPr id="8" name="TextBox 7">
            <a:extLst>
              <a:ext uri="{FF2B5EF4-FFF2-40B4-BE49-F238E27FC236}">
                <a16:creationId xmlns:a16="http://schemas.microsoft.com/office/drawing/2014/main" id="{95DABAC2-F27E-4E49-BA67-0674B18E147D}"/>
              </a:ext>
            </a:extLst>
          </p:cNvPr>
          <p:cNvSpPr txBox="1"/>
          <p:nvPr/>
        </p:nvSpPr>
        <p:spPr>
          <a:xfrm>
            <a:off x="342900" y="2667476"/>
            <a:ext cx="10538460" cy="923330"/>
          </a:xfrm>
          <a:prstGeom prst="rect">
            <a:avLst/>
          </a:prstGeom>
          <a:noFill/>
        </p:spPr>
        <p:txBody>
          <a:bodyPr wrap="square" rtlCol="0">
            <a:spAutoFit/>
          </a:bodyPr>
          <a:lstStyle/>
          <a:p>
            <a:r>
              <a:rPr lang="en-US" dirty="0"/>
              <a:t>How many cycles will it take to execute these two threads on a processor that has a processor that has two functional units that allows instructions from two threads to be run concurrently, though only instructions from a single thread can be issued on any cycle.</a:t>
            </a:r>
          </a:p>
        </p:txBody>
      </p:sp>
      <p:graphicFrame>
        <p:nvGraphicFramePr>
          <p:cNvPr id="2" name="Table 2">
            <a:extLst>
              <a:ext uri="{FF2B5EF4-FFF2-40B4-BE49-F238E27FC236}">
                <a16:creationId xmlns:a16="http://schemas.microsoft.com/office/drawing/2014/main" id="{21DB6329-F022-BA41-8CAF-960C5B3BEE9D}"/>
              </a:ext>
            </a:extLst>
          </p:cNvPr>
          <p:cNvGraphicFramePr>
            <a:graphicFrameLocks noGrp="1"/>
          </p:cNvGraphicFramePr>
          <p:nvPr/>
        </p:nvGraphicFramePr>
        <p:xfrm>
          <a:off x="4478020" y="3316486"/>
          <a:ext cx="4064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26963978"/>
                    </a:ext>
                  </a:extLst>
                </a:gridCol>
                <a:gridCol w="2032000">
                  <a:extLst>
                    <a:ext uri="{9D8B030D-6E8A-4147-A177-3AD203B41FA5}">
                      <a16:colId xmlns:a16="http://schemas.microsoft.com/office/drawing/2014/main" val="2271156676"/>
                    </a:ext>
                  </a:extLst>
                </a:gridCol>
              </a:tblGrid>
              <a:tr h="370840">
                <a:tc>
                  <a:txBody>
                    <a:bodyPr/>
                    <a:lstStyle/>
                    <a:p>
                      <a:r>
                        <a:rPr lang="en-US" dirty="0"/>
                        <a:t>FU1</a:t>
                      </a:r>
                    </a:p>
                  </a:txBody>
                  <a:tcPr/>
                </a:tc>
                <a:tc>
                  <a:txBody>
                    <a:bodyPr/>
                    <a:lstStyle/>
                    <a:p>
                      <a:r>
                        <a:rPr lang="en-US" dirty="0"/>
                        <a:t>FU2</a:t>
                      </a:r>
                    </a:p>
                  </a:txBody>
                  <a:tcPr/>
                </a:tc>
                <a:extLst>
                  <a:ext uri="{0D108BD9-81ED-4DB2-BD59-A6C34878D82A}">
                    <a16:rowId xmlns:a16="http://schemas.microsoft.com/office/drawing/2014/main" val="875505984"/>
                  </a:ext>
                </a:extLst>
              </a:tr>
              <a:tr h="370840">
                <a:tc>
                  <a:txBody>
                    <a:bodyPr/>
                    <a:lstStyle/>
                    <a:p>
                      <a:r>
                        <a:rPr lang="en-US" dirty="0"/>
                        <a:t>A3</a:t>
                      </a:r>
                    </a:p>
                  </a:txBody>
                  <a:tcPr/>
                </a:tc>
                <a:tc>
                  <a:txBody>
                    <a:bodyPr/>
                    <a:lstStyle/>
                    <a:p>
                      <a:r>
                        <a:rPr lang="en-US" dirty="0"/>
                        <a:t>A2</a:t>
                      </a:r>
                    </a:p>
                  </a:txBody>
                  <a:tcPr/>
                </a:tc>
                <a:extLst>
                  <a:ext uri="{0D108BD9-81ED-4DB2-BD59-A6C34878D82A}">
                    <a16:rowId xmlns:a16="http://schemas.microsoft.com/office/drawing/2014/main" val="1144140239"/>
                  </a:ext>
                </a:extLst>
              </a:tr>
              <a:tr h="370840">
                <a:tc>
                  <a:txBody>
                    <a:bodyPr/>
                    <a:lstStyle/>
                    <a:p>
                      <a:endParaRPr lang="en-US" dirty="0"/>
                    </a:p>
                  </a:txBody>
                  <a:tcPr/>
                </a:tc>
                <a:tc>
                  <a:txBody>
                    <a:bodyPr/>
                    <a:lstStyle/>
                    <a:p>
                      <a:r>
                        <a:rPr lang="en-US" dirty="0"/>
                        <a:t>A1</a:t>
                      </a:r>
                    </a:p>
                  </a:txBody>
                  <a:tcPr/>
                </a:tc>
                <a:extLst>
                  <a:ext uri="{0D108BD9-81ED-4DB2-BD59-A6C34878D82A}">
                    <a16:rowId xmlns:a16="http://schemas.microsoft.com/office/drawing/2014/main" val="2477880630"/>
                  </a:ext>
                </a:extLst>
              </a:tr>
              <a:tr h="370840">
                <a:tc>
                  <a:txBody>
                    <a:bodyPr/>
                    <a:lstStyle/>
                    <a:p>
                      <a:endParaRPr lang="en-US" dirty="0"/>
                    </a:p>
                  </a:txBody>
                  <a:tcPr/>
                </a:tc>
                <a:tc>
                  <a:txBody>
                    <a:bodyPr/>
                    <a:lstStyle/>
                    <a:p>
                      <a:r>
                        <a:rPr lang="en-US" dirty="0"/>
                        <a:t>A1</a:t>
                      </a:r>
                    </a:p>
                  </a:txBody>
                  <a:tcPr/>
                </a:tc>
                <a:extLst>
                  <a:ext uri="{0D108BD9-81ED-4DB2-BD59-A6C34878D82A}">
                    <a16:rowId xmlns:a16="http://schemas.microsoft.com/office/drawing/2014/main" val="11538963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A4</a:t>
                      </a:r>
                    </a:p>
                  </a:txBody>
                  <a:tcPr/>
                </a:tc>
                <a:tc>
                  <a:txBody>
                    <a:bodyPr/>
                    <a:lstStyle/>
                    <a:p>
                      <a:r>
                        <a:rPr lang="en-US" dirty="0"/>
                        <a:t>A1</a:t>
                      </a:r>
                    </a:p>
                  </a:txBody>
                  <a:tcPr/>
                </a:tc>
                <a:extLst>
                  <a:ext uri="{0D108BD9-81ED-4DB2-BD59-A6C34878D82A}">
                    <a16:rowId xmlns:a16="http://schemas.microsoft.com/office/drawing/2014/main" val="702705842"/>
                  </a:ext>
                </a:extLst>
              </a:tr>
              <a:tr h="370840">
                <a:tc>
                  <a:txBody>
                    <a:bodyPr/>
                    <a:lstStyle/>
                    <a:p>
                      <a:r>
                        <a:rPr lang="en-US" dirty="0"/>
                        <a:t>B2</a:t>
                      </a:r>
                    </a:p>
                  </a:txBody>
                  <a:tcPr/>
                </a:tc>
                <a:tc>
                  <a:txBody>
                    <a:bodyPr/>
                    <a:lstStyle/>
                    <a:p>
                      <a:r>
                        <a:rPr lang="en-US" dirty="0"/>
                        <a:t>B4</a:t>
                      </a:r>
                    </a:p>
                  </a:txBody>
                  <a:tcPr/>
                </a:tc>
                <a:extLst>
                  <a:ext uri="{0D108BD9-81ED-4DB2-BD59-A6C34878D82A}">
                    <a16:rowId xmlns:a16="http://schemas.microsoft.com/office/drawing/2014/main" val="10139018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B1</a:t>
                      </a:r>
                    </a:p>
                  </a:txBody>
                  <a:tcPr/>
                </a:tc>
                <a:tc>
                  <a:txBody>
                    <a:bodyPr/>
                    <a:lstStyle/>
                    <a:p>
                      <a:r>
                        <a:rPr lang="en-US" dirty="0"/>
                        <a:t>B4</a:t>
                      </a:r>
                    </a:p>
                  </a:txBody>
                  <a:tcPr/>
                </a:tc>
                <a:extLst>
                  <a:ext uri="{0D108BD9-81ED-4DB2-BD59-A6C34878D82A}">
                    <a16:rowId xmlns:a16="http://schemas.microsoft.com/office/drawing/2014/main" val="4036802481"/>
                  </a:ext>
                </a:extLst>
              </a:tr>
              <a:tr h="370840">
                <a:tc>
                  <a:txBody>
                    <a:bodyPr/>
                    <a:lstStyle/>
                    <a:p>
                      <a:r>
                        <a:rPr lang="en-US" dirty="0"/>
                        <a:t>B1</a:t>
                      </a:r>
                    </a:p>
                  </a:txBody>
                  <a:tcPr/>
                </a:tc>
                <a:tc>
                  <a:txBody>
                    <a:bodyPr/>
                    <a:lstStyle/>
                    <a:p>
                      <a:r>
                        <a:rPr lang="en-US" dirty="0"/>
                        <a:t>B3</a:t>
                      </a:r>
                    </a:p>
                  </a:txBody>
                  <a:tcPr/>
                </a:tc>
                <a:extLst>
                  <a:ext uri="{0D108BD9-81ED-4DB2-BD59-A6C34878D82A}">
                    <a16:rowId xmlns:a16="http://schemas.microsoft.com/office/drawing/2014/main" val="3787955000"/>
                  </a:ext>
                </a:extLst>
              </a:tr>
            </a:tbl>
          </a:graphicData>
        </a:graphic>
      </p:graphicFrame>
    </p:spTree>
    <p:extLst>
      <p:ext uri="{BB962C8B-B14F-4D97-AF65-F5344CB8AC3E}">
        <p14:creationId xmlns:p14="http://schemas.microsoft.com/office/powerpoint/2010/main" val="2368788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6FBF-2601-4E35-B40D-080BDC4D35FB}"/>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6 Step 1</a:t>
            </a:r>
          </a:p>
        </p:txBody>
      </p:sp>
      <p:pic>
        <p:nvPicPr>
          <p:cNvPr id="6" name="Picture 5" descr="Please contact instructor for information on this image.">
            <a:extLst>
              <a:ext uri="{FF2B5EF4-FFF2-40B4-BE49-F238E27FC236}">
                <a16:creationId xmlns:a16="http://schemas.microsoft.com/office/drawing/2014/main" id="{5554E861-0C8D-AF4C-B8EA-3815D829F01F}"/>
              </a:ext>
            </a:extLst>
          </p:cNvPr>
          <p:cNvPicPr>
            <a:picLocks noChangeAspect="1"/>
          </p:cNvPicPr>
          <p:nvPr/>
        </p:nvPicPr>
        <p:blipFill>
          <a:blip r:embed="rId2"/>
          <a:stretch>
            <a:fillRect/>
          </a:stretch>
        </p:blipFill>
        <p:spPr>
          <a:xfrm>
            <a:off x="342900" y="1082040"/>
            <a:ext cx="7543800" cy="1447800"/>
          </a:xfrm>
          <a:prstGeom prst="rect">
            <a:avLst/>
          </a:prstGeom>
        </p:spPr>
      </p:pic>
      <p:sp>
        <p:nvSpPr>
          <p:cNvPr id="7" name="TextBox 6">
            <a:extLst>
              <a:ext uri="{FF2B5EF4-FFF2-40B4-BE49-F238E27FC236}">
                <a16:creationId xmlns:a16="http://schemas.microsoft.com/office/drawing/2014/main" id="{2EC8BA8E-BF1B-2742-82DB-AB3A0DBDF5DD}"/>
              </a:ext>
            </a:extLst>
          </p:cNvPr>
          <p:cNvSpPr txBox="1"/>
          <p:nvPr/>
        </p:nvSpPr>
        <p:spPr>
          <a:xfrm>
            <a:off x="342900" y="571500"/>
            <a:ext cx="7192225" cy="369332"/>
          </a:xfrm>
          <a:prstGeom prst="rect">
            <a:avLst/>
          </a:prstGeom>
          <a:noFill/>
        </p:spPr>
        <p:txBody>
          <a:bodyPr wrap="none" rtlCol="0">
            <a:spAutoFit/>
          </a:bodyPr>
          <a:lstStyle/>
          <a:p>
            <a:r>
              <a:rPr lang="en-US" dirty="0"/>
              <a:t>Assume we have two threads X and Y that include the following operations.</a:t>
            </a:r>
          </a:p>
        </p:txBody>
      </p:sp>
      <p:sp>
        <p:nvSpPr>
          <p:cNvPr id="8" name="TextBox 7">
            <a:extLst>
              <a:ext uri="{FF2B5EF4-FFF2-40B4-BE49-F238E27FC236}">
                <a16:creationId xmlns:a16="http://schemas.microsoft.com/office/drawing/2014/main" id="{95DABAC2-F27E-4E49-BA67-0674B18E147D}"/>
              </a:ext>
            </a:extLst>
          </p:cNvPr>
          <p:cNvSpPr txBox="1"/>
          <p:nvPr/>
        </p:nvSpPr>
        <p:spPr>
          <a:xfrm>
            <a:off x="342900" y="2667476"/>
            <a:ext cx="10538460" cy="923330"/>
          </a:xfrm>
          <a:prstGeom prst="rect">
            <a:avLst/>
          </a:prstGeom>
          <a:noFill/>
        </p:spPr>
        <p:txBody>
          <a:bodyPr wrap="square" rtlCol="0">
            <a:spAutoFit/>
          </a:bodyPr>
          <a:lstStyle/>
          <a:p>
            <a:r>
              <a:rPr lang="en-US" dirty="0"/>
              <a:t>How many cycles will it take to execute these two threads on a processor that has a processor that has two functional units that allows instructions from two threads to be run concurrently, and instructions different threads can be issued on any cycle.</a:t>
            </a:r>
          </a:p>
        </p:txBody>
      </p:sp>
    </p:spTree>
    <p:extLst>
      <p:ext uri="{BB962C8B-B14F-4D97-AF65-F5344CB8AC3E}">
        <p14:creationId xmlns:p14="http://schemas.microsoft.com/office/powerpoint/2010/main" val="1121899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1E3A74-4AB6-4463-AF40-C7872018F4D4}"/>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6 Step 2</a:t>
            </a:r>
          </a:p>
        </p:txBody>
      </p:sp>
      <p:pic>
        <p:nvPicPr>
          <p:cNvPr id="6" name="Picture 5" descr="Please contact instructor for information on this image.">
            <a:extLst>
              <a:ext uri="{FF2B5EF4-FFF2-40B4-BE49-F238E27FC236}">
                <a16:creationId xmlns:a16="http://schemas.microsoft.com/office/drawing/2014/main" id="{5554E861-0C8D-AF4C-B8EA-3815D829F01F}"/>
              </a:ext>
            </a:extLst>
          </p:cNvPr>
          <p:cNvPicPr>
            <a:picLocks noChangeAspect="1"/>
          </p:cNvPicPr>
          <p:nvPr/>
        </p:nvPicPr>
        <p:blipFill>
          <a:blip r:embed="rId2"/>
          <a:stretch>
            <a:fillRect/>
          </a:stretch>
        </p:blipFill>
        <p:spPr>
          <a:xfrm>
            <a:off x="342900" y="1082040"/>
            <a:ext cx="7543800" cy="1447800"/>
          </a:xfrm>
          <a:prstGeom prst="rect">
            <a:avLst/>
          </a:prstGeom>
        </p:spPr>
      </p:pic>
      <p:sp>
        <p:nvSpPr>
          <p:cNvPr id="7" name="TextBox 6">
            <a:extLst>
              <a:ext uri="{FF2B5EF4-FFF2-40B4-BE49-F238E27FC236}">
                <a16:creationId xmlns:a16="http://schemas.microsoft.com/office/drawing/2014/main" id="{2EC8BA8E-BF1B-2742-82DB-AB3A0DBDF5DD}"/>
              </a:ext>
            </a:extLst>
          </p:cNvPr>
          <p:cNvSpPr txBox="1"/>
          <p:nvPr/>
        </p:nvSpPr>
        <p:spPr>
          <a:xfrm>
            <a:off x="342900" y="571500"/>
            <a:ext cx="7192225" cy="369332"/>
          </a:xfrm>
          <a:prstGeom prst="rect">
            <a:avLst/>
          </a:prstGeom>
          <a:noFill/>
        </p:spPr>
        <p:txBody>
          <a:bodyPr wrap="none" rtlCol="0">
            <a:spAutoFit/>
          </a:bodyPr>
          <a:lstStyle/>
          <a:p>
            <a:r>
              <a:rPr lang="en-US" dirty="0"/>
              <a:t>Assume we have two threads X and Y that include the following operations.</a:t>
            </a:r>
          </a:p>
        </p:txBody>
      </p:sp>
      <p:sp>
        <p:nvSpPr>
          <p:cNvPr id="8" name="TextBox 7">
            <a:extLst>
              <a:ext uri="{FF2B5EF4-FFF2-40B4-BE49-F238E27FC236}">
                <a16:creationId xmlns:a16="http://schemas.microsoft.com/office/drawing/2014/main" id="{95DABAC2-F27E-4E49-BA67-0674B18E147D}"/>
              </a:ext>
            </a:extLst>
          </p:cNvPr>
          <p:cNvSpPr txBox="1"/>
          <p:nvPr/>
        </p:nvSpPr>
        <p:spPr>
          <a:xfrm>
            <a:off x="342900" y="2667476"/>
            <a:ext cx="10538460" cy="923330"/>
          </a:xfrm>
          <a:prstGeom prst="rect">
            <a:avLst/>
          </a:prstGeom>
          <a:noFill/>
        </p:spPr>
        <p:txBody>
          <a:bodyPr wrap="square" rtlCol="0">
            <a:spAutoFit/>
          </a:bodyPr>
          <a:lstStyle/>
          <a:p>
            <a:r>
              <a:rPr lang="en-US" dirty="0"/>
              <a:t>How many cycles will it take to execute these two threads on a processor that has a processor that has two functional units that allows instructions from two threads to be run concurrently, and instructions different threads can be issued on any cycle.</a:t>
            </a:r>
          </a:p>
        </p:txBody>
      </p:sp>
      <p:graphicFrame>
        <p:nvGraphicFramePr>
          <p:cNvPr id="2" name="Table 2">
            <a:extLst>
              <a:ext uri="{FF2B5EF4-FFF2-40B4-BE49-F238E27FC236}">
                <a16:creationId xmlns:a16="http://schemas.microsoft.com/office/drawing/2014/main" id="{21DB6329-F022-BA41-8CAF-960C5B3BEE9D}"/>
              </a:ext>
            </a:extLst>
          </p:cNvPr>
          <p:cNvGraphicFramePr>
            <a:graphicFrameLocks noGrp="1"/>
          </p:cNvGraphicFramePr>
          <p:nvPr/>
        </p:nvGraphicFramePr>
        <p:xfrm>
          <a:off x="4409440" y="3429000"/>
          <a:ext cx="4064000" cy="2590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26963978"/>
                    </a:ext>
                  </a:extLst>
                </a:gridCol>
                <a:gridCol w="2032000">
                  <a:extLst>
                    <a:ext uri="{9D8B030D-6E8A-4147-A177-3AD203B41FA5}">
                      <a16:colId xmlns:a16="http://schemas.microsoft.com/office/drawing/2014/main" val="2271156676"/>
                    </a:ext>
                  </a:extLst>
                </a:gridCol>
              </a:tblGrid>
              <a:tr h="298966">
                <a:tc>
                  <a:txBody>
                    <a:bodyPr/>
                    <a:lstStyle/>
                    <a:p>
                      <a:r>
                        <a:rPr lang="en-US" dirty="0"/>
                        <a:t>FU1</a:t>
                      </a:r>
                    </a:p>
                  </a:txBody>
                  <a:tcPr/>
                </a:tc>
                <a:tc>
                  <a:txBody>
                    <a:bodyPr/>
                    <a:lstStyle/>
                    <a:p>
                      <a:r>
                        <a:rPr lang="en-US" dirty="0"/>
                        <a:t>FU2</a:t>
                      </a:r>
                    </a:p>
                  </a:txBody>
                  <a:tcPr/>
                </a:tc>
                <a:extLst>
                  <a:ext uri="{0D108BD9-81ED-4DB2-BD59-A6C34878D82A}">
                    <a16:rowId xmlns:a16="http://schemas.microsoft.com/office/drawing/2014/main" val="875505984"/>
                  </a:ext>
                </a:extLst>
              </a:tr>
              <a:tr h="370840">
                <a:tc>
                  <a:txBody>
                    <a:bodyPr/>
                    <a:lstStyle/>
                    <a:p>
                      <a:r>
                        <a:rPr lang="en-US" dirty="0"/>
                        <a:t>A3</a:t>
                      </a:r>
                    </a:p>
                  </a:txBody>
                  <a:tcPr/>
                </a:tc>
                <a:tc>
                  <a:txBody>
                    <a:bodyPr/>
                    <a:lstStyle/>
                    <a:p>
                      <a:r>
                        <a:rPr lang="en-US" dirty="0"/>
                        <a:t>A2</a:t>
                      </a:r>
                    </a:p>
                  </a:txBody>
                  <a:tcPr/>
                </a:tc>
                <a:extLst>
                  <a:ext uri="{0D108BD9-81ED-4DB2-BD59-A6C34878D82A}">
                    <a16:rowId xmlns:a16="http://schemas.microsoft.com/office/drawing/2014/main" val="1144140239"/>
                  </a:ext>
                </a:extLst>
              </a:tr>
              <a:tr h="370840">
                <a:tc>
                  <a:txBody>
                    <a:bodyPr/>
                    <a:lstStyle/>
                    <a:p>
                      <a:r>
                        <a:rPr lang="en-US" dirty="0"/>
                        <a:t>B2</a:t>
                      </a:r>
                    </a:p>
                  </a:txBody>
                  <a:tcPr/>
                </a:tc>
                <a:tc>
                  <a:txBody>
                    <a:bodyPr/>
                    <a:lstStyle/>
                    <a:p>
                      <a:r>
                        <a:rPr lang="en-US" dirty="0"/>
                        <a:t>A1</a:t>
                      </a:r>
                    </a:p>
                  </a:txBody>
                  <a:tcPr/>
                </a:tc>
                <a:extLst>
                  <a:ext uri="{0D108BD9-81ED-4DB2-BD59-A6C34878D82A}">
                    <a16:rowId xmlns:a16="http://schemas.microsoft.com/office/drawing/2014/main" val="2477880630"/>
                  </a:ext>
                </a:extLst>
              </a:tr>
              <a:tr h="370840">
                <a:tc>
                  <a:txBody>
                    <a:bodyPr/>
                    <a:lstStyle/>
                    <a:p>
                      <a:r>
                        <a:rPr lang="en-US" dirty="0"/>
                        <a:t>B1</a:t>
                      </a:r>
                    </a:p>
                  </a:txBody>
                  <a:tcPr/>
                </a:tc>
                <a:tc>
                  <a:txBody>
                    <a:bodyPr/>
                    <a:lstStyle/>
                    <a:p>
                      <a:r>
                        <a:rPr lang="en-US" dirty="0"/>
                        <a:t>A1</a:t>
                      </a:r>
                    </a:p>
                  </a:txBody>
                  <a:tcPr/>
                </a:tc>
                <a:extLst>
                  <a:ext uri="{0D108BD9-81ED-4DB2-BD59-A6C34878D82A}">
                    <a16:rowId xmlns:a16="http://schemas.microsoft.com/office/drawing/2014/main" val="11538963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B1</a:t>
                      </a:r>
                    </a:p>
                  </a:txBody>
                  <a:tcPr/>
                </a:tc>
                <a:tc>
                  <a:txBody>
                    <a:bodyPr/>
                    <a:lstStyle/>
                    <a:p>
                      <a:r>
                        <a:rPr lang="en-US" dirty="0"/>
                        <a:t>A1</a:t>
                      </a:r>
                    </a:p>
                  </a:txBody>
                  <a:tcPr/>
                </a:tc>
                <a:extLst>
                  <a:ext uri="{0D108BD9-81ED-4DB2-BD59-A6C34878D82A}">
                    <a16:rowId xmlns:a16="http://schemas.microsoft.com/office/drawing/2014/main" val="702705842"/>
                  </a:ext>
                </a:extLst>
              </a:tr>
              <a:tr h="370840">
                <a:tc>
                  <a:txBody>
                    <a:bodyPr/>
                    <a:lstStyle/>
                    <a:p>
                      <a:r>
                        <a:rPr lang="en-US" dirty="0"/>
                        <a:t>A3</a:t>
                      </a:r>
                    </a:p>
                  </a:txBody>
                  <a:tcPr/>
                </a:tc>
                <a:tc>
                  <a:txBody>
                    <a:bodyPr/>
                    <a:lstStyle/>
                    <a:p>
                      <a:r>
                        <a:rPr lang="en-US" dirty="0"/>
                        <a:t>B4</a:t>
                      </a:r>
                    </a:p>
                  </a:txBody>
                  <a:tcPr/>
                </a:tc>
                <a:extLst>
                  <a:ext uri="{0D108BD9-81ED-4DB2-BD59-A6C34878D82A}">
                    <a16:rowId xmlns:a16="http://schemas.microsoft.com/office/drawing/2014/main" val="10139018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B3</a:t>
                      </a:r>
                    </a:p>
                  </a:txBody>
                  <a:tcPr/>
                </a:tc>
                <a:tc>
                  <a:txBody>
                    <a:bodyPr/>
                    <a:lstStyle/>
                    <a:p>
                      <a:r>
                        <a:rPr lang="en-US" dirty="0"/>
                        <a:t>B4</a:t>
                      </a:r>
                    </a:p>
                  </a:txBody>
                  <a:tcPr/>
                </a:tc>
                <a:extLst>
                  <a:ext uri="{0D108BD9-81ED-4DB2-BD59-A6C34878D82A}">
                    <a16:rowId xmlns:a16="http://schemas.microsoft.com/office/drawing/2014/main" val="4036802481"/>
                  </a:ext>
                </a:extLst>
              </a:tr>
            </a:tbl>
          </a:graphicData>
        </a:graphic>
      </p:graphicFrame>
    </p:spTree>
    <p:extLst>
      <p:ext uri="{BB962C8B-B14F-4D97-AF65-F5344CB8AC3E}">
        <p14:creationId xmlns:p14="http://schemas.microsoft.com/office/powerpoint/2010/main" val="245091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7E06-CF9D-9D4F-B5F3-E54834AE9A33}"/>
              </a:ext>
            </a:extLst>
          </p:cNvPr>
          <p:cNvSpPr>
            <a:spLocks noGrp="1"/>
          </p:cNvSpPr>
          <p:nvPr>
            <p:ph type="title"/>
          </p:nvPr>
        </p:nvSpPr>
        <p:spPr/>
        <p:txBody>
          <a:bodyPr/>
          <a:lstStyle/>
          <a:p>
            <a:r>
              <a:rPr lang="en-US" dirty="0"/>
              <a:t>Static Multiple Issue Pipeline</a:t>
            </a:r>
          </a:p>
        </p:txBody>
      </p:sp>
      <p:pic>
        <p:nvPicPr>
          <p:cNvPr id="4" name="Picture 3" descr="Please contact instructor for information on this image.">
            <a:extLst>
              <a:ext uri="{FF2B5EF4-FFF2-40B4-BE49-F238E27FC236}">
                <a16:creationId xmlns:a16="http://schemas.microsoft.com/office/drawing/2014/main" id="{4D4ADF04-F2C2-7D45-80FC-469212D9CE66}"/>
              </a:ext>
            </a:extLst>
          </p:cNvPr>
          <p:cNvPicPr>
            <a:picLocks noChangeAspect="1"/>
          </p:cNvPicPr>
          <p:nvPr/>
        </p:nvPicPr>
        <p:blipFill>
          <a:blip r:embed="rId2"/>
          <a:stretch>
            <a:fillRect/>
          </a:stretch>
        </p:blipFill>
        <p:spPr>
          <a:xfrm>
            <a:off x="254000" y="1587500"/>
            <a:ext cx="11684000" cy="3683000"/>
          </a:xfrm>
          <a:prstGeom prst="rect">
            <a:avLst/>
          </a:prstGeom>
        </p:spPr>
      </p:pic>
    </p:spTree>
    <p:extLst>
      <p:ext uri="{BB962C8B-B14F-4D97-AF65-F5344CB8AC3E}">
        <p14:creationId xmlns:p14="http://schemas.microsoft.com/office/powerpoint/2010/main" val="23885700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38D4-3F4B-904F-85B3-2778DC58EC8F}"/>
              </a:ext>
            </a:extLst>
          </p:cNvPr>
          <p:cNvSpPr>
            <a:spLocks noGrp="1"/>
          </p:cNvSpPr>
          <p:nvPr>
            <p:ph type="title"/>
          </p:nvPr>
        </p:nvSpPr>
        <p:spPr/>
        <p:txBody>
          <a:bodyPr/>
          <a:lstStyle/>
          <a:p>
            <a:r>
              <a:rPr lang="en-US" dirty="0"/>
              <a:t>Flynn’s Taxonomy</a:t>
            </a:r>
          </a:p>
        </p:txBody>
      </p:sp>
      <p:pic>
        <p:nvPicPr>
          <p:cNvPr id="6" name="Picture 5" descr="Please contact instructor for information on this image.">
            <a:extLst>
              <a:ext uri="{FF2B5EF4-FFF2-40B4-BE49-F238E27FC236}">
                <a16:creationId xmlns:a16="http://schemas.microsoft.com/office/drawing/2014/main" id="{116D462E-C713-814A-8EA1-DEFA30A671E9}"/>
              </a:ext>
            </a:extLst>
          </p:cNvPr>
          <p:cNvPicPr>
            <a:picLocks noChangeAspect="1"/>
          </p:cNvPicPr>
          <p:nvPr/>
        </p:nvPicPr>
        <p:blipFill>
          <a:blip r:embed="rId2"/>
          <a:stretch>
            <a:fillRect/>
          </a:stretch>
        </p:blipFill>
        <p:spPr>
          <a:xfrm>
            <a:off x="1101725" y="1690688"/>
            <a:ext cx="9988550" cy="4294646"/>
          </a:xfrm>
          <a:prstGeom prst="rect">
            <a:avLst/>
          </a:prstGeom>
        </p:spPr>
      </p:pic>
    </p:spTree>
    <p:extLst>
      <p:ext uri="{BB962C8B-B14F-4D97-AF65-F5344CB8AC3E}">
        <p14:creationId xmlns:p14="http://schemas.microsoft.com/office/powerpoint/2010/main" val="2462396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38D4-3F4B-904F-85B3-2778DC58EC8F}"/>
              </a:ext>
            </a:extLst>
          </p:cNvPr>
          <p:cNvSpPr>
            <a:spLocks noGrp="1"/>
          </p:cNvSpPr>
          <p:nvPr>
            <p:ph type="title"/>
          </p:nvPr>
        </p:nvSpPr>
        <p:spPr/>
        <p:txBody>
          <a:bodyPr/>
          <a:lstStyle/>
          <a:p>
            <a:r>
              <a:rPr lang="en-US" dirty="0"/>
              <a:t>Flynn’s Taxonomy</a:t>
            </a:r>
          </a:p>
        </p:txBody>
      </p:sp>
      <p:pic>
        <p:nvPicPr>
          <p:cNvPr id="4" name="Picture 3" descr="Please contact instructor for information on this image.">
            <a:extLst>
              <a:ext uri="{FF2B5EF4-FFF2-40B4-BE49-F238E27FC236}">
                <a16:creationId xmlns:a16="http://schemas.microsoft.com/office/drawing/2014/main" id="{FCB454D2-85FC-9946-8ECE-3277F6360DCA}"/>
              </a:ext>
            </a:extLst>
          </p:cNvPr>
          <p:cNvPicPr>
            <a:picLocks noChangeAspect="1"/>
          </p:cNvPicPr>
          <p:nvPr/>
        </p:nvPicPr>
        <p:blipFill>
          <a:blip r:embed="rId2"/>
          <a:stretch>
            <a:fillRect/>
          </a:stretch>
        </p:blipFill>
        <p:spPr>
          <a:xfrm>
            <a:off x="1101725" y="1690688"/>
            <a:ext cx="9988550" cy="4294646"/>
          </a:xfrm>
          <a:prstGeom prst="rect">
            <a:avLst/>
          </a:prstGeom>
        </p:spPr>
      </p:pic>
      <p:sp>
        <p:nvSpPr>
          <p:cNvPr id="5" name="Rectangle 4">
            <a:extLst>
              <a:ext uri="{FF2B5EF4-FFF2-40B4-BE49-F238E27FC236}">
                <a16:creationId xmlns:a16="http://schemas.microsoft.com/office/drawing/2014/main" id="{D3FC4428-BF71-F647-AC2E-44EBD2728279}"/>
              </a:ext>
              <a:ext uri="{C183D7F6-B498-43B3-948B-1728B52AA6E4}">
                <adec:decorative xmlns:adec="http://schemas.microsoft.com/office/drawing/2017/decorative" val="1"/>
              </a:ext>
            </a:extLst>
          </p:cNvPr>
          <p:cNvSpPr/>
          <p:nvPr/>
        </p:nvSpPr>
        <p:spPr>
          <a:xfrm>
            <a:off x="4583289" y="3643088"/>
            <a:ext cx="1641796" cy="64981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014B452-A781-654F-B296-43F8D8EF0788}"/>
              </a:ext>
            </a:extLst>
          </p:cNvPr>
          <p:cNvSpPr txBox="1"/>
          <p:nvPr/>
        </p:nvSpPr>
        <p:spPr>
          <a:xfrm>
            <a:off x="4160520" y="5289762"/>
            <a:ext cx="5085495" cy="369332"/>
          </a:xfrm>
          <a:prstGeom prst="rect">
            <a:avLst/>
          </a:prstGeom>
          <a:solidFill>
            <a:schemeClr val="bg1"/>
          </a:solidFill>
        </p:spPr>
        <p:txBody>
          <a:bodyPr wrap="none" rtlCol="0">
            <a:spAutoFit/>
          </a:bodyPr>
          <a:lstStyle/>
          <a:p>
            <a:r>
              <a:rPr lang="en-US" dirty="0"/>
              <a:t>One processor, one data path for a single instruction</a:t>
            </a:r>
          </a:p>
        </p:txBody>
      </p:sp>
    </p:spTree>
    <p:extLst>
      <p:ext uri="{BB962C8B-B14F-4D97-AF65-F5344CB8AC3E}">
        <p14:creationId xmlns:p14="http://schemas.microsoft.com/office/powerpoint/2010/main" val="10836643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38D4-3F4B-904F-85B3-2778DC58EC8F}"/>
              </a:ext>
            </a:extLst>
          </p:cNvPr>
          <p:cNvSpPr>
            <a:spLocks noGrp="1"/>
          </p:cNvSpPr>
          <p:nvPr>
            <p:ph type="title"/>
          </p:nvPr>
        </p:nvSpPr>
        <p:spPr/>
        <p:txBody>
          <a:bodyPr/>
          <a:lstStyle/>
          <a:p>
            <a:r>
              <a:rPr lang="en-US" dirty="0"/>
              <a:t>Flynn’s Taxonomy</a:t>
            </a:r>
          </a:p>
        </p:txBody>
      </p:sp>
      <p:pic>
        <p:nvPicPr>
          <p:cNvPr id="4" name="Picture 3" descr="Please contact instructor for information on this image.">
            <a:extLst>
              <a:ext uri="{FF2B5EF4-FFF2-40B4-BE49-F238E27FC236}">
                <a16:creationId xmlns:a16="http://schemas.microsoft.com/office/drawing/2014/main" id="{FCB454D2-85FC-9946-8ECE-3277F6360DCA}"/>
              </a:ext>
            </a:extLst>
          </p:cNvPr>
          <p:cNvPicPr>
            <a:picLocks noChangeAspect="1"/>
          </p:cNvPicPr>
          <p:nvPr/>
        </p:nvPicPr>
        <p:blipFill>
          <a:blip r:embed="rId2"/>
          <a:stretch>
            <a:fillRect/>
          </a:stretch>
        </p:blipFill>
        <p:spPr>
          <a:xfrm>
            <a:off x="1101725" y="1690688"/>
            <a:ext cx="9988550" cy="4294646"/>
          </a:xfrm>
          <a:prstGeom prst="rect">
            <a:avLst/>
          </a:prstGeom>
        </p:spPr>
      </p:pic>
      <p:sp>
        <p:nvSpPr>
          <p:cNvPr id="5" name="Rectangle 4">
            <a:extLst>
              <a:ext uri="{FF2B5EF4-FFF2-40B4-BE49-F238E27FC236}">
                <a16:creationId xmlns:a16="http://schemas.microsoft.com/office/drawing/2014/main" id="{D3FC4428-BF71-F647-AC2E-44EBD2728279}"/>
              </a:ext>
              <a:ext uri="{C183D7F6-B498-43B3-948B-1728B52AA6E4}">
                <adec:decorative xmlns:adec="http://schemas.microsoft.com/office/drawing/2017/decorative" val="1"/>
              </a:ext>
            </a:extLst>
          </p:cNvPr>
          <p:cNvSpPr/>
          <p:nvPr/>
        </p:nvSpPr>
        <p:spPr>
          <a:xfrm>
            <a:off x="7806549" y="3734528"/>
            <a:ext cx="1641796" cy="64981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014B452-A781-654F-B296-43F8D8EF0788}"/>
              </a:ext>
            </a:extLst>
          </p:cNvPr>
          <p:cNvSpPr txBox="1"/>
          <p:nvPr/>
        </p:nvSpPr>
        <p:spPr>
          <a:xfrm>
            <a:off x="7806549" y="5340575"/>
            <a:ext cx="3547251" cy="1200329"/>
          </a:xfrm>
          <a:prstGeom prst="rect">
            <a:avLst/>
          </a:prstGeom>
          <a:solidFill>
            <a:schemeClr val="bg1"/>
          </a:solidFill>
        </p:spPr>
        <p:txBody>
          <a:bodyPr wrap="square" rtlCol="0">
            <a:spAutoFit/>
          </a:bodyPr>
          <a:lstStyle/>
          <a:p>
            <a:r>
              <a:rPr lang="en-US" dirty="0"/>
              <a:t>Vector processing – same operation on a vector of values.</a:t>
            </a:r>
          </a:p>
          <a:p>
            <a:r>
              <a:rPr lang="en-US" dirty="0"/>
              <a:t>Handled with vector instructions and registers.</a:t>
            </a:r>
          </a:p>
        </p:txBody>
      </p:sp>
    </p:spTree>
    <p:extLst>
      <p:ext uri="{BB962C8B-B14F-4D97-AF65-F5344CB8AC3E}">
        <p14:creationId xmlns:p14="http://schemas.microsoft.com/office/powerpoint/2010/main" val="14027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38D4-3F4B-904F-85B3-2778DC58EC8F}"/>
              </a:ext>
            </a:extLst>
          </p:cNvPr>
          <p:cNvSpPr>
            <a:spLocks noGrp="1"/>
          </p:cNvSpPr>
          <p:nvPr>
            <p:ph type="title"/>
          </p:nvPr>
        </p:nvSpPr>
        <p:spPr/>
        <p:txBody>
          <a:bodyPr/>
          <a:lstStyle/>
          <a:p>
            <a:r>
              <a:rPr lang="en-US" dirty="0"/>
              <a:t>Flynn’s Taxonomy</a:t>
            </a:r>
          </a:p>
        </p:txBody>
      </p:sp>
      <p:pic>
        <p:nvPicPr>
          <p:cNvPr id="4" name="Picture 3" descr="Please contact instructor for information on this image.">
            <a:extLst>
              <a:ext uri="{FF2B5EF4-FFF2-40B4-BE49-F238E27FC236}">
                <a16:creationId xmlns:a16="http://schemas.microsoft.com/office/drawing/2014/main" id="{FCB454D2-85FC-9946-8ECE-3277F6360DCA}"/>
              </a:ext>
            </a:extLst>
          </p:cNvPr>
          <p:cNvPicPr>
            <a:picLocks noChangeAspect="1"/>
          </p:cNvPicPr>
          <p:nvPr/>
        </p:nvPicPr>
        <p:blipFill>
          <a:blip r:embed="rId2"/>
          <a:stretch>
            <a:fillRect/>
          </a:stretch>
        </p:blipFill>
        <p:spPr>
          <a:xfrm>
            <a:off x="1101725" y="1690688"/>
            <a:ext cx="9988550" cy="4294646"/>
          </a:xfrm>
          <a:prstGeom prst="rect">
            <a:avLst/>
          </a:prstGeom>
        </p:spPr>
      </p:pic>
      <p:sp>
        <p:nvSpPr>
          <p:cNvPr id="5" name="Rectangle 4">
            <a:extLst>
              <a:ext uri="{FF2B5EF4-FFF2-40B4-BE49-F238E27FC236}">
                <a16:creationId xmlns:a16="http://schemas.microsoft.com/office/drawing/2014/main" id="{D3FC4428-BF71-F647-AC2E-44EBD2728279}"/>
              </a:ext>
              <a:ext uri="{C183D7F6-B498-43B3-948B-1728B52AA6E4}">
                <adec:decorative xmlns:adec="http://schemas.microsoft.com/office/drawing/2017/decorative" val="1"/>
              </a:ext>
            </a:extLst>
          </p:cNvPr>
          <p:cNvSpPr/>
          <p:nvPr/>
        </p:nvSpPr>
        <p:spPr>
          <a:xfrm>
            <a:off x="4667250" y="4317458"/>
            <a:ext cx="1641796" cy="64981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014B452-A781-654F-B296-43F8D8EF0788}"/>
              </a:ext>
            </a:extLst>
          </p:cNvPr>
          <p:cNvSpPr txBox="1"/>
          <p:nvPr/>
        </p:nvSpPr>
        <p:spPr>
          <a:xfrm>
            <a:off x="4217529" y="5167312"/>
            <a:ext cx="3547251" cy="1200329"/>
          </a:xfrm>
          <a:prstGeom prst="rect">
            <a:avLst/>
          </a:prstGeom>
          <a:solidFill>
            <a:schemeClr val="bg1"/>
          </a:solidFill>
        </p:spPr>
        <p:txBody>
          <a:bodyPr wrap="square" rtlCol="0">
            <a:spAutoFit/>
          </a:bodyPr>
          <a:lstStyle/>
          <a:p>
            <a:r>
              <a:rPr lang="en-US" dirty="0"/>
              <a:t>No “processor” that does this.  But fault tolerance and having multiple computers operating on the same data could fall into this category</a:t>
            </a:r>
          </a:p>
        </p:txBody>
      </p:sp>
    </p:spTree>
    <p:extLst>
      <p:ext uri="{BB962C8B-B14F-4D97-AF65-F5344CB8AC3E}">
        <p14:creationId xmlns:p14="http://schemas.microsoft.com/office/powerpoint/2010/main" val="3411396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38D4-3F4B-904F-85B3-2778DC58EC8F}"/>
              </a:ext>
            </a:extLst>
          </p:cNvPr>
          <p:cNvSpPr>
            <a:spLocks noGrp="1"/>
          </p:cNvSpPr>
          <p:nvPr>
            <p:ph type="title"/>
          </p:nvPr>
        </p:nvSpPr>
        <p:spPr/>
        <p:txBody>
          <a:bodyPr/>
          <a:lstStyle/>
          <a:p>
            <a:r>
              <a:rPr lang="en-US" dirty="0"/>
              <a:t>Flynn’s Taxonomy</a:t>
            </a:r>
          </a:p>
        </p:txBody>
      </p:sp>
      <p:pic>
        <p:nvPicPr>
          <p:cNvPr id="4" name="Picture 3" descr="Please contact instructor for information on this image.">
            <a:extLst>
              <a:ext uri="{FF2B5EF4-FFF2-40B4-BE49-F238E27FC236}">
                <a16:creationId xmlns:a16="http://schemas.microsoft.com/office/drawing/2014/main" id="{FCB454D2-85FC-9946-8ECE-3277F6360DCA}"/>
              </a:ext>
            </a:extLst>
          </p:cNvPr>
          <p:cNvPicPr>
            <a:picLocks noChangeAspect="1"/>
          </p:cNvPicPr>
          <p:nvPr/>
        </p:nvPicPr>
        <p:blipFill>
          <a:blip r:embed="rId2"/>
          <a:stretch>
            <a:fillRect/>
          </a:stretch>
        </p:blipFill>
        <p:spPr>
          <a:xfrm>
            <a:off x="1101725" y="1690688"/>
            <a:ext cx="9988550" cy="4294646"/>
          </a:xfrm>
          <a:prstGeom prst="rect">
            <a:avLst/>
          </a:prstGeom>
        </p:spPr>
      </p:pic>
      <p:sp>
        <p:nvSpPr>
          <p:cNvPr id="5" name="Rectangle 4">
            <a:extLst>
              <a:ext uri="{FF2B5EF4-FFF2-40B4-BE49-F238E27FC236}">
                <a16:creationId xmlns:a16="http://schemas.microsoft.com/office/drawing/2014/main" id="{D3FC4428-BF71-F647-AC2E-44EBD2728279}"/>
              </a:ext>
              <a:ext uri="{C183D7F6-B498-43B3-948B-1728B52AA6E4}">
                <adec:decorative xmlns:adec="http://schemas.microsoft.com/office/drawing/2017/decorative" val="1"/>
              </a:ext>
            </a:extLst>
          </p:cNvPr>
          <p:cNvSpPr/>
          <p:nvPr/>
        </p:nvSpPr>
        <p:spPr>
          <a:xfrm>
            <a:off x="7764780" y="4328888"/>
            <a:ext cx="1641796" cy="64981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014B452-A781-654F-B296-43F8D8EF0788}"/>
              </a:ext>
            </a:extLst>
          </p:cNvPr>
          <p:cNvSpPr txBox="1"/>
          <p:nvPr/>
        </p:nvSpPr>
        <p:spPr>
          <a:xfrm>
            <a:off x="7155039" y="5202554"/>
            <a:ext cx="3547251" cy="646331"/>
          </a:xfrm>
          <a:prstGeom prst="rect">
            <a:avLst/>
          </a:prstGeom>
          <a:solidFill>
            <a:schemeClr val="bg1"/>
          </a:solidFill>
        </p:spPr>
        <p:txBody>
          <a:bodyPr wrap="square" rtlCol="0">
            <a:spAutoFit/>
          </a:bodyPr>
          <a:lstStyle/>
          <a:p>
            <a:r>
              <a:rPr lang="en-US" dirty="0"/>
              <a:t>Single program, multiple data</a:t>
            </a:r>
          </a:p>
          <a:p>
            <a:r>
              <a:rPr lang="en-US" dirty="0"/>
              <a:t>Shared memory processing</a:t>
            </a:r>
          </a:p>
        </p:txBody>
      </p:sp>
    </p:spTree>
    <p:extLst>
      <p:ext uri="{BB962C8B-B14F-4D97-AF65-F5344CB8AC3E}">
        <p14:creationId xmlns:p14="http://schemas.microsoft.com/office/powerpoint/2010/main" val="20365058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38D4-3F4B-904F-85B3-2778DC58EC8F}"/>
              </a:ext>
            </a:extLst>
          </p:cNvPr>
          <p:cNvSpPr>
            <a:spLocks noGrp="1"/>
          </p:cNvSpPr>
          <p:nvPr>
            <p:ph type="title"/>
          </p:nvPr>
        </p:nvSpPr>
        <p:spPr/>
        <p:txBody>
          <a:bodyPr/>
          <a:lstStyle/>
          <a:p>
            <a:r>
              <a:rPr lang="en-US" dirty="0"/>
              <a:t>Flynn’s Taxonomy</a:t>
            </a:r>
          </a:p>
        </p:txBody>
      </p:sp>
      <p:pic>
        <p:nvPicPr>
          <p:cNvPr id="4" name="Picture 3" descr="Please contact instructor for information on this image.">
            <a:extLst>
              <a:ext uri="{FF2B5EF4-FFF2-40B4-BE49-F238E27FC236}">
                <a16:creationId xmlns:a16="http://schemas.microsoft.com/office/drawing/2014/main" id="{FCB454D2-85FC-9946-8ECE-3277F6360DCA}"/>
              </a:ext>
            </a:extLst>
          </p:cNvPr>
          <p:cNvPicPr>
            <a:picLocks noChangeAspect="1"/>
          </p:cNvPicPr>
          <p:nvPr/>
        </p:nvPicPr>
        <p:blipFill>
          <a:blip r:embed="rId2"/>
          <a:stretch>
            <a:fillRect/>
          </a:stretch>
        </p:blipFill>
        <p:spPr>
          <a:xfrm>
            <a:off x="1101725" y="1690688"/>
            <a:ext cx="9988550" cy="4294646"/>
          </a:xfrm>
          <a:prstGeom prst="rect">
            <a:avLst/>
          </a:prstGeom>
        </p:spPr>
      </p:pic>
      <p:sp>
        <p:nvSpPr>
          <p:cNvPr id="5" name="Rectangle 4">
            <a:extLst>
              <a:ext uri="{FF2B5EF4-FFF2-40B4-BE49-F238E27FC236}">
                <a16:creationId xmlns:a16="http://schemas.microsoft.com/office/drawing/2014/main" id="{D3FC4428-BF71-F647-AC2E-44EBD2728279}"/>
              </a:ext>
              <a:ext uri="{C183D7F6-B498-43B3-948B-1728B52AA6E4}">
                <adec:decorative xmlns:adec="http://schemas.microsoft.com/office/drawing/2017/decorative" val="1"/>
              </a:ext>
            </a:extLst>
          </p:cNvPr>
          <p:cNvSpPr/>
          <p:nvPr/>
        </p:nvSpPr>
        <p:spPr>
          <a:xfrm>
            <a:off x="7764780" y="4328888"/>
            <a:ext cx="1641796" cy="64981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014B452-A781-654F-B296-43F8D8EF0788}"/>
              </a:ext>
            </a:extLst>
          </p:cNvPr>
          <p:cNvSpPr txBox="1"/>
          <p:nvPr/>
        </p:nvSpPr>
        <p:spPr>
          <a:xfrm>
            <a:off x="7155039" y="5202554"/>
            <a:ext cx="4823601" cy="1200329"/>
          </a:xfrm>
          <a:prstGeom prst="rect">
            <a:avLst/>
          </a:prstGeom>
          <a:solidFill>
            <a:schemeClr val="bg1"/>
          </a:solidFill>
        </p:spPr>
        <p:txBody>
          <a:bodyPr wrap="square" rtlCol="0">
            <a:spAutoFit/>
          </a:bodyPr>
          <a:lstStyle/>
          <a:p>
            <a:r>
              <a:rPr lang="en-US" dirty="0"/>
              <a:t>Single program, multiple data</a:t>
            </a:r>
          </a:p>
          <a:p>
            <a:endParaRPr lang="en-US" dirty="0"/>
          </a:p>
          <a:p>
            <a:r>
              <a:rPr lang="en-US" dirty="0"/>
              <a:t>multiple processors networked together to accomplish a task</a:t>
            </a:r>
          </a:p>
        </p:txBody>
      </p:sp>
    </p:spTree>
    <p:extLst>
      <p:ext uri="{BB962C8B-B14F-4D97-AF65-F5344CB8AC3E}">
        <p14:creationId xmlns:p14="http://schemas.microsoft.com/office/powerpoint/2010/main" val="2200596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38D4-3F4B-904F-85B3-2778DC58EC8F}"/>
              </a:ext>
            </a:extLst>
          </p:cNvPr>
          <p:cNvSpPr>
            <a:spLocks noGrp="1"/>
          </p:cNvSpPr>
          <p:nvPr>
            <p:ph type="title"/>
          </p:nvPr>
        </p:nvSpPr>
        <p:spPr/>
        <p:txBody>
          <a:bodyPr/>
          <a:lstStyle/>
          <a:p>
            <a:r>
              <a:rPr lang="en-US" dirty="0"/>
              <a:t>Flynn’s Taxonomy</a:t>
            </a:r>
          </a:p>
        </p:txBody>
      </p:sp>
      <p:pic>
        <p:nvPicPr>
          <p:cNvPr id="4" name="Picture 3" descr="Please contact instructor for information on this image.">
            <a:extLst>
              <a:ext uri="{FF2B5EF4-FFF2-40B4-BE49-F238E27FC236}">
                <a16:creationId xmlns:a16="http://schemas.microsoft.com/office/drawing/2014/main" id="{FCB454D2-85FC-9946-8ECE-3277F6360DCA}"/>
              </a:ext>
            </a:extLst>
          </p:cNvPr>
          <p:cNvPicPr>
            <a:picLocks noChangeAspect="1"/>
          </p:cNvPicPr>
          <p:nvPr/>
        </p:nvPicPr>
        <p:blipFill>
          <a:blip r:embed="rId2"/>
          <a:stretch>
            <a:fillRect/>
          </a:stretch>
        </p:blipFill>
        <p:spPr>
          <a:xfrm>
            <a:off x="1101725" y="1690688"/>
            <a:ext cx="9988550" cy="4294646"/>
          </a:xfrm>
          <a:prstGeom prst="rect">
            <a:avLst/>
          </a:prstGeom>
        </p:spPr>
      </p:pic>
      <p:sp>
        <p:nvSpPr>
          <p:cNvPr id="5" name="Rectangle 4">
            <a:extLst>
              <a:ext uri="{FF2B5EF4-FFF2-40B4-BE49-F238E27FC236}">
                <a16:creationId xmlns:a16="http://schemas.microsoft.com/office/drawing/2014/main" id="{D3FC4428-BF71-F647-AC2E-44EBD2728279}"/>
              </a:ext>
              <a:ext uri="{C183D7F6-B498-43B3-948B-1728B52AA6E4}">
                <adec:decorative xmlns:adec="http://schemas.microsoft.com/office/drawing/2017/decorative" val="1"/>
              </a:ext>
            </a:extLst>
          </p:cNvPr>
          <p:cNvSpPr/>
          <p:nvPr/>
        </p:nvSpPr>
        <p:spPr>
          <a:xfrm>
            <a:off x="7764780" y="4328888"/>
            <a:ext cx="1641796" cy="64981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014B452-A781-654F-B296-43F8D8EF0788}"/>
              </a:ext>
            </a:extLst>
          </p:cNvPr>
          <p:cNvSpPr txBox="1"/>
          <p:nvPr/>
        </p:nvSpPr>
        <p:spPr>
          <a:xfrm>
            <a:off x="6511149" y="5167312"/>
            <a:ext cx="5570361" cy="1200329"/>
          </a:xfrm>
          <a:prstGeom prst="rect">
            <a:avLst/>
          </a:prstGeom>
          <a:solidFill>
            <a:schemeClr val="bg1"/>
          </a:solidFill>
        </p:spPr>
        <p:txBody>
          <a:bodyPr wrap="square" rtlCol="0">
            <a:spAutoFit/>
          </a:bodyPr>
          <a:lstStyle/>
          <a:p>
            <a:r>
              <a:rPr lang="en-US" dirty="0"/>
              <a:t>Shared memory processing</a:t>
            </a:r>
          </a:p>
          <a:p>
            <a:r>
              <a:rPr lang="en-US" dirty="0"/>
              <a:t>	multiple cores</a:t>
            </a:r>
          </a:p>
          <a:p>
            <a:r>
              <a:rPr lang="en-US" dirty="0"/>
              <a:t>	threading</a:t>
            </a:r>
          </a:p>
          <a:p>
            <a:r>
              <a:rPr lang="en-US" dirty="0"/>
              <a:t>	single physical address space for all processors</a:t>
            </a:r>
          </a:p>
        </p:txBody>
      </p:sp>
    </p:spTree>
    <p:extLst>
      <p:ext uri="{BB962C8B-B14F-4D97-AF65-F5344CB8AC3E}">
        <p14:creationId xmlns:p14="http://schemas.microsoft.com/office/powerpoint/2010/main" val="13623507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E4F0-20C6-024B-9418-B997B5B8F59A}"/>
              </a:ext>
            </a:extLst>
          </p:cNvPr>
          <p:cNvSpPr>
            <a:spLocks noGrp="1"/>
          </p:cNvSpPr>
          <p:nvPr>
            <p:ph type="title"/>
          </p:nvPr>
        </p:nvSpPr>
        <p:spPr/>
        <p:txBody>
          <a:bodyPr/>
          <a:lstStyle/>
          <a:p>
            <a:r>
              <a:rPr lang="en-US" dirty="0"/>
              <a:t>Shared Memory Processing - UMA</a:t>
            </a:r>
          </a:p>
        </p:txBody>
      </p:sp>
      <p:pic>
        <p:nvPicPr>
          <p:cNvPr id="5" name="Picture 4" descr="Please contact instructor for information on this image.">
            <a:extLst>
              <a:ext uri="{FF2B5EF4-FFF2-40B4-BE49-F238E27FC236}">
                <a16:creationId xmlns:a16="http://schemas.microsoft.com/office/drawing/2014/main" id="{45F3D334-D691-264B-A121-D9D00549BD5F}"/>
              </a:ext>
            </a:extLst>
          </p:cNvPr>
          <p:cNvPicPr>
            <a:picLocks noChangeAspect="1"/>
          </p:cNvPicPr>
          <p:nvPr/>
        </p:nvPicPr>
        <p:blipFill>
          <a:blip r:embed="rId2"/>
          <a:stretch>
            <a:fillRect/>
          </a:stretch>
        </p:blipFill>
        <p:spPr>
          <a:xfrm>
            <a:off x="838200" y="1819275"/>
            <a:ext cx="10591800" cy="4673600"/>
          </a:xfrm>
          <a:prstGeom prst="rect">
            <a:avLst/>
          </a:prstGeom>
        </p:spPr>
      </p:pic>
    </p:spTree>
    <p:extLst>
      <p:ext uri="{BB962C8B-B14F-4D97-AF65-F5344CB8AC3E}">
        <p14:creationId xmlns:p14="http://schemas.microsoft.com/office/powerpoint/2010/main" val="17409994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6724-46F0-5147-8B17-1109FD361616}"/>
              </a:ext>
            </a:extLst>
          </p:cNvPr>
          <p:cNvSpPr>
            <a:spLocks noGrp="1"/>
          </p:cNvSpPr>
          <p:nvPr>
            <p:ph type="title"/>
          </p:nvPr>
        </p:nvSpPr>
        <p:spPr/>
        <p:txBody>
          <a:bodyPr/>
          <a:lstStyle/>
          <a:p>
            <a:r>
              <a:rPr lang="en-US" dirty="0"/>
              <a:t>Shared Memory Processing - NUMA</a:t>
            </a:r>
          </a:p>
        </p:txBody>
      </p:sp>
      <p:pic>
        <p:nvPicPr>
          <p:cNvPr id="3" name="Picture 2" descr="Please contact instructor for information on this image.">
            <a:extLst>
              <a:ext uri="{FF2B5EF4-FFF2-40B4-BE49-F238E27FC236}">
                <a16:creationId xmlns:a16="http://schemas.microsoft.com/office/drawing/2014/main" id="{19806705-9E04-5245-BF0B-0B706D262B8B}"/>
              </a:ext>
            </a:extLst>
          </p:cNvPr>
          <p:cNvPicPr>
            <a:picLocks noChangeAspect="1"/>
          </p:cNvPicPr>
          <p:nvPr/>
        </p:nvPicPr>
        <p:blipFill>
          <a:blip r:embed="rId2"/>
          <a:stretch>
            <a:fillRect/>
          </a:stretch>
        </p:blipFill>
        <p:spPr>
          <a:xfrm>
            <a:off x="444500" y="2101850"/>
            <a:ext cx="11303000" cy="3683000"/>
          </a:xfrm>
          <a:prstGeom prst="rect">
            <a:avLst/>
          </a:prstGeom>
        </p:spPr>
      </p:pic>
    </p:spTree>
    <p:extLst>
      <p:ext uri="{BB962C8B-B14F-4D97-AF65-F5344CB8AC3E}">
        <p14:creationId xmlns:p14="http://schemas.microsoft.com/office/powerpoint/2010/main" val="4216383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2266-44AD-4C25-94D8-D3ED04286D64}"/>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7 Step 1</a:t>
            </a:r>
          </a:p>
        </p:txBody>
      </p:sp>
      <p:sp>
        <p:nvSpPr>
          <p:cNvPr id="3" name="TextBox 2">
            <a:extLst>
              <a:ext uri="{FF2B5EF4-FFF2-40B4-BE49-F238E27FC236}">
                <a16:creationId xmlns:a16="http://schemas.microsoft.com/office/drawing/2014/main" id="{BD88B77D-A8DA-6747-9821-BF8650DD46A6}"/>
              </a:ext>
            </a:extLst>
          </p:cNvPr>
          <p:cNvSpPr txBox="1"/>
          <p:nvPr/>
        </p:nvSpPr>
        <p:spPr>
          <a:xfrm>
            <a:off x="0" y="548640"/>
            <a:ext cx="10469880" cy="923330"/>
          </a:xfrm>
          <a:prstGeom prst="rect">
            <a:avLst/>
          </a:prstGeom>
          <a:noFill/>
        </p:spPr>
        <p:txBody>
          <a:bodyPr wrap="square" rtlCol="0">
            <a:spAutoFit/>
          </a:bodyPr>
          <a:lstStyle/>
          <a:p>
            <a:r>
              <a:rPr lang="en-US" dirty="0"/>
              <a:t>A shared memory processing system has 4 processors.  A program consists of a section that must be executed sequentially and requires 10 ns.  The remainder of the program can be parallelized and requires 90 ns.   What is the speedup obtained when running this program on 4 processors?</a:t>
            </a:r>
          </a:p>
        </p:txBody>
      </p:sp>
    </p:spTree>
    <p:extLst>
      <p:ext uri="{BB962C8B-B14F-4D97-AF65-F5344CB8AC3E}">
        <p14:creationId xmlns:p14="http://schemas.microsoft.com/office/powerpoint/2010/main" val="391164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C300-7A55-458F-BD66-15177F94ADEC}"/>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Step 1</a:t>
            </a:r>
          </a:p>
        </p:txBody>
      </p:sp>
      <p:sp>
        <p:nvSpPr>
          <p:cNvPr id="4" name="TextBox 3">
            <a:extLst>
              <a:ext uri="{FF2B5EF4-FFF2-40B4-BE49-F238E27FC236}">
                <a16:creationId xmlns:a16="http://schemas.microsoft.com/office/drawing/2014/main" id="{D0E92B86-C1A7-9942-BA1E-939853A89D7C}"/>
              </a:ext>
            </a:extLst>
          </p:cNvPr>
          <p:cNvSpPr txBox="1"/>
          <p:nvPr/>
        </p:nvSpPr>
        <p:spPr>
          <a:xfrm>
            <a:off x="925689" y="778934"/>
            <a:ext cx="1641796" cy="1754326"/>
          </a:xfrm>
          <a:prstGeom prst="rect">
            <a:avLst/>
          </a:prstGeom>
          <a:noFill/>
        </p:spPr>
        <p:txBody>
          <a:bodyPr wrap="none" rtlCol="0">
            <a:spAutoFit/>
          </a:bodyPr>
          <a:lstStyle/>
          <a:p>
            <a:r>
              <a:rPr lang="en-US" dirty="0"/>
              <a:t>add x2, x3, x4</a:t>
            </a:r>
          </a:p>
          <a:p>
            <a:r>
              <a:rPr lang="en-US" dirty="0" err="1"/>
              <a:t>stur</a:t>
            </a:r>
            <a:r>
              <a:rPr lang="en-US" dirty="0"/>
              <a:t> x4, [x0, #8]</a:t>
            </a:r>
          </a:p>
          <a:p>
            <a:r>
              <a:rPr lang="en-US" dirty="0" err="1"/>
              <a:t>ldur</a:t>
            </a:r>
            <a:r>
              <a:rPr lang="en-US" dirty="0"/>
              <a:t> x9, [x0, #4]</a:t>
            </a:r>
          </a:p>
          <a:p>
            <a:r>
              <a:rPr lang="en-US" dirty="0"/>
              <a:t>add x5, x2, x2</a:t>
            </a:r>
          </a:p>
          <a:p>
            <a:r>
              <a:rPr lang="en-US" dirty="0"/>
              <a:t>sub x7, x5, x2</a:t>
            </a:r>
          </a:p>
          <a:p>
            <a:r>
              <a:rPr lang="en-US" dirty="0" err="1"/>
              <a:t>cbz</a:t>
            </a:r>
            <a:r>
              <a:rPr lang="en-US" dirty="0"/>
              <a:t> x2, #3</a:t>
            </a:r>
          </a:p>
        </p:txBody>
      </p:sp>
    </p:spTree>
    <p:extLst>
      <p:ext uri="{BB962C8B-B14F-4D97-AF65-F5344CB8AC3E}">
        <p14:creationId xmlns:p14="http://schemas.microsoft.com/office/powerpoint/2010/main" val="1921252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7C0D-10FD-4D80-9F96-9F8D732FF358}"/>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7 Step 2</a:t>
            </a:r>
          </a:p>
        </p:txBody>
      </p:sp>
      <p:sp>
        <p:nvSpPr>
          <p:cNvPr id="3" name="TextBox 2">
            <a:extLst>
              <a:ext uri="{FF2B5EF4-FFF2-40B4-BE49-F238E27FC236}">
                <a16:creationId xmlns:a16="http://schemas.microsoft.com/office/drawing/2014/main" id="{BD88B77D-A8DA-6747-9821-BF8650DD46A6}"/>
              </a:ext>
            </a:extLst>
          </p:cNvPr>
          <p:cNvSpPr txBox="1"/>
          <p:nvPr/>
        </p:nvSpPr>
        <p:spPr>
          <a:xfrm>
            <a:off x="0" y="548640"/>
            <a:ext cx="10469880" cy="923330"/>
          </a:xfrm>
          <a:prstGeom prst="rect">
            <a:avLst/>
          </a:prstGeom>
          <a:noFill/>
        </p:spPr>
        <p:txBody>
          <a:bodyPr wrap="square" rtlCol="0">
            <a:spAutoFit/>
          </a:bodyPr>
          <a:lstStyle/>
          <a:p>
            <a:r>
              <a:rPr lang="en-US" dirty="0"/>
              <a:t>A shared memory processing system has 4 processors.  A program consists of a section that must be executed sequentially and requires 10 ns.  The remainder of the program can be parallelized and requires 90 ns.   What is the speedup obtained when running this program on 4 processors?</a:t>
            </a:r>
          </a:p>
        </p:txBody>
      </p:sp>
      <p:sp>
        <p:nvSpPr>
          <p:cNvPr id="4" name="TextBox 3">
            <a:extLst>
              <a:ext uri="{FF2B5EF4-FFF2-40B4-BE49-F238E27FC236}">
                <a16:creationId xmlns:a16="http://schemas.microsoft.com/office/drawing/2014/main" id="{5D730ACA-387A-A941-B1C5-393FCAAF08F4}"/>
              </a:ext>
            </a:extLst>
          </p:cNvPr>
          <p:cNvSpPr txBox="1"/>
          <p:nvPr/>
        </p:nvSpPr>
        <p:spPr>
          <a:xfrm>
            <a:off x="297180" y="2263140"/>
            <a:ext cx="4307013" cy="1477328"/>
          </a:xfrm>
          <a:prstGeom prst="rect">
            <a:avLst/>
          </a:prstGeom>
          <a:noFill/>
        </p:spPr>
        <p:txBody>
          <a:bodyPr wrap="none" rtlCol="0">
            <a:spAutoFit/>
          </a:bodyPr>
          <a:lstStyle/>
          <a:p>
            <a:r>
              <a:rPr lang="en-US" dirty="0">
                <a:solidFill>
                  <a:sysClr val="windowText" lastClr="000000"/>
                </a:solidFill>
              </a:rPr>
              <a:t>Non parallel processing time: 100 ns</a:t>
            </a:r>
          </a:p>
          <a:p>
            <a:endParaRPr lang="en-US" dirty="0">
              <a:solidFill>
                <a:sysClr val="windowText" lastClr="000000"/>
              </a:solidFill>
            </a:endParaRPr>
          </a:p>
          <a:p>
            <a:r>
              <a:rPr lang="en-US" dirty="0">
                <a:solidFill>
                  <a:sysClr val="windowText" lastClr="000000"/>
                </a:solidFill>
              </a:rPr>
              <a:t>Parallel processing time: 10 + 90/4 = 32.5 ns</a:t>
            </a:r>
          </a:p>
          <a:p>
            <a:endParaRPr lang="en-US" dirty="0">
              <a:solidFill>
                <a:sysClr val="windowText" lastClr="000000"/>
              </a:solidFill>
            </a:endParaRPr>
          </a:p>
          <a:p>
            <a:r>
              <a:rPr lang="en-US" dirty="0">
                <a:solidFill>
                  <a:sysClr val="windowText" lastClr="000000"/>
                </a:solidFill>
              </a:rPr>
              <a:t>Speedup = 100/32.5 = 3.08</a:t>
            </a:r>
          </a:p>
        </p:txBody>
      </p:sp>
    </p:spTree>
    <p:extLst>
      <p:ext uri="{BB962C8B-B14F-4D97-AF65-F5344CB8AC3E}">
        <p14:creationId xmlns:p14="http://schemas.microsoft.com/office/powerpoint/2010/main" val="40602893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7E57E-5A0B-4273-9287-EF4C60F5B0ED}"/>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8 Step 1</a:t>
            </a:r>
          </a:p>
        </p:txBody>
      </p:sp>
      <p:sp>
        <p:nvSpPr>
          <p:cNvPr id="3" name="TextBox 2">
            <a:extLst>
              <a:ext uri="{FF2B5EF4-FFF2-40B4-BE49-F238E27FC236}">
                <a16:creationId xmlns:a16="http://schemas.microsoft.com/office/drawing/2014/main" id="{B3879C61-D88D-6F45-A942-77E0D33AFDB0}"/>
              </a:ext>
            </a:extLst>
          </p:cNvPr>
          <p:cNvSpPr txBox="1"/>
          <p:nvPr/>
        </p:nvSpPr>
        <p:spPr>
          <a:xfrm>
            <a:off x="434340" y="765810"/>
            <a:ext cx="9931821" cy="369332"/>
          </a:xfrm>
          <a:prstGeom prst="rect">
            <a:avLst/>
          </a:prstGeom>
          <a:noFill/>
        </p:spPr>
        <p:txBody>
          <a:bodyPr wrap="none" rtlCol="0">
            <a:spAutoFit/>
          </a:bodyPr>
          <a:lstStyle/>
          <a:p>
            <a:r>
              <a:rPr lang="en-US" dirty="0"/>
              <a:t>If I have 10 processors, what fraction of a program must be parallelizable in order to get a speedup of 5?</a:t>
            </a:r>
          </a:p>
        </p:txBody>
      </p:sp>
    </p:spTree>
    <p:extLst>
      <p:ext uri="{BB962C8B-B14F-4D97-AF65-F5344CB8AC3E}">
        <p14:creationId xmlns:p14="http://schemas.microsoft.com/office/powerpoint/2010/main" val="35367167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B02527-0D94-4F69-942A-AB402B3EF9A5}"/>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8 Step 2</a:t>
            </a:r>
          </a:p>
        </p:txBody>
      </p:sp>
      <p:sp>
        <p:nvSpPr>
          <p:cNvPr id="3" name="TextBox 2">
            <a:extLst>
              <a:ext uri="{FF2B5EF4-FFF2-40B4-BE49-F238E27FC236}">
                <a16:creationId xmlns:a16="http://schemas.microsoft.com/office/drawing/2014/main" id="{B3879C61-D88D-6F45-A942-77E0D33AFDB0}"/>
              </a:ext>
            </a:extLst>
          </p:cNvPr>
          <p:cNvSpPr txBox="1"/>
          <p:nvPr/>
        </p:nvSpPr>
        <p:spPr>
          <a:xfrm>
            <a:off x="434340" y="765810"/>
            <a:ext cx="9931821" cy="369332"/>
          </a:xfrm>
          <a:prstGeom prst="rect">
            <a:avLst/>
          </a:prstGeom>
          <a:noFill/>
        </p:spPr>
        <p:txBody>
          <a:bodyPr wrap="none" rtlCol="0">
            <a:spAutoFit/>
          </a:bodyPr>
          <a:lstStyle/>
          <a:p>
            <a:r>
              <a:rPr lang="en-US" dirty="0"/>
              <a:t>If I have 10 processors, what fraction of a program must be parallelizable in order to get a speedup of 5?</a:t>
            </a:r>
          </a:p>
        </p:txBody>
      </p:sp>
      <p:sp>
        <p:nvSpPr>
          <p:cNvPr id="2" name="TextBox 1">
            <a:extLst>
              <a:ext uri="{FF2B5EF4-FFF2-40B4-BE49-F238E27FC236}">
                <a16:creationId xmlns:a16="http://schemas.microsoft.com/office/drawing/2014/main" id="{7DD904A1-FAC2-1C4F-88E3-EEAF3945E4C6}"/>
              </a:ext>
            </a:extLst>
          </p:cNvPr>
          <p:cNvSpPr txBox="1"/>
          <p:nvPr/>
        </p:nvSpPr>
        <p:spPr>
          <a:xfrm>
            <a:off x="537210" y="1908810"/>
            <a:ext cx="1975413" cy="2585323"/>
          </a:xfrm>
          <a:prstGeom prst="rect">
            <a:avLst/>
          </a:prstGeom>
          <a:noFill/>
        </p:spPr>
        <p:txBody>
          <a:bodyPr wrap="none" rtlCol="0">
            <a:spAutoFit/>
          </a:bodyPr>
          <a:lstStyle/>
          <a:p>
            <a:r>
              <a:rPr lang="en-US" dirty="0">
                <a:solidFill>
                  <a:sysClr val="windowText" lastClr="000000"/>
                </a:solidFill>
              </a:rPr>
              <a:t>5 = 1/(F/10 + (1-F))</a:t>
            </a:r>
          </a:p>
          <a:p>
            <a:endParaRPr lang="en-US" dirty="0">
              <a:solidFill>
                <a:sysClr val="windowText" lastClr="000000"/>
              </a:solidFill>
            </a:endParaRPr>
          </a:p>
          <a:p>
            <a:r>
              <a:rPr lang="en-US" dirty="0">
                <a:solidFill>
                  <a:sysClr val="windowText" lastClr="000000"/>
                </a:solidFill>
              </a:rPr>
              <a:t>5*(F/10 + (1-F) = 1</a:t>
            </a:r>
          </a:p>
          <a:p>
            <a:endParaRPr lang="en-US" dirty="0">
              <a:solidFill>
                <a:sysClr val="windowText" lastClr="000000"/>
              </a:solidFill>
            </a:endParaRPr>
          </a:p>
          <a:p>
            <a:r>
              <a:rPr lang="en-US" dirty="0">
                <a:solidFill>
                  <a:sysClr val="windowText" lastClr="000000"/>
                </a:solidFill>
              </a:rPr>
              <a:t>F/2 + 5(1-F) = 1</a:t>
            </a:r>
          </a:p>
          <a:p>
            <a:endParaRPr lang="en-US" dirty="0">
              <a:solidFill>
                <a:sysClr val="windowText" lastClr="000000"/>
              </a:solidFill>
            </a:endParaRPr>
          </a:p>
          <a:p>
            <a:r>
              <a:rPr lang="en-US" dirty="0">
                <a:solidFill>
                  <a:sysClr val="windowText" lastClr="000000"/>
                </a:solidFill>
              </a:rPr>
              <a:t>F + 10 – 10F = 2</a:t>
            </a:r>
          </a:p>
          <a:p>
            <a:endParaRPr lang="en-US" dirty="0">
              <a:solidFill>
                <a:sysClr val="windowText" lastClr="000000"/>
              </a:solidFill>
            </a:endParaRPr>
          </a:p>
          <a:p>
            <a:endParaRPr lang="en-US" dirty="0">
              <a:solidFill>
                <a:sysClr val="windowText" lastClr="000000"/>
              </a:solidFill>
            </a:endParaRPr>
          </a:p>
        </p:txBody>
      </p:sp>
    </p:spTree>
    <p:extLst>
      <p:ext uri="{BB962C8B-B14F-4D97-AF65-F5344CB8AC3E}">
        <p14:creationId xmlns:p14="http://schemas.microsoft.com/office/powerpoint/2010/main" val="2494901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866BA-7DEA-4669-94DD-E7B855618285}"/>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Step 2</a:t>
            </a:r>
          </a:p>
        </p:txBody>
      </p:sp>
      <p:sp>
        <p:nvSpPr>
          <p:cNvPr id="4" name="TextBox 3">
            <a:extLst>
              <a:ext uri="{FF2B5EF4-FFF2-40B4-BE49-F238E27FC236}">
                <a16:creationId xmlns:a16="http://schemas.microsoft.com/office/drawing/2014/main" id="{D0E92B86-C1A7-9942-BA1E-939853A89D7C}"/>
              </a:ext>
            </a:extLst>
          </p:cNvPr>
          <p:cNvSpPr txBox="1"/>
          <p:nvPr/>
        </p:nvSpPr>
        <p:spPr>
          <a:xfrm>
            <a:off x="925689" y="778934"/>
            <a:ext cx="1641796" cy="1754326"/>
          </a:xfrm>
          <a:prstGeom prst="rect">
            <a:avLst/>
          </a:prstGeom>
          <a:noFill/>
        </p:spPr>
        <p:txBody>
          <a:bodyPr wrap="none" rtlCol="0">
            <a:spAutoFit/>
          </a:bodyPr>
          <a:lstStyle/>
          <a:p>
            <a:r>
              <a:rPr lang="en-US" dirty="0"/>
              <a:t>add x2, x3, x4</a:t>
            </a:r>
          </a:p>
          <a:p>
            <a:r>
              <a:rPr lang="en-US" dirty="0" err="1"/>
              <a:t>stur</a:t>
            </a:r>
            <a:r>
              <a:rPr lang="en-US" dirty="0"/>
              <a:t> x4, [x0, #8]</a:t>
            </a:r>
          </a:p>
          <a:p>
            <a:r>
              <a:rPr lang="en-US" dirty="0" err="1"/>
              <a:t>ldur</a:t>
            </a:r>
            <a:r>
              <a:rPr lang="en-US" dirty="0"/>
              <a:t> x9, [x0, #4]</a:t>
            </a:r>
          </a:p>
          <a:p>
            <a:r>
              <a:rPr lang="en-US" dirty="0"/>
              <a:t>add x5, x2, x2</a:t>
            </a:r>
          </a:p>
          <a:p>
            <a:r>
              <a:rPr lang="en-US" dirty="0"/>
              <a:t>sub x7, x5, x2</a:t>
            </a:r>
          </a:p>
          <a:p>
            <a:r>
              <a:rPr lang="en-US" dirty="0" err="1"/>
              <a:t>cbz</a:t>
            </a:r>
            <a:r>
              <a:rPr lang="en-US" dirty="0"/>
              <a:t> x2, #3</a:t>
            </a:r>
          </a:p>
        </p:txBody>
      </p:sp>
      <p:sp>
        <p:nvSpPr>
          <p:cNvPr id="6" name="Rectangle 5">
            <a:extLst>
              <a:ext uri="{FF2B5EF4-FFF2-40B4-BE49-F238E27FC236}">
                <a16:creationId xmlns:a16="http://schemas.microsoft.com/office/drawing/2014/main" id="{D124819F-B5AF-C54B-A95E-E435D13252B7}"/>
              </a:ext>
              <a:ext uri="{C183D7F6-B498-43B3-948B-1728B52AA6E4}">
                <adec:decorative xmlns:adec="http://schemas.microsoft.com/office/drawing/2017/decorative" val="1"/>
              </a:ext>
            </a:extLst>
          </p:cNvPr>
          <p:cNvSpPr/>
          <p:nvPr/>
        </p:nvSpPr>
        <p:spPr>
          <a:xfrm>
            <a:off x="868539" y="801794"/>
            <a:ext cx="1641796" cy="64981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5">
            <a:extLst>
              <a:ext uri="{FF2B5EF4-FFF2-40B4-BE49-F238E27FC236}">
                <a16:creationId xmlns:a16="http://schemas.microsoft.com/office/drawing/2014/main" id="{A9406392-6CAF-564B-B363-D7C6165BDC14}"/>
              </a:ext>
            </a:extLst>
          </p:cNvPr>
          <p:cNvGraphicFramePr>
            <a:graphicFrameLocks noGrp="1"/>
          </p:cNvGraphicFramePr>
          <p:nvPr>
            <p:extLst>
              <p:ext uri="{D42A27DB-BD31-4B8C-83A1-F6EECF244321}">
                <p14:modId xmlns:p14="http://schemas.microsoft.com/office/powerpoint/2010/main" val="1621147993"/>
              </p:ext>
            </p:extLst>
          </p:nvPr>
        </p:nvGraphicFramePr>
        <p:xfrm>
          <a:off x="304800" y="2808110"/>
          <a:ext cx="11074400" cy="2595880"/>
        </p:xfrm>
        <a:graphic>
          <a:graphicData uri="http://schemas.openxmlformats.org/drawingml/2006/table">
            <a:tbl>
              <a:tblPr firstRow="1" bandRow="1">
                <a:tableStyleId>{5C22544A-7EE6-4342-B048-85BDC9FD1C3A}</a:tableStyleId>
              </a:tblPr>
              <a:tblGrid>
                <a:gridCol w="1875794">
                  <a:extLst>
                    <a:ext uri="{9D8B030D-6E8A-4147-A177-3AD203B41FA5}">
                      <a16:colId xmlns:a16="http://schemas.microsoft.com/office/drawing/2014/main" val="1713105032"/>
                    </a:ext>
                  </a:extLst>
                </a:gridCol>
                <a:gridCol w="1160917">
                  <a:extLst>
                    <a:ext uri="{9D8B030D-6E8A-4147-A177-3AD203B41FA5}">
                      <a16:colId xmlns:a16="http://schemas.microsoft.com/office/drawing/2014/main" val="3551672735"/>
                    </a:ext>
                  </a:extLst>
                </a:gridCol>
                <a:gridCol w="1241778">
                  <a:extLst>
                    <a:ext uri="{9D8B030D-6E8A-4147-A177-3AD203B41FA5}">
                      <a16:colId xmlns:a16="http://schemas.microsoft.com/office/drawing/2014/main" val="2991745091"/>
                    </a:ext>
                  </a:extLst>
                </a:gridCol>
                <a:gridCol w="1140178">
                  <a:extLst>
                    <a:ext uri="{9D8B030D-6E8A-4147-A177-3AD203B41FA5}">
                      <a16:colId xmlns:a16="http://schemas.microsoft.com/office/drawing/2014/main" val="1434479373"/>
                    </a:ext>
                  </a:extLst>
                </a:gridCol>
                <a:gridCol w="1388533">
                  <a:extLst>
                    <a:ext uri="{9D8B030D-6E8A-4147-A177-3AD203B41FA5}">
                      <a16:colId xmlns:a16="http://schemas.microsoft.com/office/drawing/2014/main" val="1807741230"/>
                    </a:ext>
                  </a:extLst>
                </a:gridCol>
                <a:gridCol w="1264356">
                  <a:extLst>
                    <a:ext uri="{9D8B030D-6E8A-4147-A177-3AD203B41FA5}">
                      <a16:colId xmlns:a16="http://schemas.microsoft.com/office/drawing/2014/main" val="1554462254"/>
                    </a:ext>
                  </a:extLst>
                </a:gridCol>
                <a:gridCol w="1038577">
                  <a:extLst>
                    <a:ext uri="{9D8B030D-6E8A-4147-A177-3AD203B41FA5}">
                      <a16:colId xmlns:a16="http://schemas.microsoft.com/office/drawing/2014/main" val="2125170148"/>
                    </a:ext>
                  </a:extLst>
                </a:gridCol>
                <a:gridCol w="993423">
                  <a:extLst>
                    <a:ext uri="{9D8B030D-6E8A-4147-A177-3AD203B41FA5}">
                      <a16:colId xmlns:a16="http://schemas.microsoft.com/office/drawing/2014/main" val="2036141391"/>
                    </a:ext>
                  </a:extLst>
                </a:gridCol>
                <a:gridCol w="970844">
                  <a:extLst>
                    <a:ext uri="{9D8B030D-6E8A-4147-A177-3AD203B41FA5}">
                      <a16:colId xmlns:a16="http://schemas.microsoft.com/office/drawing/2014/main" val="2580150789"/>
                    </a:ext>
                  </a:extLst>
                </a:gridCol>
              </a:tblGrid>
              <a:tr h="370840">
                <a:tc>
                  <a:txBody>
                    <a:bodyPr/>
                    <a:lstStyle/>
                    <a:p>
                      <a:r>
                        <a:rPr lang="en-US" dirty="0"/>
                        <a:t>Instruction</a:t>
                      </a:r>
                    </a:p>
                  </a:txBody>
                  <a:tcPr/>
                </a:tc>
                <a:tc>
                  <a:txBody>
                    <a:bodyPr/>
                    <a:lstStyle/>
                    <a:p>
                      <a:r>
                        <a:rPr lang="en-US" dirty="0"/>
                        <a:t>Cycle 1</a:t>
                      </a:r>
                    </a:p>
                  </a:txBody>
                  <a:tcPr/>
                </a:tc>
                <a:tc>
                  <a:txBody>
                    <a:bodyPr/>
                    <a:lstStyle/>
                    <a:p>
                      <a:r>
                        <a:rPr lang="en-US" dirty="0"/>
                        <a:t>Cycle 2</a:t>
                      </a:r>
                    </a:p>
                  </a:txBody>
                  <a:tcPr/>
                </a:tc>
                <a:tc>
                  <a:txBody>
                    <a:bodyPr/>
                    <a:lstStyle/>
                    <a:p>
                      <a:r>
                        <a:rPr lang="en-US" dirty="0"/>
                        <a:t>Cycle 3</a:t>
                      </a:r>
                    </a:p>
                  </a:txBody>
                  <a:tcPr/>
                </a:tc>
                <a:tc>
                  <a:txBody>
                    <a:bodyPr/>
                    <a:lstStyle/>
                    <a:p>
                      <a:r>
                        <a:rPr lang="en-US" dirty="0"/>
                        <a:t>Cycle 4</a:t>
                      </a:r>
                    </a:p>
                  </a:txBody>
                  <a:tcPr/>
                </a:tc>
                <a:tc>
                  <a:txBody>
                    <a:bodyPr/>
                    <a:lstStyle/>
                    <a:p>
                      <a:r>
                        <a:rPr lang="en-US" dirty="0"/>
                        <a:t>Cycle 5</a:t>
                      </a:r>
                    </a:p>
                  </a:txBody>
                  <a:tcPr/>
                </a:tc>
                <a:tc>
                  <a:txBody>
                    <a:bodyPr/>
                    <a:lstStyle/>
                    <a:p>
                      <a:r>
                        <a:rPr lang="en-US" dirty="0"/>
                        <a:t>Cycle 6</a:t>
                      </a:r>
                    </a:p>
                  </a:txBody>
                  <a:tcPr/>
                </a:tc>
                <a:tc>
                  <a:txBody>
                    <a:bodyPr/>
                    <a:lstStyle/>
                    <a:p>
                      <a:r>
                        <a:rPr lang="en-US" dirty="0"/>
                        <a:t>Cycle 7</a:t>
                      </a:r>
                    </a:p>
                  </a:txBody>
                  <a:tcPr/>
                </a:tc>
                <a:tc>
                  <a:txBody>
                    <a:bodyPr/>
                    <a:lstStyle/>
                    <a:p>
                      <a:r>
                        <a:rPr lang="en-US" dirty="0"/>
                        <a:t>Cycle 8</a:t>
                      </a:r>
                    </a:p>
                  </a:txBody>
                  <a:tcPr/>
                </a:tc>
                <a:extLst>
                  <a:ext uri="{0D108BD9-81ED-4DB2-BD59-A6C34878D82A}">
                    <a16:rowId xmlns:a16="http://schemas.microsoft.com/office/drawing/2014/main" val="1492885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x2, x3, x4</a:t>
                      </a:r>
                    </a:p>
                  </a:txBody>
                  <a:tcPr/>
                </a:tc>
                <a:tc>
                  <a:txBody>
                    <a:bodyPr/>
                    <a:lstStyle/>
                    <a:p>
                      <a:r>
                        <a:rPr lang="en-US" dirty="0"/>
                        <a:t>IF</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263625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stur</a:t>
                      </a:r>
                      <a:r>
                        <a:rPr lang="en-US" dirty="0"/>
                        <a:t> x4, [x0, #8]</a:t>
                      </a:r>
                    </a:p>
                  </a:txBody>
                  <a:tcPr/>
                </a:tc>
                <a:tc>
                  <a:txBody>
                    <a:bodyPr/>
                    <a:lstStyle/>
                    <a:p>
                      <a:r>
                        <a:rPr lang="en-US" dirty="0"/>
                        <a:t>IF</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35534988"/>
                  </a:ext>
                </a:extLst>
              </a:tr>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8794092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060422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1849990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WB</a:t>
                      </a:r>
                    </a:p>
                  </a:txBody>
                  <a:tcPr/>
                </a:tc>
                <a:extLst>
                  <a:ext uri="{0D108BD9-81ED-4DB2-BD59-A6C34878D82A}">
                    <a16:rowId xmlns:a16="http://schemas.microsoft.com/office/drawing/2014/main" val="2560338631"/>
                  </a:ext>
                </a:extLst>
              </a:tr>
            </a:tbl>
          </a:graphicData>
        </a:graphic>
      </p:graphicFrame>
    </p:spTree>
    <p:extLst>
      <p:ext uri="{BB962C8B-B14F-4D97-AF65-F5344CB8AC3E}">
        <p14:creationId xmlns:p14="http://schemas.microsoft.com/office/powerpoint/2010/main" val="20301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819B-6378-4680-A7E3-C1F88EFED312}"/>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Step 3</a:t>
            </a:r>
          </a:p>
        </p:txBody>
      </p:sp>
      <p:sp>
        <p:nvSpPr>
          <p:cNvPr id="4" name="TextBox 3">
            <a:extLst>
              <a:ext uri="{FF2B5EF4-FFF2-40B4-BE49-F238E27FC236}">
                <a16:creationId xmlns:a16="http://schemas.microsoft.com/office/drawing/2014/main" id="{D0E92B86-C1A7-9942-BA1E-939853A89D7C}"/>
              </a:ext>
            </a:extLst>
          </p:cNvPr>
          <p:cNvSpPr txBox="1"/>
          <p:nvPr/>
        </p:nvSpPr>
        <p:spPr>
          <a:xfrm>
            <a:off x="925689" y="778934"/>
            <a:ext cx="1641796" cy="1754326"/>
          </a:xfrm>
          <a:prstGeom prst="rect">
            <a:avLst/>
          </a:prstGeom>
          <a:noFill/>
        </p:spPr>
        <p:txBody>
          <a:bodyPr wrap="none" rtlCol="0">
            <a:spAutoFit/>
          </a:bodyPr>
          <a:lstStyle/>
          <a:p>
            <a:r>
              <a:rPr lang="en-US" dirty="0"/>
              <a:t>add x2, x3, x4</a:t>
            </a:r>
          </a:p>
          <a:p>
            <a:r>
              <a:rPr lang="en-US" dirty="0" err="1"/>
              <a:t>stur</a:t>
            </a:r>
            <a:r>
              <a:rPr lang="en-US" dirty="0"/>
              <a:t> x4, [x0, #8]</a:t>
            </a:r>
          </a:p>
          <a:p>
            <a:r>
              <a:rPr lang="en-US" dirty="0" err="1"/>
              <a:t>ldur</a:t>
            </a:r>
            <a:r>
              <a:rPr lang="en-US" dirty="0"/>
              <a:t> x9, [x0, #4]</a:t>
            </a:r>
          </a:p>
          <a:p>
            <a:r>
              <a:rPr lang="en-US" dirty="0"/>
              <a:t>add x5, x2, x2</a:t>
            </a:r>
          </a:p>
          <a:p>
            <a:r>
              <a:rPr lang="en-US" dirty="0"/>
              <a:t>sub x7, x5, x2</a:t>
            </a:r>
          </a:p>
          <a:p>
            <a:r>
              <a:rPr lang="en-US" dirty="0" err="1"/>
              <a:t>cbz</a:t>
            </a:r>
            <a:r>
              <a:rPr lang="en-US" dirty="0"/>
              <a:t> x2, #3</a:t>
            </a:r>
          </a:p>
        </p:txBody>
      </p:sp>
      <p:sp>
        <p:nvSpPr>
          <p:cNvPr id="6" name="Rectangle 5">
            <a:extLst>
              <a:ext uri="{FF2B5EF4-FFF2-40B4-BE49-F238E27FC236}">
                <a16:creationId xmlns:a16="http://schemas.microsoft.com/office/drawing/2014/main" id="{D124819F-B5AF-C54B-A95E-E435D13252B7}"/>
              </a:ext>
              <a:ext uri="{C183D7F6-B498-43B3-948B-1728B52AA6E4}">
                <adec:decorative xmlns:adec="http://schemas.microsoft.com/office/drawing/2017/decorative" val="1"/>
              </a:ext>
            </a:extLst>
          </p:cNvPr>
          <p:cNvSpPr/>
          <p:nvPr/>
        </p:nvSpPr>
        <p:spPr>
          <a:xfrm>
            <a:off x="925689" y="1331189"/>
            <a:ext cx="1641796" cy="64981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5">
            <a:extLst>
              <a:ext uri="{FF2B5EF4-FFF2-40B4-BE49-F238E27FC236}">
                <a16:creationId xmlns:a16="http://schemas.microsoft.com/office/drawing/2014/main" id="{A9406392-6CAF-564B-B363-D7C6165BDC14}"/>
              </a:ext>
            </a:extLst>
          </p:cNvPr>
          <p:cNvGraphicFramePr>
            <a:graphicFrameLocks noGrp="1"/>
          </p:cNvGraphicFramePr>
          <p:nvPr>
            <p:extLst>
              <p:ext uri="{D42A27DB-BD31-4B8C-83A1-F6EECF244321}">
                <p14:modId xmlns:p14="http://schemas.microsoft.com/office/powerpoint/2010/main" val="3391071146"/>
              </p:ext>
            </p:extLst>
          </p:nvPr>
        </p:nvGraphicFramePr>
        <p:xfrm>
          <a:off x="304800" y="2808110"/>
          <a:ext cx="11074400" cy="2595880"/>
        </p:xfrm>
        <a:graphic>
          <a:graphicData uri="http://schemas.openxmlformats.org/drawingml/2006/table">
            <a:tbl>
              <a:tblPr firstRow="1" bandRow="1">
                <a:tableStyleId>{5C22544A-7EE6-4342-B048-85BDC9FD1C3A}</a:tableStyleId>
              </a:tblPr>
              <a:tblGrid>
                <a:gridCol w="1875794">
                  <a:extLst>
                    <a:ext uri="{9D8B030D-6E8A-4147-A177-3AD203B41FA5}">
                      <a16:colId xmlns:a16="http://schemas.microsoft.com/office/drawing/2014/main" val="1713105032"/>
                    </a:ext>
                  </a:extLst>
                </a:gridCol>
                <a:gridCol w="1160917">
                  <a:extLst>
                    <a:ext uri="{9D8B030D-6E8A-4147-A177-3AD203B41FA5}">
                      <a16:colId xmlns:a16="http://schemas.microsoft.com/office/drawing/2014/main" val="3551672735"/>
                    </a:ext>
                  </a:extLst>
                </a:gridCol>
                <a:gridCol w="1241778">
                  <a:extLst>
                    <a:ext uri="{9D8B030D-6E8A-4147-A177-3AD203B41FA5}">
                      <a16:colId xmlns:a16="http://schemas.microsoft.com/office/drawing/2014/main" val="2991745091"/>
                    </a:ext>
                  </a:extLst>
                </a:gridCol>
                <a:gridCol w="1140178">
                  <a:extLst>
                    <a:ext uri="{9D8B030D-6E8A-4147-A177-3AD203B41FA5}">
                      <a16:colId xmlns:a16="http://schemas.microsoft.com/office/drawing/2014/main" val="1434479373"/>
                    </a:ext>
                  </a:extLst>
                </a:gridCol>
                <a:gridCol w="1388533">
                  <a:extLst>
                    <a:ext uri="{9D8B030D-6E8A-4147-A177-3AD203B41FA5}">
                      <a16:colId xmlns:a16="http://schemas.microsoft.com/office/drawing/2014/main" val="1807741230"/>
                    </a:ext>
                  </a:extLst>
                </a:gridCol>
                <a:gridCol w="1264356">
                  <a:extLst>
                    <a:ext uri="{9D8B030D-6E8A-4147-A177-3AD203B41FA5}">
                      <a16:colId xmlns:a16="http://schemas.microsoft.com/office/drawing/2014/main" val="1554462254"/>
                    </a:ext>
                  </a:extLst>
                </a:gridCol>
                <a:gridCol w="1038577">
                  <a:extLst>
                    <a:ext uri="{9D8B030D-6E8A-4147-A177-3AD203B41FA5}">
                      <a16:colId xmlns:a16="http://schemas.microsoft.com/office/drawing/2014/main" val="2125170148"/>
                    </a:ext>
                  </a:extLst>
                </a:gridCol>
                <a:gridCol w="993423">
                  <a:extLst>
                    <a:ext uri="{9D8B030D-6E8A-4147-A177-3AD203B41FA5}">
                      <a16:colId xmlns:a16="http://schemas.microsoft.com/office/drawing/2014/main" val="2036141391"/>
                    </a:ext>
                  </a:extLst>
                </a:gridCol>
                <a:gridCol w="970844">
                  <a:extLst>
                    <a:ext uri="{9D8B030D-6E8A-4147-A177-3AD203B41FA5}">
                      <a16:colId xmlns:a16="http://schemas.microsoft.com/office/drawing/2014/main" val="2580150789"/>
                    </a:ext>
                  </a:extLst>
                </a:gridCol>
              </a:tblGrid>
              <a:tr h="370840">
                <a:tc>
                  <a:txBody>
                    <a:bodyPr/>
                    <a:lstStyle/>
                    <a:p>
                      <a:r>
                        <a:rPr lang="en-US" dirty="0"/>
                        <a:t>Instruction</a:t>
                      </a:r>
                    </a:p>
                  </a:txBody>
                  <a:tcPr/>
                </a:tc>
                <a:tc>
                  <a:txBody>
                    <a:bodyPr/>
                    <a:lstStyle/>
                    <a:p>
                      <a:r>
                        <a:rPr lang="en-US" dirty="0"/>
                        <a:t>Cycle 1</a:t>
                      </a:r>
                    </a:p>
                  </a:txBody>
                  <a:tcPr/>
                </a:tc>
                <a:tc>
                  <a:txBody>
                    <a:bodyPr/>
                    <a:lstStyle/>
                    <a:p>
                      <a:r>
                        <a:rPr lang="en-US" dirty="0"/>
                        <a:t>Cycle 2</a:t>
                      </a:r>
                    </a:p>
                  </a:txBody>
                  <a:tcPr/>
                </a:tc>
                <a:tc>
                  <a:txBody>
                    <a:bodyPr/>
                    <a:lstStyle/>
                    <a:p>
                      <a:r>
                        <a:rPr lang="en-US" dirty="0"/>
                        <a:t>Cycle 3</a:t>
                      </a:r>
                    </a:p>
                  </a:txBody>
                  <a:tcPr/>
                </a:tc>
                <a:tc>
                  <a:txBody>
                    <a:bodyPr/>
                    <a:lstStyle/>
                    <a:p>
                      <a:r>
                        <a:rPr lang="en-US" dirty="0"/>
                        <a:t>Cycle 4</a:t>
                      </a:r>
                    </a:p>
                  </a:txBody>
                  <a:tcPr/>
                </a:tc>
                <a:tc>
                  <a:txBody>
                    <a:bodyPr/>
                    <a:lstStyle/>
                    <a:p>
                      <a:r>
                        <a:rPr lang="en-US" dirty="0"/>
                        <a:t>Cycle 5</a:t>
                      </a:r>
                    </a:p>
                  </a:txBody>
                  <a:tcPr/>
                </a:tc>
                <a:tc>
                  <a:txBody>
                    <a:bodyPr/>
                    <a:lstStyle/>
                    <a:p>
                      <a:r>
                        <a:rPr lang="en-US" dirty="0"/>
                        <a:t>Cycle 6</a:t>
                      </a:r>
                    </a:p>
                  </a:txBody>
                  <a:tcPr/>
                </a:tc>
                <a:tc>
                  <a:txBody>
                    <a:bodyPr/>
                    <a:lstStyle/>
                    <a:p>
                      <a:r>
                        <a:rPr lang="en-US" dirty="0"/>
                        <a:t>Cycle 7</a:t>
                      </a:r>
                    </a:p>
                  </a:txBody>
                  <a:tcPr/>
                </a:tc>
                <a:tc>
                  <a:txBody>
                    <a:bodyPr/>
                    <a:lstStyle/>
                    <a:p>
                      <a:r>
                        <a:rPr lang="en-US" dirty="0"/>
                        <a:t>Cycle 8</a:t>
                      </a:r>
                    </a:p>
                  </a:txBody>
                  <a:tcPr/>
                </a:tc>
                <a:extLst>
                  <a:ext uri="{0D108BD9-81ED-4DB2-BD59-A6C34878D82A}">
                    <a16:rowId xmlns:a16="http://schemas.microsoft.com/office/drawing/2014/main" val="1492885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x2, x3, x4</a:t>
                      </a:r>
                    </a:p>
                  </a:txBody>
                  <a:tcPr/>
                </a:tc>
                <a:tc>
                  <a:txBody>
                    <a:bodyPr/>
                    <a:lstStyle/>
                    <a:p>
                      <a:r>
                        <a:rPr lang="en-US" dirty="0"/>
                        <a:t>IF</a:t>
                      </a:r>
                    </a:p>
                  </a:txBody>
                  <a:tcPr/>
                </a:tc>
                <a:tc>
                  <a:txBody>
                    <a:bodyPr/>
                    <a:lstStyle/>
                    <a:p>
                      <a:r>
                        <a:rPr lang="en-US" dirty="0"/>
                        <a:t>ID</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263625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stur</a:t>
                      </a:r>
                      <a:r>
                        <a:rPr lang="en-US" dirty="0"/>
                        <a:t> x4, [x0, #8]</a:t>
                      </a:r>
                    </a:p>
                  </a:txBody>
                  <a:tcPr/>
                </a:tc>
                <a:tc>
                  <a:txBody>
                    <a:bodyPr/>
                    <a:lstStyle/>
                    <a:p>
                      <a:r>
                        <a:rPr lang="en-US" dirty="0"/>
                        <a:t>IF</a:t>
                      </a:r>
                    </a:p>
                  </a:txBody>
                  <a:tcPr/>
                </a:tc>
                <a:tc>
                  <a:txBody>
                    <a:bodyPr/>
                    <a:lstStyle/>
                    <a:p>
                      <a:r>
                        <a:rPr lang="en-US" dirty="0"/>
                        <a:t>ID</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355349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ldur</a:t>
                      </a:r>
                      <a:r>
                        <a:rPr lang="en-US" dirty="0"/>
                        <a:t> x9, [x0, #4]</a:t>
                      </a:r>
                    </a:p>
                  </a:txBody>
                  <a:tcPr/>
                </a:tc>
                <a:tc>
                  <a:txBody>
                    <a:bodyPr/>
                    <a:lstStyle/>
                    <a:p>
                      <a:endParaRPr lang="en-US"/>
                    </a:p>
                  </a:txBody>
                  <a:tcPr/>
                </a:tc>
                <a:tc>
                  <a:txBody>
                    <a:bodyPr/>
                    <a:lstStyle/>
                    <a:p>
                      <a:r>
                        <a:rPr lang="en-US" dirty="0"/>
                        <a:t>IF</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8794092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x5, x2, x2</a:t>
                      </a:r>
                    </a:p>
                  </a:txBody>
                  <a:tcPr/>
                </a:tc>
                <a:tc>
                  <a:txBody>
                    <a:bodyPr/>
                    <a:lstStyle/>
                    <a:p>
                      <a:endParaRPr lang="en-US"/>
                    </a:p>
                  </a:txBody>
                  <a:tcPr/>
                </a:tc>
                <a:tc>
                  <a:txBody>
                    <a:bodyPr/>
                    <a:lstStyle/>
                    <a:p>
                      <a:r>
                        <a:rPr lang="en-US" dirty="0"/>
                        <a:t>IF</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060422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1849990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WB</a:t>
                      </a:r>
                    </a:p>
                  </a:txBody>
                  <a:tcPr/>
                </a:tc>
                <a:extLst>
                  <a:ext uri="{0D108BD9-81ED-4DB2-BD59-A6C34878D82A}">
                    <a16:rowId xmlns:a16="http://schemas.microsoft.com/office/drawing/2014/main" val="2560338631"/>
                  </a:ext>
                </a:extLst>
              </a:tr>
            </a:tbl>
          </a:graphicData>
        </a:graphic>
      </p:graphicFrame>
    </p:spTree>
    <p:extLst>
      <p:ext uri="{BB962C8B-B14F-4D97-AF65-F5344CB8AC3E}">
        <p14:creationId xmlns:p14="http://schemas.microsoft.com/office/powerpoint/2010/main" val="4094896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B65B-C33D-4262-9DAD-91F11A206506}"/>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Step 4</a:t>
            </a:r>
          </a:p>
        </p:txBody>
      </p:sp>
      <p:sp>
        <p:nvSpPr>
          <p:cNvPr id="4" name="TextBox 3">
            <a:extLst>
              <a:ext uri="{FF2B5EF4-FFF2-40B4-BE49-F238E27FC236}">
                <a16:creationId xmlns:a16="http://schemas.microsoft.com/office/drawing/2014/main" id="{D0E92B86-C1A7-9942-BA1E-939853A89D7C}"/>
              </a:ext>
            </a:extLst>
          </p:cNvPr>
          <p:cNvSpPr txBox="1"/>
          <p:nvPr/>
        </p:nvSpPr>
        <p:spPr>
          <a:xfrm>
            <a:off x="925689" y="778934"/>
            <a:ext cx="1641796" cy="1754326"/>
          </a:xfrm>
          <a:prstGeom prst="rect">
            <a:avLst/>
          </a:prstGeom>
          <a:noFill/>
        </p:spPr>
        <p:txBody>
          <a:bodyPr wrap="none" rtlCol="0">
            <a:spAutoFit/>
          </a:bodyPr>
          <a:lstStyle/>
          <a:p>
            <a:r>
              <a:rPr lang="en-US" dirty="0"/>
              <a:t>add x2, x3, x4</a:t>
            </a:r>
          </a:p>
          <a:p>
            <a:r>
              <a:rPr lang="en-US" dirty="0" err="1"/>
              <a:t>stur</a:t>
            </a:r>
            <a:r>
              <a:rPr lang="en-US" dirty="0"/>
              <a:t> x4, [x0, #8]</a:t>
            </a:r>
          </a:p>
          <a:p>
            <a:r>
              <a:rPr lang="en-US" dirty="0" err="1"/>
              <a:t>ldur</a:t>
            </a:r>
            <a:r>
              <a:rPr lang="en-US" dirty="0"/>
              <a:t> x9, [x0, #4]</a:t>
            </a:r>
          </a:p>
          <a:p>
            <a:r>
              <a:rPr lang="en-US" dirty="0"/>
              <a:t>add x5, x2, x2</a:t>
            </a:r>
          </a:p>
          <a:p>
            <a:r>
              <a:rPr lang="en-US" dirty="0"/>
              <a:t>sub x7, x5, x2</a:t>
            </a:r>
          </a:p>
          <a:p>
            <a:r>
              <a:rPr lang="en-US" dirty="0" err="1"/>
              <a:t>cbz</a:t>
            </a:r>
            <a:r>
              <a:rPr lang="en-US" dirty="0"/>
              <a:t> x2, #3</a:t>
            </a:r>
          </a:p>
        </p:txBody>
      </p:sp>
      <p:sp>
        <p:nvSpPr>
          <p:cNvPr id="6" name="Rectangle 5">
            <a:extLst>
              <a:ext uri="{FF2B5EF4-FFF2-40B4-BE49-F238E27FC236}">
                <a16:creationId xmlns:a16="http://schemas.microsoft.com/office/drawing/2014/main" id="{D124819F-B5AF-C54B-A95E-E435D13252B7}"/>
              </a:ext>
              <a:ext uri="{C183D7F6-B498-43B3-948B-1728B52AA6E4}">
                <adec:decorative xmlns:adec="http://schemas.microsoft.com/office/drawing/2017/decorative" val="1"/>
              </a:ext>
            </a:extLst>
          </p:cNvPr>
          <p:cNvSpPr/>
          <p:nvPr/>
        </p:nvSpPr>
        <p:spPr>
          <a:xfrm>
            <a:off x="925689" y="1883444"/>
            <a:ext cx="1641796" cy="37969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5">
            <a:extLst>
              <a:ext uri="{FF2B5EF4-FFF2-40B4-BE49-F238E27FC236}">
                <a16:creationId xmlns:a16="http://schemas.microsoft.com/office/drawing/2014/main" id="{A9406392-6CAF-564B-B363-D7C6165BDC14}"/>
              </a:ext>
            </a:extLst>
          </p:cNvPr>
          <p:cNvGraphicFramePr>
            <a:graphicFrameLocks noGrp="1"/>
          </p:cNvGraphicFramePr>
          <p:nvPr>
            <p:extLst>
              <p:ext uri="{D42A27DB-BD31-4B8C-83A1-F6EECF244321}">
                <p14:modId xmlns:p14="http://schemas.microsoft.com/office/powerpoint/2010/main" val="250392672"/>
              </p:ext>
            </p:extLst>
          </p:nvPr>
        </p:nvGraphicFramePr>
        <p:xfrm>
          <a:off x="304800" y="2808110"/>
          <a:ext cx="11074400" cy="2595880"/>
        </p:xfrm>
        <a:graphic>
          <a:graphicData uri="http://schemas.openxmlformats.org/drawingml/2006/table">
            <a:tbl>
              <a:tblPr firstRow="1" bandRow="1">
                <a:tableStyleId>{5C22544A-7EE6-4342-B048-85BDC9FD1C3A}</a:tableStyleId>
              </a:tblPr>
              <a:tblGrid>
                <a:gridCol w="1875794">
                  <a:extLst>
                    <a:ext uri="{9D8B030D-6E8A-4147-A177-3AD203B41FA5}">
                      <a16:colId xmlns:a16="http://schemas.microsoft.com/office/drawing/2014/main" val="1713105032"/>
                    </a:ext>
                  </a:extLst>
                </a:gridCol>
                <a:gridCol w="1160917">
                  <a:extLst>
                    <a:ext uri="{9D8B030D-6E8A-4147-A177-3AD203B41FA5}">
                      <a16:colId xmlns:a16="http://schemas.microsoft.com/office/drawing/2014/main" val="3551672735"/>
                    </a:ext>
                  </a:extLst>
                </a:gridCol>
                <a:gridCol w="1241778">
                  <a:extLst>
                    <a:ext uri="{9D8B030D-6E8A-4147-A177-3AD203B41FA5}">
                      <a16:colId xmlns:a16="http://schemas.microsoft.com/office/drawing/2014/main" val="2991745091"/>
                    </a:ext>
                  </a:extLst>
                </a:gridCol>
                <a:gridCol w="1140178">
                  <a:extLst>
                    <a:ext uri="{9D8B030D-6E8A-4147-A177-3AD203B41FA5}">
                      <a16:colId xmlns:a16="http://schemas.microsoft.com/office/drawing/2014/main" val="1434479373"/>
                    </a:ext>
                  </a:extLst>
                </a:gridCol>
                <a:gridCol w="1388533">
                  <a:extLst>
                    <a:ext uri="{9D8B030D-6E8A-4147-A177-3AD203B41FA5}">
                      <a16:colId xmlns:a16="http://schemas.microsoft.com/office/drawing/2014/main" val="1807741230"/>
                    </a:ext>
                  </a:extLst>
                </a:gridCol>
                <a:gridCol w="1264356">
                  <a:extLst>
                    <a:ext uri="{9D8B030D-6E8A-4147-A177-3AD203B41FA5}">
                      <a16:colId xmlns:a16="http://schemas.microsoft.com/office/drawing/2014/main" val="1554462254"/>
                    </a:ext>
                  </a:extLst>
                </a:gridCol>
                <a:gridCol w="1038577">
                  <a:extLst>
                    <a:ext uri="{9D8B030D-6E8A-4147-A177-3AD203B41FA5}">
                      <a16:colId xmlns:a16="http://schemas.microsoft.com/office/drawing/2014/main" val="2125170148"/>
                    </a:ext>
                  </a:extLst>
                </a:gridCol>
                <a:gridCol w="993423">
                  <a:extLst>
                    <a:ext uri="{9D8B030D-6E8A-4147-A177-3AD203B41FA5}">
                      <a16:colId xmlns:a16="http://schemas.microsoft.com/office/drawing/2014/main" val="2036141391"/>
                    </a:ext>
                  </a:extLst>
                </a:gridCol>
                <a:gridCol w="970844">
                  <a:extLst>
                    <a:ext uri="{9D8B030D-6E8A-4147-A177-3AD203B41FA5}">
                      <a16:colId xmlns:a16="http://schemas.microsoft.com/office/drawing/2014/main" val="2580150789"/>
                    </a:ext>
                  </a:extLst>
                </a:gridCol>
              </a:tblGrid>
              <a:tr h="370840">
                <a:tc>
                  <a:txBody>
                    <a:bodyPr/>
                    <a:lstStyle/>
                    <a:p>
                      <a:r>
                        <a:rPr lang="en-US" dirty="0"/>
                        <a:t>Instruction</a:t>
                      </a:r>
                    </a:p>
                  </a:txBody>
                  <a:tcPr/>
                </a:tc>
                <a:tc>
                  <a:txBody>
                    <a:bodyPr/>
                    <a:lstStyle/>
                    <a:p>
                      <a:r>
                        <a:rPr lang="en-US" dirty="0"/>
                        <a:t>Cycle 1</a:t>
                      </a:r>
                    </a:p>
                  </a:txBody>
                  <a:tcPr/>
                </a:tc>
                <a:tc>
                  <a:txBody>
                    <a:bodyPr/>
                    <a:lstStyle/>
                    <a:p>
                      <a:r>
                        <a:rPr lang="en-US" dirty="0"/>
                        <a:t>Cycle 2</a:t>
                      </a:r>
                    </a:p>
                  </a:txBody>
                  <a:tcPr/>
                </a:tc>
                <a:tc>
                  <a:txBody>
                    <a:bodyPr/>
                    <a:lstStyle/>
                    <a:p>
                      <a:r>
                        <a:rPr lang="en-US" dirty="0"/>
                        <a:t>Cycle 3</a:t>
                      </a:r>
                    </a:p>
                  </a:txBody>
                  <a:tcPr/>
                </a:tc>
                <a:tc>
                  <a:txBody>
                    <a:bodyPr/>
                    <a:lstStyle/>
                    <a:p>
                      <a:r>
                        <a:rPr lang="en-US" dirty="0"/>
                        <a:t>Cycle 4</a:t>
                      </a:r>
                    </a:p>
                  </a:txBody>
                  <a:tcPr/>
                </a:tc>
                <a:tc>
                  <a:txBody>
                    <a:bodyPr/>
                    <a:lstStyle/>
                    <a:p>
                      <a:r>
                        <a:rPr lang="en-US" dirty="0"/>
                        <a:t>Cycle 5</a:t>
                      </a:r>
                    </a:p>
                  </a:txBody>
                  <a:tcPr/>
                </a:tc>
                <a:tc>
                  <a:txBody>
                    <a:bodyPr/>
                    <a:lstStyle/>
                    <a:p>
                      <a:r>
                        <a:rPr lang="en-US" dirty="0"/>
                        <a:t>Cycle 6</a:t>
                      </a:r>
                    </a:p>
                  </a:txBody>
                  <a:tcPr/>
                </a:tc>
                <a:tc>
                  <a:txBody>
                    <a:bodyPr/>
                    <a:lstStyle/>
                    <a:p>
                      <a:r>
                        <a:rPr lang="en-US" dirty="0"/>
                        <a:t>Cycle 7</a:t>
                      </a:r>
                    </a:p>
                  </a:txBody>
                  <a:tcPr/>
                </a:tc>
                <a:tc>
                  <a:txBody>
                    <a:bodyPr/>
                    <a:lstStyle/>
                    <a:p>
                      <a:r>
                        <a:rPr lang="en-US" dirty="0"/>
                        <a:t>Cycle 8</a:t>
                      </a:r>
                    </a:p>
                  </a:txBody>
                  <a:tcPr/>
                </a:tc>
                <a:extLst>
                  <a:ext uri="{0D108BD9-81ED-4DB2-BD59-A6C34878D82A}">
                    <a16:rowId xmlns:a16="http://schemas.microsoft.com/office/drawing/2014/main" val="1492885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x2, x3, x4</a:t>
                      </a:r>
                    </a:p>
                  </a:txBody>
                  <a:tcPr/>
                </a:tc>
                <a:tc>
                  <a:txBody>
                    <a:bodyPr/>
                    <a:lstStyle/>
                    <a:p>
                      <a:r>
                        <a:rPr lang="en-US" dirty="0"/>
                        <a:t>IF</a:t>
                      </a:r>
                    </a:p>
                  </a:txBody>
                  <a:tcPr/>
                </a:tc>
                <a:tc>
                  <a:txBody>
                    <a:bodyPr/>
                    <a:lstStyle/>
                    <a:p>
                      <a:r>
                        <a:rPr lang="en-US" dirty="0"/>
                        <a:t>ID</a:t>
                      </a:r>
                    </a:p>
                  </a:txBody>
                  <a:tcPr/>
                </a:tc>
                <a:tc>
                  <a:txBody>
                    <a:bodyPr/>
                    <a:lstStyle/>
                    <a:p>
                      <a:r>
                        <a:rPr lang="en-US" dirty="0"/>
                        <a:t>EX</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263625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stur</a:t>
                      </a:r>
                      <a:r>
                        <a:rPr lang="en-US" dirty="0"/>
                        <a:t> x4, [x0, #8]</a:t>
                      </a:r>
                    </a:p>
                  </a:txBody>
                  <a:tcPr/>
                </a:tc>
                <a:tc>
                  <a:txBody>
                    <a:bodyPr/>
                    <a:lstStyle/>
                    <a:p>
                      <a:r>
                        <a:rPr lang="en-US" dirty="0"/>
                        <a:t>IF</a:t>
                      </a:r>
                    </a:p>
                  </a:txBody>
                  <a:tcPr/>
                </a:tc>
                <a:tc>
                  <a:txBody>
                    <a:bodyPr/>
                    <a:lstStyle/>
                    <a:p>
                      <a:r>
                        <a:rPr lang="en-US" dirty="0"/>
                        <a:t>ID</a:t>
                      </a:r>
                    </a:p>
                  </a:txBody>
                  <a:tcPr/>
                </a:tc>
                <a:tc>
                  <a:txBody>
                    <a:bodyPr/>
                    <a:lstStyle/>
                    <a:p>
                      <a:r>
                        <a:rPr lang="en-US" dirty="0"/>
                        <a:t>EX</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355349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ldur</a:t>
                      </a:r>
                      <a:r>
                        <a:rPr lang="en-US" dirty="0"/>
                        <a:t> x9, [x0, #4]</a:t>
                      </a:r>
                    </a:p>
                  </a:txBody>
                  <a:tcPr/>
                </a:tc>
                <a:tc>
                  <a:txBody>
                    <a:bodyPr/>
                    <a:lstStyle/>
                    <a:p>
                      <a:endParaRPr lang="en-US"/>
                    </a:p>
                  </a:txBody>
                  <a:tcPr/>
                </a:tc>
                <a:tc>
                  <a:txBody>
                    <a:bodyPr/>
                    <a:lstStyle/>
                    <a:p>
                      <a:r>
                        <a:rPr lang="en-US" dirty="0"/>
                        <a:t>IF</a:t>
                      </a:r>
                    </a:p>
                  </a:txBody>
                  <a:tcPr/>
                </a:tc>
                <a:tc>
                  <a:txBody>
                    <a:bodyPr/>
                    <a:lstStyle/>
                    <a:p>
                      <a:r>
                        <a:rPr lang="en-US" dirty="0"/>
                        <a:t>ID</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8794092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x5, x2, x2</a:t>
                      </a:r>
                    </a:p>
                  </a:txBody>
                  <a:tcPr/>
                </a:tc>
                <a:tc>
                  <a:txBody>
                    <a:bodyPr/>
                    <a:lstStyle/>
                    <a:p>
                      <a:endParaRPr lang="en-US"/>
                    </a:p>
                  </a:txBody>
                  <a:tcPr/>
                </a:tc>
                <a:tc>
                  <a:txBody>
                    <a:bodyPr/>
                    <a:lstStyle/>
                    <a:p>
                      <a:r>
                        <a:rPr lang="en-US" dirty="0"/>
                        <a:t>IF</a:t>
                      </a:r>
                    </a:p>
                  </a:txBody>
                  <a:tcPr/>
                </a:tc>
                <a:tc>
                  <a:txBody>
                    <a:bodyPr/>
                    <a:lstStyle/>
                    <a:p>
                      <a:r>
                        <a:rPr lang="en-US" dirty="0"/>
                        <a:t>ID</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060422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 x7, x5, x2</a:t>
                      </a:r>
                    </a:p>
                  </a:txBody>
                  <a:tcPr/>
                </a:tc>
                <a:tc>
                  <a:txBody>
                    <a:bodyPr/>
                    <a:lstStyle/>
                    <a:p>
                      <a:endParaRPr lang="en-US"/>
                    </a:p>
                  </a:txBody>
                  <a:tcPr/>
                </a:tc>
                <a:tc>
                  <a:txBody>
                    <a:bodyPr/>
                    <a:lstStyle/>
                    <a:p>
                      <a:endParaRPr lang="en-US"/>
                    </a:p>
                  </a:txBody>
                  <a:tcPr/>
                </a:tc>
                <a:tc>
                  <a:txBody>
                    <a:bodyPr/>
                    <a:lstStyle/>
                    <a:p>
                      <a:r>
                        <a:rPr lang="en-US" dirty="0"/>
                        <a:t>IF</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1849990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60338631"/>
                  </a:ext>
                </a:extLst>
              </a:tr>
            </a:tbl>
          </a:graphicData>
        </a:graphic>
      </p:graphicFrame>
    </p:spTree>
    <p:extLst>
      <p:ext uri="{BB962C8B-B14F-4D97-AF65-F5344CB8AC3E}">
        <p14:creationId xmlns:p14="http://schemas.microsoft.com/office/powerpoint/2010/main" val="395465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4BEBF-8616-4940-8DD7-F82AD9A5F037}"/>
              </a:ext>
            </a:extLst>
          </p:cNvPr>
          <p:cNvSpPr>
            <a:spLocks noGrp="1"/>
          </p:cNvSpPr>
          <p:nvPr>
            <p:ph type="title"/>
          </p:nvPr>
        </p:nvSpPr>
        <p:spPr>
          <a:xfrm>
            <a:off x="838200" y="-1325563"/>
            <a:ext cx="10515600" cy="1325563"/>
          </a:xfrm>
        </p:spPr>
        <p:txBody>
          <a:bodyPr vert="horz" lIns="91440" tIns="45720" rIns="91440" bIns="45720" rtlCol="0" anchor="b">
            <a:normAutofit/>
          </a:bodyPr>
          <a:lstStyle/>
          <a:p>
            <a:r>
              <a:rPr lang="en-US" dirty="0"/>
              <a:t>Example Problem Step 5</a:t>
            </a:r>
          </a:p>
        </p:txBody>
      </p:sp>
      <p:sp>
        <p:nvSpPr>
          <p:cNvPr id="4" name="TextBox 3">
            <a:extLst>
              <a:ext uri="{FF2B5EF4-FFF2-40B4-BE49-F238E27FC236}">
                <a16:creationId xmlns:a16="http://schemas.microsoft.com/office/drawing/2014/main" id="{D0E92B86-C1A7-9942-BA1E-939853A89D7C}"/>
              </a:ext>
            </a:extLst>
          </p:cNvPr>
          <p:cNvSpPr txBox="1"/>
          <p:nvPr/>
        </p:nvSpPr>
        <p:spPr>
          <a:xfrm>
            <a:off x="925689" y="778934"/>
            <a:ext cx="1641796" cy="1754326"/>
          </a:xfrm>
          <a:prstGeom prst="rect">
            <a:avLst/>
          </a:prstGeom>
          <a:noFill/>
        </p:spPr>
        <p:txBody>
          <a:bodyPr wrap="none" rtlCol="0">
            <a:spAutoFit/>
          </a:bodyPr>
          <a:lstStyle/>
          <a:p>
            <a:r>
              <a:rPr lang="en-US" dirty="0"/>
              <a:t>add x2, x3, x4</a:t>
            </a:r>
          </a:p>
          <a:p>
            <a:r>
              <a:rPr lang="en-US" dirty="0" err="1"/>
              <a:t>stur</a:t>
            </a:r>
            <a:r>
              <a:rPr lang="en-US" dirty="0"/>
              <a:t> x4, [x0, #8]</a:t>
            </a:r>
          </a:p>
          <a:p>
            <a:r>
              <a:rPr lang="en-US" dirty="0" err="1"/>
              <a:t>ldur</a:t>
            </a:r>
            <a:r>
              <a:rPr lang="en-US" dirty="0"/>
              <a:t> x9, [x0, #4]</a:t>
            </a:r>
          </a:p>
          <a:p>
            <a:r>
              <a:rPr lang="en-US" dirty="0"/>
              <a:t>add x5, x2, x2</a:t>
            </a:r>
          </a:p>
          <a:p>
            <a:r>
              <a:rPr lang="en-US" dirty="0"/>
              <a:t>sub x7, x5, x2</a:t>
            </a:r>
          </a:p>
          <a:p>
            <a:r>
              <a:rPr lang="en-US" dirty="0" err="1"/>
              <a:t>cbz</a:t>
            </a:r>
            <a:r>
              <a:rPr lang="en-US" dirty="0"/>
              <a:t> x2, #3</a:t>
            </a:r>
          </a:p>
        </p:txBody>
      </p:sp>
      <p:sp>
        <p:nvSpPr>
          <p:cNvPr id="6" name="Rectangle 5">
            <a:extLst>
              <a:ext uri="{FF2B5EF4-FFF2-40B4-BE49-F238E27FC236}">
                <a16:creationId xmlns:a16="http://schemas.microsoft.com/office/drawing/2014/main" id="{D124819F-B5AF-C54B-A95E-E435D13252B7}"/>
              </a:ext>
              <a:ext uri="{C183D7F6-B498-43B3-948B-1728B52AA6E4}">
                <adec:decorative xmlns:adec="http://schemas.microsoft.com/office/drawing/2017/decorative" val="1"/>
              </a:ext>
            </a:extLst>
          </p:cNvPr>
          <p:cNvSpPr/>
          <p:nvPr/>
        </p:nvSpPr>
        <p:spPr>
          <a:xfrm>
            <a:off x="925689" y="2142134"/>
            <a:ext cx="1641796" cy="37969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5">
            <a:extLst>
              <a:ext uri="{FF2B5EF4-FFF2-40B4-BE49-F238E27FC236}">
                <a16:creationId xmlns:a16="http://schemas.microsoft.com/office/drawing/2014/main" id="{A9406392-6CAF-564B-B363-D7C6165BDC14}"/>
              </a:ext>
            </a:extLst>
          </p:cNvPr>
          <p:cNvGraphicFramePr>
            <a:graphicFrameLocks noGrp="1"/>
          </p:cNvGraphicFramePr>
          <p:nvPr>
            <p:extLst>
              <p:ext uri="{D42A27DB-BD31-4B8C-83A1-F6EECF244321}">
                <p14:modId xmlns:p14="http://schemas.microsoft.com/office/powerpoint/2010/main" val="1523589005"/>
              </p:ext>
            </p:extLst>
          </p:nvPr>
        </p:nvGraphicFramePr>
        <p:xfrm>
          <a:off x="304800" y="2808110"/>
          <a:ext cx="11074400" cy="2595880"/>
        </p:xfrm>
        <a:graphic>
          <a:graphicData uri="http://schemas.openxmlformats.org/drawingml/2006/table">
            <a:tbl>
              <a:tblPr firstRow="1" bandRow="1">
                <a:tableStyleId>{5C22544A-7EE6-4342-B048-85BDC9FD1C3A}</a:tableStyleId>
              </a:tblPr>
              <a:tblGrid>
                <a:gridCol w="1875794">
                  <a:extLst>
                    <a:ext uri="{9D8B030D-6E8A-4147-A177-3AD203B41FA5}">
                      <a16:colId xmlns:a16="http://schemas.microsoft.com/office/drawing/2014/main" val="1713105032"/>
                    </a:ext>
                  </a:extLst>
                </a:gridCol>
                <a:gridCol w="1160917">
                  <a:extLst>
                    <a:ext uri="{9D8B030D-6E8A-4147-A177-3AD203B41FA5}">
                      <a16:colId xmlns:a16="http://schemas.microsoft.com/office/drawing/2014/main" val="3551672735"/>
                    </a:ext>
                  </a:extLst>
                </a:gridCol>
                <a:gridCol w="1241778">
                  <a:extLst>
                    <a:ext uri="{9D8B030D-6E8A-4147-A177-3AD203B41FA5}">
                      <a16:colId xmlns:a16="http://schemas.microsoft.com/office/drawing/2014/main" val="2991745091"/>
                    </a:ext>
                  </a:extLst>
                </a:gridCol>
                <a:gridCol w="1140178">
                  <a:extLst>
                    <a:ext uri="{9D8B030D-6E8A-4147-A177-3AD203B41FA5}">
                      <a16:colId xmlns:a16="http://schemas.microsoft.com/office/drawing/2014/main" val="1434479373"/>
                    </a:ext>
                  </a:extLst>
                </a:gridCol>
                <a:gridCol w="1388533">
                  <a:extLst>
                    <a:ext uri="{9D8B030D-6E8A-4147-A177-3AD203B41FA5}">
                      <a16:colId xmlns:a16="http://schemas.microsoft.com/office/drawing/2014/main" val="1807741230"/>
                    </a:ext>
                  </a:extLst>
                </a:gridCol>
                <a:gridCol w="1264356">
                  <a:extLst>
                    <a:ext uri="{9D8B030D-6E8A-4147-A177-3AD203B41FA5}">
                      <a16:colId xmlns:a16="http://schemas.microsoft.com/office/drawing/2014/main" val="1554462254"/>
                    </a:ext>
                  </a:extLst>
                </a:gridCol>
                <a:gridCol w="1038577">
                  <a:extLst>
                    <a:ext uri="{9D8B030D-6E8A-4147-A177-3AD203B41FA5}">
                      <a16:colId xmlns:a16="http://schemas.microsoft.com/office/drawing/2014/main" val="2125170148"/>
                    </a:ext>
                  </a:extLst>
                </a:gridCol>
                <a:gridCol w="993423">
                  <a:extLst>
                    <a:ext uri="{9D8B030D-6E8A-4147-A177-3AD203B41FA5}">
                      <a16:colId xmlns:a16="http://schemas.microsoft.com/office/drawing/2014/main" val="2036141391"/>
                    </a:ext>
                  </a:extLst>
                </a:gridCol>
                <a:gridCol w="970844">
                  <a:extLst>
                    <a:ext uri="{9D8B030D-6E8A-4147-A177-3AD203B41FA5}">
                      <a16:colId xmlns:a16="http://schemas.microsoft.com/office/drawing/2014/main" val="2580150789"/>
                    </a:ext>
                  </a:extLst>
                </a:gridCol>
              </a:tblGrid>
              <a:tr h="370840">
                <a:tc>
                  <a:txBody>
                    <a:bodyPr/>
                    <a:lstStyle/>
                    <a:p>
                      <a:r>
                        <a:rPr lang="en-US" dirty="0"/>
                        <a:t>Instruction</a:t>
                      </a:r>
                    </a:p>
                  </a:txBody>
                  <a:tcPr/>
                </a:tc>
                <a:tc>
                  <a:txBody>
                    <a:bodyPr/>
                    <a:lstStyle/>
                    <a:p>
                      <a:r>
                        <a:rPr lang="en-US" dirty="0"/>
                        <a:t>Cycle 1</a:t>
                      </a:r>
                    </a:p>
                  </a:txBody>
                  <a:tcPr/>
                </a:tc>
                <a:tc>
                  <a:txBody>
                    <a:bodyPr/>
                    <a:lstStyle/>
                    <a:p>
                      <a:r>
                        <a:rPr lang="en-US" dirty="0"/>
                        <a:t>Cycle 2</a:t>
                      </a:r>
                    </a:p>
                  </a:txBody>
                  <a:tcPr/>
                </a:tc>
                <a:tc>
                  <a:txBody>
                    <a:bodyPr/>
                    <a:lstStyle/>
                    <a:p>
                      <a:r>
                        <a:rPr lang="en-US" dirty="0"/>
                        <a:t>Cycle 3</a:t>
                      </a:r>
                    </a:p>
                  </a:txBody>
                  <a:tcPr/>
                </a:tc>
                <a:tc>
                  <a:txBody>
                    <a:bodyPr/>
                    <a:lstStyle/>
                    <a:p>
                      <a:r>
                        <a:rPr lang="en-US" dirty="0"/>
                        <a:t>Cycle 4</a:t>
                      </a:r>
                    </a:p>
                  </a:txBody>
                  <a:tcPr/>
                </a:tc>
                <a:tc>
                  <a:txBody>
                    <a:bodyPr/>
                    <a:lstStyle/>
                    <a:p>
                      <a:r>
                        <a:rPr lang="en-US" dirty="0"/>
                        <a:t>Cycle 5</a:t>
                      </a:r>
                    </a:p>
                  </a:txBody>
                  <a:tcPr/>
                </a:tc>
                <a:tc>
                  <a:txBody>
                    <a:bodyPr/>
                    <a:lstStyle/>
                    <a:p>
                      <a:r>
                        <a:rPr lang="en-US" dirty="0"/>
                        <a:t>Cycle 6</a:t>
                      </a:r>
                    </a:p>
                  </a:txBody>
                  <a:tcPr/>
                </a:tc>
                <a:tc>
                  <a:txBody>
                    <a:bodyPr/>
                    <a:lstStyle/>
                    <a:p>
                      <a:r>
                        <a:rPr lang="en-US" dirty="0"/>
                        <a:t>Cycle 7</a:t>
                      </a:r>
                    </a:p>
                  </a:txBody>
                  <a:tcPr/>
                </a:tc>
                <a:tc>
                  <a:txBody>
                    <a:bodyPr/>
                    <a:lstStyle/>
                    <a:p>
                      <a:r>
                        <a:rPr lang="en-US" dirty="0"/>
                        <a:t>Cycle 8</a:t>
                      </a:r>
                    </a:p>
                  </a:txBody>
                  <a:tcPr/>
                </a:tc>
                <a:extLst>
                  <a:ext uri="{0D108BD9-81ED-4DB2-BD59-A6C34878D82A}">
                    <a16:rowId xmlns:a16="http://schemas.microsoft.com/office/drawing/2014/main" val="1492885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x2, x3, x4</a:t>
                      </a:r>
                    </a:p>
                  </a:txBody>
                  <a:tcPr/>
                </a:tc>
                <a:tc>
                  <a:txBody>
                    <a:bodyPr/>
                    <a:lstStyle/>
                    <a:p>
                      <a:r>
                        <a:rPr lang="en-US" dirty="0"/>
                        <a:t>IF</a:t>
                      </a:r>
                    </a:p>
                  </a:txBody>
                  <a:tcPr/>
                </a:tc>
                <a:tc>
                  <a:txBody>
                    <a:bodyPr/>
                    <a:lstStyle/>
                    <a:p>
                      <a:r>
                        <a:rPr lang="en-US" dirty="0"/>
                        <a:t>ID</a:t>
                      </a:r>
                    </a:p>
                  </a:txBody>
                  <a:tcPr/>
                </a:tc>
                <a:tc>
                  <a:txBody>
                    <a:bodyPr/>
                    <a:lstStyle/>
                    <a:p>
                      <a:r>
                        <a:rPr lang="en-US" dirty="0"/>
                        <a:t>EX</a:t>
                      </a:r>
                    </a:p>
                  </a:txBody>
                  <a:tcPr/>
                </a:tc>
                <a:tc>
                  <a:txBody>
                    <a:bodyPr/>
                    <a:lstStyle/>
                    <a:p>
                      <a:r>
                        <a:rPr lang="en-US" dirty="0"/>
                        <a:t>MEM</a:t>
                      </a:r>
                    </a:p>
                  </a:txBody>
                  <a:tcPr/>
                </a:tc>
                <a:tc>
                  <a:txBody>
                    <a:bodyPr/>
                    <a:lstStyle/>
                    <a:p>
                      <a:r>
                        <a:rPr lang="en-US" dirty="0"/>
                        <a:t>WB</a:t>
                      </a:r>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263625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stur</a:t>
                      </a:r>
                      <a:r>
                        <a:rPr lang="en-US" dirty="0"/>
                        <a:t> x4, [x0, #8]</a:t>
                      </a:r>
                    </a:p>
                  </a:txBody>
                  <a:tcPr/>
                </a:tc>
                <a:tc>
                  <a:txBody>
                    <a:bodyPr/>
                    <a:lstStyle/>
                    <a:p>
                      <a:r>
                        <a:rPr lang="en-US" dirty="0"/>
                        <a:t>IF</a:t>
                      </a:r>
                    </a:p>
                  </a:txBody>
                  <a:tcPr/>
                </a:tc>
                <a:tc>
                  <a:txBody>
                    <a:bodyPr/>
                    <a:lstStyle/>
                    <a:p>
                      <a:r>
                        <a:rPr lang="en-US" dirty="0"/>
                        <a:t>ID</a:t>
                      </a:r>
                    </a:p>
                  </a:txBody>
                  <a:tcPr/>
                </a:tc>
                <a:tc>
                  <a:txBody>
                    <a:bodyPr/>
                    <a:lstStyle/>
                    <a:p>
                      <a:r>
                        <a:rPr lang="en-US" dirty="0"/>
                        <a:t>EX</a:t>
                      </a:r>
                    </a:p>
                  </a:txBody>
                  <a:tcPr/>
                </a:tc>
                <a:tc>
                  <a:txBody>
                    <a:bodyPr/>
                    <a:lstStyle/>
                    <a:p>
                      <a:r>
                        <a:rPr lang="en-US" dirty="0"/>
                        <a:t>MEM</a:t>
                      </a:r>
                    </a:p>
                  </a:txBody>
                  <a:tcPr/>
                </a:tc>
                <a:tc>
                  <a:txBody>
                    <a:bodyPr/>
                    <a:lstStyle/>
                    <a:p>
                      <a:r>
                        <a:rPr lang="en-US" dirty="0"/>
                        <a:t>WB</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355349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ldur</a:t>
                      </a:r>
                      <a:r>
                        <a:rPr lang="en-US" dirty="0"/>
                        <a:t> x9, [x0, #4]</a:t>
                      </a:r>
                    </a:p>
                  </a:txBody>
                  <a:tcPr/>
                </a:tc>
                <a:tc>
                  <a:txBody>
                    <a:bodyPr/>
                    <a:lstStyle/>
                    <a:p>
                      <a:endParaRPr lang="en-US"/>
                    </a:p>
                  </a:txBody>
                  <a:tcPr/>
                </a:tc>
                <a:tc>
                  <a:txBody>
                    <a:bodyPr/>
                    <a:lstStyle/>
                    <a:p>
                      <a:r>
                        <a:rPr lang="en-US" dirty="0"/>
                        <a:t>IF</a:t>
                      </a:r>
                    </a:p>
                  </a:txBody>
                  <a:tcPr/>
                </a:tc>
                <a:tc>
                  <a:txBody>
                    <a:bodyPr/>
                    <a:lstStyle/>
                    <a:p>
                      <a:r>
                        <a:rPr lang="en-US" dirty="0"/>
                        <a:t>ID</a:t>
                      </a:r>
                    </a:p>
                  </a:txBody>
                  <a:tcPr/>
                </a:tc>
                <a:tc>
                  <a:txBody>
                    <a:bodyPr/>
                    <a:lstStyle/>
                    <a:p>
                      <a:r>
                        <a:rPr lang="en-US" dirty="0"/>
                        <a:t>EX</a:t>
                      </a:r>
                    </a:p>
                  </a:txBody>
                  <a:tcPr/>
                </a:tc>
                <a:tc>
                  <a:txBody>
                    <a:bodyPr/>
                    <a:lstStyle/>
                    <a:p>
                      <a:r>
                        <a:rPr lang="en-US" dirty="0"/>
                        <a:t>MEM</a:t>
                      </a:r>
                    </a:p>
                  </a:txBody>
                  <a:tcPr/>
                </a:tc>
                <a:tc>
                  <a:txBody>
                    <a:bodyPr/>
                    <a:lstStyle/>
                    <a:p>
                      <a:r>
                        <a:rPr lang="en-US" dirty="0"/>
                        <a:t>WB</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8794092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x5, x2, x2</a:t>
                      </a:r>
                    </a:p>
                  </a:txBody>
                  <a:tcPr/>
                </a:tc>
                <a:tc>
                  <a:txBody>
                    <a:bodyPr/>
                    <a:lstStyle/>
                    <a:p>
                      <a:endParaRPr lang="en-US"/>
                    </a:p>
                  </a:txBody>
                  <a:tcPr/>
                </a:tc>
                <a:tc>
                  <a:txBody>
                    <a:bodyPr/>
                    <a:lstStyle/>
                    <a:p>
                      <a:r>
                        <a:rPr lang="en-US" dirty="0"/>
                        <a:t>IF</a:t>
                      </a:r>
                    </a:p>
                  </a:txBody>
                  <a:tcPr/>
                </a:tc>
                <a:tc>
                  <a:txBody>
                    <a:bodyPr/>
                    <a:lstStyle/>
                    <a:p>
                      <a:r>
                        <a:rPr lang="en-US" dirty="0"/>
                        <a:t>ID</a:t>
                      </a:r>
                    </a:p>
                  </a:txBody>
                  <a:tcPr/>
                </a:tc>
                <a:tc>
                  <a:txBody>
                    <a:bodyPr/>
                    <a:lstStyle/>
                    <a:p>
                      <a:r>
                        <a:rPr lang="en-US" dirty="0"/>
                        <a:t>EX</a:t>
                      </a:r>
                    </a:p>
                  </a:txBody>
                  <a:tcPr/>
                </a:tc>
                <a:tc>
                  <a:txBody>
                    <a:bodyPr/>
                    <a:lstStyle/>
                    <a:p>
                      <a:r>
                        <a:rPr lang="en-US" dirty="0"/>
                        <a:t>MEM</a:t>
                      </a:r>
                    </a:p>
                  </a:txBody>
                  <a:tcPr/>
                </a:tc>
                <a:tc>
                  <a:txBody>
                    <a:bodyPr/>
                    <a:lstStyle/>
                    <a:p>
                      <a:r>
                        <a:rPr lang="en-US" dirty="0"/>
                        <a:t>WB</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060422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 x7, x5, x2</a:t>
                      </a:r>
                    </a:p>
                  </a:txBody>
                  <a:tcPr/>
                </a:tc>
                <a:tc>
                  <a:txBody>
                    <a:bodyPr/>
                    <a:lstStyle/>
                    <a:p>
                      <a:endParaRPr lang="en-US"/>
                    </a:p>
                  </a:txBody>
                  <a:tcPr/>
                </a:tc>
                <a:tc>
                  <a:txBody>
                    <a:bodyPr/>
                    <a:lstStyle/>
                    <a:p>
                      <a:endParaRPr lang="en-US"/>
                    </a:p>
                  </a:txBody>
                  <a:tcPr/>
                </a:tc>
                <a:tc>
                  <a:txBody>
                    <a:bodyPr/>
                    <a:lstStyle/>
                    <a:p>
                      <a:r>
                        <a:rPr lang="en-US" dirty="0"/>
                        <a:t>IF</a:t>
                      </a:r>
                    </a:p>
                  </a:txBody>
                  <a:tcPr/>
                </a:tc>
                <a:tc>
                  <a:txBody>
                    <a:bodyPr/>
                    <a:lstStyle/>
                    <a:p>
                      <a:r>
                        <a:rPr lang="en-US" dirty="0"/>
                        <a:t>ID</a:t>
                      </a:r>
                    </a:p>
                  </a:txBody>
                  <a:tcPr/>
                </a:tc>
                <a:tc>
                  <a:txBody>
                    <a:bodyPr/>
                    <a:lstStyle/>
                    <a:p>
                      <a:r>
                        <a:rPr lang="en-US" dirty="0"/>
                        <a:t>EX</a:t>
                      </a:r>
                    </a:p>
                  </a:txBody>
                  <a:tcPr/>
                </a:tc>
                <a:tc>
                  <a:txBody>
                    <a:bodyPr/>
                    <a:lstStyle/>
                    <a:p>
                      <a:r>
                        <a:rPr lang="en-US" dirty="0"/>
                        <a:t>MEM</a:t>
                      </a:r>
                    </a:p>
                  </a:txBody>
                  <a:tcPr/>
                </a:tc>
                <a:tc>
                  <a:txBody>
                    <a:bodyPr/>
                    <a:lstStyle/>
                    <a:p>
                      <a:r>
                        <a:rPr lang="en-US" dirty="0"/>
                        <a:t>WB</a:t>
                      </a:r>
                    </a:p>
                  </a:txBody>
                  <a:tcPr/>
                </a:tc>
                <a:tc>
                  <a:txBody>
                    <a:bodyPr/>
                    <a:lstStyle/>
                    <a:p>
                      <a:endParaRPr lang="en-US"/>
                    </a:p>
                  </a:txBody>
                  <a:tcPr/>
                </a:tc>
                <a:extLst>
                  <a:ext uri="{0D108BD9-81ED-4DB2-BD59-A6C34878D82A}">
                    <a16:rowId xmlns:a16="http://schemas.microsoft.com/office/drawing/2014/main" val="11849990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cbz</a:t>
                      </a:r>
                      <a:r>
                        <a:rPr lang="en-US" dirty="0"/>
                        <a:t> x2, #3</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IF</a:t>
                      </a:r>
                    </a:p>
                  </a:txBody>
                  <a:tcPr/>
                </a:tc>
                <a:tc>
                  <a:txBody>
                    <a:bodyPr/>
                    <a:lstStyle/>
                    <a:p>
                      <a:r>
                        <a:rPr lang="en-US" dirty="0"/>
                        <a:t>ID</a:t>
                      </a:r>
                    </a:p>
                  </a:txBody>
                  <a:tcPr/>
                </a:tc>
                <a:tc>
                  <a:txBody>
                    <a:bodyPr/>
                    <a:lstStyle/>
                    <a:p>
                      <a:r>
                        <a:rPr lang="en-US" dirty="0"/>
                        <a:t>EX</a:t>
                      </a:r>
                    </a:p>
                  </a:txBody>
                  <a:tcPr/>
                </a:tc>
                <a:tc>
                  <a:txBody>
                    <a:bodyPr/>
                    <a:lstStyle/>
                    <a:p>
                      <a:r>
                        <a:rPr lang="en-US" dirty="0"/>
                        <a:t>MEM</a:t>
                      </a:r>
                    </a:p>
                  </a:txBody>
                  <a:tcPr/>
                </a:tc>
                <a:tc>
                  <a:txBody>
                    <a:bodyPr/>
                    <a:lstStyle/>
                    <a:p>
                      <a:r>
                        <a:rPr lang="en-US" dirty="0"/>
                        <a:t>WB</a:t>
                      </a:r>
                    </a:p>
                  </a:txBody>
                  <a:tcPr/>
                </a:tc>
                <a:extLst>
                  <a:ext uri="{0D108BD9-81ED-4DB2-BD59-A6C34878D82A}">
                    <a16:rowId xmlns:a16="http://schemas.microsoft.com/office/drawing/2014/main" val="2560338631"/>
                  </a:ext>
                </a:extLst>
              </a:tr>
            </a:tbl>
          </a:graphicData>
        </a:graphic>
      </p:graphicFrame>
    </p:spTree>
    <p:extLst>
      <p:ext uri="{BB962C8B-B14F-4D97-AF65-F5344CB8AC3E}">
        <p14:creationId xmlns:p14="http://schemas.microsoft.com/office/powerpoint/2010/main" val="1157094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wrap="none">
        <a:spAutoFit/>
      </a:bodyPr>
      <a:lstStyle>
        <a:defPPr algn="l">
          <a:defRPr dirty="0" smtClean="0">
            <a:solidFill>
              <a:schemeClr val="accent1">
                <a:lumMod val="75000"/>
              </a:schemeClr>
            </a:solid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1688</TotalTime>
  <Words>2874</Words>
  <Application>Microsoft Office PowerPoint</Application>
  <PresentationFormat>Widescreen</PresentationFormat>
  <Paragraphs>585</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Calibri Light</vt:lpstr>
      <vt:lpstr>Office Theme</vt:lpstr>
      <vt:lpstr>Parallel Processing</vt:lpstr>
      <vt:lpstr>Parallelism in Pipelining</vt:lpstr>
      <vt:lpstr>Static Multiple Issue Pipeline</vt:lpstr>
      <vt:lpstr>Static Multiple Issue Pipeline</vt:lpstr>
      <vt:lpstr>Example Problem Step 1</vt:lpstr>
      <vt:lpstr>Example Problem Step 2</vt:lpstr>
      <vt:lpstr>Example Problem Step 3</vt:lpstr>
      <vt:lpstr>Example Problem Step 4</vt:lpstr>
      <vt:lpstr>Example Problem Step 5</vt:lpstr>
      <vt:lpstr>Example Problem 2 Step 1</vt:lpstr>
      <vt:lpstr>Example Problem 2 Step 2</vt:lpstr>
      <vt:lpstr>Example Problem 2 Step 3</vt:lpstr>
      <vt:lpstr>Example Problem 2 Step 4</vt:lpstr>
      <vt:lpstr>Example Problem 2 Step 5</vt:lpstr>
      <vt:lpstr>Example Problem 2 Step 6</vt:lpstr>
      <vt:lpstr>Example Problem 2 Step 7</vt:lpstr>
      <vt:lpstr>Example Problem 2 Step 8</vt:lpstr>
      <vt:lpstr>Example Problem 2 Step 9</vt:lpstr>
      <vt:lpstr>Dynamic Multiple Issue</vt:lpstr>
      <vt:lpstr>Dynamic Multiple Issue</vt:lpstr>
      <vt:lpstr>Dynamic Multiple Issue</vt:lpstr>
      <vt:lpstr>Dynamic Multiple Issue</vt:lpstr>
      <vt:lpstr>Dynamic Multiple Issue</vt:lpstr>
      <vt:lpstr>Dynamic Multiple Issue</vt:lpstr>
      <vt:lpstr>Dynamic Multiple Issue</vt:lpstr>
      <vt:lpstr>Dynamic Multiple Issue</vt:lpstr>
      <vt:lpstr>Dynamic Multiple Issue</vt:lpstr>
      <vt:lpstr>Dynamic Multiple Issue</vt:lpstr>
      <vt:lpstr>Multi-threading</vt:lpstr>
      <vt:lpstr>Threads vs. Processes</vt:lpstr>
      <vt:lpstr>Multi-threading</vt:lpstr>
      <vt:lpstr>Example Problem 3 Step 1</vt:lpstr>
      <vt:lpstr>Example Problem 3 Step 2</vt:lpstr>
      <vt:lpstr>Example Problem 4 Step 1</vt:lpstr>
      <vt:lpstr>Example Problem 4 Step 2</vt:lpstr>
      <vt:lpstr>Example Problem 5 Step 1</vt:lpstr>
      <vt:lpstr>Example Problem 5 Step 2</vt:lpstr>
      <vt:lpstr>Example Problem 6 Step 1</vt:lpstr>
      <vt:lpstr>Example Problem 6 Step 2</vt:lpstr>
      <vt:lpstr>Flynn’s Taxonomy</vt:lpstr>
      <vt:lpstr>Flynn’s Taxonomy</vt:lpstr>
      <vt:lpstr>Flynn’s Taxonomy</vt:lpstr>
      <vt:lpstr>Flynn’s Taxonomy</vt:lpstr>
      <vt:lpstr>Flynn’s Taxonomy</vt:lpstr>
      <vt:lpstr>Flynn’s Taxonomy</vt:lpstr>
      <vt:lpstr>Flynn’s Taxonomy</vt:lpstr>
      <vt:lpstr>Shared Memory Processing - UMA</vt:lpstr>
      <vt:lpstr>Shared Memory Processing - NUMA</vt:lpstr>
      <vt:lpstr>Example Problem 7 Step 1</vt:lpstr>
      <vt:lpstr>Example Problem 7 Step 2</vt:lpstr>
      <vt:lpstr>Example Problem 8 Step 1</vt:lpstr>
      <vt:lpstr>Example Problem 8 Step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Resch,Cheryl</dc:creator>
  <cp:lastModifiedBy>Martin,Joshua L</cp:lastModifiedBy>
  <cp:revision>21</cp:revision>
  <dcterms:created xsi:type="dcterms:W3CDTF">2021-11-26T17:47:40Z</dcterms:created>
  <dcterms:modified xsi:type="dcterms:W3CDTF">2022-02-01T20:01:06Z</dcterms:modified>
</cp:coreProperties>
</file>