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0" r:id="rId12"/>
    <p:sldId id="271" r:id="rId13"/>
    <p:sldId id="272" r:id="rId14"/>
    <p:sldId id="273" r:id="rId15"/>
    <p:sldId id="274" r:id="rId16"/>
    <p:sldId id="275" r:id="rId17"/>
    <p:sldId id="278" r:id="rId18"/>
    <p:sldId id="276" r:id="rId19"/>
    <p:sldId id="277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608" autoAdjust="0"/>
    <p:restoredTop sz="86449" autoAdjust="0"/>
  </p:normalViewPr>
  <p:slideViewPr>
    <p:cSldViewPr snapToGrid="0" snapToObjects="1">
      <p:cViewPr varScale="1">
        <p:scale>
          <a:sx n="75" d="100"/>
          <a:sy n="75" d="100"/>
        </p:scale>
        <p:origin x="90" y="678"/>
      </p:cViewPr>
      <p:guideLst/>
    </p:cSldViewPr>
  </p:slideViewPr>
  <p:outlineViewPr>
    <p:cViewPr>
      <p:scale>
        <a:sx n="33" d="100"/>
        <a:sy n="33" d="100"/>
      </p:scale>
      <p:origin x="0" y="-1095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157E0-CC83-CB4B-B023-917219EF7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90456-25CB-8B4E-A209-F8DB9C1DB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F7E9E-BB99-DF44-AA62-35A778841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819E2-1034-B245-956F-E9621DE56ADC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76A30-519A-4148-ADAC-098C43A83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73A31-23E2-EE48-908E-45AA6795D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5E61-B3B8-0649-9D64-01A25400F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0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825BB-2B48-7A40-A0B8-AE9BB5076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B71532-E7E7-B043-B150-963955DE9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FFE40-D500-EB45-93E2-5DF10C000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819E2-1034-B245-956F-E9621DE56ADC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18515-633C-154B-BB0A-46931274B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7DB3A-42AD-CA4A-A209-4EE382581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5E61-B3B8-0649-9D64-01A25400F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8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35FFB2-7D1A-1A45-98E6-A0E86D5A3A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82021-896B-9846-AA60-0E73AF82E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88390-530E-B54C-9994-8447CFA39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819E2-1034-B245-956F-E9621DE56ADC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6CCFF-49FD-7E4C-A25C-053B3FB9C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00876-3766-AC42-B1AD-910C6312A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5E61-B3B8-0649-9D64-01A25400F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1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4F827-399B-3449-9B8B-7583E96D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02A5A-56A4-684D-9A80-B42BE8D83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00A79-2616-9F4B-B7FC-B01A0F798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819E2-1034-B245-956F-E9621DE56ADC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922DD-AAEB-CD4B-8BB2-5E0967AA5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58809-F29E-9B42-BFF6-4C84B1AAF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5E61-B3B8-0649-9D64-01A25400F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1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8026D-B411-2A4F-AECD-5661EF5FB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85341-F236-2546-84C5-DB28BE140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361F0-752D-D440-A2B9-FDCCA9211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819E2-1034-B245-956F-E9621DE56ADC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78B23-5F35-E849-832A-DE8DE8923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367D6-4020-5548-B554-854603CBA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5E61-B3B8-0649-9D64-01A25400F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21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872F8-9C46-4744-9AB8-8336752DB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7A111-4631-464C-B304-451B00390C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5AC92-54D9-BF42-A339-2D04E5083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CE5B4-5377-4D41-A1DE-DA2FB2C6C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819E2-1034-B245-956F-E9621DE56ADC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B0E9D-2A49-F94C-B492-3A848EE6A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364F5-D13D-3343-A36D-B78936C0E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5E61-B3B8-0649-9D64-01A25400F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92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32354-203C-CA4A-A741-E42A15EB8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5B450-B905-ED41-B369-FF3814757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F199FA-6907-FB4F-BD4A-44D343B46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958181-ACDC-DD46-87F1-F26C368676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4FAFDD-DE47-814F-8266-0894820541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2AC6B9-1524-504B-AEBB-3F69EA1EE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819E2-1034-B245-956F-E9621DE56ADC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0D9FCF-72F1-DB46-9858-CBE498CF9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01EFFF-EB98-DA40-8AF1-4A1E363A4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5E61-B3B8-0649-9D64-01A25400F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5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720DA-06BB-5A45-AC47-583F42E24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7C935D-EF4E-3546-B5BC-0B4D0B1DA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819E2-1034-B245-956F-E9621DE56ADC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8ECE3-3B54-9140-A063-C4CD45F46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FB9864-24A1-A242-8654-6E05F37E6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5E61-B3B8-0649-9D64-01A25400F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70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89CEBC-25E4-BC43-B0F8-C9C454778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819E2-1034-B245-956F-E9621DE56ADC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EE8823-BF2B-E54B-B9BB-8D2DDFE94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BEDA82-8F84-4541-958E-B38EB06C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5E61-B3B8-0649-9D64-01A25400F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567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9ADE2-224E-ED49-9B5E-D521FF74A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C13B2-9DB4-9446-BAC3-C11746BC3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E13AAE-73B7-6B40-ADC9-E193351B9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1EC6A-DEE4-584D-AFB4-D37235A73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819E2-1034-B245-956F-E9621DE56ADC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92182-C5D8-1F46-8C6E-A85ABDC04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52B52-DEBA-C241-8C6C-8374370B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5E61-B3B8-0649-9D64-01A25400F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98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3365E-552C-3B4D-A2FD-2CDF18755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37682-AA42-C84F-9AE1-6427AD7A8D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C69BE6-6532-5244-8269-50AA89307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5576B-95A5-2E4E-A249-40D746C0D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819E2-1034-B245-956F-E9621DE56ADC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2FECC-2143-C844-A43E-055B17299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EFA6E-21FD-1840-8553-5CB92EB1D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5E61-B3B8-0649-9D64-01A25400F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6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C21A63-5B14-9540-A6C5-0C25C8D5A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0831A-0A5F-2447-925B-EDF2E4939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9740F-D3C1-C143-80BB-7B6A3E0F03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819E2-1034-B245-956F-E9621DE56ADC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F90D7-C557-D441-8995-A17FB48E4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FFEA3-BDA6-F640-BB1F-A2CEBD38DF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95E61-B3B8-0649-9D64-01A25400F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174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5E821-6E7B-1344-8FCE-976B8AF8D2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Virtual Memory and Parallel Processing Sample Problems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3A1DD4-2CDD-D24D-81C5-16F39DC7FF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17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5A1BBF-40A8-474E-AC84-62B32687B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First lets talk about the project – what kind of results should you expect?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300C4-6A6C-3C4B-9756-D429A041B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1100"/>
              <a:t>Parameters</a:t>
            </a:r>
          </a:p>
          <a:p>
            <a:pPr lvl="1"/>
            <a:r>
              <a:rPr lang="en-US" sz="1100"/>
              <a:t>Cache design / associativity</a:t>
            </a:r>
          </a:p>
          <a:p>
            <a:pPr lvl="2"/>
            <a:r>
              <a:rPr lang="en-US" sz="1100"/>
              <a:t>As associativity goes up (i.e. more lines in a set), hit rate should go…..up</a:t>
            </a:r>
          </a:p>
          <a:p>
            <a:pPr lvl="3"/>
            <a:r>
              <a:rPr lang="en-US" sz="1100"/>
              <a:t>Fully associative should have the best hit rate, direct mapped should have the worst</a:t>
            </a:r>
          </a:p>
          <a:p>
            <a:pPr lvl="1"/>
            <a:r>
              <a:rPr lang="en-US" sz="1100"/>
              <a:t>Cache size</a:t>
            </a:r>
          </a:p>
          <a:p>
            <a:pPr lvl="2"/>
            <a:r>
              <a:rPr lang="en-US" sz="1100"/>
              <a:t>As cache size goes up (i.e. more bytes in the cache), hit rate should go…..up</a:t>
            </a:r>
          </a:p>
          <a:p>
            <a:pPr lvl="3"/>
            <a:r>
              <a:rPr lang="en-US" sz="1100"/>
              <a:t>More room in the cache should translate to more data in the cache, which should translate to more hits</a:t>
            </a:r>
          </a:p>
          <a:p>
            <a:pPr lvl="1"/>
            <a:r>
              <a:rPr lang="en-US" sz="1100"/>
              <a:t>Line/block size</a:t>
            </a:r>
          </a:p>
          <a:p>
            <a:pPr lvl="2"/>
            <a:r>
              <a:rPr lang="en-US" sz="1100"/>
              <a:t>As block size goes up (i.e. more blocks in the cache), hit rate should go…..up</a:t>
            </a:r>
          </a:p>
          <a:p>
            <a:pPr lvl="3"/>
            <a:r>
              <a:rPr lang="en-US" sz="1100"/>
              <a:t>Bigger blocks should translate to more hits</a:t>
            </a:r>
          </a:p>
          <a:p>
            <a:pPr lvl="3"/>
            <a:r>
              <a:rPr lang="en-US" sz="1100"/>
              <a:t>This one may not be as pronounced as the first two</a:t>
            </a:r>
          </a:p>
          <a:p>
            <a:pPr lvl="1"/>
            <a:r>
              <a:rPr lang="en-US" sz="1100"/>
              <a:t>Replacement strategy</a:t>
            </a:r>
          </a:p>
          <a:p>
            <a:pPr lvl="2"/>
            <a:r>
              <a:rPr lang="en-US" sz="1100"/>
              <a:t>LRU or FIFO, which one has a higher hit rate?</a:t>
            </a:r>
          </a:p>
          <a:p>
            <a:pPr lvl="3"/>
            <a:r>
              <a:rPr lang="en-US" sz="1100"/>
              <a:t>Depends on the nature of the accesses, but LRU should be better</a:t>
            </a:r>
          </a:p>
          <a:p>
            <a:pPr lvl="3"/>
            <a:r>
              <a:rPr lang="en-US" sz="1100"/>
              <a:t>The first few assignments turned in showed this to be the case</a:t>
            </a:r>
          </a:p>
          <a:p>
            <a:pPr lvl="2"/>
            <a:r>
              <a:rPr lang="en-US" sz="1100"/>
              <a:t>Why use trace files? Why not just generate addresses randomly?</a:t>
            </a:r>
          </a:p>
        </p:txBody>
      </p:sp>
    </p:spTree>
    <p:extLst>
      <p:ext uri="{BB962C8B-B14F-4D97-AF65-F5344CB8AC3E}">
        <p14:creationId xmlns:p14="http://schemas.microsoft.com/office/powerpoint/2010/main" val="631049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A0714D-9680-4BA5-98EB-ECE7A06CF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81E779-E397-8D4A-BDF1-FE05DB563941}"/>
              </a:ext>
            </a:extLst>
          </p:cNvPr>
          <p:cNvSpPr txBox="1"/>
          <p:nvPr/>
        </p:nvSpPr>
        <p:spPr>
          <a:xfrm>
            <a:off x="0" y="0"/>
            <a:ext cx="509065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following virtual bytes are requested:</a:t>
            </a:r>
          </a:p>
          <a:p>
            <a:r>
              <a:rPr lang="en-US" sz="1400" dirty="0"/>
              <a:t>0x223d, 0x58b3, 0x4ee6, 0x0049</a:t>
            </a:r>
          </a:p>
          <a:p>
            <a:r>
              <a:rPr lang="en-US" sz="1400" dirty="0"/>
              <a:t>For each access, is it a hit in the TLB?</a:t>
            </a:r>
          </a:p>
          <a:p>
            <a:r>
              <a:rPr lang="en-US" sz="1400" dirty="0"/>
              <a:t>Is it a hit in the page table?</a:t>
            </a:r>
          </a:p>
          <a:p>
            <a:r>
              <a:rPr lang="en-US" sz="1400" dirty="0"/>
              <a:t>A page fault?</a:t>
            </a:r>
          </a:p>
          <a:p>
            <a:r>
              <a:rPr lang="en-US" sz="1400" dirty="0"/>
              <a:t>What is the updated TLB?</a:t>
            </a:r>
          </a:p>
          <a:p>
            <a:r>
              <a:rPr lang="en-US" sz="1400" dirty="0"/>
              <a:t>What is the updated page table?</a:t>
            </a:r>
          </a:p>
          <a:p>
            <a:r>
              <a:rPr lang="en-US" sz="1400" dirty="0"/>
              <a:t>Translate to a physical address</a:t>
            </a:r>
          </a:p>
          <a:p>
            <a:endParaRPr lang="en-US" sz="1400" dirty="0"/>
          </a:p>
          <a:p>
            <a:r>
              <a:rPr lang="en-US" sz="1400" dirty="0"/>
              <a:t>Assume page sizes are 2</a:t>
            </a:r>
            <a:r>
              <a:rPr lang="en-US" sz="1400" baseline="30000" dirty="0"/>
              <a:t>12</a:t>
            </a:r>
            <a:r>
              <a:rPr lang="en-US" sz="1400" dirty="0"/>
              <a:t>  bytes</a:t>
            </a:r>
          </a:p>
          <a:p>
            <a:endParaRPr lang="en-US" sz="1400" dirty="0"/>
          </a:p>
          <a:p>
            <a:r>
              <a:rPr lang="en-US" sz="1400" dirty="0"/>
              <a:t>Virtual address space is 2</a:t>
            </a:r>
            <a:r>
              <a:rPr lang="en-US" sz="1400" baseline="30000" dirty="0"/>
              <a:t>16</a:t>
            </a:r>
            <a:r>
              <a:rPr lang="en-US" sz="1400" dirty="0"/>
              <a:t> bytes, physical address space is 2</a:t>
            </a:r>
            <a:r>
              <a:rPr lang="en-US" sz="1400" baseline="30000" dirty="0"/>
              <a:t>15 </a:t>
            </a:r>
            <a:r>
              <a:rPr lang="en-US" sz="1400" dirty="0"/>
              <a:t>bytes</a:t>
            </a:r>
          </a:p>
          <a:p>
            <a:endParaRPr lang="en-US" sz="14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98A8C47-719C-8E4E-975B-DC882B5A0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332585"/>
              </p:ext>
            </p:extLst>
          </p:nvPr>
        </p:nvGraphicFramePr>
        <p:xfrm>
          <a:off x="150694" y="4038894"/>
          <a:ext cx="4450804" cy="1644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99">
                  <a:extLst>
                    <a:ext uri="{9D8B030D-6E8A-4147-A177-3AD203B41FA5}">
                      <a16:colId xmlns:a16="http://schemas.microsoft.com/office/drawing/2014/main" val="4087531554"/>
                    </a:ext>
                  </a:extLst>
                </a:gridCol>
                <a:gridCol w="737920">
                  <a:extLst>
                    <a:ext uri="{9D8B030D-6E8A-4147-A177-3AD203B41FA5}">
                      <a16:colId xmlns:a16="http://schemas.microsoft.com/office/drawing/2014/main" val="152673830"/>
                    </a:ext>
                  </a:extLst>
                </a:gridCol>
                <a:gridCol w="1212499">
                  <a:extLst>
                    <a:ext uri="{9D8B030D-6E8A-4147-A177-3AD203B41FA5}">
                      <a16:colId xmlns:a16="http://schemas.microsoft.com/office/drawing/2014/main" val="4055477152"/>
                    </a:ext>
                  </a:extLst>
                </a:gridCol>
                <a:gridCol w="2031686">
                  <a:extLst>
                    <a:ext uri="{9D8B030D-6E8A-4147-A177-3AD203B41FA5}">
                      <a16:colId xmlns:a16="http://schemas.microsoft.com/office/drawing/2014/main" val="14490602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Tag /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Physical Page Number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Last Access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55847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396889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256551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721628"/>
                  </a:ext>
                </a:extLst>
              </a:tr>
              <a:tr h="2364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286626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24E5E3F-2D7F-9847-A856-0053D1692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843206"/>
              </p:ext>
            </p:extLst>
          </p:nvPr>
        </p:nvGraphicFramePr>
        <p:xfrm>
          <a:off x="5090652" y="42206"/>
          <a:ext cx="6354096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282">
                  <a:extLst>
                    <a:ext uri="{9D8B030D-6E8A-4147-A177-3AD203B41FA5}">
                      <a16:colId xmlns:a16="http://schemas.microsoft.com/office/drawing/2014/main" val="1902569833"/>
                    </a:ext>
                  </a:extLst>
                </a:gridCol>
                <a:gridCol w="1591282">
                  <a:extLst>
                    <a:ext uri="{9D8B030D-6E8A-4147-A177-3AD203B41FA5}">
                      <a16:colId xmlns:a16="http://schemas.microsoft.com/office/drawing/2014/main" val="4092881372"/>
                    </a:ext>
                  </a:extLst>
                </a:gridCol>
                <a:gridCol w="1585766">
                  <a:extLst>
                    <a:ext uri="{9D8B030D-6E8A-4147-A177-3AD203B41FA5}">
                      <a16:colId xmlns:a16="http://schemas.microsoft.com/office/drawing/2014/main" val="2057835483"/>
                    </a:ext>
                  </a:extLst>
                </a:gridCol>
                <a:gridCol w="1585766">
                  <a:extLst>
                    <a:ext uri="{9D8B030D-6E8A-4147-A177-3AD203B41FA5}">
                      <a16:colId xmlns:a16="http://schemas.microsoft.com/office/drawing/2014/main" val="82131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Physical Page or in 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Last Access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873822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974030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108142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448184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0094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965615"/>
                  </a:ext>
                </a:extLst>
              </a:tr>
              <a:tr h="225367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80516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479798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092419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845209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131930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867216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60669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295433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825087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093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6527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99D793-AD82-4EBC-AE5B-A371FFF93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81E779-E397-8D4A-BDF1-FE05DB563941}"/>
              </a:ext>
            </a:extLst>
          </p:cNvPr>
          <p:cNvSpPr txBox="1"/>
          <p:nvPr/>
        </p:nvSpPr>
        <p:spPr>
          <a:xfrm>
            <a:off x="0" y="0"/>
            <a:ext cx="50906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following virtual bytes are requested:</a:t>
            </a:r>
          </a:p>
          <a:p>
            <a:r>
              <a:rPr lang="en-US" sz="1400" dirty="0"/>
              <a:t>0x223d, 0x58b3, 0x4ee6, 0x0049</a:t>
            </a:r>
          </a:p>
          <a:p>
            <a:r>
              <a:rPr lang="en-US" sz="1400" dirty="0"/>
              <a:t>For each access, is it a hit in the TLB?</a:t>
            </a:r>
          </a:p>
          <a:p>
            <a:r>
              <a:rPr lang="en-US" sz="1400" dirty="0"/>
              <a:t>Is it a hit in the page table?</a:t>
            </a:r>
          </a:p>
          <a:p>
            <a:r>
              <a:rPr lang="en-US" sz="1400" dirty="0"/>
              <a:t>A page fault?</a:t>
            </a:r>
          </a:p>
          <a:p>
            <a:r>
              <a:rPr lang="en-US" sz="1400" dirty="0"/>
              <a:t>What is the updated page table?</a:t>
            </a:r>
          </a:p>
          <a:p>
            <a:r>
              <a:rPr lang="en-US" sz="1400" dirty="0"/>
              <a:t>What is the updated TLB?</a:t>
            </a:r>
          </a:p>
          <a:p>
            <a:r>
              <a:rPr lang="en-US" sz="1400" dirty="0"/>
              <a:t>Translate to a physical address</a:t>
            </a:r>
          </a:p>
          <a:p>
            <a:endParaRPr lang="en-US" sz="1400" dirty="0"/>
          </a:p>
          <a:p>
            <a:r>
              <a:rPr lang="en-US" sz="1400" dirty="0"/>
              <a:t>Assume page sizes are 2</a:t>
            </a:r>
            <a:r>
              <a:rPr lang="en-US" sz="1400" baseline="30000" dirty="0"/>
              <a:t>12</a:t>
            </a:r>
            <a:r>
              <a:rPr lang="en-US" sz="1400" dirty="0"/>
              <a:t>  bytes</a:t>
            </a:r>
          </a:p>
          <a:p>
            <a:endParaRPr lang="en-US" sz="1400" dirty="0"/>
          </a:p>
          <a:p>
            <a:r>
              <a:rPr lang="en-US" sz="1400" dirty="0"/>
              <a:t>Virtual address space is 2</a:t>
            </a:r>
            <a:r>
              <a:rPr lang="en-US" sz="1400" baseline="30000" dirty="0"/>
              <a:t>16</a:t>
            </a:r>
            <a:r>
              <a:rPr lang="en-US" sz="1400" dirty="0"/>
              <a:t> bytes, physical address space is 2</a:t>
            </a:r>
            <a:r>
              <a:rPr lang="en-US" sz="1400" baseline="30000" dirty="0"/>
              <a:t>15 </a:t>
            </a:r>
            <a:r>
              <a:rPr lang="en-US" sz="1400" dirty="0"/>
              <a:t>bytes</a:t>
            </a:r>
          </a:p>
          <a:p>
            <a:endParaRPr lang="en-US" sz="1400" dirty="0"/>
          </a:p>
          <a:p>
            <a:r>
              <a:rPr lang="en-US" sz="1400" dirty="0"/>
              <a:t>Virtual addresses are log(2</a:t>
            </a:r>
            <a:r>
              <a:rPr lang="en-US" sz="1400" baseline="30000" dirty="0"/>
              <a:t>16</a:t>
            </a:r>
            <a:r>
              <a:rPr lang="en-US" sz="1400" dirty="0"/>
              <a:t>) = 16 bits</a:t>
            </a:r>
          </a:p>
          <a:p>
            <a:r>
              <a:rPr lang="en-US" sz="1400" dirty="0"/>
              <a:t>Physical addresses are log(2</a:t>
            </a:r>
            <a:r>
              <a:rPr lang="en-US" sz="1400" baseline="30000" dirty="0"/>
              <a:t>15</a:t>
            </a:r>
            <a:r>
              <a:rPr lang="en-US" sz="1400" dirty="0"/>
              <a:t>) = 15 bits</a:t>
            </a:r>
          </a:p>
          <a:p>
            <a:endParaRPr lang="en-US" sz="1400" dirty="0"/>
          </a:p>
          <a:p>
            <a:r>
              <a:rPr lang="en-US" sz="1400" dirty="0"/>
              <a:t>Offset field = log(2</a:t>
            </a:r>
            <a:r>
              <a:rPr lang="en-US" sz="1400" baseline="30000" dirty="0"/>
              <a:t>12</a:t>
            </a:r>
            <a:r>
              <a:rPr lang="en-US" sz="1400" dirty="0"/>
              <a:t>) = 12 bits</a:t>
            </a:r>
          </a:p>
          <a:p>
            <a:r>
              <a:rPr lang="en-US" sz="1400" dirty="0"/>
              <a:t>Frame / Tag = 16-12 = 4 bits (virtual address)</a:t>
            </a:r>
          </a:p>
          <a:p>
            <a:r>
              <a:rPr lang="en-US" sz="1400" dirty="0"/>
              <a:t>Page = 15-12 = 3 bits (physical address)</a:t>
            </a:r>
          </a:p>
          <a:p>
            <a:endParaRPr lang="en-US" sz="14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98A8C47-719C-8E4E-975B-DC882B5A0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090281"/>
              </p:ext>
            </p:extLst>
          </p:nvPr>
        </p:nvGraphicFramePr>
        <p:xfrm>
          <a:off x="150694" y="4779673"/>
          <a:ext cx="4450804" cy="1644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99">
                  <a:extLst>
                    <a:ext uri="{9D8B030D-6E8A-4147-A177-3AD203B41FA5}">
                      <a16:colId xmlns:a16="http://schemas.microsoft.com/office/drawing/2014/main" val="4087531554"/>
                    </a:ext>
                  </a:extLst>
                </a:gridCol>
                <a:gridCol w="737920">
                  <a:extLst>
                    <a:ext uri="{9D8B030D-6E8A-4147-A177-3AD203B41FA5}">
                      <a16:colId xmlns:a16="http://schemas.microsoft.com/office/drawing/2014/main" val="152673830"/>
                    </a:ext>
                  </a:extLst>
                </a:gridCol>
                <a:gridCol w="1212499">
                  <a:extLst>
                    <a:ext uri="{9D8B030D-6E8A-4147-A177-3AD203B41FA5}">
                      <a16:colId xmlns:a16="http://schemas.microsoft.com/office/drawing/2014/main" val="4055477152"/>
                    </a:ext>
                  </a:extLst>
                </a:gridCol>
                <a:gridCol w="2031686">
                  <a:extLst>
                    <a:ext uri="{9D8B030D-6E8A-4147-A177-3AD203B41FA5}">
                      <a16:colId xmlns:a16="http://schemas.microsoft.com/office/drawing/2014/main" val="14490602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Tag /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Physical Page Number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Last Access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55847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396889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256551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721628"/>
                  </a:ext>
                </a:extLst>
              </a:tr>
              <a:tr h="2364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286626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24E5E3F-2D7F-9847-A856-0053D1692095}"/>
              </a:ext>
            </a:extLst>
          </p:cNvPr>
          <p:cNvGraphicFramePr>
            <a:graphicFrameLocks noGrp="1"/>
          </p:cNvGraphicFramePr>
          <p:nvPr/>
        </p:nvGraphicFramePr>
        <p:xfrm>
          <a:off x="5090652" y="42206"/>
          <a:ext cx="6354096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282">
                  <a:extLst>
                    <a:ext uri="{9D8B030D-6E8A-4147-A177-3AD203B41FA5}">
                      <a16:colId xmlns:a16="http://schemas.microsoft.com/office/drawing/2014/main" val="1902569833"/>
                    </a:ext>
                  </a:extLst>
                </a:gridCol>
                <a:gridCol w="1591282">
                  <a:extLst>
                    <a:ext uri="{9D8B030D-6E8A-4147-A177-3AD203B41FA5}">
                      <a16:colId xmlns:a16="http://schemas.microsoft.com/office/drawing/2014/main" val="4092881372"/>
                    </a:ext>
                  </a:extLst>
                </a:gridCol>
                <a:gridCol w="1585766">
                  <a:extLst>
                    <a:ext uri="{9D8B030D-6E8A-4147-A177-3AD203B41FA5}">
                      <a16:colId xmlns:a16="http://schemas.microsoft.com/office/drawing/2014/main" val="2057835483"/>
                    </a:ext>
                  </a:extLst>
                </a:gridCol>
                <a:gridCol w="1585766">
                  <a:extLst>
                    <a:ext uri="{9D8B030D-6E8A-4147-A177-3AD203B41FA5}">
                      <a16:colId xmlns:a16="http://schemas.microsoft.com/office/drawing/2014/main" val="82131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Physical Page or in 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Last Access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873822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974030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108142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448184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0094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965615"/>
                  </a:ext>
                </a:extLst>
              </a:tr>
              <a:tr h="225367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80516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479798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092419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845209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131930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867216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60669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295433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825087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093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045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2E6050-2CCC-4496-888C-8353A23FC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81E779-E397-8D4A-BDF1-FE05DB563941}"/>
              </a:ext>
            </a:extLst>
          </p:cNvPr>
          <p:cNvSpPr txBox="1"/>
          <p:nvPr/>
        </p:nvSpPr>
        <p:spPr>
          <a:xfrm>
            <a:off x="0" y="0"/>
            <a:ext cx="509065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0x223d</a:t>
            </a:r>
          </a:p>
          <a:p>
            <a:endParaRPr lang="en-US" sz="1400" dirty="0"/>
          </a:p>
          <a:p>
            <a:r>
              <a:rPr lang="en-US" sz="1400" dirty="0"/>
              <a:t>Frame/tag = 0x2   (leftmost 4 bits)</a:t>
            </a:r>
          </a:p>
          <a:p>
            <a:endParaRPr lang="en-US" sz="1400" dirty="0"/>
          </a:p>
          <a:p>
            <a:r>
              <a:rPr lang="en-US" sz="1400" dirty="0"/>
              <a:t>For each access, is it a hit in the TLB? no</a:t>
            </a:r>
          </a:p>
          <a:p>
            <a:r>
              <a:rPr lang="en-US" sz="1400" dirty="0"/>
              <a:t>Is it a hit in the page table?  no</a:t>
            </a:r>
          </a:p>
          <a:p>
            <a:r>
              <a:rPr lang="en-US" sz="1400" dirty="0"/>
              <a:t>A page fault? Yes</a:t>
            </a:r>
          </a:p>
          <a:p>
            <a:r>
              <a:rPr lang="en-US" sz="1400" dirty="0"/>
              <a:t>What is the updated page table?</a:t>
            </a:r>
          </a:p>
          <a:p>
            <a:r>
              <a:rPr lang="en-US" sz="1400" dirty="0"/>
              <a:t>What is the updated TLB?</a:t>
            </a:r>
          </a:p>
          <a:p>
            <a:r>
              <a:rPr lang="en-US" sz="1400" dirty="0"/>
              <a:t>Translate to a physical address</a:t>
            </a:r>
          </a:p>
          <a:p>
            <a:endParaRPr lang="en-US" sz="1400" dirty="0"/>
          </a:p>
          <a:p>
            <a:r>
              <a:rPr lang="en-US" sz="1400" dirty="0"/>
              <a:t>Assume page sizes are 2</a:t>
            </a:r>
            <a:r>
              <a:rPr lang="en-US" sz="1400" baseline="30000" dirty="0"/>
              <a:t>12</a:t>
            </a:r>
            <a:r>
              <a:rPr lang="en-US" sz="1400" dirty="0"/>
              <a:t>  bytes</a:t>
            </a:r>
          </a:p>
          <a:p>
            <a:endParaRPr lang="en-US" sz="1400" dirty="0"/>
          </a:p>
          <a:p>
            <a:r>
              <a:rPr lang="en-US" sz="1400" dirty="0"/>
              <a:t>Virtual address space is 2</a:t>
            </a:r>
            <a:r>
              <a:rPr lang="en-US" sz="1400" baseline="30000" dirty="0"/>
              <a:t>16</a:t>
            </a:r>
            <a:r>
              <a:rPr lang="en-US" sz="1400" dirty="0"/>
              <a:t> bytes, physical address space is 2</a:t>
            </a:r>
            <a:r>
              <a:rPr lang="en-US" sz="1400" baseline="30000" dirty="0"/>
              <a:t>15 </a:t>
            </a:r>
            <a:r>
              <a:rPr lang="en-US" sz="1400" dirty="0"/>
              <a:t>bytes</a:t>
            </a:r>
          </a:p>
          <a:p>
            <a:endParaRPr lang="en-US" sz="1400" dirty="0"/>
          </a:p>
          <a:p>
            <a:r>
              <a:rPr lang="en-US" sz="1400" dirty="0"/>
              <a:t>Virtual addresses are log(2</a:t>
            </a:r>
            <a:r>
              <a:rPr lang="en-US" sz="1400" baseline="30000" dirty="0"/>
              <a:t>16</a:t>
            </a:r>
            <a:r>
              <a:rPr lang="en-US" sz="1400" dirty="0"/>
              <a:t>) = 16 bits</a:t>
            </a:r>
          </a:p>
          <a:p>
            <a:r>
              <a:rPr lang="en-US" sz="1400" dirty="0"/>
              <a:t>Physical addresses are log(2</a:t>
            </a:r>
            <a:r>
              <a:rPr lang="en-US" sz="1400" baseline="30000" dirty="0"/>
              <a:t>15</a:t>
            </a:r>
            <a:r>
              <a:rPr lang="en-US" sz="1400" dirty="0"/>
              <a:t>) = 15 bits</a:t>
            </a:r>
          </a:p>
          <a:p>
            <a:endParaRPr lang="en-US" sz="1400" dirty="0"/>
          </a:p>
          <a:p>
            <a:r>
              <a:rPr lang="en-US" sz="1400" dirty="0"/>
              <a:t>Offset field = log(2</a:t>
            </a:r>
            <a:r>
              <a:rPr lang="en-US" sz="1400" baseline="30000" dirty="0"/>
              <a:t>12</a:t>
            </a:r>
            <a:r>
              <a:rPr lang="en-US" sz="1400" dirty="0"/>
              <a:t>) = 12 bits</a:t>
            </a:r>
          </a:p>
          <a:p>
            <a:r>
              <a:rPr lang="en-US" sz="1400" dirty="0"/>
              <a:t>Frame / Tag = 16-12 = 4 bits (virtual address)</a:t>
            </a:r>
          </a:p>
          <a:p>
            <a:r>
              <a:rPr lang="en-US" sz="1400" dirty="0"/>
              <a:t>Page = 15-12 = 3 bits (physical address)</a:t>
            </a:r>
          </a:p>
          <a:p>
            <a:endParaRPr lang="en-US" sz="14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98A8C47-719C-8E4E-975B-DC882B5A0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463545"/>
              </p:ext>
            </p:extLst>
          </p:nvPr>
        </p:nvGraphicFramePr>
        <p:xfrm>
          <a:off x="150694" y="4779673"/>
          <a:ext cx="4450804" cy="1644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99">
                  <a:extLst>
                    <a:ext uri="{9D8B030D-6E8A-4147-A177-3AD203B41FA5}">
                      <a16:colId xmlns:a16="http://schemas.microsoft.com/office/drawing/2014/main" val="4087531554"/>
                    </a:ext>
                  </a:extLst>
                </a:gridCol>
                <a:gridCol w="737920">
                  <a:extLst>
                    <a:ext uri="{9D8B030D-6E8A-4147-A177-3AD203B41FA5}">
                      <a16:colId xmlns:a16="http://schemas.microsoft.com/office/drawing/2014/main" val="152673830"/>
                    </a:ext>
                  </a:extLst>
                </a:gridCol>
                <a:gridCol w="1212499">
                  <a:extLst>
                    <a:ext uri="{9D8B030D-6E8A-4147-A177-3AD203B41FA5}">
                      <a16:colId xmlns:a16="http://schemas.microsoft.com/office/drawing/2014/main" val="4055477152"/>
                    </a:ext>
                  </a:extLst>
                </a:gridCol>
                <a:gridCol w="2031686">
                  <a:extLst>
                    <a:ext uri="{9D8B030D-6E8A-4147-A177-3AD203B41FA5}">
                      <a16:colId xmlns:a16="http://schemas.microsoft.com/office/drawing/2014/main" val="14490602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Tag /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Physical Page Number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Last Access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55847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396889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256551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721628"/>
                  </a:ext>
                </a:extLst>
              </a:tr>
              <a:tr h="2364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286626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24E5E3F-2D7F-9847-A856-0053D1692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615565"/>
              </p:ext>
            </p:extLst>
          </p:nvPr>
        </p:nvGraphicFramePr>
        <p:xfrm>
          <a:off x="5090652" y="42206"/>
          <a:ext cx="6354096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282">
                  <a:extLst>
                    <a:ext uri="{9D8B030D-6E8A-4147-A177-3AD203B41FA5}">
                      <a16:colId xmlns:a16="http://schemas.microsoft.com/office/drawing/2014/main" val="1902569833"/>
                    </a:ext>
                  </a:extLst>
                </a:gridCol>
                <a:gridCol w="1591282">
                  <a:extLst>
                    <a:ext uri="{9D8B030D-6E8A-4147-A177-3AD203B41FA5}">
                      <a16:colId xmlns:a16="http://schemas.microsoft.com/office/drawing/2014/main" val="4092881372"/>
                    </a:ext>
                  </a:extLst>
                </a:gridCol>
                <a:gridCol w="1585766">
                  <a:extLst>
                    <a:ext uri="{9D8B030D-6E8A-4147-A177-3AD203B41FA5}">
                      <a16:colId xmlns:a16="http://schemas.microsoft.com/office/drawing/2014/main" val="2057835483"/>
                    </a:ext>
                  </a:extLst>
                </a:gridCol>
                <a:gridCol w="1585766">
                  <a:extLst>
                    <a:ext uri="{9D8B030D-6E8A-4147-A177-3AD203B41FA5}">
                      <a16:colId xmlns:a16="http://schemas.microsoft.com/office/drawing/2014/main" val="82131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Physical Page or in 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Last Access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873822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974030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108142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448184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0094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965615"/>
                  </a:ext>
                </a:extLst>
              </a:tr>
              <a:tr h="225367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80516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479798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092419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845209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131930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867216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60669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295433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825087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093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3718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1C587B-C622-4E74-B7AE-277A0DEF5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81E779-E397-8D4A-BDF1-FE05DB563941}"/>
              </a:ext>
            </a:extLst>
          </p:cNvPr>
          <p:cNvSpPr txBox="1"/>
          <p:nvPr/>
        </p:nvSpPr>
        <p:spPr>
          <a:xfrm>
            <a:off x="0" y="0"/>
            <a:ext cx="509065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0x223d</a:t>
            </a:r>
          </a:p>
          <a:p>
            <a:endParaRPr lang="en-US" sz="1400" dirty="0"/>
          </a:p>
          <a:p>
            <a:r>
              <a:rPr lang="en-US" sz="1400" dirty="0"/>
              <a:t>Frame/tag = 0x2   (leftmost 4 bits)</a:t>
            </a:r>
          </a:p>
          <a:p>
            <a:endParaRPr lang="en-US" sz="1400" dirty="0"/>
          </a:p>
          <a:p>
            <a:r>
              <a:rPr lang="en-US" sz="1400" dirty="0"/>
              <a:t>For each access, is it a hit in the TLB? no</a:t>
            </a:r>
          </a:p>
          <a:p>
            <a:r>
              <a:rPr lang="en-US" sz="1400" dirty="0"/>
              <a:t>Is it a hit in the page table?  no</a:t>
            </a:r>
          </a:p>
          <a:p>
            <a:r>
              <a:rPr lang="en-US" sz="1400" dirty="0"/>
              <a:t>A page fault? Yes</a:t>
            </a:r>
          </a:p>
          <a:p>
            <a:r>
              <a:rPr lang="en-US" sz="1400" dirty="0"/>
              <a:t>What is the updated page table?</a:t>
            </a:r>
          </a:p>
          <a:p>
            <a:r>
              <a:rPr lang="en-US" sz="1400" dirty="0"/>
              <a:t>What is the updated TLB?</a:t>
            </a:r>
          </a:p>
          <a:p>
            <a:r>
              <a:rPr lang="en-US" sz="1400" dirty="0"/>
              <a:t>Translate to a physical address</a:t>
            </a:r>
          </a:p>
          <a:p>
            <a:endParaRPr lang="en-US" sz="1400" dirty="0"/>
          </a:p>
          <a:p>
            <a:r>
              <a:rPr lang="en-US" sz="1400" dirty="0"/>
              <a:t>Assume page sizes are 2</a:t>
            </a:r>
            <a:r>
              <a:rPr lang="en-US" sz="1400" baseline="30000" dirty="0"/>
              <a:t>12</a:t>
            </a:r>
            <a:r>
              <a:rPr lang="en-US" sz="1400" dirty="0"/>
              <a:t>  bytes</a:t>
            </a:r>
          </a:p>
          <a:p>
            <a:endParaRPr lang="en-US" sz="1400" dirty="0"/>
          </a:p>
          <a:p>
            <a:r>
              <a:rPr lang="en-US" sz="1400" dirty="0"/>
              <a:t>Virtual address space is 2</a:t>
            </a:r>
            <a:r>
              <a:rPr lang="en-US" sz="1400" baseline="30000" dirty="0"/>
              <a:t>16</a:t>
            </a:r>
            <a:r>
              <a:rPr lang="en-US" sz="1400" dirty="0"/>
              <a:t> bytes, physical address space is 2</a:t>
            </a:r>
            <a:r>
              <a:rPr lang="en-US" sz="1400" baseline="30000" dirty="0"/>
              <a:t>15 </a:t>
            </a:r>
            <a:r>
              <a:rPr lang="en-US" sz="1400" dirty="0"/>
              <a:t>bytes</a:t>
            </a:r>
          </a:p>
          <a:p>
            <a:endParaRPr lang="en-US" sz="1400" dirty="0"/>
          </a:p>
          <a:p>
            <a:r>
              <a:rPr lang="en-US" sz="1400" dirty="0"/>
              <a:t>Virtual addresses are log(2</a:t>
            </a:r>
            <a:r>
              <a:rPr lang="en-US" sz="1400" baseline="30000" dirty="0"/>
              <a:t>16</a:t>
            </a:r>
            <a:r>
              <a:rPr lang="en-US" sz="1400" dirty="0"/>
              <a:t>) = 16 bits</a:t>
            </a:r>
          </a:p>
          <a:p>
            <a:r>
              <a:rPr lang="en-US" sz="1400" dirty="0"/>
              <a:t>Physical addresses are log(2</a:t>
            </a:r>
            <a:r>
              <a:rPr lang="en-US" sz="1400" baseline="30000" dirty="0"/>
              <a:t>15</a:t>
            </a:r>
            <a:r>
              <a:rPr lang="en-US" sz="1400" dirty="0"/>
              <a:t>) = 15 bits</a:t>
            </a:r>
          </a:p>
          <a:p>
            <a:endParaRPr lang="en-US" sz="1400" dirty="0"/>
          </a:p>
          <a:p>
            <a:r>
              <a:rPr lang="en-US" sz="1400" dirty="0"/>
              <a:t>Offset field = log(2</a:t>
            </a:r>
            <a:r>
              <a:rPr lang="en-US" sz="1400" baseline="30000" dirty="0"/>
              <a:t>12</a:t>
            </a:r>
            <a:r>
              <a:rPr lang="en-US" sz="1400" dirty="0"/>
              <a:t>) = 12 bits</a:t>
            </a:r>
          </a:p>
          <a:p>
            <a:r>
              <a:rPr lang="en-US" sz="1400" dirty="0"/>
              <a:t>Frame / Tag = 16-12 = 4 bits (virtual address)</a:t>
            </a:r>
          </a:p>
          <a:p>
            <a:r>
              <a:rPr lang="en-US" sz="1400" dirty="0"/>
              <a:t>Page = 15-12 = 3 bits (physical address)</a:t>
            </a:r>
          </a:p>
          <a:p>
            <a:endParaRPr lang="en-US" sz="14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98A8C47-719C-8E4E-975B-DC882B5A0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728378"/>
              </p:ext>
            </p:extLst>
          </p:nvPr>
        </p:nvGraphicFramePr>
        <p:xfrm>
          <a:off x="150694" y="4779673"/>
          <a:ext cx="4450804" cy="1644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99">
                  <a:extLst>
                    <a:ext uri="{9D8B030D-6E8A-4147-A177-3AD203B41FA5}">
                      <a16:colId xmlns:a16="http://schemas.microsoft.com/office/drawing/2014/main" val="4087531554"/>
                    </a:ext>
                  </a:extLst>
                </a:gridCol>
                <a:gridCol w="737920">
                  <a:extLst>
                    <a:ext uri="{9D8B030D-6E8A-4147-A177-3AD203B41FA5}">
                      <a16:colId xmlns:a16="http://schemas.microsoft.com/office/drawing/2014/main" val="152673830"/>
                    </a:ext>
                  </a:extLst>
                </a:gridCol>
                <a:gridCol w="1212499">
                  <a:extLst>
                    <a:ext uri="{9D8B030D-6E8A-4147-A177-3AD203B41FA5}">
                      <a16:colId xmlns:a16="http://schemas.microsoft.com/office/drawing/2014/main" val="4055477152"/>
                    </a:ext>
                  </a:extLst>
                </a:gridCol>
                <a:gridCol w="2031686">
                  <a:extLst>
                    <a:ext uri="{9D8B030D-6E8A-4147-A177-3AD203B41FA5}">
                      <a16:colId xmlns:a16="http://schemas.microsoft.com/office/drawing/2014/main" val="14490602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Tag /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Physical Page Number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Last Access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55847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396889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256551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721628"/>
                  </a:ext>
                </a:extLst>
              </a:tr>
              <a:tr h="2364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286626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24E5E3F-2D7F-9847-A856-0053D1692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406835"/>
              </p:ext>
            </p:extLst>
          </p:nvPr>
        </p:nvGraphicFramePr>
        <p:xfrm>
          <a:off x="5090652" y="42206"/>
          <a:ext cx="6354096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282">
                  <a:extLst>
                    <a:ext uri="{9D8B030D-6E8A-4147-A177-3AD203B41FA5}">
                      <a16:colId xmlns:a16="http://schemas.microsoft.com/office/drawing/2014/main" val="1902569833"/>
                    </a:ext>
                  </a:extLst>
                </a:gridCol>
                <a:gridCol w="1591282">
                  <a:extLst>
                    <a:ext uri="{9D8B030D-6E8A-4147-A177-3AD203B41FA5}">
                      <a16:colId xmlns:a16="http://schemas.microsoft.com/office/drawing/2014/main" val="4092881372"/>
                    </a:ext>
                  </a:extLst>
                </a:gridCol>
                <a:gridCol w="1585766">
                  <a:extLst>
                    <a:ext uri="{9D8B030D-6E8A-4147-A177-3AD203B41FA5}">
                      <a16:colId xmlns:a16="http://schemas.microsoft.com/office/drawing/2014/main" val="2057835483"/>
                    </a:ext>
                  </a:extLst>
                </a:gridCol>
                <a:gridCol w="1585766">
                  <a:extLst>
                    <a:ext uri="{9D8B030D-6E8A-4147-A177-3AD203B41FA5}">
                      <a16:colId xmlns:a16="http://schemas.microsoft.com/office/drawing/2014/main" val="82131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Physical Page or in 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Last Access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873822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974030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108142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448184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0094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965615"/>
                  </a:ext>
                </a:extLst>
              </a:tr>
              <a:tr h="225367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80516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479798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092419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845209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131930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867216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60669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295433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825087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093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7443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E9CAB7-DBBE-492F-8AB7-A20B03688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81E779-E397-8D4A-BDF1-FE05DB563941}"/>
              </a:ext>
            </a:extLst>
          </p:cNvPr>
          <p:cNvSpPr txBox="1"/>
          <p:nvPr/>
        </p:nvSpPr>
        <p:spPr>
          <a:xfrm>
            <a:off x="0" y="0"/>
            <a:ext cx="509065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0x223d</a:t>
            </a:r>
          </a:p>
          <a:p>
            <a:endParaRPr lang="en-US" sz="1400" dirty="0"/>
          </a:p>
          <a:p>
            <a:r>
              <a:rPr lang="en-US" sz="1400" dirty="0"/>
              <a:t>Frame/tag = 0x2   (leftmost 4 bits)</a:t>
            </a:r>
          </a:p>
          <a:p>
            <a:endParaRPr lang="en-US" sz="1400" dirty="0"/>
          </a:p>
          <a:p>
            <a:r>
              <a:rPr lang="en-US" sz="1400" dirty="0"/>
              <a:t>For each access, is it a hit in the TLB? no</a:t>
            </a:r>
          </a:p>
          <a:p>
            <a:r>
              <a:rPr lang="en-US" sz="1400" dirty="0"/>
              <a:t>Is it a hit in the page table?  no</a:t>
            </a:r>
          </a:p>
          <a:p>
            <a:r>
              <a:rPr lang="en-US" sz="1400" dirty="0"/>
              <a:t>A page fault? Yes</a:t>
            </a:r>
          </a:p>
          <a:p>
            <a:r>
              <a:rPr lang="en-US" sz="1400" dirty="0"/>
              <a:t>What is the updated page table?</a:t>
            </a:r>
          </a:p>
          <a:p>
            <a:r>
              <a:rPr lang="en-US" sz="1400" dirty="0"/>
              <a:t>What is the updated TLB?</a:t>
            </a:r>
          </a:p>
          <a:p>
            <a:r>
              <a:rPr lang="en-US" sz="1400" dirty="0"/>
              <a:t>Translate to a physical address</a:t>
            </a:r>
          </a:p>
          <a:p>
            <a:endParaRPr lang="en-US" sz="1400" dirty="0"/>
          </a:p>
          <a:p>
            <a:r>
              <a:rPr lang="en-US" sz="1400" dirty="0"/>
              <a:t>Assume page sizes are 2</a:t>
            </a:r>
            <a:r>
              <a:rPr lang="en-US" sz="1400" baseline="30000" dirty="0"/>
              <a:t>12</a:t>
            </a:r>
            <a:r>
              <a:rPr lang="en-US" sz="1400" dirty="0"/>
              <a:t>  bytes</a:t>
            </a:r>
          </a:p>
          <a:p>
            <a:endParaRPr lang="en-US" sz="1400" dirty="0"/>
          </a:p>
          <a:p>
            <a:r>
              <a:rPr lang="en-US" sz="1400" dirty="0"/>
              <a:t>Virtual address space is 2</a:t>
            </a:r>
            <a:r>
              <a:rPr lang="en-US" sz="1400" baseline="30000" dirty="0"/>
              <a:t>16</a:t>
            </a:r>
            <a:r>
              <a:rPr lang="en-US" sz="1400" dirty="0"/>
              <a:t> bytes, physical address space is 2</a:t>
            </a:r>
            <a:r>
              <a:rPr lang="en-US" sz="1400" baseline="30000" dirty="0"/>
              <a:t>15 </a:t>
            </a:r>
            <a:r>
              <a:rPr lang="en-US" sz="1400" dirty="0"/>
              <a:t>bytes</a:t>
            </a:r>
          </a:p>
          <a:p>
            <a:endParaRPr lang="en-US" sz="1400" dirty="0"/>
          </a:p>
          <a:p>
            <a:r>
              <a:rPr lang="en-US" sz="1400" dirty="0"/>
              <a:t>Virtual addresses are log(2</a:t>
            </a:r>
            <a:r>
              <a:rPr lang="en-US" sz="1400" baseline="30000" dirty="0"/>
              <a:t>16</a:t>
            </a:r>
            <a:r>
              <a:rPr lang="en-US" sz="1400" dirty="0"/>
              <a:t>) = 16 bits</a:t>
            </a:r>
          </a:p>
          <a:p>
            <a:r>
              <a:rPr lang="en-US" sz="1400" dirty="0"/>
              <a:t>Physical addresses are log(2</a:t>
            </a:r>
            <a:r>
              <a:rPr lang="en-US" sz="1400" baseline="30000" dirty="0"/>
              <a:t>15</a:t>
            </a:r>
            <a:r>
              <a:rPr lang="en-US" sz="1400" dirty="0"/>
              <a:t>) = 15 bits</a:t>
            </a:r>
          </a:p>
          <a:p>
            <a:endParaRPr lang="en-US" sz="1400" dirty="0"/>
          </a:p>
          <a:p>
            <a:r>
              <a:rPr lang="en-US" sz="1400" dirty="0"/>
              <a:t>Offset field = log(2</a:t>
            </a:r>
            <a:r>
              <a:rPr lang="en-US" sz="1400" baseline="30000" dirty="0"/>
              <a:t>12</a:t>
            </a:r>
            <a:r>
              <a:rPr lang="en-US" sz="1400" dirty="0"/>
              <a:t>) = 12 bits</a:t>
            </a:r>
          </a:p>
          <a:p>
            <a:r>
              <a:rPr lang="en-US" sz="1400" dirty="0"/>
              <a:t>Frame / Tag = 16-12 = 4 bits (virtual address)</a:t>
            </a:r>
          </a:p>
          <a:p>
            <a:r>
              <a:rPr lang="en-US" sz="1400" dirty="0"/>
              <a:t>Page = 15-12 = 3 bits (physical address)</a:t>
            </a:r>
          </a:p>
          <a:p>
            <a:endParaRPr lang="en-US" sz="14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98A8C47-719C-8E4E-975B-DC882B5A0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496273"/>
              </p:ext>
            </p:extLst>
          </p:nvPr>
        </p:nvGraphicFramePr>
        <p:xfrm>
          <a:off x="150694" y="4779673"/>
          <a:ext cx="4450804" cy="1644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99">
                  <a:extLst>
                    <a:ext uri="{9D8B030D-6E8A-4147-A177-3AD203B41FA5}">
                      <a16:colId xmlns:a16="http://schemas.microsoft.com/office/drawing/2014/main" val="4087531554"/>
                    </a:ext>
                  </a:extLst>
                </a:gridCol>
                <a:gridCol w="737920">
                  <a:extLst>
                    <a:ext uri="{9D8B030D-6E8A-4147-A177-3AD203B41FA5}">
                      <a16:colId xmlns:a16="http://schemas.microsoft.com/office/drawing/2014/main" val="152673830"/>
                    </a:ext>
                  </a:extLst>
                </a:gridCol>
                <a:gridCol w="1212499">
                  <a:extLst>
                    <a:ext uri="{9D8B030D-6E8A-4147-A177-3AD203B41FA5}">
                      <a16:colId xmlns:a16="http://schemas.microsoft.com/office/drawing/2014/main" val="4055477152"/>
                    </a:ext>
                  </a:extLst>
                </a:gridCol>
                <a:gridCol w="2031686">
                  <a:extLst>
                    <a:ext uri="{9D8B030D-6E8A-4147-A177-3AD203B41FA5}">
                      <a16:colId xmlns:a16="http://schemas.microsoft.com/office/drawing/2014/main" val="14490602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Tag /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Physical Page Number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Last Access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55847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396889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256551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721628"/>
                  </a:ext>
                </a:extLst>
              </a:tr>
              <a:tr h="2364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286626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24E5E3F-2D7F-9847-A856-0053D1692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623440"/>
              </p:ext>
            </p:extLst>
          </p:nvPr>
        </p:nvGraphicFramePr>
        <p:xfrm>
          <a:off x="5090652" y="42206"/>
          <a:ext cx="6354096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282">
                  <a:extLst>
                    <a:ext uri="{9D8B030D-6E8A-4147-A177-3AD203B41FA5}">
                      <a16:colId xmlns:a16="http://schemas.microsoft.com/office/drawing/2014/main" val="1902569833"/>
                    </a:ext>
                  </a:extLst>
                </a:gridCol>
                <a:gridCol w="1591282">
                  <a:extLst>
                    <a:ext uri="{9D8B030D-6E8A-4147-A177-3AD203B41FA5}">
                      <a16:colId xmlns:a16="http://schemas.microsoft.com/office/drawing/2014/main" val="4092881372"/>
                    </a:ext>
                  </a:extLst>
                </a:gridCol>
                <a:gridCol w="1585766">
                  <a:extLst>
                    <a:ext uri="{9D8B030D-6E8A-4147-A177-3AD203B41FA5}">
                      <a16:colId xmlns:a16="http://schemas.microsoft.com/office/drawing/2014/main" val="2057835483"/>
                    </a:ext>
                  </a:extLst>
                </a:gridCol>
                <a:gridCol w="1585766">
                  <a:extLst>
                    <a:ext uri="{9D8B030D-6E8A-4147-A177-3AD203B41FA5}">
                      <a16:colId xmlns:a16="http://schemas.microsoft.com/office/drawing/2014/main" val="82131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Physical Page or in 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Last Access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873822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974030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108142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448184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0094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965615"/>
                  </a:ext>
                </a:extLst>
              </a:tr>
              <a:tr h="225367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80516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479798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092419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845209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131930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867216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60669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295433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825087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093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165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66668A-1AA3-4B3E-A760-8C0A15499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81E779-E397-8D4A-BDF1-FE05DB563941}"/>
              </a:ext>
            </a:extLst>
          </p:cNvPr>
          <p:cNvSpPr txBox="1"/>
          <p:nvPr/>
        </p:nvSpPr>
        <p:spPr>
          <a:xfrm>
            <a:off x="0" y="0"/>
            <a:ext cx="509065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0x223d</a:t>
            </a:r>
          </a:p>
          <a:p>
            <a:endParaRPr lang="en-US" sz="1400" dirty="0"/>
          </a:p>
          <a:p>
            <a:r>
              <a:rPr lang="en-US" sz="1400" dirty="0"/>
              <a:t>Frame/tag = 0x2   (leftmost 4 bits)</a:t>
            </a:r>
          </a:p>
          <a:p>
            <a:endParaRPr lang="en-US" sz="1400" dirty="0"/>
          </a:p>
          <a:p>
            <a:r>
              <a:rPr lang="en-US" sz="1400" dirty="0"/>
              <a:t>For each access, is it a hit in the TLB? no</a:t>
            </a:r>
          </a:p>
          <a:p>
            <a:r>
              <a:rPr lang="en-US" sz="1400" dirty="0"/>
              <a:t>Is it a hit in the page table?  no</a:t>
            </a:r>
          </a:p>
          <a:p>
            <a:r>
              <a:rPr lang="en-US" sz="1400" dirty="0"/>
              <a:t>A page fault? Yes</a:t>
            </a:r>
          </a:p>
          <a:p>
            <a:r>
              <a:rPr lang="en-US" sz="1400" dirty="0"/>
              <a:t>What is the updated page table?</a:t>
            </a:r>
          </a:p>
          <a:p>
            <a:r>
              <a:rPr lang="en-US" sz="1400" dirty="0"/>
              <a:t>What is the updated TLB?</a:t>
            </a:r>
          </a:p>
          <a:p>
            <a:r>
              <a:rPr lang="en-US" sz="1400" dirty="0"/>
              <a:t>Translate to a physical address</a:t>
            </a:r>
          </a:p>
          <a:p>
            <a:endParaRPr lang="en-US" sz="1400" dirty="0"/>
          </a:p>
          <a:p>
            <a:r>
              <a:rPr lang="en-US" sz="1400" dirty="0"/>
              <a:t>Assume page sizes are 2</a:t>
            </a:r>
            <a:r>
              <a:rPr lang="en-US" sz="1400" baseline="30000" dirty="0"/>
              <a:t>12</a:t>
            </a:r>
            <a:r>
              <a:rPr lang="en-US" sz="1400" dirty="0"/>
              <a:t>  bytes</a:t>
            </a:r>
          </a:p>
          <a:p>
            <a:endParaRPr lang="en-US" sz="1400" dirty="0"/>
          </a:p>
          <a:p>
            <a:r>
              <a:rPr lang="en-US" sz="1400" dirty="0"/>
              <a:t>Virtual address space is 2</a:t>
            </a:r>
            <a:r>
              <a:rPr lang="en-US" sz="1400" baseline="30000" dirty="0"/>
              <a:t>16</a:t>
            </a:r>
            <a:r>
              <a:rPr lang="en-US" sz="1400" dirty="0"/>
              <a:t> bytes, physical address space is 2</a:t>
            </a:r>
            <a:r>
              <a:rPr lang="en-US" sz="1400" baseline="30000" dirty="0"/>
              <a:t>15 </a:t>
            </a:r>
            <a:r>
              <a:rPr lang="en-US" sz="1400" dirty="0"/>
              <a:t>bytes</a:t>
            </a:r>
          </a:p>
          <a:p>
            <a:endParaRPr lang="en-US" sz="1400" dirty="0"/>
          </a:p>
          <a:p>
            <a:r>
              <a:rPr lang="en-US" sz="1400" dirty="0"/>
              <a:t>Virtual addresses are log(2</a:t>
            </a:r>
            <a:r>
              <a:rPr lang="en-US" sz="1400" baseline="30000" dirty="0"/>
              <a:t>16</a:t>
            </a:r>
            <a:r>
              <a:rPr lang="en-US" sz="1400" dirty="0"/>
              <a:t>) = 16 bits</a:t>
            </a:r>
          </a:p>
          <a:p>
            <a:r>
              <a:rPr lang="en-US" sz="1400" dirty="0"/>
              <a:t>Physical addresses are log(2</a:t>
            </a:r>
            <a:r>
              <a:rPr lang="en-US" sz="1400" baseline="30000" dirty="0"/>
              <a:t>15</a:t>
            </a:r>
            <a:r>
              <a:rPr lang="en-US" sz="1400" dirty="0"/>
              <a:t>) = 15 bits</a:t>
            </a:r>
          </a:p>
          <a:p>
            <a:endParaRPr lang="en-US" sz="1400" dirty="0"/>
          </a:p>
          <a:p>
            <a:r>
              <a:rPr lang="en-US" sz="1400" dirty="0"/>
              <a:t>Offset field = log(2</a:t>
            </a:r>
            <a:r>
              <a:rPr lang="en-US" sz="1400" baseline="30000" dirty="0"/>
              <a:t>12</a:t>
            </a:r>
            <a:r>
              <a:rPr lang="en-US" sz="1400" dirty="0"/>
              <a:t>) = 12 bits</a:t>
            </a:r>
          </a:p>
          <a:p>
            <a:r>
              <a:rPr lang="en-US" sz="1400" dirty="0"/>
              <a:t>Frame / Tag = 16-12 = 4 bits (virtual address)</a:t>
            </a:r>
          </a:p>
          <a:p>
            <a:r>
              <a:rPr lang="en-US" sz="1400" dirty="0"/>
              <a:t>Page = 15-12 = 3 bits (physical address)</a:t>
            </a:r>
          </a:p>
          <a:p>
            <a:endParaRPr lang="en-US" sz="14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98A8C47-719C-8E4E-975B-DC882B5A0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057214"/>
              </p:ext>
            </p:extLst>
          </p:nvPr>
        </p:nvGraphicFramePr>
        <p:xfrm>
          <a:off x="150694" y="4779673"/>
          <a:ext cx="4450804" cy="1644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99">
                  <a:extLst>
                    <a:ext uri="{9D8B030D-6E8A-4147-A177-3AD203B41FA5}">
                      <a16:colId xmlns:a16="http://schemas.microsoft.com/office/drawing/2014/main" val="4087531554"/>
                    </a:ext>
                  </a:extLst>
                </a:gridCol>
                <a:gridCol w="737920">
                  <a:extLst>
                    <a:ext uri="{9D8B030D-6E8A-4147-A177-3AD203B41FA5}">
                      <a16:colId xmlns:a16="http://schemas.microsoft.com/office/drawing/2014/main" val="152673830"/>
                    </a:ext>
                  </a:extLst>
                </a:gridCol>
                <a:gridCol w="1212499">
                  <a:extLst>
                    <a:ext uri="{9D8B030D-6E8A-4147-A177-3AD203B41FA5}">
                      <a16:colId xmlns:a16="http://schemas.microsoft.com/office/drawing/2014/main" val="4055477152"/>
                    </a:ext>
                  </a:extLst>
                </a:gridCol>
                <a:gridCol w="2031686">
                  <a:extLst>
                    <a:ext uri="{9D8B030D-6E8A-4147-A177-3AD203B41FA5}">
                      <a16:colId xmlns:a16="http://schemas.microsoft.com/office/drawing/2014/main" val="14490602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Tag /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Physical Page Number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Last Access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55847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396889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256551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721628"/>
                  </a:ext>
                </a:extLst>
              </a:tr>
              <a:tr h="2364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286626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24E5E3F-2D7F-9847-A856-0053D1692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54432"/>
              </p:ext>
            </p:extLst>
          </p:nvPr>
        </p:nvGraphicFramePr>
        <p:xfrm>
          <a:off x="5090652" y="42206"/>
          <a:ext cx="6354096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282">
                  <a:extLst>
                    <a:ext uri="{9D8B030D-6E8A-4147-A177-3AD203B41FA5}">
                      <a16:colId xmlns:a16="http://schemas.microsoft.com/office/drawing/2014/main" val="1902569833"/>
                    </a:ext>
                  </a:extLst>
                </a:gridCol>
                <a:gridCol w="1591282">
                  <a:extLst>
                    <a:ext uri="{9D8B030D-6E8A-4147-A177-3AD203B41FA5}">
                      <a16:colId xmlns:a16="http://schemas.microsoft.com/office/drawing/2014/main" val="4092881372"/>
                    </a:ext>
                  </a:extLst>
                </a:gridCol>
                <a:gridCol w="1585766">
                  <a:extLst>
                    <a:ext uri="{9D8B030D-6E8A-4147-A177-3AD203B41FA5}">
                      <a16:colId xmlns:a16="http://schemas.microsoft.com/office/drawing/2014/main" val="2057835483"/>
                    </a:ext>
                  </a:extLst>
                </a:gridCol>
                <a:gridCol w="1585766">
                  <a:extLst>
                    <a:ext uri="{9D8B030D-6E8A-4147-A177-3AD203B41FA5}">
                      <a16:colId xmlns:a16="http://schemas.microsoft.com/office/drawing/2014/main" val="82131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Physical Page or in 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Last Access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873822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974030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108142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448184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0094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965615"/>
                  </a:ext>
                </a:extLst>
              </a:tr>
              <a:tr h="225367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80516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479798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092419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845209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131930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867216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60669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295433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825087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093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8698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EF3697-87C1-4F1E-9059-5A689CE3C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81E779-E397-8D4A-BDF1-FE05DB563941}"/>
              </a:ext>
            </a:extLst>
          </p:cNvPr>
          <p:cNvSpPr txBox="1"/>
          <p:nvPr/>
        </p:nvSpPr>
        <p:spPr>
          <a:xfrm>
            <a:off x="0" y="0"/>
            <a:ext cx="5090652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0x223d</a:t>
            </a:r>
          </a:p>
          <a:p>
            <a:endParaRPr lang="en-US" sz="1400" dirty="0"/>
          </a:p>
          <a:p>
            <a:r>
              <a:rPr lang="en-US" sz="1400" dirty="0"/>
              <a:t>Frame/tag = 0x2   (leftmost 4 bits)</a:t>
            </a:r>
          </a:p>
          <a:p>
            <a:endParaRPr lang="en-US" sz="1400" dirty="0"/>
          </a:p>
          <a:p>
            <a:r>
              <a:rPr lang="en-US" sz="1400" dirty="0"/>
              <a:t>For each access, is it a hit in the TLB? no</a:t>
            </a:r>
          </a:p>
          <a:p>
            <a:r>
              <a:rPr lang="en-US" sz="1400" dirty="0"/>
              <a:t>Is it a hit in the page table?  no</a:t>
            </a:r>
          </a:p>
          <a:p>
            <a:r>
              <a:rPr lang="en-US" sz="1400" dirty="0"/>
              <a:t>A page fault? Yes</a:t>
            </a:r>
          </a:p>
          <a:p>
            <a:r>
              <a:rPr lang="en-US" sz="1400" dirty="0"/>
              <a:t>What is the updated page table?</a:t>
            </a:r>
          </a:p>
          <a:p>
            <a:r>
              <a:rPr lang="en-US" sz="1400" dirty="0"/>
              <a:t>What is the updated TLB?</a:t>
            </a:r>
          </a:p>
          <a:p>
            <a:r>
              <a:rPr lang="en-US" sz="1400" dirty="0"/>
              <a:t>Translate to a physical address </a:t>
            </a:r>
          </a:p>
          <a:p>
            <a:r>
              <a:rPr lang="en-US" sz="1400" dirty="0"/>
              <a:t>0x623d  -&gt; 110 0010 0011 1011</a:t>
            </a:r>
          </a:p>
          <a:p>
            <a:endParaRPr lang="en-US" sz="1400" dirty="0"/>
          </a:p>
          <a:p>
            <a:r>
              <a:rPr lang="en-US" sz="1400" dirty="0"/>
              <a:t>Assume page sizes are 2</a:t>
            </a:r>
            <a:r>
              <a:rPr lang="en-US" sz="1400" baseline="30000" dirty="0"/>
              <a:t>12</a:t>
            </a:r>
            <a:r>
              <a:rPr lang="en-US" sz="1400" dirty="0"/>
              <a:t>  bytes</a:t>
            </a:r>
          </a:p>
          <a:p>
            <a:endParaRPr lang="en-US" sz="1400" dirty="0"/>
          </a:p>
          <a:p>
            <a:r>
              <a:rPr lang="en-US" sz="1400" dirty="0"/>
              <a:t>Virtual address space is 2</a:t>
            </a:r>
            <a:r>
              <a:rPr lang="en-US" sz="1400" baseline="30000" dirty="0"/>
              <a:t>16</a:t>
            </a:r>
            <a:r>
              <a:rPr lang="en-US" sz="1400" dirty="0"/>
              <a:t> bytes, physical address space is 2</a:t>
            </a:r>
            <a:r>
              <a:rPr lang="en-US" sz="1400" baseline="30000" dirty="0"/>
              <a:t>15 </a:t>
            </a:r>
            <a:r>
              <a:rPr lang="en-US" sz="1400" dirty="0"/>
              <a:t>bytes</a:t>
            </a:r>
          </a:p>
          <a:p>
            <a:endParaRPr lang="en-US" sz="1400" dirty="0"/>
          </a:p>
          <a:p>
            <a:r>
              <a:rPr lang="en-US" sz="1400" dirty="0"/>
              <a:t>Virtual addresses are log(2</a:t>
            </a:r>
            <a:r>
              <a:rPr lang="en-US" sz="1400" baseline="30000" dirty="0"/>
              <a:t>16</a:t>
            </a:r>
            <a:r>
              <a:rPr lang="en-US" sz="1400" dirty="0"/>
              <a:t>) = 16 bits</a:t>
            </a:r>
          </a:p>
          <a:p>
            <a:r>
              <a:rPr lang="en-US" sz="1400" dirty="0"/>
              <a:t>Physical addresses are log(2</a:t>
            </a:r>
            <a:r>
              <a:rPr lang="en-US" sz="1400" baseline="30000" dirty="0"/>
              <a:t>15</a:t>
            </a:r>
            <a:r>
              <a:rPr lang="en-US" sz="1400" dirty="0"/>
              <a:t>) = 15 bits</a:t>
            </a:r>
          </a:p>
          <a:p>
            <a:endParaRPr lang="en-US" sz="1400" dirty="0"/>
          </a:p>
          <a:p>
            <a:r>
              <a:rPr lang="en-US" sz="1400" dirty="0"/>
              <a:t>Offset field = log(2</a:t>
            </a:r>
            <a:r>
              <a:rPr lang="en-US" sz="1400" baseline="30000" dirty="0"/>
              <a:t>12</a:t>
            </a:r>
            <a:r>
              <a:rPr lang="en-US" sz="1400" dirty="0"/>
              <a:t>) = 12 bits</a:t>
            </a:r>
          </a:p>
          <a:p>
            <a:r>
              <a:rPr lang="en-US" sz="1400" dirty="0"/>
              <a:t>Frame / Tag = 16-12 = 4 bits (virtual address)</a:t>
            </a:r>
          </a:p>
          <a:p>
            <a:r>
              <a:rPr lang="en-US" sz="1400" dirty="0"/>
              <a:t>Page = 15-12 = 3 bits (physical address)</a:t>
            </a:r>
          </a:p>
          <a:p>
            <a:endParaRPr lang="en-US" sz="14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98A8C47-719C-8E4E-975B-DC882B5A0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886362"/>
              </p:ext>
            </p:extLst>
          </p:nvPr>
        </p:nvGraphicFramePr>
        <p:xfrm>
          <a:off x="150694" y="4779673"/>
          <a:ext cx="4450804" cy="1644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99">
                  <a:extLst>
                    <a:ext uri="{9D8B030D-6E8A-4147-A177-3AD203B41FA5}">
                      <a16:colId xmlns:a16="http://schemas.microsoft.com/office/drawing/2014/main" val="4087531554"/>
                    </a:ext>
                  </a:extLst>
                </a:gridCol>
                <a:gridCol w="737920">
                  <a:extLst>
                    <a:ext uri="{9D8B030D-6E8A-4147-A177-3AD203B41FA5}">
                      <a16:colId xmlns:a16="http://schemas.microsoft.com/office/drawing/2014/main" val="152673830"/>
                    </a:ext>
                  </a:extLst>
                </a:gridCol>
                <a:gridCol w="1212499">
                  <a:extLst>
                    <a:ext uri="{9D8B030D-6E8A-4147-A177-3AD203B41FA5}">
                      <a16:colId xmlns:a16="http://schemas.microsoft.com/office/drawing/2014/main" val="4055477152"/>
                    </a:ext>
                  </a:extLst>
                </a:gridCol>
                <a:gridCol w="2031686">
                  <a:extLst>
                    <a:ext uri="{9D8B030D-6E8A-4147-A177-3AD203B41FA5}">
                      <a16:colId xmlns:a16="http://schemas.microsoft.com/office/drawing/2014/main" val="14490602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Tag /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Physical Page Number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Last Access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55847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396889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256551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721628"/>
                  </a:ext>
                </a:extLst>
              </a:tr>
              <a:tr h="2364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286626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24E5E3F-2D7F-9847-A856-0053D1692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394723"/>
              </p:ext>
            </p:extLst>
          </p:nvPr>
        </p:nvGraphicFramePr>
        <p:xfrm>
          <a:off x="5090652" y="42206"/>
          <a:ext cx="6354096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282">
                  <a:extLst>
                    <a:ext uri="{9D8B030D-6E8A-4147-A177-3AD203B41FA5}">
                      <a16:colId xmlns:a16="http://schemas.microsoft.com/office/drawing/2014/main" val="1902569833"/>
                    </a:ext>
                  </a:extLst>
                </a:gridCol>
                <a:gridCol w="1591282">
                  <a:extLst>
                    <a:ext uri="{9D8B030D-6E8A-4147-A177-3AD203B41FA5}">
                      <a16:colId xmlns:a16="http://schemas.microsoft.com/office/drawing/2014/main" val="4092881372"/>
                    </a:ext>
                  </a:extLst>
                </a:gridCol>
                <a:gridCol w="1585766">
                  <a:extLst>
                    <a:ext uri="{9D8B030D-6E8A-4147-A177-3AD203B41FA5}">
                      <a16:colId xmlns:a16="http://schemas.microsoft.com/office/drawing/2014/main" val="2057835483"/>
                    </a:ext>
                  </a:extLst>
                </a:gridCol>
                <a:gridCol w="1585766">
                  <a:extLst>
                    <a:ext uri="{9D8B030D-6E8A-4147-A177-3AD203B41FA5}">
                      <a16:colId xmlns:a16="http://schemas.microsoft.com/office/drawing/2014/main" val="82131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Physical Page or in 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Last Access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873822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974030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108142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448184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disk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0094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965615"/>
                  </a:ext>
                </a:extLst>
              </a:tr>
              <a:tr h="225367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80516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479798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092419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845209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131930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867216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60669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295433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825087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093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3575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027191-1A60-4818-8B1F-C316FFFEC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81E779-E397-8D4A-BDF1-FE05DB563941}"/>
              </a:ext>
            </a:extLst>
          </p:cNvPr>
          <p:cNvSpPr txBox="1"/>
          <p:nvPr/>
        </p:nvSpPr>
        <p:spPr>
          <a:xfrm>
            <a:off x="0" y="0"/>
            <a:ext cx="509065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0x58b3</a:t>
            </a:r>
          </a:p>
          <a:p>
            <a:endParaRPr lang="en-US" sz="1400" dirty="0"/>
          </a:p>
          <a:p>
            <a:r>
              <a:rPr lang="en-US" sz="1400" dirty="0"/>
              <a:t>Frame/tag = 0x5   (leftmost 4 bits)</a:t>
            </a:r>
          </a:p>
          <a:p>
            <a:endParaRPr lang="en-US" sz="1400" dirty="0"/>
          </a:p>
          <a:p>
            <a:r>
              <a:rPr lang="en-US" sz="1400" dirty="0"/>
              <a:t>For each access, is it a hit in the TLB? </a:t>
            </a:r>
          </a:p>
          <a:p>
            <a:r>
              <a:rPr lang="en-US" sz="1400" dirty="0"/>
              <a:t>Is it a hit in the page table?  </a:t>
            </a:r>
          </a:p>
          <a:p>
            <a:r>
              <a:rPr lang="en-US" sz="1400" dirty="0"/>
              <a:t>A page fault? </a:t>
            </a:r>
          </a:p>
          <a:p>
            <a:r>
              <a:rPr lang="en-US" sz="1400" dirty="0"/>
              <a:t>What is the updated page table?</a:t>
            </a:r>
          </a:p>
          <a:p>
            <a:r>
              <a:rPr lang="en-US" sz="1400" dirty="0"/>
              <a:t>What is the updated TLB?</a:t>
            </a:r>
          </a:p>
          <a:p>
            <a:r>
              <a:rPr lang="en-US" sz="1400" dirty="0"/>
              <a:t>Translate to a physical address</a:t>
            </a:r>
          </a:p>
          <a:p>
            <a:endParaRPr lang="en-US" sz="1400" dirty="0"/>
          </a:p>
          <a:p>
            <a:r>
              <a:rPr lang="en-US" sz="1400" dirty="0"/>
              <a:t>Assume page sizes are 2</a:t>
            </a:r>
            <a:r>
              <a:rPr lang="en-US" sz="1400" baseline="30000" dirty="0"/>
              <a:t>12</a:t>
            </a:r>
            <a:r>
              <a:rPr lang="en-US" sz="1400" dirty="0"/>
              <a:t>  bytes</a:t>
            </a:r>
          </a:p>
          <a:p>
            <a:endParaRPr lang="en-US" sz="1400" dirty="0"/>
          </a:p>
          <a:p>
            <a:r>
              <a:rPr lang="en-US" sz="1400" dirty="0"/>
              <a:t>Virtual address space is 2</a:t>
            </a:r>
            <a:r>
              <a:rPr lang="en-US" sz="1400" baseline="30000" dirty="0"/>
              <a:t>16</a:t>
            </a:r>
            <a:r>
              <a:rPr lang="en-US" sz="1400" dirty="0"/>
              <a:t> bytes, physical address space is 2</a:t>
            </a:r>
            <a:r>
              <a:rPr lang="en-US" sz="1400" baseline="30000" dirty="0"/>
              <a:t>15 </a:t>
            </a:r>
            <a:r>
              <a:rPr lang="en-US" sz="1400" dirty="0"/>
              <a:t>bytes</a:t>
            </a:r>
          </a:p>
          <a:p>
            <a:endParaRPr lang="en-US" sz="1400" dirty="0"/>
          </a:p>
          <a:p>
            <a:r>
              <a:rPr lang="en-US" sz="1400" dirty="0"/>
              <a:t>Virtual addresses are log(2</a:t>
            </a:r>
            <a:r>
              <a:rPr lang="en-US" sz="1400" baseline="30000" dirty="0"/>
              <a:t>16</a:t>
            </a:r>
            <a:r>
              <a:rPr lang="en-US" sz="1400" dirty="0"/>
              <a:t>) = 16 bits</a:t>
            </a:r>
          </a:p>
          <a:p>
            <a:r>
              <a:rPr lang="en-US" sz="1400" dirty="0"/>
              <a:t>Physical addresses are log(2</a:t>
            </a:r>
            <a:r>
              <a:rPr lang="en-US" sz="1400" baseline="30000" dirty="0"/>
              <a:t>15</a:t>
            </a:r>
            <a:r>
              <a:rPr lang="en-US" sz="1400" dirty="0"/>
              <a:t>) = 15 bits</a:t>
            </a:r>
          </a:p>
          <a:p>
            <a:endParaRPr lang="en-US" sz="1400" dirty="0"/>
          </a:p>
          <a:p>
            <a:r>
              <a:rPr lang="en-US" sz="1400" dirty="0"/>
              <a:t>Offset field = log(2</a:t>
            </a:r>
            <a:r>
              <a:rPr lang="en-US" sz="1400" baseline="30000" dirty="0"/>
              <a:t>12</a:t>
            </a:r>
            <a:r>
              <a:rPr lang="en-US" sz="1400" dirty="0"/>
              <a:t>) = 12 bits</a:t>
            </a:r>
          </a:p>
          <a:p>
            <a:r>
              <a:rPr lang="en-US" sz="1400" dirty="0"/>
              <a:t>Frame / Tag = 16-12 = 4 bits (virtual address)</a:t>
            </a:r>
          </a:p>
          <a:p>
            <a:r>
              <a:rPr lang="en-US" sz="1400" dirty="0"/>
              <a:t>Page = 15-12 = 3 bits (physical address)</a:t>
            </a:r>
          </a:p>
          <a:p>
            <a:endParaRPr lang="en-US" sz="14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98A8C47-719C-8E4E-975B-DC882B5A0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166902"/>
              </p:ext>
            </p:extLst>
          </p:nvPr>
        </p:nvGraphicFramePr>
        <p:xfrm>
          <a:off x="150694" y="4779673"/>
          <a:ext cx="4450804" cy="1644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99">
                  <a:extLst>
                    <a:ext uri="{9D8B030D-6E8A-4147-A177-3AD203B41FA5}">
                      <a16:colId xmlns:a16="http://schemas.microsoft.com/office/drawing/2014/main" val="4087531554"/>
                    </a:ext>
                  </a:extLst>
                </a:gridCol>
                <a:gridCol w="737920">
                  <a:extLst>
                    <a:ext uri="{9D8B030D-6E8A-4147-A177-3AD203B41FA5}">
                      <a16:colId xmlns:a16="http://schemas.microsoft.com/office/drawing/2014/main" val="152673830"/>
                    </a:ext>
                  </a:extLst>
                </a:gridCol>
                <a:gridCol w="1212499">
                  <a:extLst>
                    <a:ext uri="{9D8B030D-6E8A-4147-A177-3AD203B41FA5}">
                      <a16:colId xmlns:a16="http://schemas.microsoft.com/office/drawing/2014/main" val="4055477152"/>
                    </a:ext>
                  </a:extLst>
                </a:gridCol>
                <a:gridCol w="2031686">
                  <a:extLst>
                    <a:ext uri="{9D8B030D-6E8A-4147-A177-3AD203B41FA5}">
                      <a16:colId xmlns:a16="http://schemas.microsoft.com/office/drawing/2014/main" val="14490602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Tag /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Physical Page Number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Last Access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55847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396889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256551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721628"/>
                  </a:ext>
                </a:extLst>
              </a:tr>
              <a:tr h="2364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286626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24E5E3F-2D7F-9847-A856-0053D1692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45261"/>
              </p:ext>
            </p:extLst>
          </p:nvPr>
        </p:nvGraphicFramePr>
        <p:xfrm>
          <a:off x="5090652" y="42206"/>
          <a:ext cx="6354096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282">
                  <a:extLst>
                    <a:ext uri="{9D8B030D-6E8A-4147-A177-3AD203B41FA5}">
                      <a16:colId xmlns:a16="http://schemas.microsoft.com/office/drawing/2014/main" val="1902569833"/>
                    </a:ext>
                  </a:extLst>
                </a:gridCol>
                <a:gridCol w="1591282">
                  <a:extLst>
                    <a:ext uri="{9D8B030D-6E8A-4147-A177-3AD203B41FA5}">
                      <a16:colId xmlns:a16="http://schemas.microsoft.com/office/drawing/2014/main" val="4092881372"/>
                    </a:ext>
                  </a:extLst>
                </a:gridCol>
                <a:gridCol w="1585766">
                  <a:extLst>
                    <a:ext uri="{9D8B030D-6E8A-4147-A177-3AD203B41FA5}">
                      <a16:colId xmlns:a16="http://schemas.microsoft.com/office/drawing/2014/main" val="2057835483"/>
                    </a:ext>
                  </a:extLst>
                </a:gridCol>
                <a:gridCol w="1585766">
                  <a:extLst>
                    <a:ext uri="{9D8B030D-6E8A-4147-A177-3AD203B41FA5}">
                      <a16:colId xmlns:a16="http://schemas.microsoft.com/office/drawing/2014/main" val="82131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Physical Page or in 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Last Access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873822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974030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108142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448184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0094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965615"/>
                  </a:ext>
                </a:extLst>
              </a:tr>
              <a:tr h="225367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80516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479798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092419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845209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131930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867216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60669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295433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825087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093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1025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114D31-E29E-4351-87FD-C5645BE33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81E779-E397-8D4A-BDF1-FE05DB563941}"/>
              </a:ext>
            </a:extLst>
          </p:cNvPr>
          <p:cNvSpPr txBox="1"/>
          <p:nvPr/>
        </p:nvSpPr>
        <p:spPr>
          <a:xfrm>
            <a:off x="0" y="0"/>
            <a:ext cx="509065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0x58b3</a:t>
            </a:r>
          </a:p>
          <a:p>
            <a:endParaRPr lang="en-US" sz="1400" dirty="0"/>
          </a:p>
          <a:p>
            <a:r>
              <a:rPr lang="en-US" sz="1400" dirty="0"/>
              <a:t>Frame/tag = 0x5   (leftmost 4 bits)</a:t>
            </a:r>
          </a:p>
          <a:p>
            <a:endParaRPr lang="en-US" sz="1400" dirty="0"/>
          </a:p>
          <a:p>
            <a:r>
              <a:rPr lang="en-US" sz="1400" dirty="0"/>
              <a:t>For each access, is it a hit in the TLB? no</a:t>
            </a:r>
          </a:p>
          <a:p>
            <a:r>
              <a:rPr lang="en-US" sz="1400" dirty="0"/>
              <a:t>Is it a hit in the page table?  yes</a:t>
            </a:r>
          </a:p>
          <a:p>
            <a:r>
              <a:rPr lang="en-US" sz="1400" dirty="0"/>
              <a:t>A page fault?  no</a:t>
            </a:r>
          </a:p>
          <a:p>
            <a:r>
              <a:rPr lang="en-US" sz="1400" dirty="0"/>
              <a:t>What is the updated page table?</a:t>
            </a:r>
          </a:p>
          <a:p>
            <a:r>
              <a:rPr lang="en-US" sz="1400" dirty="0"/>
              <a:t>What is the updated TLB?</a:t>
            </a:r>
          </a:p>
          <a:p>
            <a:r>
              <a:rPr lang="en-US" sz="1400" dirty="0"/>
              <a:t>Translate to a physical address</a:t>
            </a:r>
          </a:p>
          <a:p>
            <a:endParaRPr lang="en-US" sz="1400" dirty="0"/>
          </a:p>
          <a:p>
            <a:r>
              <a:rPr lang="en-US" sz="1400" dirty="0"/>
              <a:t>Assume page sizes are 2</a:t>
            </a:r>
            <a:r>
              <a:rPr lang="en-US" sz="1400" baseline="30000" dirty="0"/>
              <a:t>12</a:t>
            </a:r>
            <a:r>
              <a:rPr lang="en-US" sz="1400" dirty="0"/>
              <a:t>  bytes</a:t>
            </a:r>
          </a:p>
          <a:p>
            <a:endParaRPr lang="en-US" sz="1400" dirty="0"/>
          </a:p>
          <a:p>
            <a:r>
              <a:rPr lang="en-US" sz="1400" dirty="0"/>
              <a:t>Virtual address space is 2</a:t>
            </a:r>
            <a:r>
              <a:rPr lang="en-US" sz="1400" baseline="30000" dirty="0"/>
              <a:t>16</a:t>
            </a:r>
            <a:r>
              <a:rPr lang="en-US" sz="1400" dirty="0"/>
              <a:t> bytes, physical address space is 2</a:t>
            </a:r>
            <a:r>
              <a:rPr lang="en-US" sz="1400" baseline="30000" dirty="0"/>
              <a:t>15 </a:t>
            </a:r>
            <a:r>
              <a:rPr lang="en-US" sz="1400" dirty="0"/>
              <a:t>bytes</a:t>
            </a:r>
          </a:p>
          <a:p>
            <a:endParaRPr lang="en-US" sz="1400" dirty="0"/>
          </a:p>
          <a:p>
            <a:r>
              <a:rPr lang="en-US" sz="1400" dirty="0"/>
              <a:t>Virtual addresses are log(2</a:t>
            </a:r>
            <a:r>
              <a:rPr lang="en-US" sz="1400" baseline="30000" dirty="0"/>
              <a:t>16</a:t>
            </a:r>
            <a:r>
              <a:rPr lang="en-US" sz="1400" dirty="0"/>
              <a:t>) = 16 bits</a:t>
            </a:r>
          </a:p>
          <a:p>
            <a:r>
              <a:rPr lang="en-US" sz="1400" dirty="0"/>
              <a:t>Physical addresses are log(2</a:t>
            </a:r>
            <a:r>
              <a:rPr lang="en-US" sz="1400" baseline="30000" dirty="0"/>
              <a:t>15</a:t>
            </a:r>
            <a:r>
              <a:rPr lang="en-US" sz="1400" dirty="0"/>
              <a:t>) = 15 bits</a:t>
            </a:r>
          </a:p>
          <a:p>
            <a:endParaRPr lang="en-US" sz="1400" dirty="0"/>
          </a:p>
          <a:p>
            <a:r>
              <a:rPr lang="en-US" sz="1400" dirty="0"/>
              <a:t>Offset field = log(2</a:t>
            </a:r>
            <a:r>
              <a:rPr lang="en-US" sz="1400" baseline="30000" dirty="0"/>
              <a:t>12</a:t>
            </a:r>
            <a:r>
              <a:rPr lang="en-US" sz="1400" dirty="0"/>
              <a:t>) = 12 bits</a:t>
            </a:r>
          </a:p>
          <a:p>
            <a:r>
              <a:rPr lang="en-US" sz="1400" dirty="0"/>
              <a:t>Frame / Tag = 16-12 = 4 bits (virtual address)</a:t>
            </a:r>
          </a:p>
          <a:p>
            <a:r>
              <a:rPr lang="en-US" sz="1400" dirty="0"/>
              <a:t>Page = 15-12 = 3 bits (physical address)</a:t>
            </a:r>
          </a:p>
          <a:p>
            <a:endParaRPr lang="en-US" sz="14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98A8C47-719C-8E4E-975B-DC882B5A033D}"/>
              </a:ext>
            </a:extLst>
          </p:cNvPr>
          <p:cNvGraphicFramePr>
            <a:graphicFrameLocks noGrp="1"/>
          </p:cNvGraphicFramePr>
          <p:nvPr/>
        </p:nvGraphicFramePr>
        <p:xfrm>
          <a:off x="150694" y="4779673"/>
          <a:ext cx="4450804" cy="1644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99">
                  <a:extLst>
                    <a:ext uri="{9D8B030D-6E8A-4147-A177-3AD203B41FA5}">
                      <a16:colId xmlns:a16="http://schemas.microsoft.com/office/drawing/2014/main" val="4087531554"/>
                    </a:ext>
                  </a:extLst>
                </a:gridCol>
                <a:gridCol w="737920">
                  <a:extLst>
                    <a:ext uri="{9D8B030D-6E8A-4147-A177-3AD203B41FA5}">
                      <a16:colId xmlns:a16="http://schemas.microsoft.com/office/drawing/2014/main" val="152673830"/>
                    </a:ext>
                  </a:extLst>
                </a:gridCol>
                <a:gridCol w="1212499">
                  <a:extLst>
                    <a:ext uri="{9D8B030D-6E8A-4147-A177-3AD203B41FA5}">
                      <a16:colId xmlns:a16="http://schemas.microsoft.com/office/drawing/2014/main" val="4055477152"/>
                    </a:ext>
                  </a:extLst>
                </a:gridCol>
                <a:gridCol w="2031686">
                  <a:extLst>
                    <a:ext uri="{9D8B030D-6E8A-4147-A177-3AD203B41FA5}">
                      <a16:colId xmlns:a16="http://schemas.microsoft.com/office/drawing/2014/main" val="14490602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Tag /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Physical Page Number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Last Access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55847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396889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256551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721628"/>
                  </a:ext>
                </a:extLst>
              </a:tr>
              <a:tr h="2364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286626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24E5E3F-2D7F-9847-A856-0053D1692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071018"/>
              </p:ext>
            </p:extLst>
          </p:nvPr>
        </p:nvGraphicFramePr>
        <p:xfrm>
          <a:off x="5090652" y="42206"/>
          <a:ext cx="6354096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282">
                  <a:extLst>
                    <a:ext uri="{9D8B030D-6E8A-4147-A177-3AD203B41FA5}">
                      <a16:colId xmlns:a16="http://schemas.microsoft.com/office/drawing/2014/main" val="1902569833"/>
                    </a:ext>
                  </a:extLst>
                </a:gridCol>
                <a:gridCol w="1591282">
                  <a:extLst>
                    <a:ext uri="{9D8B030D-6E8A-4147-A177-3AD203B41FA5}">
                      <a16:colId xmlns:a16="http://schemas.microsoft.com/office/drawing/2014/main" val="4092881372"/>
                    </a:ext>
                  </a:extLst>
                </a:gridCol>
                <a:gridCol w="1585766">
                  <a:extLst>
                    <a:ext uri="{9D8B030D-6E8A-4147-A177-3AD203B41FA5}">
                      <a16:colId xmlns:a16="http://schemas.microsoft.com/office/drawing/2014/main" val="2057835483"/>
                    </a:ext>
                  </a:extLst>
                </a:gridCol>
                <a:gridCol w="1585766">
                  <a:extLst>
                    <a:ext uri="{9D8B030D-6E8A-4147-A177-3AD203B41FA5}">
                      <a16:colId xmlns:a16="http://schemas.microsoft.com/office/drawing/2014/main" val="82131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Physical Page or in 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Last Access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873822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974030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108142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448184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0094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965615"/>
                  </a:ext>
                </a:extLst>
              </a:tr>
              <a:tr h="225367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80516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479798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092419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845209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131930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867216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60669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295433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825087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093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186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15A1BBF-40A8-474E-AC84-62B32687B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First lets talk about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300C4-6A6C-3C4B-9756-D429A041B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r>
              <a:rPr lang="en-US" sz="2400"/>
              <a:t>Parameters</a:t>
            </a:r>
          </a:p>
          <a:p>
            <a:pPr lvl="1"/>
            <a:r>
              <a:rPr lang="en-US" dirty="0"/>
              <a:t>Cache design / associativity</a:t>
            </a:r>
          </a:p>
          <a:p>
            <a:pPr lvl="1"/>
            <a:r>
              <a:rPr lang="en-US" dirty="0"/>
              <a:t>Cache size</a:t>
            </a:r>
          </a:p>
          <a:p>
            <a:pPr lvl="1"/>
            <a:r>
              <a:rPr lang="en-US" dirty="0"/>
              <a:t>Block/line size</a:t>
            </a:r>
          </a:p>
          <a:p>
            <a:pPr lvl="1"/>
            <a:r>
              <a:rPr lang="en-US" dirty="0"/>
              <a:t>Replacement strategy – LRU vs. first in first out</a:t>
            </a:r>
          </a:p>
        </p:txBody>
      </p:sp>
    </p:spTree>
    <p:extLst>
      <p:ext uri="{BB962C8B-B14F-4D97-AF65-F5344CB8AC3E}">
        <p14:creationId xmlns:p14="http://schemas.microsoft.com/office/powerpoint/2010/main" val="3733788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607F9F-6AF1-49E9-94B2-8BCC4A2B5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81E779-E397-8D4A-BDF1-FE05DB563941}"/>
              </a:ext>
            </a:extLst>
          </p:cNvPr>
          <p:cNvSpPr txBox="1"/>
          <p:nvPr/>
        </p:nvSpPr>
        <p:spPr>
          <a:xfrm>
            <a:off x="0" y="0"/>
            <a:ext cx="509065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0x58b3</a:t>
            </a:r>
          </a:p>
          <a:p>
            <a:endParaRPr lang="en-US" sz="1400" dirty="0"/>
          </a:p>
          <a:p>
            <a:r>
              <a:rPr lang="en-US" sz="1400" dirty="0"/>
              <a:t>Frame/tag = 0x5   (leftmost 4 bits)</a:t>
            </a:r>
          </a:p>
          <a:p>
            <a:endParaRPr lang="en-US" sz="1400" dirty="0"/>
          </a:p>
          <a:p>
            <a:r>
              <a:rPr lang="en-US" sz="1400" dirty="0"/>
              <a:t>For each access, is it a hit in the TLB? no</a:t>
            </a:r>
          </a:p>
          <a:p>
            <a:r>
              <a:rPr lang="en-US" sz="1400" dirty="0"/>
              <a:t>Is it a hit in the page table?  yes</a:t>
            </a:r>
          </a:p>
          <a:p>
            <a:r>
              <a:rPr lang="en-US" sz="1400" dirty="0"/>
              <a:t>A page fault?  no</a:t>
            </a:r>
          </a:p>
          <a:p>
            <a:r>
              <a:rPr lang="en-US" sz="1400" dirty="0"/>
              <a:t>What is the updated page table?</a:t>
            </a:r>
          </a:p>
          <a:p>
            <a:r>
              <a:rPr lang="en-US" sz="1400" dirty="0"/>
              <a:t>What is the updated TLB?</a:t>
            </a:r>
          </a:p>
          <a:p>
            <a:r>
              <a:rPr lang="en-US" sz="1400" dirty="0"/>
              <a:t>Translate to a physical address</a:t>
            </a:r>
          </a:p>
          <a:p>
            <a:endParaRPr lang="en-US" sz="1400" dirty="0"/>
          </a:p>
          <a:p>
            <a:r>
              <a:rPr lang="en-US" sz="1400" dirty="0"/>
              <a:t>Assume page sizes are 2</a:t>
            </a:r>
            <a:r>
              <a:rPr lang="en-US" sz="1400" baseline="30000" dirty="0"/>
              <a:t>12</a:t>
            </a:r>
            <a:r>
              <a:rPr lang="en-US" sz="1400" dirty="0"/>
              <a:t>  bytes</a:t>
            </a:r>
          </a:p>
          <a:p>
            <a:endParaRPr lang="en-US" sz="1400" dirty="0"/>
          </a:p>
          <a:p>
            <a:r>
              <a:rPr lang="en-US" sz="1400" dirty="0"/>
              <a:t>Virtual address space is 2</a:t>
            </a:r>
            <a:r>
              <a:rPr lang="en-US" sz="1400" baseline="30000" dirty="0"/>
              <a:t>16</a:t>
            </a:r>
            <a:r>
              <a:rPr lang="en-US" sz="1400" dirty="0"/>
              <a:t> bytes, physical address space is 2</a:t>
            </a:r>
            <a:r>
              <a:rPr lang="en-US" sz="1400" baseline="30000" dirty="0"/>
              <a:t>15 </a:t>
            </a:r>
            <a:r>
              <a:rPr lang="en-US" sz="1400" dirty="0"/>
              <a:t>bytes</a:t>
            </a:r>
          </a:p>
          <a:p>
            <a:endParaRPr lang="en-US" sz="1400" dirty="0"/>
          </a:p>
          <a:p>
            <a:r>
              <a:rPr lang="en-US" sz="1400" dirty="0"/>
              <a:t>Virtual addresses are log(2</a:t>
            </a:r>
            <a:r>
              <a:rPr lang="en-US" sz="1400" baseline="30000" dirty="0"/>
              <a:t>16</a:t>
            </a:r>
            <a:r>
              <a:rPr lang="en-US" sz="1400" dirty="0"/>
              <a:t>) = 16 bits</a:t>
            </a:r>
          </a:p>
          <a:p>
            <a:r>
              <a:rPr lang="en-US" sz="1400" dirty="0"/>
              <a:t>Physical addresses are log(2</a:t>
            </a:r>
            <a:r>
              <a:rPr lang="en-US" sz="1400" baseline="30000" dirty="0"/>
              <a:t>15</a:t>
            </a:r>
            <a:r>
              <a:rPr lang="en-US" sz="1400" dirty="0"/>
              <a:t>) = 15 bits</a:t>
            </a:r>
          </a:p>
          <a:p>
            <a:endParaRPr lang="en-US" sz="1400" dirty="0"/>
          </a:p>
          <a:p>
            <a:r>
              <a:rPr lang="en-US" sz="1400" dirty="0"/>
              <a:t>Offset field = log(2</a:t>
            </a:r>
            <a:r>
              <a:rPr lang="en-US" sz="1400" baseline="30000" dirty="0"/>
              <a:t>12</a:t>
            </a:r>
            <a:r>
              <a:rPr lang="en-US" sz="1400" dirty="0"/>
              <a:t>) = 12 bits</a:t>
            </a:r>
          </a:p>
          <a:p>
            <a:r>
              <a:rPr lang="en-US" sz="1400" dirty="0"/>
              <a:t>Frame / Tag = 16-12 = 4 bits (virtual address)</a:t>
            </a:r>
          </a:p>
          <a:p>
            <a:r>
              <a:rPr lang="en-US" sz="1400" dirty="0"/>
              <a:t>Page = 15-12 = 3 bits (physical address)</a:t>
            </a:r>
          </a:p>
          <a:p>
            <a:endParaRPr lang="en-US" sz="14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98A8C47-719C-8E4E-975B-DC882B5A033D}"/>
              </a:ext>
            </a:extLst>
          </p:cNvPr>
          <p:cNvGraphicFramePr>
            <a:graphicFrameLocks noGrp="1"/>
          </p:cNvGraphicFramePr>
          <p:nvPr/>
        </p:nvGraphicFramePr>
        <p:xfrm>
          <a:off x="150694" y="4779673"/>
          <a:ext cx="4450804" cy="1644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99">
                  <a:extLst>
                    <a:ext uri="{9D8B030D-6E8A-4147-A177-3AD203B41FA5}">
                      <a16:colId xmlns:a16="http://schemas.microsoft.com/office/drawing/2014/main" val="4087531554"/>
                    </a:ext>
                  </a:extLst>
                </a:gridCol>
                <a:gridCol w="737920">
                  <a:extLst>
                    <a:ext uri="{9D8B030D-6E8A-4147-A177-3AD203B41FA5}">
                      <a16:colId xmlns:a16="http://schemas.microsoft.com/office/drawing/2014/main" val="152673830"/>
                    </a:ext>
                  </a:extLst>
                </a:gridCol>
                <a:gridCol w="1212499">
                  <a:extLst>
                    <a:ext uri="{9D8B030D-6E8A-4147-A177-3AD203B41FA5}">
                      <a16:colId xmlns:a16="http://schemas.microsoft.com/office/drawing/2014/main" val="4055477152"/>
                    </a:ext>
                  </a:extLst>
                </a:gridCol>
                <a:gridCol w="2031686">
                  <a:extLst>
                    <a:ext uri="{9D8B030D-6E8A-4147-A177-3AD203B41FA5}">
                      <a16:colId xmlns:a16="http://schemas.microsoft.com/office/drawing/2014/main" val="14490602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Tag /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Physical Page Number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Last Access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55847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396889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256551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721628"/>
                  </a:ext>
                </a:extLst>
              </a:tr>
              <a:tr h="2364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286626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24E5E3F-2D7F-9847-A856-0053D1692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791473"/>
              </p:ext>
            </p:extLst>
          </p:nvPr>
        </p:nvGraphicFramePr>
        <p:xfrm>
          <a:off x="5090652" y="42206"/>
          <a:ext cx="6354096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282">
                  <a:extLst>
                    <a:ext uri="{9D8B030D-6E8A-4147-A177-3AD203B41FA5}">
                      <a16:colId xmlns:a16="http://schemas.microsoft.com/office/drawing/2014/main" val="1902569833"/>
                    </a:ext>
                  </a:extLst>
                </a:gridCol>
                <a:gridCol w="1591282">
                  <a:extLst>
                    <a:ext uri="{9D8B030D-6E8A-4147-A177-3AD203B41FA5}">
                      <a16:colId xmlns:a16="http://schemas.microsoft.com/office/drawing/2014/main" val="4092881372"/>
                    </a:ext>
                  </a:extLst>
                </a:gridCol>
                <a:gridCol w="1585766">
                  <a:extLst>
                    <a:ext uri="{9D8B030D-6E8A-4147-A177-3AD203B41FA5}">
                      <a16:colId xmlns:a16="http://schemas.microsoft.com/office/drawing/2014/main" val="2057835483"/>
                    </a:ext>
                  </a:extLst>
                </a:gridCol>
                <a:gridCol w="1585766">
                  <a:extLst>
                    <a:ext uri="{9D8B030D-6E8A-4147-A177-3AD203B41FA5}">
                      <a16:colId xmlns:a16="http://schemas.microsoft.com/office/drawing/2014/main" val="82131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Physical Page or in 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Last Access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873822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974030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108142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448184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0094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965615"/>
                  </a:ext>
                </a:extLst>
              </a:tr>
              <a:tr h="225367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80516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479798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092419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845209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131930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867216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60669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295433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825087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093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039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7EBDD8-237F-42E3-AA56-ED8B9F3B6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81E779-E397-8D4A-BDF1-FE05DB563941}"/>
              </a:ext>
            </a:extLst>
          </p:cNvPr>
          <p:cNvSpPr txBox="1"/>
          <p:nvPr/>
        </p:nvSpPr>
        <p:spPr>
          <a:xfrm>
            <a:off x="0" y="0"/>
            <a:ext cx="509065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0x58b3</a:t>
            </a:r>
          </a:p>
          <a:p>
            <a:endParaRPr lang="en-US" sz="1400" dirty="0"/>
          </a:p>
          <a:p>
            <a:r>
              <a:rPr lang="en-US" sz="1400" dirty="0"/>
              <a:t>Frame/tag = 0x5   (leftmost 4 bits)</a:t>
            </a:r>
          </a:p>
          <a:p>
            <a:endParaRPr lang="en-US" sz="1400" dirty="0"/>
          </a:p>
          <a:p>
            <a:r>
              <a:rPr lang="en-US" sz="1400" dirty="0"/>
              <a:t>For each access, is it a hit in the TLB? no</a:t>
            </a:r>
          </a:p>
          <a:p>
            <a:r>
              <a:rPr lang="en-US" sz="1400" dirty="0"/>
              <a:t>Is it a hit in the page table?  yes</a:t>
            </a:r>
          </a:p>
          <a:p>
            <a:r>
              <a:rPr lang="en-US" sz="1400" dirty="0"/>
              <a:t>A page fault?  no</a:t>
            </a:r>
          </a:p>
          <a:p>
            <a:r>
              <a:rPr lang="en-US" sz="1400" dirty="0"/>
              <a:t>What is the updated page table?</a:t>
            </a:r>
          </a:p>
          <a:p>
            <a:r>
              <a:rPr lang="en-US" sz="1400" dirty="0"/>
              <a:t>What is the updated TLB?</a:t>
            </a:r>
          </a:p>
          <a:p>
            <a:r>
              <a:rPr lang="en-US" sz="1400" dirty="0"/>
              <a:t>Translate to a physical address</a:t>
            </a:r>
          </a:p>
          <a:p>
            <a:endParaRPr lang="en-US" sz="1400" dirty="0"/>
          </a:p>
          <a:p>
            <a:r>
              <a:rPr lang="en-US" sz="1400" dirty="0"/>
              <a:t>Assume page sizes are 2</a:t>
            </a:r>
            <a:r>
              <a:rPr lang="en-US" sz="1400" baseline="30000" dirty="0"/>
              <a:t>12</a:t>
            </a:r>
            <a:r>
              <a:rPr lang="en-US" sz="1400" dirty="0"/>
              <a:t>  bytes</a:t>
            </a:r>
          </a:p>
          <a:p>
            <a:endParaRPr lang="en-US" sz="1400" dirty="0"/>
          </a:p>
          <a:p>
            <a:r>
              <a:rPr lang="en-US" sz="1400" dirty="0"/>
              <a:t>Virtual address space is 2</a:t>
            </a:r>
            <a:r>
              <a:rPr lang="en-US" sz="1400" baseline="30000" dirty="0"/>
              <a:t>16</a:t>
            </a:r>
            <a:r>
              <a:rPr lang="en-US" sz="1400" dirty="0"/>
              <a:t> bytes, physical address space is 2</a:t>
            </a:r>
            <a:r>
              <a:rPr lang="en-US" sz="1400" baseline="30000" dirty="0"/>
              <a:t>15 </a:t>
            </a:r>
            <a:r>
              <a:rPr lang="en-US" sz="1400" dirty="0"/>
              <a:t>bytes</a:t>
            </a:r>
          </a:p>
          <a:p>
            <a:endParaRPr lang="en-US" sz="1400" dirty="0"/>
          </a:p>
          <a:p>
            <a:r>
              <a:rPr lang="en-US" sz="1400" dirty="0"/>
              <a:t>Virtual addresses are log(2</a:t>
            </a:r>
            <a:r>
              <a:rPr lang="en-US" sz="1400" baseline="30000" dirty="0"/>
              <a:t>16</a:t>
            </a:r>
            <a:r>
              <a:rPr lang="en-US" sz="1400" dirty="0"/>
              <a:t>) = 16 bits</a:t>
            </a:r>
          </a:p>
          <a:p>
            <a:r>
              <a:rPr lang="en-US" sz="1400" dirty="0"/>
              <a:t>Physical addresses are log(2</a:t>
            </a:r>
            <a:r>
              <a:rPr lang="en-US" sz="1400" baseline="30000" dirty="0"/>
              <a:t>15</a:t>
            </a:r>
            <a:r>
              <a:rPr lang="en-US" sz="1400" dirty="0"/>
              <a:t>) = 15 bits</a:t>
            </a:r>
          </a:p>
          <a:p>
            <a:endParaRPr lang="en-US" sz="1400" dirty="0"/>
          </a:p>
          <a:p>
            <a:r>
              <a:rPr lang="en-US" sz="1400" dirty="0"/>
              <a:t>Offset field = log(2</a:t>
            </a:r>
            <a:r>
              <a:rPr lang="en-US" sz="1400" baseline="30000" dirty="0"/>
              <a:t>12</a:t>
            </a:r>
            <a:r>
              <a:rPr lang="en-US" sz="1400" dirty="0"/>
              <a:t>) = 12 bits</a:t>
            </a:r>
          </a:p>
          <a:p>
            <a:r>
              <a:rPr lang="en-US" sz="1400" dirty="0"/>
              <a:t>Frame / Tag = 16-12 = 4 bits (virtual address)</a:t>
            </a:r>
          </a:p>
          <a:p>
            <a:r>
              <a:rPr lang="en-US" sz="1400" dirty="0"/>
              <a:t>Page = 15-12 = 3 bits (physical address)</a:t>
            </a:r>
          </a:p>
          <a:p>
            <a:endParaRPr lang="en-US" sz="14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98A8C47-719C-8E4E-975B-DC882B5A0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946637"/>
              </p:ext>
            </p:extLst>
          </p:nvPr>
        </p:nvGraphicFramePr>
        <p:xfrm>
          <a:off x="150694" y="4779673"/>
          <a:ext cx="4450804" cy="1644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99">
                  <a:extLst>
                    <a:ext uri="{9D8B030D-6E8A-4147-A177-3AD203B41FA5}">
                      <a16:colId xmlns:a16="http://schemas.microsoft.com/office/drawing/2014/main" val="4087531554"/>
                    </a:ext>
                  </a:extLst>
                </a:gridCol>
                <a:gridCol w="737920">
                  <a:extLst>
                    <a:ext uri="{9D8B030D-6E8A-4147-A177-3AD203B41FA5}">
                      <a16:colId xmlns:a16="http://schemas.microsoft.com/office/drawing/2014/main" val="152673830"/>
                    </a:ext>
                  </a:extLst>
                </a:gridCol>
                <a:gridCol w="1212499">
                  <a:extLst>
                    <a:ext uri="{9D8B030D-6E8A-4147-A177-3AD203B41FA5}">
                      <a16:colId xmlns:a16="http://schemas.microsoft.com/office/drawing/2014/main" val="4055477152"/>
                    </a:ext>
                  </a:extLst>
                </a:gridCol>
                <a:gridCol w="2031686">
                  <a:extLst>
                    <a:ext uri="{9D8B030D-6E8A-4147-A177-3AD203B41FA5}">
                      <a16:colId xmlns:a16="http://schemas.microsoft.com/office/drawing/2014/main" val="14490602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Tag /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Physical Page Number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Last Access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55847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0xb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396889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256551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721628"/>
                  </a:ext>
                </a:extLst>
              </a:tr>
              <a:tr h="2364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286626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24E5E3F-2D7F-9847-A856-0053D1692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673541"/>
              </p:ext>
            </p:extLst>
          </p:nvPr>
        </p:nvGraphicFramePr>
        <p:xfrm>
          <a:off x="5090652" y="42206"/>
          <a:ext cx="6354096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282">
                  <a:extLst>
                    <a:ext uri="{9D8B030D-6E8A-4147-A177-3AD203B41FA5}">
                      <a16:colId xmlns:a16="http://schemas.microsoft.com/office/drawing/2014/main" val="1902569833"/>
                    </a:ext>
                  </a:extLst>
                </a:gridCol>
                <a:gridCol w="1591282">
                  <a:extLst>
                    <a:ext uri="{9D8B030D-6E8A-4147-A177-3AD203B41FA5}">
                      <a16:colId xmlns:a16="http://schemas.microsoft.com/office/drawing/2014/main" val="4092881372"/>
                    </a:ext>
                  </a:extLst>
                </a:gridCol>
                <a:gridCol w="1585766">
                  <a:extLst>
                    <a:ext uri="{9D8B030D-6E8A-4147-A177-3AD203B41FA5}">
                      <a16:colId xmlns:a16="http://schemas.microsoft.com/office/drawing/2014/main" val="2057835483"/>
                    </a:ext>
                  </a:extLst>
                </a:gridCol>
                <a:gridCol w="1585766">
                  <a:extLst>
                    <a:ext uri="{9D8B030D-6E8A-4147-A177-3AD203B41FA5}">
                      <a16:colId xmlns:a16="http://schemas.microsoft.com/office/drawing/2014/main" val="82131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Physical Page or in 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Last Access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873822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974030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108142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448184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0094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965615"/>
                  </a:ext>
                </a:extLst>
              </a:tr>
              <a:tr h="225367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80516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479798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092419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845209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131930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867216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60669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295433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825087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093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4645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014113-011B-40AF-AC7F-6765077CC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22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81E779-E397-8D4A-BDF1-FE05DB563941}"/>
              </a:ext>
            </a:extLst>
          </p:cNvPr>
          <p:cNvSpPr txBox="1"/>
          <p:nvPr/>
        </p:nvSpPr>
        <p:spPr>
          <a:xfrm>
            <a:off x="0" y="0"/>
            <a:ext cx="509065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0x58b3</a:t>
            </a:r>
          </a:p>
          <a:p>
            <a:endParaRPr lang="en-US" sz="1400" dirty="0"/>
          </a:p>
          <a:p>
            <a:r>
              <a:rPr lang="en-US" sz="1400" dirty="0"/>
              <a:t>Frame/tag = 0x5   (leftmost 4 bits)</a:t>
            </a:r>
          </a:p>
          <a:p>
            <a:endParaRPr lang="en-US" sz="1400" dirty="0"/>
          </a:p>
          <a:p>
            <a:r>
              <a:rPr lang="en-US" sz="1400" dirty="0"/>
              <a:t>For each access, is it a hit in the TLB? no</a:t>
            </a:r>
          </a:p>
          <a:p>
            <a:r>
              <a:rPr lang="en-US" sz="1400" dirty="0"/>
              <a:t>Is it a hit in the page table?  yes</a:t>
            </a:r>
          </a:p>
          <a:p>
            <a:r>
              <a:rPr lang="en-US" sz="1400" dirty="0"/>
              <a:t>A page fault?  no</a:t>
            </a:r>
          </a:p>
          <a:p>
            <a:r>
              <a:rPr lang="en-US" sz="1400" dirty="0"/>
              <a:t>What is the updated page table?</a:t>
            </a:r>
          </a:p>
          <a:p>
            <a:r>
              <a:rPr lang="en-US" sz="1400" dirty="0"/>
              <a:t>What is the updated TLB?</a:t>
            </a:r>
          </a:p>
          <a:p>
            <a:r>
              <a:rPr lang="en-US" sz="1400" dirty="0"/>
              <a:t>Translate to a physical address</a:t>
            </a:r>
          </a:p>
          <a:p>
            <a:endParaRPr lang="en-US" sz="1400" dirty="0"/>
          </a:p>
          <a:p>
            <a:r>
              <a:rPr lang="en-US" sz="1400" dirty="0"/>
              <a:t>Assume page sizes are 2</a:t>
            </a:r>
            <a:r>
              <a:rPr lang="en-US" sz="1400" baseline="30000" dirty="0"/>
              <a:t>12</a:t>
            </a:r>
            <a:r>
              <a:rPr lang="en-US" sz="1400" dirty="0"/>
              <a:t>  bytes</a:t>
            </a:r>
          </a:p>
          <a:p>
            <a:endParaRPr lang="en-US" sz="1400" dirty="0"/>
          </a:p>
          <a:p>
            <a:r>
              <a:rPr lang="en-US" sz="1400" dirty="0"/>
              <a:t>Virtual address space is 2</a:t>
            </a:r>
            <a:r>
              <a:rPr lang="en-US" sz="1400" baseline="30000" dirty="0"/>
              <a:t>16</a:t>
            </a:r>
            <a:r>
              <a:rPr lang="en-US" sz="1400" dirty="0"/>
              <a:t> bytes, physical address space is 2</a:t>
            </a:r>
            <a:r>
              <a:rPr lang="en-US" sz="1400" baseline="30000" dirty="0"/>
              <a:t>15 </a:t>
            </a:r>
            <a:r>
              <a:rPr lang="en-US" sz="1400" dirty="0"/>
              <a:t>bytes</a:t>
            </a:r>
          </a:p>
          <a:p>
            <a:endParaRPr lang="en-US" sz="1400" dirty="0"/>
          </a:p>
          <a:p>
            <a:r>
              <a:rPr lang="en-US" sz="1400" dirty="0"/>
              <a:t>Virtual addresses are log(2</a:t>
            </a:r>
            <a:r>
              <a:rPr lang="en-US" sz="1400" baseline="30000" dirty="0"/>
              <a:t>16</a:t>
            </a:r>
            <a:r>
              <a:rPr lang="en-US" sz="1400" dirty="0"/>
              <a:t>) = 16 bits</a:t>
            </a:r>
          </a:p>
          <a:p>
            <a:r>
              <a:rPr lang="en-US" sz="1400" dirty="0"/>
              <a:t>Physical addresses are log(2</a:t>
            </a:r>
            <a:r>
              <a:rPr lang="en-US" sz="1400" baseline="30000" dirty="0"/>
              <a:t>15</a:t>
            </a:r>
            <a:r>
              <a:rPr lang="en-US" sz="1400" dirty="0"/>
              <a:t>) = 15 bits</a:t>
            </a:r>
          </a:p>
          <a:p>
            <a:endParaRPr lang="en-US" sz="1400" dirty="0"/>
          </a:p>
          <a:p>
            <a:r>
              <a:rPr lang="en-US" sz="1400" dirty="0"/>
              <a:t>Offset field = log(2</a:t>
            </a:r>
            <a:r>
              <a:rPr lang="en-US" sz="1400" baseline="30000" dirty="0"/>
              <a:t>12</a:t>
            </a:r>
            <a:r>
              <a:rPr lang="en-US" sz="1400" dirty="0"/>
              <a:t>) = 12 bits</a:t>
            </a:r>
          </a:p>
          <a:p>
            <a:r>
              <a:rPr lang="en-US" sz="1400" dirty="0"/>
              <a:t>Frame / Tag = 16-12 = 4 bits (virtual address)</a:t>
            </a:r>
          </a:p>
          <a:p>
            <a:r>
              <a:rPr lang="en-US" sz="1400" dirty="0"/>
              <a:t>Page = 15-12 = 3 bits (physical address)</a:t>
            </a:r>
          </a:p>
          <a:p>
            <a:endParaRPr lang="en-US" sz="14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98A8C47-719C-8E4E-975B-DC882B5A0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834195"/>
              </p:ext>
            </p:extLst>
          </p:nvPr>
        </p:nvGraphicFramePr>
        <p:xfrm>
          <a:off x="150694" y="4779673"/>
          <a:ext cx="4450804" cy="1644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99">
                  <a:extLst>
                    <a:ext uri="{9D8B030D-6E8A-4147-A177-3AD203B41FA5}">
                      <a16:colId xmlns:a16="http://schemas.microsoft.com/office/drawing/2014/main" val="4087531554"/>
                    </a:ext>
                  </a:extLst>
                </a:gridCol>
                <a:gridCol w="737920">
                  <a:extLst>
                    <a:ext uri="{9D8B030D-6E8A-4147-A177-3AD203B41FA5}">
                      <a16:colId xmlns:a16="http://schemas.microsoft.com/office/drawing/2014/main" val="152673830"/>
                    </a:ext>
                  </a:extLst>
                </a:gridCol>
                <a:gridCol w="1212499">
                  <a:extLst>
                    <a:ext uri="{9D8B030D-6E8A-4147-A177-3AD203B41FA5}">
                      <a16:colId xmlns:a16="http://schemas.microsoft.com/office/drawing/2014/main" val="4055477152"/>
                    </a:ext>
                  </a:extLst>
                </a:gridCol>
                <a:gridCol w="2031686">
                  <a:extLst>
                    <a:ext uri="{9D8B030D-6E8A-4147-A177-3AD203B41FA5}">
                      <a16:colId xmlns:a16="http://schemas.microsoft.com/office/drawing/2014/main" val="14490602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Tag /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Physical Page Number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Last Access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55847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396889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256551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721628"/>
                  </a:ext>
                </a:extLst>
              </a:tr>
              <a:tr h="2364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286626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24E5E3F-2D7F-9847-A856-0053D1692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719446"/>
              </p:ext>
            </p:extLst>
          </p:nvPr>
        </p:nvGraphicFramePr>
        <p:xfrm>
          <a:off x="5090652" y="42206"/>
          <a:ext cx="6354096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282">
                  <a:extLst>
                    <a:ext uri="{9D8B030D-6E8A-4147-A177-3AD203B41FA5}">
                      <a16:colId xmlns:a16="http://schemas.microsoft.com/office/drawing/2014/main" val="1902569833"/>
                    </a:ext>
                  </a:extLst>
                </a:gridCol>
                <a:gridCol w="1591282">
                  <a:extLst>
                    <a:ext uri="{9D8B030D-6E8A-4147-A177-3AD203B41FA5}">
                      <a16:colId xmlns:a16="http://schemas.microsoft.com/office/drawing/2014/main" val="4092881372"/>
                    </a:ext>
                  </a:extLst>
                </a:gridCol>
                <a:gridCol w="1585766">
                  <a:extLst>
                    <a:ext uri="{9D8B030D-6E8A-4147-A177-3AD203B41FA5}">
                      <a16:colId xmlns:a16="http://schemas.microsoft.com/office/drawing/2014/main" val="2057835483"/>
                    </a:ext>
                  </a:extLst>
                </a:gridCol>
                <a:gridCol w="1585766">
                  <a:extLst>
                    <a:ext uri="{9D8B030D-6E8A-4147-A177-3AD203B41FA5}">
                      <a16:colId xmlns:a16="http://schemas.microsoft.com/office/drawing/2014/main" val="82131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Physical Page or in 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Last Access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873822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974030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108142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448184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0094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965615"/>
                  </a:ext>
                </a:extLst>
              </a:tr>
              <a:tr h="225367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80516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479798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092419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845209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131930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867216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60669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295433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825087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093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5289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983E74-7F01-41AF-8D0C-6E93D2CAF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81E779-E397-8D4A-BDF1-FE05DB563941}"/>
              </a:ext>
            </a:extLst>
          </p:cNvPr>
          <p:cNvSpPr txBox="1"/>
          <p:nvPr/>
        </p:nvSpPr>
        <p:spPr>
          <a:xfrm>
            <a:off x="0" y="0"/>
            <a:ext cx="5090652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0x58b3</a:t>
            </a:r>
          </a:p>
          <a:p>
            <a:endParaRPr lang="en-US" sz="1400" dirty="0"/>
          </a:p>
          <a:p>
            <a:r>
              <a:rPr lang="en-US" sz="1400" dirty="0"/>
              <a:t>Frame/tag = 0x5   (leftmost 4 bits)</a:t>
            </a:r>
          </a:p>
          <a:p>
            <a:endParaRPr lang="en-US" sz="1400" dirty="0"/>
          </a:p>
          <a:p>
            <a:r>
              <a:rPr lang="en-US" sz="1400" dirty="0"/>
              <a:t>For each access, is it a hit in the TLB? no</a:t>
            </a:r>
          </a:p>
          <a:p>
            <a:r>
              <a:rPr lang="en-US" sz="1400" dirty="0"/>
              <a:t>Is it a hit in the page table?  yes</a:t>
            </a:r>
          </a:p>
          <a:p>
            <a:r>
              <a:rPr lang="en-US" sz="1400" dirty="0"/>
              <a:t>A page fault?  no</a:t>
            </a:r>
          </a:p>
          <a:p>
            <a:r>
              <a:rPr lang="en-US" sz="1400" dirty="0"/>
              <a:t>What is the updated page table?</a:t>
            </a:r>
          </a:p>
          <a:p>
            <a:r>
              <a:rPr lang="en-US" sz="1400" dirty="0"/>
              <a:t>What is the updated TLB?</a:t>
            </a:r>
          </a:p>
          <a:p>
            <a:r>
              <a:rPr lang="en-US" sz="1400" dirty="0"/>
              <a:t>Translate to a physical address</a:t>
            </a:r>
          </a:p>
          <a:p>
            <a:r>
              <a:rPr lang="en-US" sz="1400" dirty="0"/>
              <a:t>0x28b3 -&gt; 010 1000 1011 0011</a:t>
            </a:r>
          </a:p>
          <a:p>
            <a:endParaRPr lang="en-US" sz="1400" dirty="0"/>
          </a:p>
          <a:p>
            <a:r>
              <a:rPr lang="en-US" sz="1400" dirty="0"/>
              <a:t>Assume page sizes are 2</a:t>
            </a:r>
            <a:r>
              <a:rPr lang="en-US" sz="1400" baseline="30000" dirty="0"/>
              <a:t>12</a:t>
            </a:r>
            <a:r>
              <a:rPr lang="en-US" sz="1400" dirty="0"/>
              <a:t>  bytes</a:t>
            </a:r>
          </a:p>
          <a:p>
            <a:endParaRPr lang="en-US" sz="1400" dirty="0"/>
          </a:p>
          <a:p>
            <a:r>
              <a:rPr lang="en-US" sz="1400" dirty="0"/>
              <a:t>Virtual address space is 2</a:t>
            </a:r>
            <a:r>
              <a:rPr lang="en-US" sz="1400" baseline="30000" dirty="0"/>
              <a:t>16</a:t>
            </a:r>
            <a:r>
              <a:rPr lang="en-US" sz="1400" dirty="0"/>
              <a:t> bytes, physical address space is 2</a:t>
            </a:r>
            <a:r>
              <a:rPr lang="en-US" sz="1400" baseline="30000" dirty="0"/>
              <a:t>15 </a:t>
            </a:r>
            <a:r>
              <a:rPr lang="en-US" sz="1400" dirty="0"/>
              <a:t>bytes</a:t>
            </a:r>
          </a:p>
          <a:p>
            <a:endParaRPr lang="en-US" sz="1400" dirty="0"/>
          </a:p>
          <a:p>
            <a:r>
              <a:rPr lang="en-US" sz="1400" dirty="0"/>
              <a:t>Virtual addresses are log(2</a:t>
            </a:r>
            <a:r>
              <a:rPr lang="en-US" sz="1400" baseline="30000" dirty="0"/>
              <a:t>16</a:t>
            </a:r>
            <a:r>
              <a:rPr lang="en-US" sz="1400" dirty="0"/>
              <a:t>) = 16 bits</a:t>
            </a:r>
          </a:p>
          <a:p>
            <a:r>
              <a:rPr lang="en-US" sz="1400" dirty="0"/>
              <a:t>Physical addresses are log(2</a:t>
            </a:r>
            <a:r>
              <a:rPr lang="en-US" sz="1400" baseline="30000" dirty="0"/>
              <a:t>15</a:t>
            </a:r>
            <a:r>
              <a:rPr lang="en-US" sz="1400" dirty="0"/>
              <a:t>) = 15 bits</a:t>
            </a:r>
          </a:p>
          <a:p>
            <a:endParaRPr lang="en-US" sz="1400" dirty="0"/>
          </a:p>
          <a:p>
            <a:r>
              <a:rPr lang="en-US" sz="1400" dirty="0"/>
              <a:t>Offset field = log(2</a:t>
            </a:r>
            <a:r>
              <a:rPr lang="en-US" sz="1400" baseline="30000" dirty="0"/>
              <a:t>12</a:t>
            </a:r>
            <a:r>
              <a:rPr lang="en-US" sz="1400" dirty="0"/>
              <a:t>) = 12 bits</a:t>
            </a:r>
          </a:p>
          <a:p>
            <a:r>
              <a:rPr lang="en-US" sz="1400" dirty="0"/>
              <a:t>Frame / Tag = 16-12 = 4 bits (virtual address)</a:t>
            </a:r>
          </a:p>
          <a:p>
            <a:r>
              <a:rPr lang="en-US" sz="1400" dirty="0"/>
              <a:t>Page = 15-12 = 3 bits (physical address)</a:t>
            </a:r>
          </a:p>
          <a:p>
            <a:endParaRPr lang="en-US" sz="14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98A8C47-719C-8E4E-975B-DC882B5A0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723995"/>
              </p:ext>
            </p:extLst>
          </p:nvPr>
        </p:nvGraphicFramePr>
        <p:xfrm>
          <a:off x="150694" y="4779673"/>
          <a:ext cx="4450804" cy="1644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99">
                  <a:extLst>
                    <a:ext uri="{9D8B030D-6E8A-4147-A177-3AD203B41FA5}">
                      <a16:colId xmlns:a16="http://schemas.microsoft.com/office/drawing/2014/main" val="4087531554"/>
                    </a:ext>
                  </a:extLst>
                </a:gridCol>
                <a:gridCol w="737920">
                  <a:extLst>
                    <a:ext uri="{9D8B030D-6E8A-4147-A177-3AD203B41FA5}">
                      <a16:colId xmlns:a16="http://schemas.microsoft.com/office/drawing/2014/main" val="152673830"/>
                    </a:ext>
                  </a:extLst>
                </a:gridCol>
                <a:gridCol w="1212499">
                  <a:extLst>
                    <a:ext uri="{9D8B030D-6E8A-4147-A177-3AD203B41FA5}">
                      <a16:colId xmlns:a16="http://schemas.microsoft.com/office/drawing/2014/main" val="4055477152"/>
                    </a:ext>
                  </a:extLst>
                </a:gridCol>
                <a:gridCol w="2031686">
                  <a:extLst>
                    <a:ext uri="{9D8B030D-6E8A-4147-A177-3AD203B41FA5}">
                      <a16:colId xmlns:a16="http://schemas.microsoft.com/office/drawing/2014/main" val="14490602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Tag /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Physical Page Number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Last Access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55847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396889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256551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721628"/>
                  </a:ext>
                </a:extLst>
              </a:tr>
              <a:tr h="2364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286626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24E5E3F-2D7F-9847-A856-0053D1692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611497"/>
              </p:ext>
            </p:extLst>
          </p:nvPr>
        </p:nvGraphicFramePr>
        <p:xfrm>
          <a:off x="5090652" y="42206"/>
          <a:ext cx="6354096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282">
                  <a:extLst>
                    <a:ext uri="{9D8B030D-6E8A-4147-A177-3AD203B41FA5}">
                      <a16:colId xmlns:a16="http://schemas.microsoft.com/office/drawing/2014/main" val="1902569833"/>
                    </a:ext>
                  </a:extLst>
                </a:gridCol>
                <a:gridCol w="1591282">
                  <a:extLst>
                    <a:ext uri="{9D8B030D-6E8A-4147-A177-3AD203B41FA5}">
                      <a16:colId xmlns:a16="http://schemas.microsoft.com/office/drawing/2014/main" val="4092881372"/>
                    </a:ext>
                  </a:extLst>
                </a:gridCol>
                <a:gridCol w="1585766">
                  <a:extLst>
                    <a:ext uri="{9D8B030D-6E8A-4147-A177-3AD203B41FA5}">
                      <a16:colId xmlns:a16="http://schemas.microsoft.com/office/drawing/2014/main" val="2057835483"/>
                    </a:ext>
                  </a:extLst>
                </a:gridCol>
                <a:gridCol w="1585766">
                  <a:extLst>
                    <a:ext uri="{9D8B030D-6E8A-4147-A177-3AD203B41FA5}">
                      <a16:colId xmlns:a16="http://schemas.microsoft.com/office/drawing/2014/main" val="82131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Physical Page or in 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Last Access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873822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974030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108142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448184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0094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965615"/>
                  </a:ext>
                </a:extLst>
              </a:tr>
              <a:tr h="225367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80516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479798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092419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845209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131930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867216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60669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295433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825087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093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4897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EEA9F2-C349-4880-BDFD-6DF6AD447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81E779-E397-8D4A-BDF1-FE05DB563941}"/>
              </a:ext>
            </a:extLst>
          </p:cNvPr>
          <p:cNvSpPr txBox="1"/>
          <p:nvPr/>
        </p:nvSpPr>
        <p:spPr>
          <a:xfrm>
            <a:off x="0" y="0"/>
            <a:ext cx="5090652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0x4ee6</a:t>
            </a:r>
          </a:p>
          <a:p>
            <a:endParaRPr lang="en-US" sz="1400" dirty="0"/>
          </a:p>
          <a:p>
            <a:r>
              <a:rPr lang="en-US" sz="1400" dirty="0"/>
              <a:t>Frame/tag = 0x4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For each access, is it a hit in the TLB? </a:t>
            </a:r>
          </a:p>
          <a:p>
            <a:r>
              <a:rPr lang="en-US" sz="1400" dirty="0"/>
              <a:t>Is it a hit in the page table? </a:t>
            </a:r>
          </a:p>
          <a:p>
            <a:r>
              <a:rPr lang="en-US" sz="1400" dirty="0"/>
              <a:t>A page fault?  </a:t>
            </a:r>
          </a:p>
          <a:p>
            <a:r>
              <a:rPr lang="en-US" sz="1400" dirty="0"/>
              <a:t>What is the updated page table?</a:t>
            </a:r>
          </a:p>
          <a:p>
            <a:r>
              <a:rPr lang="en-US" sz="1400" dirty="0"/>
              <a:t>What is the updated TLB?</a:t>
            </a:r>
          </a:p>
          <a:p>
            <a:r>
              <a:rPr lang="en-US" sz="1400" dirty="0"/>
              <a:t>Translate to a physical address</a:t>
            </a:r>
          </a:p>
          <a:p>
            <a:endParaRPr lang="en-US" sz="1400" dirty="0"/>
          </a:p>
          <a:p>
            <a:r>
              <a:rPr lang="en-US" sz="1400" dirty="0"/>
              <a:t>Assume page sizes are 2</a:t>
            </a:r>
            <a:r>
              <a:rPr lang="en-US" sz="1400" baseline="30000" dirty="0"/>
              <a:t>12</a:t>
            </a:r>
            <a:r>
              <a:rPr lang="en-US" sz="1400" dirty="0"/>
              <a:t>  bytes</a:t>
            </a:r>
          </a:p>
          <a:p>
            <a:endParaRPr lang="en-US" sz="1400" dirty="0"/>
          </a:p>
          <a:p>
            <a:r>
              <a:rPr lang="en-US" sz="1400" dirty="0"/>
              <a:t>Virtual address space is 2</a:t>
            </a:r>
            <a:r>
              <a:rPr lang="en-US" sz="1400" baseline="30000" dirty="0"/>
              <a:t>16</a:t>
            </a:r>
            <a:r>
              <a:rPr lang="en-US" sz="1400" dirty="0"/>
              <a:t> bytes, physical address space is 2</a:t>
            </a:r>
            <a:r>
              <a:rPr lang="en-US" sz="1400" baseline="30000" dirty="0"/>
              <a:t>15 </a:t>
            </a:r>
            <a:r>
              <a:rPr lang="en-US" sz="1400" dirty="0"/>
              <a:t>bytes</a:t>
            </a:r>
          </a:p>
          <a:p>
            <a:endParaRPr lang="en-US" sz="1400" dirty="0"/>
          </a:p>
          <a:p>
            <a:r>
              <a:rPr lang="en-US" sz="1400" dirty="0"/>
              <a:t>Virtual addresses are log(2</a:t>
            </a:r>
            <a:r>
              <a:rPr lang="en-US" sz="1400" baseline="30000" dirty="0"/>
              <a:t>16</a:t>
            </a:r>
            <a:r>
              <a:rPr lang="en-US" sz="1400" dirty="0"/>
              <a:t>) = 16 bits</a:t>
            </a:r>
          </a:p>
          <a:p>
            <a:r>
              <a:rPr lang="en-US" sz="1400" dirty="0"/>
              <a:t>Physical addresses are log(2</a:t>
            </a:r>
            <a:r>
              <a:rPr lang="en-US" sz="1400" baseline="30000" dirty="0"/>
              <a:t>15</a:t>
            </a:r>
            <a:r>
              <a:rPr lang="en-US" sz="1400" dirty="0"/>
              <a:t>) = 15 bits</a:t>
            </a:r>
          </a:p>
          <a:p>
            <a:endParaRPr lang="en-US" sz="1400" dirty="0"/>
          </a:p>
          <a:p>
            <a:r>
              <a:rPr lang="en-US" sz="1400" dirty="0"/>
              <a:t>Offset field = log(2</a:t>
            </a:r>
            <a:r>
              <a:rPr lang="en-US" sz="1400" baseline="30000" dirty="0"/>
              <a:t>12</a:t>
            </a:r>
            <a:r>
              <a:rPr lang="en-US" sz="1400" dirty="0"/>
              <a:t>) = 12 bits</a:t>
            </a:r>
          </a:p>
          <a:p>
            <a:r>
              <a:rPr lang="en-US" sz="1400" dirty="0"/>
              <a:t>Frame / Tag = 16-12 = 4 bits (virtual address)</a:t>
            </a:r>
          </a:p>
          <a:p>
            <a:r>
              <a:rPr lang="en-US" sz="1400" dirty="0"/>
              <a:t>Page = 15-12 = 3 bits (physical address)</a:t>
            </a:r>
          </a:p>
          <a:p>
            <a:endParaRPr lang="en-US" sz="14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98A8C47-719C-8E4E-975B-DC882B5A0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090937"/>
              </p:ext>
            </p:extLst>
          </p:nvPr>
        </p:nvGraphicFramePr>
        <p:xfrm>
          <a:off x="150694" y="4779673"/>
          <a:ext cx="4450804" cy="1644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99">
                  <a:extLst>
                    <a:ext uri="{9D8B030D-6E8A-4147-A177-3AD203B41FA5}">
                      <a16:colId xmlns:a16="http://schemas.microsoft.com/office/drawing/2014/main" val="4087531554"/>
                    </a:ext>
                  </a:extLst>
                </a:gridCol>
                <a:gridCol w="737920">
                  <a:extLst>
                    <a:ext uri="{9D8B030D-6E8A-4147-A177-3AD203B41FA5}">
                      <a16:colId xmlns:a16="http://schemas.microsoft.com/office/drawing/2014/main" val="152673830"/>
                    </a:ext>
                  </a:extLst>
                </a:gridCol>
                <a:gridCol w="1212499">
                  <a:extLst>
                    <a:ext uri="{9D8B030D-6E8A-4147-A177-3AD203B41FA5}">
                      <a16:colId xmlns:a16="http://schemas.microsoft.com/office/drawing/2014/main" val="4055477152"/>
                    </a:ext>
                  </a:extLst>
                </a:gridCol>
                <a:gridCol w="2031686">
                  <a:extLst>
                    <a:ext uri="{9D8B030D-6E8A-4147-A177-3AD203B41FA5}">
                      <a16:colId xmlns:a16="http://schemas.microsoft.com/office/drawing/2014/main" val="14490602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Tag /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Physical Page Number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Last Access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55847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396889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256551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721628"/>
                  </a:ext>
                </a:extLst>
              </a:tr>
              <a:tr h="2364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286626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24E5E3F-2D7F-9847-A856-0053D1692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435549"/>
              </p:ext>
            </p:extLst>
          </p:nvPr>
        </p:nvGraphicFramePr>
        <p:xfrm>
          <a:off x="5090652" y="42206"/>
          <a:ext cx="6354096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282">
                  <a:extLst>
                    <a:ext uri="{9D8B030D-6E8A-4147-A177-3AD203B41FA5}">
                      <a16:colId xmlns:a16="http://schemas.microsoft.com/office/drawing/2014/main" val="1902569833"/>
                    </a:ext>
                  </a:extLst>
                </a:gridCol>
                <a:gridCol w="1591282">
                  <a:extLst>
                    <a:ext uri="{9D8B030D-6E8A-4147-A177-3AD203B41FA5}">
                      <a16:colId xmlns:a16="http://schemas.microsoft.com/office/drawing/2014/main" val="4092881372"/>
                    </a:ext>
                  </a:extLst>
                </a:gridCol>
                <a:gridCol w="1585766">
                  <a:extLst>
                    <a:ext uri="{9D8B030D-6E8A-4147-A177-3AD203B41FA5}">
                      <a16:colId xmlns:a16="http://schemas.microsoft.com/office/drawing/2014/main" val="2057835483"/>
                    </a:ext>
                  </a:extLst>
                </a:gridCol>
                <a:gridCol w="1585766">
                  <a:extLst>
                    <a:ext uri="{9D8B030D-6E8A-4147-A177-3AD203B41FA5}">
                      <a16:colId xmlns:a16="http://schemas.microsoft.com/office/drawing/2014/main" val="82131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Physical Page or in 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Last Access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873822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974030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108142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448184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0094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965615"/>
                  </a:ext>
                </a:extLst>
              </a:tr>
              <a:tr h="22536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80516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479798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092419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845209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131930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867216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60669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295433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825087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093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11578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485378-761F-4799-A4FE-9491436D4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81E779-E397-8D4A-BDF1-FE05DB563941}"/>
              </a:ext>
            </a:extLst>
          </p:cNvPr>
          <p:cNvSpPr txBox="1"/>
          <p:nvPr/>
        </p:nvSpPr>
        <p:spPr>
          <a:xfrm>
            <a:off x="0" y="0"/>
            <a:ext cx="5090652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0x4ee6</a:t>
            </a:r>
          </a:p>
          <a:p>
            <a:endParaRPr lang="en-US" sz="1400" dirty="0"/>
          </a:p>
          <a:p>
            <a:r>
              <a:rPr lang="en-US" sz="1400" dirty="0"/>
              <a:t>Frame/tag = 0x4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For each access, is it a hit in the TLB? yes</a:t>
            </a:r>
          </a:p>
          <a:p>
            <a:r>
              <a:rPr lang="en-US" sz="1400" dirty="0"/>
              <a:t>Is it a hit in the page table? </a:t>
            </a:r>
          </a:p>
          <a:p>
            <a:r>
              <a:rPr lang="en-US" sz="1400" dirty="0"/>
              <a:t>A page fault?  </a:t>
            </a:r>
          </a:p>
          <a:p>
            <a:r>
              <a:rPr lang="en-US" sz="1400" dirty="0"/>
              <a:t>What is the updated page table?</a:t>
            </a:r>
          </a:p>
          <a:p>
            <a:r>
              <a:rPr lang="en-US" sz="1400" dirty="0"/>
              <a:t>What is the updated TLB?</a:t>
            </a:r>
          </a:p>
          <a:p>
            <a:r>
              <a:rPr lang="en-US" sz="1400" dirty="0"/>
              <a:t>Translate to a physical address</a:t>
            </a:r>
          </a:p>
          <a:p>
            <a:endParaRPr lang="en-US" sz="1400" dirty="0"/>
          </a:p>
          <a:p>
            <a:r>
              <a:rPr lang="en-US" sz="1400" dirty="0"/>
              <a:t>Assume page sizes are 2</a:t>
            </a:r>
            <a:r>
              <a:rPr lang="en-US" sz="1400" baseline="30000" dirty="0"/>
              <a:t>12</a:t>
            </a:r>
            <a:r>
              <a:rPr lang="en-US" sz="1400" dirty="0"/>
              <a:t>  bytes</a:t>
            </a:r>
          </a:p>
          <a:p>
            <a:endParaRPr lang="en-US" sz="1400" dirty="0"/>
          </a:p>
          <a:p>
            <a:r>
              <a:rPr lang="en-US" sz="1400" dirty="0"/>
              <a:t>Virtual address space is 2</a:t>
            </a:r>
            <a:r>
              <a:rPr lang="en-US" sz="1400" baseline="30000" dirty="0"/>
              <a:t>16</a:t>
            </a:r>
            <a:r>
              <a:rPr lang="en-US" sz="1400" dirty="0"/>
              <a:t> bytes, physical address space is 2</a:t>
            </a:r>
            <a:r>
              <a:rPr lang="en-US" sz="1400" baseline="30000" dirty="0"/>
              <a:t>15 </a:t>
            </a:r>
            <a:r>
              <a:rPr lang="en-US" sz="1400" dirty="0"/>
              <a:t>bytes</a:t>
            </a:r>
          </a:p>
          <a:p>
            <a:endParaRPr lang="en-US" sz="1400" dirty="0"/>
          </a:p>
          <a:p>
            <a:r>
              <a:rPr lang="en-US" sz="1400" dirty="0"/>
              <a:t>Virtual addresses are log(2</a:t>
            </a:r>
            <a:r>
              <a:rPr lang="en-US" sz="1400" baseline="30000" dirty="0"/>
              <a:t>16</a:t>
            </a:r>
            <a:r>
              <a:rPr lang="en-US" sz="1400" dirty="0"/>
              <a:t>) = 16 bits</a:t>
            </a:r>
          </a:p>
          <a:p>
            <a:r>
              <a:rPr lang="en-US" sz="1400" dirty="0"/>
              <a:t>Physical addresses are log(2</a:t>
            </a:r>
            <a:r>
              <a:rPr lang="en-US" sz="1400" baseline="30000" dirty="0"/>
              <a:t>15</a:t>
            </a:r>
            <a:r>
              <a:rPr lang="en-US" sz="1400" dirty="0"/>
              <a:t>) = 15 bits</a:t>
            </a:r>
          </a:p>
          <a:p>
            <a:endParaRPr lang="en-US" sz="1400" dirty="0"/>
          </a:p>
          <a:p>
            <a:r>
              <a:rPr lang="en-US" sz="1400" dirty="0"/>
              <a:t>Offset field = log(2</a:t>
            </a:r>
            <a:r>
              <a:rPr lang="en-US" sz="1400" baseline="30000" dirty="0"/>
              <a:t>12</a:t>
            </a:r>
            <a:r>
              <a:rPr lang="en-US" sz="1400" dirty="0"/>
              <a:t>) = 12 bits</a:t>
            </a:r>
          </a:p>
          <a:p>
            <a:r>
              <a:rPr lang="en-US" sz="1400" dirty="0"/>
              <a:t>Frame / Tag = 16-12 = 4 bits (virtual address)</a:t>
            </a:r>
          </a:p>
          <a:p>
            <a:r>
              <a:rPr lang="en-US" sz="1400" dirty="0"/>
              <a:t>Page = 15-12 = 3 bits (physical address)</a:t>
            </a:r>
          </a:p>
          <a:p>
            <a:endParaRPr lang="en-US" sz="14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98A8C47-719C-8E4E-975B-DC882B5A0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958016"/>
              </p:ext>
            </p:extLst>
          </p:nvPr>
        </p:nvGraphicFramePr>
        <p:xfrm>
          <a:off x="150694" y="4779673"/>
          <a:ext cx="4450804" cy="1644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99">
                  <a:extLst>
                    <a:ext uri="{9D8B030D-6E8A-4147-A177-3AD203B41FA5}">
                      <a16:colId xmlns:a16="http://schemas.microsoft.com/office/drawing/2014/main" val="4087531554"/>
                    </a:ext>
                  </a:extLst>
                </a:gridCol>
                <a:gridCol w="737920">
                  <a:extLst>
                    <a:ext uri="{9D8B030D-6E8A-4147-A177-3AD203B41FA5}">
                      <a16:colId xmlns:a16="http://schemas.microsoft.com/office/drawing/2014/main" val="152673830"/>
                    </a:ext>
                  </a:extLst>
                </a:gridCol>
                <a:gridCol w="1212499">
                  <a:extLst>
                    <a:ext uri="{9D8B030D-6E8A-4147-A177-3AD203B41FA5}">
                      <a16:colId xmlns:a16="http://schemas.microsoft.com/office/drawing/2014/main" val="4055477152"/>
                    </a:ext>
                  </a:extLst>
                </a:gridCol>
                <a:gridCol w="2031686">
                  <a:extLst>
                    <a:ext uri="{9D8B030D-6E8A-4147-A177-3AD203B41FA5}">
                      <a16:colId xmlns:a16="http://schemas.microsoft.com/office/drawing/2014/main" val="14490602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Tag /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Physical Page Number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Last Access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55847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396889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256551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721628"/>
                  </a:ext>
                </a:extLst>
              </a:tr>
              <a:tr h="236465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286626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24E5E3F-2D7F-9847-A856-0053D1692095}"/>
              </a:ext>
            </a:extLst>
          </p:cNvPr>
          <p:cNvGraphicFramePr>
            <a:graphicFrameLocks noGrp="1"/>
          </p:cNvGraphicFramePr>
          <p:nvPr/>
        </p:nvGraphicFramePr>
        <p:xfrm>
          <a:off x="5090652" y="42206"/>
          <a:ext cx="6354096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282">
                  <a:extLst>
                    <a:ext uri="{9D8B030D-6E8A-4147-A177-3AD203B41FA5}">
                      <a16:colId xmlns:a16="http://schemas.microsoft.com/office/drawing/2014/main" val="1902569833"/>
                    </a:ext>
                  </a:extLst>
                </a:gridCol>
                <a:gridCol w="1591282">
                  <a:extLst>
                    <a:ext uri="{9D8B030D-6E8A-4147-A177-3AD203B41FA5}">
                      <a16:colId xmlns:a16="http://schemas.microsoft.com/office/drawing/2014/main" val="4092881372"/>
                    </a:ext>
                  </a:extLst>
                </a:gridCol>
                <a:gridCol w="1585766">
                  <a:extLst>
                    <a:ext uri="{9D8B030D-6E8A-4147-A177-3AD203B41FA5}">
                      <a16:colId xmlns:a16="http://schemas.microsoft.com/office/drawing/2014/main" val="2057835483"/>
                    </a:ext>
                  </a:extLst>
                </a:gridCol>
                <a:gridCol w="1585766">
                  <a:extLst>
                    <a:ext uri="{9D8B030D-6E8A-4147-A177-3AD203B41FA5}">
                      <a16:colId xmlns:a16="http://schemas.microsoft.com/office/drawing/2014/main" val="82131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Physical Page or in 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Last Access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873822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974030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108142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448184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0094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965615"/>
                  </a:ext>
                </a:extLst>
              </a:tr>
              <a:tr h="22536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80516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479798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092419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845209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131930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867216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60669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295433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825087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093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96159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753A16-3A2E-4541-93F8-6270FB501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26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81E779-E397-8D4A-BDF1-FE05DB563941}"/>
              </a:ext>
            </a:extLst>
          </p:cNvPr>
          <p:cNvSpPr txBox="1"/>
          <p:nvPr/>
        </p:nvSpPr>
        <p:spPr>
          <a:xfrm>
            <a:off x="0" y="0"/>
            <a:ext cx="5090652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0x4ee6</a:t>
            </a:r>
          </a:p>
          <a:p>
            <a:endParaRPr lang="en-US" sz="1400" dirty="0"/>
          </a:p>
          <a:p>
            <a:r>
              <a:rPr lang="en-US" sz="1400" dirty="0"/>
              <a:t>Frame/tag = 0x4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For each access, is it a hit in the TLB? yes</a:t>
            </a:r>
          </a:p>
          <a:p>
            <a:r>
              <a:rPr lang="en-US" sz="1400" dirty="0"/>
              <a:t>Is it a hit in the page table? yes</a:t>
            </a:r>
          </a:p>
          <a:p>
            <a:r>
              <a:rPr lang="en-US" sz="1400" dirty="0"/>
              <a:t>A page fault?  no</a:t>
            </a:r>
          </a:p>
          <a:p>
            <a:r>
              <a:rPr lang="en-US" sz="1400" dirty="0"/>
              <a:t>What is the updated page table?</a:t>
            </a:r>
          </a:p>
          <a:p>
            <a:r>
              <a:rPr lang="en-US" sz="1400" dirty="0"/>
              <a:t>What is the updated TLB?</a:t>
            </a:r>
          </a:p>
          <a:p>
            <a:r>
              <a:rPr lang="en-US" sz="1400" dirty="0"/>
              <a:t>Translate to a physical address</a:t>
            </a:r>
          </a:p>
          <a:p>
            <a:endParaRPr lang="en-US" sz="1400" dirty="0"/>
          </a:p>
          <a:p>
            <a:r>
              <a:rPr lang="en-US" sz="1400" dirty="0"/>
              <a:t>Assume page sizes are 2</a:t>
            </a:r>
            <a:r>
              <a:rPr lang="en-US" sz="1400" baseline="30000" dirty="0"/>
              <a:t>12</a:t>
            </a:r>
            <a:r>
              <a:rPr lang="en-US" sz="1400" dirty="0"/>
              <a:t>  bytes</a:t>
            </a:r>
          </a:p>
          <a:p>
            <a:endParaRPr lang="en-US" sz="1400" dirty="0"/>
          </a:p>
          <a:p>
            <a:r>
              <a:rPr lang="en-US" sz="1400" dirty="0"/>
              <a:t>Virtual address space is 2</a:t>
            </a:r>
            <a:r>
              <a:rPr lang="en-US" sz="1400" baseline="30000" dirty="0"/>
              <a:t>16</a:t>
            </a:r>
            <a:r>
              <a:rPr lang="en-US" sz="1400" dirty="0"/>
              <a:t> bytes, physical address space is 2</a:t>
            </a:r>
            <a:r>
              <a:rPr lang="en-US" sz="1400" baseline="30000" dirty="0"/>
              <a:t>15 </a:t>
            </a:r>
            <a:r>
              <a:rPr lang="en-US" sz="1400" dirty="0"/>
              <a:t>bytes</a:t>
            </a:r>
          </a:p>
          <a:p>
            <a:endParaRPr lang="en-US" sz="1400" dirty="0"/>
          </a:p>
          <a:p>
            <a:r>
              <a:rPr lang="en-US" sz="1400" dirty="0"/>
              <a:t>Virtual addresses are log(2</a:t>
            </a:r>
            <a:r>
              <a:rPr lang="en-US" sz="1400" baseline="30000" dirty="0"/>
              <a:t>16</a:t>
            </a:r>
            <a:r>
              <a:rPr lang="en-US" sz="1400" dirty="0"/>
              <a:t>) = 16 bits</a:t>
            </a:r>
          </a:p>
          <a:p>
            <a:r>
              <a:rPr lang="en-US" sz="1400" dirty="0"/>
              <a:t>Physical addresses are log(2</a:t>
            </a:r>
            <a:r>
              <a:rPr lang="en-US" sz="1400" baseline="30000" dirty="0"/>
              <a:t>15</a:t>
            </a:r>
            <a:r>
              <a:rPr lang="en-US" sz="1400" dirty="0"/>
              <a:t>) = 15 bits</a:t>
            </a:r>
          </a:p>
          <a:p>
            <a:endParaRPr lang="en-US" sz="1400" dirty="0"/>
          </a:p>
          <a:p>
            <a:r>
              <a:rPr lang="en-US" sz="1400" dirty="0"/>
              <a:t>Offset field = log(2</a:t>
            </a:r>
            <a:r>
              <a:rPr lang="en-US" sz="1400" baseline="30000" dirty="0"/>
              <a:t>12</a:t>
            </a:r>
            <a:r>
              <a:rPr lang="en-US" sz="1400" dirty="0"/>
              <a:t>) = 12 bits</a:t>
            </a:r>
          </a:p>
          <a:p>
            <a:r>
              <a:rPr lang="en-US" sz="1400" dirty="0"/>
              <a:t>Frame / Tag = 16-12 = 4 bits (virtual address)</a:t>
            </a:r>
          </a:p>
          <a:p>
            <a:r>
              <a:rPr lang="en-US" sz="1400" dirty="0"/>
              <a:t>Page = 15-12 = 3 bits (physical address)</a:t>
            </a:r>
          </a:p>
          <a:p>
            <a:endParaRPr lang="en-US" sz="14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98A8C47-719C-8E4E-975B-DC882B5A0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899218"/>
              </p:ext>
            </p:extLst>
          </p:nvPr>
        </p:nvGraphicFramePr>
        <p:xfrm>
          <a:off x="150694" y="4779673"/>
          <a:ext cx="4450804" cy="1644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99">
                  <a:extLst>
                    <a:ext uri="{9D8B030D-6E8A-4147-A177-3AD203B41FA5}">
                      <a16:colId xmlns:a16="http://schemas.microsoft.com/office/drawing/2014/main" val="4087531554"/>
                    </a:ext>
                  </a:extLst>
                </a:gridCol>
                <a:gridCol w="737920">
                  <a:extLst>
                    <a:ext uri="{9D8B030D-6E8A-4147-A177-3AD203B41FA5}">
                      <a16:colId xmlns:a16="http://schemas.microsoft.com/office/drawing/2014/main" val="152673830"/>
                    </a:ext>
                  </a:extLst>
                </a:gridCol>
                <a:gridCol w="1212499">
                  <a:extLst>
                    <a:ext uri="{9D8B030D-6E8A-4147-A177-3AD203B41FA5}">
                      <a16:colId xmlns:a16="http://schemas.microsoft.com/office/drawing/2014/main" val="4055477152"/>
                    </a:ext>
                  </a:extLst>
                </a:gridCol>
                <a:gridCol w="2031686">
                  <a:extLst>
                    <a:ext uri="{9D8B030D-6E8A-4147-A177-3AD203B41FA5}">
                      <a16:colId xmlns:a16="http://schemas.microsoft.com/office/drawing/2014/main" val="14490602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Tag /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Physical Page Number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Last Access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55847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396889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256551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721628"/>
                  </a:ext>
                </a:extLst>
              </a:tr>
              <a:tr h="236465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286626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24E5E3F-2D7F-9847-A856-0053D1692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057429"/>
              </p:ext>
            </p:extLst>
          </p:nvPr>
        </p:nvGraphicFramePr>
        <p:xfrm>
          <a:off x="5090652" y="42206"/>
          <a:ext cx="6354096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282">
                  <a:extLst>
                    <a:ext uri="{9D8B030D-6E8A-4147-A177-3AD203B41FA5}">
                      <a16:colId xmlns:a16="http://schemas.microsoft.com/office/drawing/2014/main" val="1902569833"/>
                    </a:ext>
                  </a:extLst>
                </a:gridCol>
                <a:gridCol w="1591282">
                  <a:extLst>
                    <a:ext uri="{9D8B030D-6E8A-4147-A177-3AD203B41FA5}">
                      <a16:colId xmlns:a16="http://schemas.microsoft.com/office/drawing/2014/main" val="4092881372"/>
                    </a:ext>
                  </a:extLst>
                </a:gridCol>
                <a:gridCol w="1585766">
                  <a:extLst>
                    <a:ext uri="{9D8B030D-6E8A-4147-A177-3AD203B41FA5}">
                      <a16:colId xmlns:a16="http://schemas.microsoft.com/office/drawing/2014/main" val="2057835483"/>
                    </a:ext>
                  </a:extLst>
                </a:gridCol>
                <a:gridCol w="1585766">
                  <a:extLst>
                    <a:ext uri="{9D8B030D-6E8A-4147-A177-3AD203B41FA5}">
                      <a16:colId xmlns:a16="http://schemas.microsoft.com/office/drawing/2014/main" val="82131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Physical Page or in 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Last Access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873822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974030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108142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448184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0094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965615"/>
                  </a:ext>
                </a:extLst>
              </a:tr>
              <a:tr h="22536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80516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479798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092419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845209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131930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867216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60669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295433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825087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093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73326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C447A3-2C2D-4CE8-B293-DC3FFF42F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27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81E779-E397-8D4A-BDF1-FE05DB563941}"/>
              </a:ext>
            </a:extLst>
          </p:cNvPr>
          <p:cNvSpPr txBox="1"/>
          <p:nvPr/>
        </p:nvSpPr>
        <p:spPr>
          <a:xfrm>
            <a:off x="0" y="0"/>
            <a:ext cx="5090652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0x4ee6</a:t>
            </a:r>
          </a:p>
          <a:p>
            <a:endParaRPr lang="en-US" sz="1400" dirty="0"/>
          </a:p>
          <a:p>
            <a:r>
              <a:rPr lang="en-US" sz="1400" dirty="0"/>
              <a:t>Frame/tag = 0x4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For each access, is it a hit in the TLB? yes</a:t>
            </a:r>
          </a:p>
          <a:p>
            <a:r>
              <a:rPr lang="en-US" sz="1400" dirty="0"/>
              <a:t>Is it a hit in the page table? yes</a:t>
            </a:r>
          </a:p>
          <a:p>
            <a:r>
              <a:rPr lang="en-US" sz="1400" dirty="0"/>
              <a:t>A page fault?  no</a:t>
            </a:r>
          </a:p>
          <a:p>
            <a:r>
              <a:rPr lang="en-US" sz="1400" dirty="0"/>
              <a:t>What is the updated page table?</a:t>
            </a:r>
          </a:p>
          <a:p>
            <a:r>
              <a:rPr lang="en-US" sz="1400" dirty="0"/>
              <a:t>What is the updated TLB?</a:t>
            </a:r>
          </a:p>
          <a:p>
            <a:r>
              <a:rPr lang="en-US" sz="1400" dirty="0"/>
              <a:t>Translate to a physical address</a:t>
            </a:r>
          </a:p>
          <a:p>
            <a:endParaRPr lang="en-US" sz="1400" dirty="0"/>
          </a:p>
          <a:p>
            <a:r>
              <a:rPr lang="en-US" sz="1400" dirty="0"/>
              <a:t>Assume page sizes are 2</a:t>
            </a:r>
            <a:r>
              <a:rPr lang="en-US" sz="1400" baseline="30000" dirty="0"/>
              <a:t>12</a:t>
            </a:r>
            <a:r>
              <a:rPr lang="en-US" sz="1400" dirty="0"/>
              <a:t>  bytes</a:t>
            </a:r>
          </a:p>
          <a:p>
            <a:endParaRPr lang="en-US" sz="1400" dirty="0"/>
          </a:p>
          <a:p>
            <a:r>
              <a:rPr lang="en-US" sz="1400" dirty="0"/>
              <a:t>Virtual address space is 2</a:t>
            </a:r>
            <a:r>
              <a:rPr lang="en-US" sz="1400" baseline="30000" dirty="0"/>
              <a:t>16</a:t>
            </a:r>
            <a:r>
              <a:rPr lang="en-US" sz="1400" dirty="0"/>
              <a:t> bytes, physical address space is 2</a:t>
            </a:r>
            <a:r>
              <a:rPr lang="en-US" sz="1400" baseline="30000" dirty="0"/>
              <a:t>15 </a:t>
            </a:r>
            <a:r>
              <a:rPr lang="en-US" sz="1400" dirty="0"/>
              <a:t>bytes</a:t>
            </a:r>
          </a:p>
          <a:p>
            <a:endParaRPr lang="en-US" sz="1400" dirty="0"/>
          </a:p>
          <a:p>
            <a:r>
              <a:rPr lang="en-US" sz="1400" dirty="0"/>
              <a:t>Virtual addresses are log(2</a:t>
            </a:r>
            <a:r>
              <a:rPr lang="en-US" sz="1400" baseline="30000" dirty="0"/>
              <a:t>16</a:t>
            </a:r>
            <a:r>
              <a:rPr lang="en-US" sz="1400" dirty="0"/>
              <a:t>) = 16 bits</a:t>
            </a:r>
          </a:p>
          <a:p>
            <a:r>
              <a:rPr lang="en-US" sz="1400" dirty="0"/>
              <a:t>Physical addresses are log(2</a:t>
            </a:r>
            <a:r>
              <a:rPr lang="en-US" sz="1400" baseline="30000" dirty="0"/>
              <a:t>15</a:t>
            </a:r>
            <a:r>
              <a:rPr lang="en-US" sz="1400" dirty="0"/>
              <a:t>) = 15 bits</a:t>
            </a:r>
          </a:p>
          <a:p>
            <a:endParaRPr lang="en-US" sz="1400" dirty="0"/>
          </a:p>
          <a:p>
            <a:r>
              <a:rPr lang="en-US" sz="1400" dirty="0"/>
              <a:t>Offset field = log(2</a:t>
            </a:r>
            <a:r>
              <a:rPr lang="en-US" sz="1400" baseline="30000" dirty="0"/>
              <a:t>12</a:t>
            </a:r>
            <a:r>
              <a:rPr lang="en-US" sz="1400" dirty="0"/>
              <a:t>) = 12 bits</a:t>
            </a:r>
          </a:p>
          <a:p>
            <a:r>
              <a:rPr lang="en-US" sz="1400" dirty="0"/>
              <a:t>Frame / Tag = 16-12 = 4 bits (virtual address)</a:t>
            </a:r>
          </a:p>
          <a:p>
            <a:r>
              <a:rPr lang="en-US" sz="1400" dirty="0"/>
              <a:t>Page = 15-12 = 3 bits (physical address)</a:t>
            </a:r>
          </a:p>
          <a:p>
            <a:endParaRPr lang="en-US" sz="14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98A8C47-719C-8E4E-975B-DC882B5A0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849553"/>
              </p:ext>
            </p:extLst>
          </p:nvPr>
        </p:nvGraphicFramePr>
        <p:xfrm>
          <a:off x="150694" y="4779673"/>
          <a:ext cx="4450804" cy="1644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99">
                  <a:extLst>
                    <a:ext uri="{9D8B030D-6E8A-4147-A177-3AD203B41FA5}">
                      <a16:colId xmlns:a16="http://schemas.microsoft.com/office/drawing/2014/main" val="4087531554"/>
                    </a:ext>
                  </a:extLst>
                </a:gridCol>
                <a:gridCol w="737920">
                  <a:extLst>
                    <a:ext uri="{9D8B030D-6E8A-4147-A177-3AD203B41FA5}">
                      <a16:colId xmlns:a16="http://schemas.microsoft.com/office/drawing/2014/main" val="152673830"/>
                    </a:ext>
                  </a:extLst>
                </a:gridCol>
                <a:gridCol w="1212499">
                  <a:extLst>
                    <a:ext uri="{9D8B030D-6E8A-4147-A177-3AD203B41FA5}">
                      <a16:colId xmlns:a16="http://schemas.microsoft.com/office/drawing/2014/main" val="4055477152"/>
                    </a:ext>
                  </a:extLst>
                </a:gridCol>
                <a:gridCol w="2031686">
                  <a:extLst>
                    <a:ext uri="{9D8B030D-6E8A-4147-A177-3AD203B41FA5}">
                      <a16:colId xmlns:a16="http://schemas.microsoft.com/office/drawing/2014/main" val="14490602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Tag /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Physical Page Number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Last Access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55847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396889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256551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721628"/>
                  </a:ext>
                </a:extLst>
              </a:tr>
              <a:tr h="236465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286626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24E5E3F-2D7F-9847-A856-0053D1692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335186"/>
              </p:ext>
            </p:extLst>
          </p:nvPr>
        </p:nvGraphicFramePr>
        <p:xfrm>
          <a:off x="5090652" y="42206"/>
          <a:ext cx="6354096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282">
                  <a:extLst>
                    <a:ext uri="{9D8B030D-6E8A-4147-A177-3AD203B41FA5}">
                      <a16:colId xmlns:a16="http://schemas.microsoft.com/office/drawing/2014/main" val="1902569833"/>
                    </a:ext>
                  </a:extLst>
                </a:gridCol>
                <a:gridCol w="1591282">
                  <a:extLst>
                    <a:ext uri="{9D8B030D-6E8A-4147-A177-3AD203B41FA5}">
                      <a16:colId xmlns:a16="http://schemas.microsoft.com/office/drawing/2014/main" val="4092881372"/>
                    </a:ext>
                  </a:extLst>
                </a:gridCol>
                <a:gridCol w="1585766">
                  <a:extLst>
                    <a:ext uri="{9D8B030D-6E8A-4147-A177-3AD203B41FA5}">
                      <a16:colId xmlns:a16="http://schemas.microsoft.com/office/drawing/2014/main" val="2057835483"/>
                    </a:ext>
                  </a:extLst>
                </a:gridCol>
                <a:gridCol w="1585766">
                  <a:extLst>
                    <a:ext uri="{9D8B030D-6E8A-4147-A177-3AD203B41FA5}">
                      <a16:colId xmlns:a16="http://schemas.microsoft.com/office/drawing/2014/main" val="82131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Physical Page or in 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Last Access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873822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974030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108142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448184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0094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965615"/>
                  </a:ext>
                </a:extLst>
              </a:tr>
              <a:tr h="22536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80516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479798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092419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845209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131930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867216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60669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295433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825087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093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22075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B47987-C978-40B1-9168-C7D91B280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81E779-E397-8D4A-BDF1-FE05DB563941}"/>
              </a:ext>
            </a:extLst>
          </p:cNvPr>
          <p:cNvSpPr txBox="1"/>
          <p:nvPr/>
        </p:nvSpPr>
        <p:spPr>
          <a:xfrm>
            <a:off x="0" y="0"/>
            <a:ext cx="50906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0x4ee6</a:t>
            </a:r>
          </a:p>
          <a:p>
            <a:endParaRPr lang="en-US" sz="1400" dirty="0"/>
          </a:p>
          <a:p>
            <a:r>
              <a:rPr lang="en-US" sz="1400" dirty="0"/>
              <a:t>Frame/tag = 0x4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For each access, is it a hit in the TLB? yes</a:t>
            </a:r>
          </a:p>
          <a:p>
            <a:r>
              <a:rPr lang="en-US" sz="1400" dirty="0"/>
              <a:t>Is it a hit in the page table? yes</a:t>
            </a:r>
          </a:p>
          <a:p>
            <a:r>
              <a:rPr lang="en-US" sz="1400" dirty="0"/>
              <a:t>A page fault?  no</a:t>
            </a:r>
          </a:p>
          <a:p>
            <a:r>
              <a:rPr lang="en-US" sz="1400" dirty="0"/>
              <a:t>What is the updated page table?</a:t>
            </a:r>
          </a:p>
          <a:p>
            <a:r>
              <a:rPr lang="en-US" sz="1400" dirty="0"/>
              <a:t>What is the updated TLB?</a:t>
            </a:r>
          </a:p>
          <a:p>
            <a:r>
              <a:rPr lang="en-US" sz="1400" dirty="0"/>
              <a:t>Translate to a physical address</a:t>
            </a:r>
          </a:p>
          <a:p>
            <a:r>
              <a:rPr lang="en-US" sz="1400" dirty="0"/>
              <a:t>0x1ee6 -&gt; 001 1110 1110 0110</a:t>
            </a:r>
          </a:p>
          <a:p>
            <a:endParaRPr lang="en-US" sz="1400" dirty="0"/>
          </a:p>
          <a:p>
            <a:r>
              <a:rPr lang="en-US" sz="1400" dirty="0"/>
              <a:t>Assume page sizes are 2</a:t>
            </a:r>
            <a:r>
              <a:rPr lang="en-US" sz="1400" baseline="30000" dirty="0"/>
              <a:t>12</a:t>
            </a:r>
            <a:r>
              <a:rPr lang="en-US" sz="1400" dirty="0"/>
              <a:t>  bytes</a:t>
            </a:r>
          </a:p>
          <a:p>
            <a:endParaRPr lang="en-US" sz="1400" dirty="0"/>
          </a:p>
          <a:p>
            <a:r>
              <a:rPr lang="en-US" sz="1400" dirty="0"/>
              <a:t>Virtual address space is 2</a:t>
            </a:r>
            <a:r>
              <a:rPr lang="en-US" sz="1400" baseline="30000" dirty="0"/>
              <a:t>16</a:t>
            </a:r>
            <a:r>
              <a:rPr lang="en-US" sz="1400" dirty="0"/>
              <a:t> bytes, physical address space is 2</a:t>
            </a:r>
            <a:r>
              <a:rPr lang="en-US" sz="1400" baseline="30000" dirty="0"/>
              <a:t>15 </a:t>
            </a:r>
            <a:r>
              <a:rPr lang="en-US" sz="1400" dirty="0"/>
              <a:t>bytes</a:t>
            </a:r>
          </a:p>
          <a:p>
            <a:endParaRPr lang="en-US" sz="1400" dirty="0"/>
          </a:p>
          <a:p>
            <a:r>
              <a:rPr lang="en-US" sz="1400" dirty="0"/>
              <a:t>Virtual addresses are log(2</a:t>
            </a:r>
            <a:r>
              <a:rPr lang="en-US" sz="1400" baseline="30000" dirty="0"/>
              <a:t>16</a:t>
            </a:r>
            <a:r>
              <a:rPr lang="en-US" sz="1400" dirty="0"/>
              <a:t>) = 16 bits</a:t>
            </a:r>
          </a:p>
          <a:p>
            <a:r>
              <a:rPr lang="en-US" sz="1400" dirty="0"/>
              <a:t>Physical addresses are log(2</a:t>
            </a:r>
            <a:r>
              <a:rPr lang="en-US" sz="1400" baseline="30000" dirty="0"/>
              <a:t>15</a:t>
            </a:r>
            <a:r>
              <a:rPr lang="en-US" sz="1400" dirty="0"/>
              <a:t>) = 15 bits</a:t>
            </a:r>
          </a:p>
          <a:p>
            <a:endParaRPr lang="en-US" sz="1400" dirty="0"/>
          </a:p>
          <a:p>
            <a:r>
              <a:rPr lang="en-US" sz="1400" dirty="0"/>
              <a:t>Offset field = log(2</a:t>
            </a:r>
            <a:r>
              <a:rPr lang="en-US" sz="1400" baseline="30000" dirty="0"/>
              <a:t>12</a:t>
            </a:r>
            <a:r>
              <a:rPr lang="en-US" sz="1400" dirty="0"/>
              <a:t>) = 12 bits</a:t>
            </a:r>
          </a:p>
          <a:p>
            <a:r>
              <a:rPr lang="en-US" sz="1400" dirty="0"/>
              <a:t>Frame / Tag = 16-12 = 4 bits (virtual address)</a:t>
            </a:r>
          </a:p>
          <a:p>
            <a:r>
              <a:rPr lang="en-US" sz="1400" dirty="0"/>
              <a:t>Page = 15-12 = 3 bits (physical address)</a:t>
            </a:r>
          </a:p>
          <a:p>
            <a:endParaRPr lang="en-US" sz="14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98A8C47-719C-8E4E-975B-DC882B5A0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367206"/>
              </p:ext>
            </p:extLst>
          </p:nvPr>
        </p:nvGraphicFramePr>
        <p:xfrm>
          <a:off x="162268" y="5132366"/>
          <a:ext cx="4450804" cy="1644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99">
                  <a:extLst>
                    <a:ext uri="{9D8B030D-6E8A-4147-A177-3AD203B41FA5}">
                      <a16:colId xmlns:a16="http://schemas.microsoft.com/office/drawing/2014/main" val="4087531554"/>
                    </a:ext>
                  </a:extLst>
                </a:gridCol>
                <a:gridCol w="737920">
                  <a:extLst>
                    <a:ext uri="{9D8B030D-6E8A-4147-A177-3AD203B41FA5}">
                      <a16:colId xmlns:a16="http://schemas.microsoft.com/office/drawing/2014/main" val="152673830"/>
                    </a:ext>
                  </a:extLst>
                </a:gridCol>
                <a:gridCol w="1212499">
                  <a:extLst>
                    <a:ext uri="{9D8B030D-6E8A-4147-A177-3AD203B41FA5}">
                      <a16:colId xmlns:a16="http://schemas.microsoft.com/office/drawing/2014/main" val="4055477152"/>
                    </a:ext>
                  </a:extLst>
                </a:gridCol>
                <a:gridCol w="2031686">
                  <a:extLst>
                    <a:ext uri="{9D8B030D-6E8A-4147-A177-3AD203B41FA5}">
                      <a16:colId xmlns:a16="http://schemas.microsoft.com/office/drawing/2014/main" val="14490602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Tag /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Physical Page Number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Last Access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55847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396889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256551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721628"/>
                  </a:ext>
                </a:extLst>
              </a:tr>
              <a:tr h="236465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286626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24E5E3F-2D7F-9847-A856-0053D1692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536779"/>
              </p:ext>
            </p:extLst>
          </p:nvPr>
        </p:nvGraphicFramePr>
        <p:xfrm>
          <a:off x="5090652" y="42206"/>
          <a:ext cx="6354096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282">
                  <a:extLst>
                    <a:ext uri="{9D8B030D-6E8A-4147-A177-3AD203B41FA5}">
                      <a16:colId xmlns:a16="http://schemas.microsoft.com/office/drawing/2014/main" val="1902569833"/>
                    </a:ext>
                  </a:extLst>
                </a:gridCol>
                <a:gridCol w="1591282">
                  <a:extLst>
                    <a:ext uri="{9D8B030D-6E8A-4147-A177-3AD203B41FA5}">
                      <a16:colId xmlns:a16="http://schemas.microsoft.com/office/drawing/2014/main" val="4092881372"/>
                    </a:ext>
                  </a:extLst>
                </a:gridCol>
                <a:gridCol w="1585766">
                  <a:extLst>
                    <a:ext uri="{9D8B030D-6E8A-4147-A177-3AD203B41FA5}">
                      <a16:colId xmlns:a16="http://schemas.microsoft.com/office/drawing/2014/main" val="2057835483"/>
                    </a:ext>
                  </a:extLst>
                </a:gridCol>
                <a:gridCol w="1585766">
                  <a:extLst>
                    <a:ext uri="{9D8B030D-6E8A-4147-A177-3AD203B41FA5}">
                      <a16:colId xmlns:a16="http://schemas.microsoft.com/office/drawing/2014/main" val="82131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Physical Page or in 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Last Access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873822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974030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108142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448184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0094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965615"/>
                  </a:ext>
                </a:extLst>
              </a:tr>
              <a:tr h="22536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80516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479798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092419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845209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131930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867216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60669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295433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825087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093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71142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EBCCF0-D083-47B8-8A6F-A88FED48F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29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81E779-E397-8D4A-BDF1-FE05DB563941}"/>
              </a:ext>
            </a:extLst>
          </p:cNvPr>
          <p:cNvSpPr txBox="1"/>
          <p:nvPr/>
        </p:nvSpPr>
        <p:spPr>
          <a:xfrm>
            <a:off x="0" y="0"/>
            <a:ext cx="509065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0x0049</a:t>
            </a:r>
          </a:p>
          <a:p>
            <a:endParaRPr lang="en-US" sz="1400" dirty="0"/>
          </a:p>
          <a:p>
            <a:r>
              <a:rPr lang="en-US" sz="1400" dirty="0"/>
              <a:t>For each access, is it a hit in the TLB? </a:t>
            </a:r>
          </a:p>
          <a:p>
            <a:r>
              <a:rPr lang="en-US" sz="1400" dirty="0"/>
              <a:t>Is it a hit in the page table? </a:t>
            </a:r>
          </a:p>
          <a:p>
            <a:r>
              <a:rPr lang="en-US" sz="1400" dirty="0"/>
              <a:t>A page fault?  </a:t>
            </a:r>
          </a:p>
          <a:p>
            <a:r>
              <a:rPr lang="en-US" sz="1400" dirty="0"/>
              <a:t>What is the updated page table?</a:t>
            </a:r>
          </a:p>
          <a:p>
            <a:r>
              <a:rPr lang="en-US" sz="1400" dirty="0"/>
              <a:t>What is the updated TLB?</a:t>
            </a:r>
          </a:p>
          <a:p>
            <a:endParaRPr lang="en-US" sz="1400" dirty="0"/>
          </a:p>
          <a:p>
            <a:r>
              <a:rPr lang="en-US" sz="1400" dirty="0"/>
              <a:t>Assume page sizes are 2</a:t>
            </a:r>
            <a:r>
              <a:rPr lang="en-US" sz="1400" baseline="30000" dirty="0"/>
              <a:t>12</a:t>
            </a:r>
            <a:r>
              <a:rPr lang="en-US" sz="1400" dirty="0"/>
              <a:t>  bytes</a:t>
            </a:r>
          </a:p>
          <a:p>
            <a:endParaRPr lang="en-US" sz="1400" dirty="0"/>
          </a:p>
          <a:p>
            <a:r>
              <a:rPr lang="en-US" sz="1400" dirty="0"/>
              <a:t>Virtual address space is 2</a:t>
            </a:r>
            <a:r>
              <a:rPr lang="en-US" sz="1400" baseline="30000" dirty="0"/>
              <a:t>16</a:t>
            </a:r>
            <a:r>
              <a:rPr lang="en-US" sz="1400" dirty="0"/>
              <a:t> bytes, physical address space is 2</a:t>
            </a:r>
            <a:r>
              <a:rPr lang="en-US" sz="1400" baseline="30000" dirty="0"/>
              <a:t>15 </a:t>
            </a:r>
            <a:r>
              <a:rPr lang="en-US" sz="1400" dirty="0"/>
              <a:t>bytes</a:t>
            </a:r>
          </a:p>
          <a:p>
            <a:endParaRPr lang="en-US" sz="1400" dirty="0"/>
          </a:p>
          <a:p>
            <a:r>
              <a:rPr lang="en-US" sz="1400" dirty="0"/>
              <a:t>Virtual addresses are log(2</a:t>
            </a:r>
            <a:r>
              <a:rPr lang="en-US" sz="1400" baseline="30000" dirty="0"/>
              <a:t>16</a:t>
            </a:r>
            <a:r>
              <a:rPr lang="en-US" sz="1400" dirty="0"/>
              <a:t>) = 16 bits</a:t>
            </a:r>
          </a:p>
          <a:p>
            <a:r>
              <a:rPr lang="en-US" sz="1400" dirty="0"/>
              <a:t>Physical addresses are log(2</a:t>
            </a:r>
            <a:r>
              <a:rPr lang="en-US" sz="1400" baseline="30000" dirty="0"/>
              <a:t>15</a:t>
            </a:r>
            <a:r>
              <a:rPr lang="en-US" sz="1400" dirty="0"/>
              <a:t>) = 15 bits</a:t>
            </a:r>
          </a:p>
          <a:p>
            <a:endParaRPr lang="en-US" sz="1400" dirty="0"/>
          </a:p>
          <a:p>
            <a:r>
              <a:rPr lang="en-US" sz="1400" dirty="0"/>
              <a:t>Offset field = log(2</a:t>
            </a:r>
            <a:r>
              <a:rPr lang="en-US" sz="1400" baseline="30000" dirty="0"/>
              <a:t>12</a:t>
            </a:r>
            <a:r>
              <a:rPr lang="en-US" sz="1400" dirty="0"/>
              <a:t>) = 12 bits</a:t>
            </a:r>
          </a:p>
          <a:p>
            <a:r>
              <a:rPr lang="en-US" sz="1400" dirty="0"/>
              <a:t>Frame / Tag = 16-12 = 4 bits (virtual address)</a:t>
            </a:r>
          </a:p>
          <a:p>
            <a:r>
              <a:rPr lang="en-US" sz="1400" dirty="0"/>
              <a:t>Page = 15-12 = 3 bits (physical address)</a:t>
            </a:r>
          </a:p>
          <a:p>
            <a:endParaRPr lang="en-US" sz="14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98A8C47-719C-8E4E-975B-DC882B5A0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625121"/>
              </p:ext>
            </p:extLst>
          </p:nvPr>
        </p:nvGraphicFramePr>
        <p:xfrm>
          <a:off x="162268" y="5132366"/>
          <a:ext cx="4450804" cy="1644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99">
                  <a:extLst>
                    <a:ext uri="{9D8B030D-6E8A-4147-A177-3AD203B41FA5}">
                      <a16:colId xmlns:a16="http://schemas.microsoft.com/office/drawing/2014/main" val="4087531554"/>
                    </a:ext>
                  </a:extLst>
                </a:gridCol>
                <a:gridCol w="737920">
                  <a:extLst>
                    <a:ext uri="{9D8B030D-6E8A-4147-A177-3AD203B41FA5}">
                      <a16:colId xmlns:a16="http://schemas.microsoft.com/office/drawing/2014/main" val="152673830"/>
                    </a:ext>
                  </a:extLst>
                </a:gridCol>
                <a:gridCol w="1212499">
                  <a:extLst>
                    <a:ext uri="{9D8B030D-6E8A-4147-A177-3AD203B41FA5}">
                      <a16:colId xmlns:a16="http://schemas.microsoft.com/office/drawing/2014/main" val="4055477152"/>
                    </a:ext>
                  </a:extLst>
                </a:gridCol>
                <a:gridCol w="2031686">
                  <a:extLst>
                    <a:ext uri="{9D8B030D-6E8A-4147-A177-3AD203B41FA5}">
                      <a16:colId xmlns:a16="http://schemas.microsoft.com/office/drawing/2014/main" val="14490602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Tag /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Physical Page Number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Last Access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55847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396889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256551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721628"/>
                  </a:ext>
                </a:extLst>
              </a:tr>
              <a:tr h="2364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286626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24E5E3F-2D7F-9847-A856-0053D1692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737900"/>
              </p:ext>
            </p:extLst>
          </p:nvPr>
        </p:nvGraphicFramePr>
        <p:xfrm>
          <a:off x="5090652" y="42206"/>
          <a:ext cx="6354096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282">
                  <a:extLst>
                    <a:ext uri="{9D8B030D-6E8A-4147-A177-3AD203B41FA5}">
                      <a16:colId xmlns:a16="http://schemas.microsoft.com/office/drawing/2014/main" val="1902569833"/>
                    </a:ext>
                  </a:extLst>
                </a:gridCol>
                <a:gridCol w="1591282">
                  <a:extLst>
                    <a:ext uri="{9D8B030D-6E8A-4147-A177-3AD203B41FA5}">
                      <a16:colId xmlns:a16="http://schemas.microsoft.com/office/drawing/2014/main" val="4092881372"/>
                    </a:ext>
                  </a:extLst>
                </a:gridCol>
                <a:gridCol w="1585766">
                  <a:extLst>
                    <a:ext uri="{9D8B030D-6E8A-4147-A177-3AD203B41FA5}">
                      <a16:colId xmlns:a16="http://schemas.microsoft.com/office/drawing/2014/main" val="2057835483"/>
                    </a:ext>
                  </a:extLst>
                </a:gridCol>
                <a:gridCol w="1585766">
                  <a:extLst>
                    <a:ext uri="{9D8B030D-6E8A-4147-A177-3AD203B41FA5}">
                      <a16:colId xmlns:a16="http://schemas.microsoft.com/office/drawing/2014/main" val="82131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Physical Page or in 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Last Access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873822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974030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108142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448184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0094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965615"/>
                  </a:ext>
                </a:extLst>
              </a:tr>
              <a:tr h="22536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80516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479798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092419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845209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131930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867216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60669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295433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825087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093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4509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5A1BBF-40A8-474E-AC84-62B32687B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First lets talk about the project – what kind of results should you expect?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300C4-6A6C-3C4B-9756-D429A041B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/>
              <a:t>Parameters</a:t>
            </a:r>
          </a:p>
          <a:p>
            <a:pPr lvl="1"/>
            <a:r>
              <a:rPr lang="en-US" dirty="0"/>
              <a:t>Cache design / associativity</a:t>
            </a:r>
          </a:p>
          <a:p>
            <a:pPr lvl="2"/>
            <a:r>
              <a:rPr lang="en-US" sz="2400"/>
              <a:t>As associativity goes up (i.e. more lines in a set), hit rate should go…..</a:t>
            </a:r>
          </a:p>
        </p:txBody>
      </p:sp>
    </p:spTree>
    <p:extLst>
      <p:ext uri="{BB962C8B-B14F-4D97-AF65-F5344CB8AC3E}">
        <p14:creationId xmlns:p14="http://schemas.microsoft.com/office/powerpoint/2010/main" val="537968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8722A3-6338-4009-8881-C848DD52F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81E779-E397-8D4A-BDF1-FE05DB563941}"/>
              </a:ext>
            </a:extLst>
          </p:cNvPr>
          <p:cNvSpPr txBox="1"/>
          <p:nvPr/>
        </p:nvSpPr>
        <p:spPr>
          <a:xfrm>
            <a:off x="0" y="0"/>
            <a:ext cx="509065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0x0049</a:t>
            </a:r>
          </a:p>
          <a:p>
            <a:endParaRPr lang="en-US" sz="1400" dirty="0"/>
          </a:p>
          <a:p>
            <a:r>
              <a:rPr lang="en-US" sz="1400" dirty="0"/>
              <a:t>Frame/tag = 0x0</a:t>
            </a:r>
          </a:p>
          <a:p>
            <a:endParaRPr lang="en-US" sz="1400" dirty="0"/>
          </a:p>
          <a:p>
            <a:r>
              <a:rPr lang="en-US" sz="1400" dirty="0"/>
              <a:t>For each access, is it a hit in the TLB? no</a:t>
            </a:r>
          </a:p>
          <a:p>
            <a:r>
              <a:rPr lang="en-US" sz="1400" dirty="0"/>
              <a:t>Is it a hit in the page table? </a:t>
            </a:r>
          </a:p>
          <a:p>
            <a:r>
              <a:rPr lang="en-US" sz="1400" dirty="0"/>
              <a:t>A page fault?  </a:t>
            </a:r>
          </a:p>
          <a:p>
            <a:r>
              <a:rPr lang="en-US" sz="1400" dirty="0"/>
              <a:t>What is the updated page table?</a:t>
            </a:r>
          </a:p>
          <a:p>
            <a:r>
              <a:rPr lang="en-US" sz="1400" dirty="0"/>
              <a:t>What is the updated TLB?</a:t>
            </a:r>
          </a:p>
          <a:p>
            <a:endParaRPr lang="en-US" sz="1400" dirty="0"/>
          </a:p>
          <a:p>
            <a:r>
              <a:rPr lang="en-US" sz="1400" dirty="0"/>
              <a:t>Assume page sizes are 2</a:t>
            </a:r>
            <a:r>
              <a:rPr lang="en-US" sz="1400" baseline="30000" dirty="0"/>
              <a:t>12</a:t>
            </a:r>
            <a:r>
              <a:rPr lang="en-US" sz="1400" dirty="0"/>
              <a:t>  bytes</a:t>
            </a:r>
          </a:p>
          <a:p>
            <a:endParaRPr lang="en-US" sz="1400" dirty="0"/>
          </a:p>
          <a:p>
            <a:r>
              <a:rPr lang="en-US" sz="1400" dirty="0"/>
              <a:t>Virtual address space is 2</a:t>
            </a:r>
            <a:r>
              <a:rPr lang="en-US" sz="1400" baseline="30000" dirty="0"/>
              <a:t>16</a:t>
            </a:r>
            <a:r>
              <a:rPr lang="en-US" sz="1400" dirty="0"/>
              <a:t> bytes, physical address space is 2</a:t>
            </a:r>
            <a:r>
              <a:rPr lang="en-US" sz="1400" baseline="30000" dirty="0"/>
              <a:t>15 </a:t>
            </a:r>
            <a:r>
              <a:rPr lang="en-US" sz="1400" dirty="0"/>
              <a:t>bytes</a:t>
            </a:r>
          </a:p>
          <a:p>
            <a:endParaRPr lang="en-US" sz="1400" dirty="0"/>
          </a:p>
          <a:p>
            <a:r>
              <a:rPr lang="en-US" sz="1400" dirty="0"/>
              <a:t>Virtual addresses are log(2</a:t>
            </a:r>
            <a:r>
              <a:rPr lang="en-US" sz="1400" baseline="30000" dirty="0"/>
              <a:t>16</a:t>
            </a:r>
            <a:r>
              <a:rPr lang="en-US" sz="1400" dirty="0"/>
              <a:t>) = 16 bits</a:t>
            </a:r>
          </a:p>
          <a:p>
            <a:r>
              <a:rPr lang="en-US" sz="1400" dirty="0"/>
              <a:t>Physical addresses are log(2</a:t>
            </a:r>
            <a:r>
              <a:rPr lang="en-US" sz="1400" baseline="30000" dirty="0"/>
              <a:t>15</a:t>
            </a:r>
            <a:r>
              <a:rPr lang="en-US" sz="1400" dirty="0"/>
              <a:t>) = 15 bits</a:t>
            </a:r>
          </a:p>
          <a:p>
            <a:endParaRPr lang="en-US" sz="1400" dirty="0"/>
          </a:p>
          <a:p>
            <a:r>
              <a:rPr lang="en-US" sz="1400" dirty="0"/>
              <a:t>Offset field = log(2</a:t>
            </a:r>
            <a:r>
              <a:rPr lang="en-US" sz="1400" baseline="30000" dirty="0"/>
              <a:t>12</a:t>
            </a:r>
            <a:r>
              <a:rPr lang="en-US" sz="1400" dirty="0"/>
              <a:t>) = 12 bits</a:t>
            </a:r>
          </a:p>
          <a:p>
            <a:r>
              <a:rPr lang="en-US" sz="1400" dirty="0"/>
              <a:t>Frame / Tag = 16-12 = 4 bits (virtual address)</a:t>
            </a:r>
          </a:p>
          <a:p>
            <a:r>
              <a:rPr lang="en-US" sz="1400" dirty="0"/>
              <a:t>Page = 15-12 = 3 bits (physical address)</a:t>
            </a:r>
          </a:p>
          <a:p>
            <a:endParaRPr lang="en-US" sz="14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98A8C47-719C-8E4E-975B-DC882B5A033D}"/>
              </a:ext>
            </a:extLst>
          </p:cNvPr>
          <p:cNvGraphicFramePr>
            <a:graphicFrameLocks noGrp="1"/>
          </p:cNvGraphicFramePr>
          <p:nvPr/>
        </p:nvGraphicFramePr>
        <p:xfrm>
          <a:off x="162268" y="5132366"/>
          <a:ext cx="4450804" cy="1644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99">
                  <a:extLst>
                    <a:ext uri="{9D8B030D-6E8A-4147-A177-3AD203B41FA5}">
                      <a16:colId xmlns:a16="http://schemas.microsoft.com/office/drawing/2014/main" val="4087531554"/>
                    </a:ext>
                  </a:extLst>
                </a:gridCol>
                <a:gridCol w="737920">
                  <a:extLst>
                    <a:ext uri="{9D8B030D-6E8A-4147-A177-3AD203B41FA5}">
                      <a16:colId xmlns:a16="http://schemas.microsoft.com/office/drawing/2014/main" val="152673830"/>
                    </a:ext>
                  </a:extLst>
                </a:gridCol>
                <a:gridCol w="1212499">
                  <a:extLst>
                    <a:ext uri="{9D8B030D-6E8A-4147-A177-3AD203B41FA5}">
                      <a16:colId xmlns:a16="http://schemas.microsoft.com/office/drawing/2014/main" val="4055477152"/>
                    </a:ext>
                  </a:extLst>
                </a:gridCol>
                <a:gridCol w="2031686">
                  <a:extLst>
                    <a:ext uri="{9D8B030D-6E8A-4147-A177-3AD203B41FA5}">
                      <a16:colId xmlns:a16="http://schemas.microsoft.com/office/drawing/2014/main" val="14490602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Tag /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Physical Page Number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Last Access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55847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396889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256551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721628"/>
                  </a:ext>
                </a:extLst>
              </a:tr>
              <a:tr h="2364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286626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24E5E3F-2D7F-9847-A856-0053D1692095}"/>
              </a:ext>
            </a:extLst>
          </p:cNvPr>
          <p:cNvGraphicFramePr>
            <a:graphicFrameLocks noGrp="1"/>
          </p:cNvGraphicFramePr>
          <p:nvPr/>
        </p:nvGraphicFramePr>
        <p:xfrm>
          <a:off x="5090652" y="42206"/>
          <a:ext cx="6354096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282">
                  <a:extLst>
                    <a:ext uri="{9D8B030D-6E8A-4147-A177-3AD203B41FA5}">
                      <a16:colId xmlns:a16="http://schemas.microsoft.com/office/drawing/2014/main" val="1902569833"/>
                    </a:ext>
                  </a:extLst>
                </a:gridCol>
                <a:gridCol w="1591282">
                  <a:extLst>
                    <a:ext uri="{9D8B030D-6E8A-4147-A177-3AD203B41FA5}">
                      <a16:colId xmlns:a16="http://schemas.microsoft.com/office/drawing/2014/main" val="4092881372"/>
                    </a:ext>
                  </a:extLst>
                </a:gridCol>
                <a:gridCol w="1585766">
                  <a:extLst>
                    <a:ext uri="{9D8B030D-6E8A-4147-A177-3AD203B41FA5}">
                      <a16:colId xmlns:a16="http://schemas.microsoft.com/office/drawing/2014/main" val="2057835483"/>
                    </a:ext>
                  </a:extLst>
                </a:gridCol>
                <a:gridCol w="1585766">
                  <a:extLst>
                    <a:ext uri="{9D8B030D-6E8A-4147-A177-3AD203B41FA5}">
                      <a16:colId xmlns:a16="http://schemas.microsoft.com/office/drawing/2014/main" val="82131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Physical Page or in 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Last Access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873822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974030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108142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448184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0094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965615"/>
                  </a:ext>
                </a:extLst>
              </a:tr>
              <a:tr h="22536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80516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479798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092419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845209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131930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867216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60669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295433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825087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093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46363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8A3CF6-8A1E-4A05-B2C7-CFA682FB0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31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81E779-E397-8D4A-BDF1-FE05DB563941}"/>
              </a:ext>
            </a:extLst>
          </p:cNvPr>
          <p:cNvSpPr txBox="1"/>
          <p:nvPr/>
        </p:nvSpPr>
        <p:spPr>
          <a:xfrm>
            <a:off x="0" y="0"/>
            <a:ext cx="509065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0x0049</a:t>
            </a:r>
          </a:p>
          <a:p>
            <a:endParaRPr lang="en-US" sz="1400" dirty="0"/>
          </a:p>
          <a:p>
            <a:r>
              <a:rPr lang="en-US" sz="1400" dirty="0"/>
              <a:t>Frame/tag = 0x0</a:t>
            </a:r>
          </a:p>
          <a:p>
            <a:endParaRPr lang="en-US" sz="1400" dirty="0"/>
          </a:p>
          <a:p>
            <a:r>
              <a:rPr lang="en-US" sz="1400" dirty="0"/>
              <a:t>For each access, is it a hit in the TLB? no</a:t>
            </a:r>
          </a:p>
          <a:p>
            <a:r>
              <a:rPr lang="en-US" sz="1400" dirty="0"/>
              <a:t>Is it a hit in the page table? yes</a:t>
            </a:r>
          </a:p>
          <a:p>
            <a:r>
              <a:rPr lang="en-US" sz="1400" dirty="0"/>
              <a:t>A page fault?  no</a:t>
            </a:r>
          </a:p>
          <a:p>
            <a:r>
              <a:rPr lang="en-US" sz="1400" dirty="0"/>
              <a:t>What is the updated page table?</a:t>
            </a:r>
          </a:p>
          <a:p>
            <a:r>
              <a:rPr lang="en-US" sz="1400" dirty="0"/>
              <a:t>What is the updated TLB?</a:t>
            </a:r>
          </a:p>
          <a:p>
            <a:endParaRPr lang="en-US" sz="1400" dirty="0"/>
          </a:p>
          <a:p>
            <a:r>
              <a:rPr lang="en-US" sz="1400" dirty="0"/>
              <a:t>Assume page sizes are 2</a:t>
            </a:r>
            <a:r>
              <a:rPr lang="en-US" sz="1400" baseline="30000" dirty="0"/>
              <a:t>12</a:t>
            </a:r>
            <a:r>
              <a:rPr lang="en-US" sz="1400" dirty="0"/>
              <a:t>  bytes</a:t>
            </a:r>
          </a:p>
          <a:p>
            <a:endParaRPr lang="en-US" sz="1400" dirty="0"/>
          </a:p>
          <a:p>
            <a:r>
              <a:rPr lang="en-US" sz="1400" dirty="0"/>
              <a:t>Virtual address space is 2</a:t>
            </a:r>
            <a:r>
              <a:rPr lang="en-US" sz="1400" baseline="30000" dirty="0"/>
              <a:t>16</a:t>
            </a:r>
            <a:r>
              <a:rPr lang="en-US" sz="1400" dirty="0"/>
              <a:t> bytes, physical address space is 2</a:t>
            </a:r>
            <a:r>
              <a:rPr lang="en-US" sz="1400" baseline="30000" dirty="0"/>
              <a:t>15 </a:t>
            </a:r>
            <a:r>
              <a:rPr lang="en-US" sz="1400" dirty="0"/>
              <a:t>bytes</a:t>
            </a:r>
          </a:p>
          <a:p>
            <a:endParaRPr lang="en-US" sz="1400" dirty="0"/>
          </a:p>
          <a:p>
            <a:r>
              <a:rPr lang="en-US" sz="1400" dirty="0"/>
              <a:t>Virtual addresses are log(2</a:t>
            </a:r>
            <a:r>
              <a:rPr lang="en-US" sz="1400" baseline="30000" dirty="0"/>
              <a:t>16</a:t>
            </a:r>
            <a:r>
              <a:rPr lang="en-US" sz="1400" dirty="0"/>
              <a:t>) = 16 bits</a:t>
            </a:r>
          </a:p>
          <a:p>
            <a:r>
              <a:rPr lang="en-US" sz="1400" dirty="0"/>
              <a:t>Physical addresses are log(2</a:t>
            </a:r>
            <a:r>
              <a:rPr lang="en-US" sz="1400" baseline="30000" dirty="0"/>
              <a:t>15</a:t>
            </a:r>
            <a:r>
              <a:rPr lang="en-US" sz="1400" dirty="0"/>
              <a:t>) = 15 bits</a:t>
            </a:r>
          </a:p>
          <a:p>
            <a:endParaRPr lang="en-US" sz="1400" dirty="0"/>
          </a:p>
          <a:p>
            <a:r>
              <a:rPr lang="en-US" sz="1400" dirty="0"/>
              <a:t>Offset field = log(2</a:t>
            </a:r>
            <a:r>
              <a:rPr lang="en-US" sz="1400" baseline="30000" dirty="0"/>
              <a:t>12</a:t>
            </a:r>
            <a:r>
              <a:rPr lang="en-US" sz="1400" dirty="0"/>
              <a:t>) = 12 bits</a:t>
            </a:r>
          </a:p>
          <a:p>
            <a:r>
              <a:rPr lang="en-US" sz="1400" dirty="0"/>
              <a:t>Frame / Tag = 16-12 = 4 bits (virtual address)</a:t>
            </a:r>
          </a:p>
          <a:p>
            <a:r>
              <a:rPr lang="en-US" sz="1400" dirty="0"/>
              <a:t>Page = 15-12 = 3 bits (physical address)</a:t>
            </a:r>
          </a:p>
          <a:p>
            <a:endParaRPr lang="en-US" sz="14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98A8C47-719C-8E4E-975B-DC882B5A033D}"/>
              </a:ext>
            </a:extLst>
          </p:cNvPr>
          <p:cNvGraphicFramePr>
            <a:graphicFrameLocks noGrp="1"/>
          </p:cNvGraphicFramePr>
          <p:nvPr/>
        </p:nvGraphicFramePr>
        <p:xfrm>
          <a:off x="162268" y="5132366"/>
          <a:ext cx="4450804" cy="1644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99">
                  <a:extLst>
                    <a:ext uri="{9D8B030D-6E8A-4147-A177-3AD203B41FA5}">
                      <a16:colId xmlns:a16="http://schemas.microsoft.com/office/drawing/2014/main" val="4087531554"/>
                    </a:ext>
                  </a:extLst>
                </a:gridCol>
                <a:gridCol w="737920">
                  <a:extLst>
                    <a:ext uri="{9D8B030D-6E8A-4147-A177-3AD203B41FA5}">
                      <a16:colId xmlns:a16="http://schemas.microsoft.com/office/drawing/2014/main" val="152673830"/>
                    </a:ext>
                  </a:extLst>
                </a:gridCol>
                <a:gridCol w="1212499">
                  <a:extLst>
                    <a:ext uri="{9D8B030D-6E8A-4147-A177-3AD203B41FA5}">
                      <a16:colId xmlns:a16="http://schemas.microsoft.com/office/drawing/2014/main" val="4055477152"/>
                    </a:ext>
                  </a:extLst>
                </a:gridCol>
                <a:gridCol w="2031686">
                  <a:extLst>
                    <a:ext uri="{9D8B030D-6E8A-4147-A177-3AD203B41FA5}">
                      <a16:colId xmlns:a16="http://schemas.microsoft.com/office/drawing/2014/main" val="14490602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Tag /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Physical Page Number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Last Access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55847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396889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256551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721628"/>
                  </a:ext>
                </a:extLst>
              </a:tr>
              <a:tr h="2364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286626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24E5E3F-2D7F-9847-A856-0053D1692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457937"/>
              </p:ext>
            </p:extLst>
          </p:nvPr>
        </p:nvGraphicFramePr>
        <p:xfrm>
          <a:off x="5090652" y="42206"/>
          <a:ext cx="6354096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282">
                  <a:extLst>
                    <a:ext uri="{9D8B030D-6E8A-4147-A177-3AD203B41FA5}">
                      <a16:colId xmlns:a16="http://schemas.microsoft.com/office/drawing/2014/main" val="1902569833"/>
                    </a:ext>
                  </a:extLst>
                </a:gridCol>
                <a:gridCol w="1591282">
                  <a:extLst>
                    <a:ext uri="{9D8B030D-6E8A-4147-A177-3AD203B41FA5}">
                      <a16:colId xmlns:a16="http://schemas.microsoft.com/office/drawing/2014/main" val="4092881372"/>
                    </a:ext>
                  </a:extLst>
                </a:gridCol>
                <a:gridCol w="1585766">
                  <a:extLst>
                    <a:ext uri="{9D8B030D-6E8A-4147-A177-3AD203B41FA5}">
                      <a16:colId xmlns:a16="http://schemas.microsoft.com/office/drawing/2014/main" val="2057835483"/>
                    </a:ext>
                  </a:extLst>
                </a:gridCol>
                <a:gridCol w="1585766">
                  <a:extLst>
                    <a:ext uri="{9D8B030D-6E8A-4147-A177-3AD203B41FA5}">
                      <a16:colId xmlns:a16="http://schemas.microsoft.com/office/drawing/2014/main" val="82131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Physical Page or in 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Last Access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873822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974030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108142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448184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0094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965615"/>
                  </a:ext>
                </a:extLst>
              </a:tr>
              <a:tr h="22536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80516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479798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092419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845209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131930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867216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60669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295433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825087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093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38114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FB00A8-DAD1-445B-A233-419873B64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81E779-E397-8D4A-BDF1-FE05DB563941}"/>
              </a:ext>
            </a:extLst>
          </p:cNvPr>
          <p:cNvSpPr txBox="1"/>
          <p:nvPr/>
        </p:nvSpPr>
        <p:spPr>
          <a:xfrm>
            <a:off x="0" y="0"/>
            <a:ext cx="509065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0x0049</a:t>
            </a:r>
          </a:p>
          <a:p>
            <a:endParaRPr lang="en-US" sz="1400" dirty="0"/>
          </a:p>
          <a:p>
            <a:r>
              <a:rPr lang="en-US" sz="1400" dirty="0"/>
              <a:t>Frame/tag = 0x0</a:t>
            </a:r>
          </a:p>
          <a:p>
            <a:endParaRPr lang="en-US" sz="1400" dirty="0"/>
          </a:p>
          <a:p>
            <a:r>
              <a:rPr lang="en-US" sz="1400" dirty="0"/>
              <a:t>For each access, is it a hit in the TLB? no</a:t>
            </a:r>
          </a:p>
          <a:p>
            <a:r>
              <a:rPr lang="en-US" sz="1400" dirty="0"/>
              <a:t>Is it a hit in the page table? yes</a:t>
            </a:r>
          </a:p>
          <a:p>
            <a:r>
              <a:rPr lang="en-US" sz="1400" dirty="0"/>
              <a:t>A page fault?  no</a:t>
            </a:r>
          </a:p>
          <a:p>
            <a:r>
              <a:rPr lang="en-US" sz="1400" dirty="0"/>
              <a:t>What is the updated page table?</a:t>
            </a:r>
          </a:p>
          <a:p>
            <a:r>
              <a:rPr lang="en-US" sz="1400" dirty="0"/>
              <a:t>What is the updated TLB?</a:t>
            </a:r>
          </a:p>
          <a:p>
            <a:endParaRPr lang="en-US" sz="1400" dirty="0"/>
          </a:p>
          <a:p>
            <a:r>
              <a:rPr lang="en-US" sz="1400" dirty="0"/>
              <a:t>Assume page sizes are 2</a:t>
            </a:r>
            <a:r>
              <a:rPr lang="en-US" sz="1400" baseline="30000" dirty="0"/>
              <a:t>12</a:t>
            </a:r>
            <a:r>
              <a:rPr lang="en-US" sz="1400" dirty="0"/>
              <a:t>  bytes</a:t>
            </a:r>
          </a:p>
          <a:p>
            <a:endParaRPr lang="en-US" sz="1400" dirty="0"/>
          </a:p>
          <a:p>
            <a:r>
              <a:rPr lang="en-US" sz="1400" dirty="0"/>
              <a:t>Virtual address space is 2</a:t>
            </a:r>
            <a:r>
              <a:rPr lang="en-US" sz="1400" baseline="30000" dirty="0"/>
              <a:t>16</a:t>
            </a:r>
            <a:r>
              <a:rPr lang="en-US" sz="1400" dirty="0"/>
              <a:t> bytes, physical address space is 2</a:t>
            </a:r>
            <a:r>
              <a:rPr lang="en-US" sz="1400" baseline="30000" dirty="0"/>
              <a:t>15 </a:t>
            </a:r>
            <a:r>
              <a:rPr lang="en-US" sz="1400" dirty="0"/>
              <a:t>bytes</a:t>
            </a:r>
          </a:p>
          <a:p>
            <a:endParaRPr lang="en-US" sz="1400" dirty="0"/>
          </a:p>
          <a:p>
            <a:r>
              <a:rPr lang="en-US" sz="1400" dirty="0"/>
              <a:t>Virtual addresses are log(2</a:t>
            </a:r>
            <a:r>
              <a:rPr lang="en-US" sz="1400" baseline="30000" dirty="0"/>
              <a:t>16</a:t>
            </a:r>
            <a:r>
              <a:rPr lang="en-US" sz="1400" dirty="0"/>
              <a:t>) = 16 bits</a:t>
            </a:r>
          </a:p>
          <a:p>
            <a:r>
              <a:rPr lang="en-US" sz="1400" dirty="0"/>
              <a:t>Physical addresses are log(2</a:t>
            </a:r>
            <a:r>
              <a:rPr lang="en-US" sz="1400" baseline="30000" dirty="0"/>
              <a:t>15</a:t>
            </a:r>
            <a:r>
              <a:rPr lang="en-US" sz="1400" dirty="0"/>
              <a:t>) = 15 bits</a:t>
            </a:r>
          </a:p>
          <a:p>
            <a:endParaRPr lang="en-US" sz="1400" dirty="0"/>
          </a:p>
          <a:p>
            <a:r>
              <a:rPr lang="en-US" sz="1400" dirty="0"/>
              <a:t>Offset field = log(2</a:t>
            </a:r>
            <a:r>
              <a:rPr lang="en-US" sz="1400" baseline="30000" dirty="0"/>
              <a:t>12</a:t>
            </a:r>
            <a:r>
              <a:rPr lang="en-US" sz="1400" dirty="0"/>
              <a:t>) = 12 bits</a:t>
            </a:r>
          </a:p>
          <a:p>
            <a:r>
              <a:rPr lang="en-US" sz="1400" dirty="0"/>
              <a:t>Frame / Tag = 16-12 = 4 bits (virtual address)</a:t>
            </a:r>
          </a:p>
          <a:p>
            <a:r>
              <a:rPr lang="en-US" sz="1400" dirty="0"/>
              <a:t>Page = 15-12 = 3 bits (physical address)</a:t>
            </a:r>
          </a:p>
          <a:p>
            <a:endParaRPr lang="en-US" sz="14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98A8C47-719C-8E4E-975B-DC882B5A033D}"/>
              </a:ext>
            </a:extLst>
          </p:cNvPr>
          <p:cNvGraphicFramePr>
            <a:graphicFrameLocks noGrp="1"/>
          </p:cNvGraphicFramePr>
          <p:nvPr/>
        </p:nvGraphicFramePr>
        <p:xfrm>
          <a:off x="162268" y="5132366"/>
          <a:ext cx="4450804" cy="1644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99">
                  <a:extLst>
                    <a:ext uri="{9D8B030D-6E8A-4147-A177-3AD203B41FA5}">
                      <a16:colId xmlns:a16="http://schemas.microsoft.com/office/drawing/2014/main" val="4087531554"/>
                    </a:ext>
                  </a:extLst>
                </a:gridCol>
                <a:gridCol w="737920">
                  <a:extLst>
                    <a:ext uri="{9D8B030D-6E8A-4147-A177-3AD203B41FA5}">
                      <a16:colId xmlns:a16="http://schemas.microsoft.com/office/drawing/2014/main" val="152673830"/>
                    </a:ext>
                  </a:extLst>
                </a:gridCol>
                <a:gridCol w="1212499">
                  <a:extLst>
                    <a:ext uri="{9D8B030D-6E8A-4147-A177-3AD203B41FA5}">
                      <a16:colId xmlns:a16="http://schemas.microsoft.com/office/drawing/2014/main" val="4055477152"/>
                    </a:ext>
                  </a:extLst>
                </a:gridCol>
                <a:gridCol w="2031686">
                  <a:extLst>
                    <a:ext uri="{9D8B030D-6E8A-4147-A177-3AD203B41FA5}">
                      <a16:colId xmlns:a16="http://schemas.microsoft.com/office/drawing/2014/main" val="14490602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Tag /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Physical Page Number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Last Access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55847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396889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256551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721628"/>
                  </a:ext>
                </a:extLst>
              </a:tr>
              <a:tr h="2364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286626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24E5E3F-2D7F-9847-A856-0053D1692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155658"/>
              </p:ext>
            </p:extLst>
          </p:nvPr>
        </p:nvGraphicFramePr>
        <p:xfrm>
          <a:off x="5090652" y="42206"/>
          <a:ext cx="6354096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282">
                  <a:extLst>
                    <a:ext uri="{9D8B030D-6E8A-4147-A177-3AD203B41FA5}">
                      <a16:colId xmlns:a16="http://schemas.microsoft.com/office/drawing/2014/main" val="1902569833"/>
                    </a:ext>
                  </a:extLst>
                </a:gridCol>
                <a:gridCol w="1591282">
                  <a:extLst>
                    <a:ext uri="{9D8B030D-6E8A-4147-A177-3AD203B41FA5}">
                      <a16:colId xmlns:a16="http://schemas.microsoft.com/office/drawing/2014/main" val="4092881372"/>
                    </a:ext>
                  </a:extLst>
                </a:gridCol>
                <a:gridCol w="1585766">
                  <a:extLst>
                    <a:ext uri="{9D8B030D-6E8A-4147-A177-3AD203B41FA5}">
                      <a16:colId xmlns:a16="http://schemas.microsoft.com/office/drawing/2014/main" val="2057835483"/>
                    </a:ext>
                  </a:extLst>
                </a:gridCol>
                <a:gridCol w="1585766">
                  <a:extLst>
                    <a:ext uri="{9D8B030D-6E8A-4147-A177-3AD203B41FA5}">
                      <a16:colId xmlns:a16="http://schemas.microsoft.com/office/drawing/2014/main" val="82131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Physical Page or in 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Last Access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873822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974030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108142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448184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0094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965615"/>
                  </a:ext>
                </a:extLst>
              </a:tr>
              <a:tr h="22536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80516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479798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092419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845209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131930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867216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60669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295433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825087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093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375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9AE25E-0C41-4CCE-BC87-66C0229F7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33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81E779-E397-8D4A-BDF1-FE05DB563941}"/>
              </a:ext>
            </a:extLst>
          </p:cNvPr>
          <p:cNvSpPr txBox="1"/>
          <p:nvPr/>
        </p:nvSpPr>
        <p:spPr>
          <a:xfrm>
            <a:off x="0" y="0"/>
            <a:ext cx="509065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0x0049</a:t>
            </a:r>
          </a:p>
          <a:p>
            <a:endParaRPr lang="en-US" sz="1400" dirty="0"/>
          </a:p>
          <a:p>
            <a:r>
              <a:rPr lang="en-US" sz="1400" dirty="0"/>
              <a:t>Frame/tag = 0x0</a:t>
            </a:r>
          </a:p>
          <a:p>
            <a:endParaRPr lang="en-US" sz="1400" dirty="0"/>
          </a:p>
          <a:p>
            <a:r>
              <a:rPr lang="en-US" sz="1400" dirty="0"/>
              <a:t>For each access, is it a hit in the TLB? no</a:t>
            </a:r>
          </a:p>
          <a:p>
            <a:r>
              <a:rPr lang="en-US" sz="1400" dirty="0"/>
              <a:t>Is it a hit in the page table? yes</a:t>
            </a:r>
          </a:p>
          <a:p>
            <a:r>
              <a:rPr lang="en-US" sz="1400" dirty="0"/>
              <a:t>A page fault?  no</a:t>
            </a:r>
          </a:p>
          <a:p>
            <a:r>
              <a:rPr lang="en-US" sz="1400" dirty="0"/>
              <a:t>What is the updated page table?</a:t>
            </a:r>
          </a:p>
          <a:p>
            <a:r>
              <a:rPr lang="en-US" sz="1400" dirty="0"/>
              <a:t>What is the updated TLB?</a:t>
            </a:r>
          </a:p>
          <a:p>
            <a:endParaRPr lang="en-US" sz="1400" dirty="0"/>
          </a:p>
          <a:p>
            <a:r>
              <a:rPr lang="en-US" sz="1400" dirty="0"/>
              <a:t>Assume page sizes are 2</a:t>
            </a:r>
            <a:r>
              <a:rPr lang="en-US" sz="1400" baseline="30000" dirty="0"/>
              <a:t>12</a:t>
            </a:r>
            <a:r>
              <a:rPr lang="en-US" sz="1400" dirty="0"/>
              <a:t>  bytes</a:t>
            </a:r>
          </a:p>
          <a:p>
            <a:endParaRPr lang="en-US" sz="1400" dirty="0"/>
          </a:p>
          <a:p>
            <a:r>
              <a:rPr lang="en-US" sz="1400" dirty="0"/>
              <a:t>Virtual address space is 2</a:t>
            </a:r>
            <a:r>
              <a:rPr lang="en-US" sz="1400" baseline="30000" dirty="0"/>
              <a:t>16</a:t>
            </a:r>
            <a:r>
              <a:rPr lang="en-US" sz="1400" dirty="0"/>
              <a:t> bytes, physical address space is 2</a:t>
            </a:r>
            <a:r>
              <a:rPr lang="en-US" sz="1400" baseline="30000" dirty="0"/>
              <a:t>15 </a:t>
            </a:r>
            <a:r>
              <a:rPr lang="en-US" sz="1400" dirty="0"/>
              <a:t>bytes</a:t>
            </a:r>
          </a:p>
          <a:p>
            <a:endParaRPr lang="en-US" sz="1400" dirty="0"/>
          </a:p>
          <a:p>
            <a:r>
              <a:rPr lang="en-US" sz="1400" dirty="0"/>
              <a:t>Virtual addresses are log(2</a:t>
            </a:r>
            <a:r>
              <a:rPr lang="en-US" sz="1400" baseline="30000" dirty="0"/>
              <a:t>16</a:t>
            </a:r>
            <a:r>
              <a:rPr lang="en-US" sz="1400" dirty="0"/>
              <a:t>) = 16 bits</a:t>
            </a:r>
          </a:p>
          <a:p>
            <a:r>
              <a:rPr lang="en-US" sz="1400" dirty="0"/>
              <a:t>Physical addresses are log(2</a:t>
            </a:r>
            <a:r>
              <a:rPr lang="en-US" sz="1400" baseline="30000" dirty="0"/>
              <a:t>15</a:t>
            </a:r>
            <a:r>
              <a:rPr lang="en-US" sz="1400" dirty="0"/>
              <a:t>) = 15 bits</a:t>
            </a:r>
          </a:p>
          <a:p>
            <a:endParaRPr lang="en-US" sz="1400" dirty="0"/>
          </a:p>
          <a:p>
            <a:r>
              <a:rPr lang="en-US" sz="1400" dirty="0"/>
              <a:t>Offset field = log(2</a:t>
            </a:r>
            <a:r>
              <a:rPr lang="en-US" sz="1400" baseline="30000" dirty="0"/>
              <a:t>12</a:t>
            </a:r>
            <a:r>
              <a:rPr lang="en-US" sz="1400" dirty="0"/>
              <a:t>) = 12 bits</a:t>
            </a:r>
          </a:p>
          <a:p>
            <a:r>
              <a:rPr lang="en-US" sz="1400" dirty="0"/>
              <a:t>Frame / Tag = 16-12 = 4 bits (virtual address)</a:t>
            </a:r>
          </a:p>
          <a:p>
            <a:r>
              <a:rPr lang="en-US" sz="1400" dirty="0"/>
              <a:t>Page = 15-12 = 3 bits (physical address)</a:t>
            </a:r>
          </a:p>
          <a:p>
            <a:endParaRPr lang="en-US" sz="14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98A8C47-719C-8E4E-975B-DC882B5A0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246603"/>
              </p:ext>
            </p:extLst>
          </p:nvPr>
        </p:nvGraphicFramePr>
        <p:xfrm>
          <a:off x="162268" y="5132366"/>
          <a:ext cx="4450804" cy="1644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99">
                  <a:extLst>
                    <a:ext uri="{9D8B030D-6E8A-4147-A177-3AD203B41FA5}">
                      <a16:colId xmlns:a16="http://schemas.microsoft.com/office/drawing/2014/main" val="4087531554"/>
                    </a:ext>
                  </a:extLst>
                </a:gridCol>
                <a:gridCol w="737920">
                  <a:extLst>
                    <a:ext uri="{9D8B030D-6E8A-4147-A177-3AD203B41FA5}">
                      <a16:colId xmlns:a16="http://schemas.microsoft.com/office/drawing/2014/main" val="152673830"/>
                    </a:ext>
                  </a:extLst>
                </a:gridCol>
                <a:gridCol w="1212499">
                  <a:extLst>
                    <a:ext uri="{9D8B030D-6E8A-4147-A177-3AD203B41FA5}">
                      <a16:colId xmlns:a16="http://schemas.microsoft.com/office/drawing/2014/main" val="4055477152"/>
                    </a:ext>
                  </a:extLst>
                </a:gridCol>
                <a:gridCol w="2031686">
                  <a:extLst>
                    <a:ext uri="{9D8B030D-6E8A-4147-A177-3AD203B41FA5}">
                      <a16:colId xmlns:a16="http://schemas.microsoft.com/office/drawing/2014/main" val="14490602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Tag /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Physical Page Number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Last Access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55847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396889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256551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721628"/>
                  </a:ext>
                </a:extLst>
              </a:tr>
              <a:tr h="2364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286626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24E5E3F-2D7F-9847-A856-0053D1692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461026"/>
              </p:ext>
            </p:extLst>
          </p:nvPr>
        </p:nvGraphicFramePr>
        <p:xfrm>
          <a:off x="5090652" y="42206"/>
          <a:ext cx="6354096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282">
                  <a:extLst>
                    <a:ext uri="{9D8B030D-6E8A-4147-A177-3AD203B41FA5}">
                      <a16:colId xmlns:a16="http://schemas.microsoft.com/office/drawing/2014/main" val="1902569833"/>
                    </a:ext>
                  </a:extLst>
                </a:gridCol>
                <a:gridCol w="1591282">
                  <a:extLst>
                    <a:ext uri="{9D8B030D-6E8A-4147-A177-3AD203B41FA5}">
                      <a16:colId xmlns:a16="http://schemas.microsoft.com/office/drawing/2014/main" val="4092881372"/>
                    </a:ext>
                  </a:extLst>
                </a:gridCol>
                <a:gridCol w="1585766">
                  <a:extLst>
                    <a:ext uri="{9D8B030D-6E8A-4147-A177-3AD203B41FA5}">
                      <a16:colId xmlns:a16="http://schemas.microsoft.com/office/drawing/2014/main" val="2057835483"/>
                    </a:ext>
                  </a:extLst>
                </a:gridCol>
                <a:gridCol w="1585766">
                  <a:extLst>
                    <a:ext uri="{9D8B030D-6E8A-4147-A177-3AD203B41FA5}">
                      <a16:colId xmlns:a16="http://schemas.microsoft.com/office/drawing/2014/main" val="82131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Physical Page or in 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Last Access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873822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974030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108142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448184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0094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965615"/>
                  </a:ext>
                </a:extLst>
              </a:tr>
              <a:tr h="22536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80516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479798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092419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845209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131930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867216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60669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295433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825087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093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3842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60224B-9C4C-4732-9BAA-D5349A59B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34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81E779-E397-8D4A-BDF1-FE05DB563941}"/>
              </a:ext>
            </a:extLst>
          </p:cNvPr>
          <p:cNvSpPr txBox="1"/>
          <p:nvPr/>
        </p:nvSpPr>
        <p:spPr>
          <a:xfrm>
            <a:off x="0" y="0"/>
            <a:ext cx="509065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0x0049</a:t>
            </a:r>
          </a:p>
          <a:p>
            <a:endParaRPr lang="en-US" sz="1400" dirty="0"/>
          </a:p>
          <a:p>
            <a:r>
              <a:rPr lang="en-US" sz="1400" dirty="0"/>
              <a:t>Frame/tag = 0x0</a:t>
            </a:r>
          </a:p>
          <a:p>
            <a:endParaRPr lang="en-US" sz="1400" dirty="0"/>
          </a:p>
          <a:p>
            <a:r>
              <a:rPr lang="en-US" sz="1400" dirty="0"/>
              <a:t>For each access, is it a hit in the TLB? no</a:t>
            </a:r>
          </a:p>
          <a:p>
            <a:r>
              <a:rPr lang="en-US" sz="1400" dirty="0"/>
              <a:t>Is it a hit in the page table? yes</a:t>
            </a:r>
          </a:p>
          <a:p>
            <a:r>
              <a:rPr lang="en-US" sz="1400" dirty="0"/>
              <a:t>A page fault?  no</a:t>
            </a:r>
          </a:p>
          <a:p>
            <a:r>
              <a:rPr lang="en-US" sz="1400" dirty="0"/>
              <a:t>What is the updated page table?</a:t>
            </a:r>
          </a:p>
          <a:p>
            <a:r>
              <a:rPr lang="en-US" sz="1400" dirty="0"/>
              <a:t>What is the updated TLB?</a:t>
            </a:r>
          </a:p>
          <a:p>
            <a:endParaRPr lang="en-US" sz="1400" dirty="0"/>
          </a:p>
          <a:p>
            <a:r>
              <a:rPr lang="en-US" sz="1400" dirty="0"/>
              <a:t>Assume page sizes are 2</a:t>
            </a:r>
            <a:r>
              <a:rPr lang="en-US" sz="1400" baseline="30000" dirty="0"/>
              <a:t>12</a:t>
            </a:r>
            <a:r>
              <a:rPr lang="en-US" sz="1400" dirty="0"/>
              <a:t>  bytes</a:t>
            </a:r>
          </a:p>
          <a:p>
            <a:endParaRPr lang="en-US" sz="1400" dirty="0"/>
          </a:p>
          <a:p>
            <a:r>
              <a:rPr lang="en-US" sz="1400" dirty="0"/>
              <a:t>Virtual address space is 2</a:t>
            </a:r>
            <a:r>
              <a:rPr lang="en-US" sz="1400" baseline="30000" dirty="0"/>
              <a:t>16</a:t>
            </a:r>
            <a:r>
              <a:rPr lang="en-US" sz="1400" dirty="0"/>
              <a:t> bytes, physical address space is 2</a:t>
            </a:r>
            <a:r>
              <a:rPr lang="en-US" sz="1400" baseline="30000" dirty="0"/>
              <a:t>15 </a:t>
            </a:r>
            <a:r>
              <a:rPr lang="en-US" sz="1400" dirty="0"/>
              <a:t>bytes</a:t>
            </a:r>
          </a:p>
          <a:p>
            <a:endParaRPr lang="en-US" sz="1400" dirty="0"/>
          </a:p>
          <a:p>
            <a:r>
              <a:rPr lang="en-US" sz="1400" dirty="0"/>
              <a:t>Virtual addresses are log(2</a:t>
            </a:r>
            <a:r>
              <a:rPr lang="en-US" sz="1400" baseline="30000" dirty="0"/>
              <a:t>16</a:t>
            </a:r>
            <a:r>
              <a:rPr lang="en-US" sz="1400" dirty="0"/>
              <a:t>) = 16 bits</a:t>
            </a:r>
          </a:p>
          <a:p>
            <a:r>
              <a:rPr lang="en-US" sz="1400" dirty="0"/>
              <a:t>Physical addresses are log(2</a:t>
            </a:r>
            <a:r>
              <a:rPr lang="en-US" sz="1400" baseline="30000" dirty="0"/>
              <a:t>15</a:t>
            </a:r>
            <a:r>
              <a:rPr lang="en-US" sz="1400" dirty="0"/>
              <a:t>) = 15 bits</a:t>
            </a:r>
          </a:p>
          <a:p>
            <a:endParaRPr lang="en-US" sz="1400" dirty="0"/>
          </a:p>
          <a:p>
            <a:r>
              <a:rPr lang="en-US" sz="1400" dirty="0"/>
              <a:t>Offset field = log(2</a:t>
            </a:r>
            <a:r>
              <a:rPr lang="en-US" sz="1400" baseline="30000" dirty="0"/>
              <a:t>12</a:t>
            </a:r>
            <a:r>
              <a:rPr lang="en-US" sz="1400" dirty="0"/>
              <a:t>) = 12 bits</a:t>
            </a:r>
          </a:p>
          <a:p>
            <a:r>
              <a:rPr lang="en-US" sz="1400" dirty="0"/>
              <a:t>Frame / Tag = 16-12 = 4 bits (virtual address)</a:t>
            </a:r>
          </a:p>
          <a:p>
            <a:r>
              <a:rPr lang="en-US" sz="1400" dirty="0"/>
              <a:t>Page = 15-12 = 3 bits (physical address)</a:t>
            </a:r>
          </a:p>
          <a:p>
            <a:endParaRPr lang="en-US" sz="14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98A8C47-719C-8E4E-975B-DC882B5A0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981623"/>
              </p:ext>
            </p:extLst>
          </p:nvPr>
        </p:nvGraphicFramePr>
        <p:xfrm>
          <a:off x="162268" y="5132366"/>
          <a:ext cx="4450804" cy="1644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99">
                  <a:extLst>
                    <a:ext uri="{9D8B030D-6E8A-4147-A177-3AD203B41FA5}">
                      <a16:colId xmlns:a16="http://schemas.microsoft.com/office/drawing/2014/main" val="4087531554"/>
                    </a:ext>
                  </a:extLst>
                </a:gridCol>
                <a:gridCol w="737920">
                  <a:extLst>
                    <a:ext uri="{9D8B030D-6E8A-4147-A177-3AD203B41FA5}">
                      <a16:colId xmlns:a16="http://schemas.microsoft.com/office/drawing/2014/main" val="152673830"/>
                    </a:ext>
                  </a:extLst>
                </a:gridCol>
                <a:gridCol w="1212499">
                  <a:extLst>
                    <a:ext uri="{9D8B030D-6E8A-4147-A177-3AD203B41FA5}">
                      <a16:colId xmlns:a16="http://schemas.microsoft.com/office/drawing/2014/main" val="4055477152"/>
                    </a:ext>
                  </a:extLst>
                </a:gridCol>
                <a:gridCol w="2031686">
                  <a:extLst>
                    <a:ext uri="{9D8B030D-6E8A-4147-A177-3AD203B41FA5}">
                      <a16:colId xmlns:a16="http://schemas.microsoft.com/office/drawing/2014/main" val="14490602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Tag /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Physical Page Number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Last Access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55847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396889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256551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0x0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721628"/>
                  </a:ext>
                </a:extLst>
              </a:tr>
              <a:tr h="2364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286626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24E5E3F-2D7F-9847-A856-0053D1692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466178"/>
              </p:ext>
            </p:extLst>
          </p:nvPr>
        </p:nvGraphicFramePr>
        <p:xfrm>
          <a:off x="5090652" y="42206"/>
          <a:ext cx="6354096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282">
                  <a:extLst>
                    <a:ext uri="{9D8B030D-6E8A-4147-A177-3AD203B41FA5}">
                      <a16:colId xmlns:a16="http://schemas.microsoft.com/office/drawing/2014/main" val="1902569833"/>
                    </a:ext>
                  </a:extLst>
                </a:gridCol>
                <a:gridCol w="1591282">
                  <a:extLst>
                    <a:ext uri="{9D8B030D-6E8A-4147-A177-3AD203B41FA5}">
                      <a16:colId xmlns:a16="http://schemas.microsoft.com/office/drawing/2014/main" val="4092881372"/>
                    </a:ext>
                  </a:extLst>
                </a:gridCol>
                <a:gridCol w="1585766">
                  <a:extLst>
                    <a:ext uri="{9D8B030D-6E8A-4147-A177-3AD203B41FA5}">
                      <a16:colId xmlns:a16="http://schemas.microsoft.com/office/drawing/2014/main" val="2057835483"/>
                    </a:ext>
                  </a:extLst>
                </a:gridCol>
                <a:gridCol w="1585766">
                  <a:extLst>
                    <a:ext uri="{9D8B030D-6E8A-4147-A177-3AD203B41FA5}">
                      <a16:colId xmlns:a16="http://schemas.microsoft.com/office/drawing/2014/main" val="82131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Physical Page or in 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Last Access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873822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974030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108142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448184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0094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965615"/>
                  </a:ext>
                </a:extLst>
              </a:tr>
              <a:tr h="22536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80516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479798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092419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845209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131930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867216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60669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295433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825087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093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2581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DC9B17-6AF8-4E75-91B7-51AC1FC2C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35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81E779-E397-8D4A-BDF1-FE05DB563941}"/>
              </a:ext>
            </a:extLst>
          </p:cNvPr>
          <p:cNvSpPr txBox="1"/>
          <p:nvPr/>
        </p:nvSpPr>
        <p:spPr>
          <a:xfrm>
            <a:off x="0" y="0"/>
            <a:ext cx="5090652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0x0049</a:t>
            </a:r>
          </a:p>
          <a:p>
            <a:endParaRPr lang="en-US" sz="1400" dirty="0"/>
          </a:p>
          <a:p>
            <a:r>
              <a:rPr lang="en-US" sz="1400" dirty="0"/>
              <a:t>Frame/tag = 0x0</a:t>
            </a:r>
          </a:p>
          <a:p>
            <a:endParaRPr lang="en-US" sz="1400" dirty="0"/>
          </a:p>
          <a:p>
            <a:r>
              <a:rPr lang="en-US" sz="1400" dirty="0"/>
              <a:t>For each access, is it a hit in the TLB? no</a:t>
            </a:r>
          </a:p>
          <a:p>
            <a:r>
              <a:rPr lang="en-US" sz="1400" dirty="0"/>
              <a:t>Is it a hit in the page table? yes</a:t>
            </a:r>
          </a:p>
          <a:p>
            <a:r>
              <a:rPr lang="en-US" sz="1400" dirty="0"/>
              <a:t>A page fault?  no</a:t>
            </a:r>
          </a:p>
          <a:p>
            <a:r>
              <a:rPr lang="en-US" sz="1400" dirty="0"/>
              <a:t>What is the updated page table?</a:t>
            </a:r>
          </a:p>
          <a:p>
            <a:r>
              <a:rPr lang="en-US" sz="1400" dirty="0"/>
              <a:t>What is the updated TLB?</a:t>
            </a:r>
          </a:p>
          <a:p>
            <a:r>
              <a:rPr lang="en-US" sz="1400" dirty="0"/>
              <a:t>Physical page number</a:t>
            </a:r>
          </a:p>
          <a:p>
            <a:r>
              <a:rPr lang="en-US" sz="1400" dirty="0"/>
              <a:t>0x5049</a:t>
            </a:r>
            <a:r>
              <a:rPr lang="en-US" sz="1400" dirty="0">
                <a:sym typeface="Wingdings" pitchFamily="2" charset="2"/>
              </a:rPr>
              <a:t> 101 0000 0100 1001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Assume page sizes are 2</a:t>
            </a:r>
            <a:r>
              <a:rPr lang="en-US" sz="1400" baseline="30000" dirty="0"/>
              <a:t>12</a:t>
            </a:r>
            <a:r>
              <a:rPr lang="en-US" sz="1400" dirty="0"/>
              <a:t>  bytes</a:t>
            </a:r>
          </a:p>
          <a:p>
            <a:endParaRPr lang="en-US" sz="1400" dirty="0"/>
          </a:p>
          <a:p>
            <a:r>
              <a:rPr lang="en-US" sz="1400" dirty="0"/>
              <a:t>Virtual address space is 2</a:t>
            </a:r>
            <a:r>
              <a:rPr lang="en-US" sz="1400" baseline="30000" dirty="0"/>
              <a:t>16</a:t>
            </a:r>
            <a:r>
              <a:rPr lang="en-US" sz="1400" dirty="0"/>
              <a:t> bytes, physical address space is 2</a:t>
            </a:r>
            <a:r>
              <a:rPr lang="en-US" sz="1400" baseline="30000" dirty="0"/>
              <a:t>15 </a:t>
            </a:r>
            <a:r>
              <a:rPr lang="en-US" sz="1400" dirty="0"/>
              <a:t>bytes</a:t>
            </a:r>
          </a:p>
          <a:p>
            <a:endParaRPr lang="en-US" sz="1400" dirty="0"/>
          </a:p>
          <a:p>
            <a:r>
              <a:rPr lang="en-US" sz="1400" dirty="0"/>
              <a:t>Virtual addresses are log(2</a:t>
            </a:r>
            <a:r>
              <a:rPr lang="en-US" sz="1400" baseline="30000" dirty="0"/>
              <a:t>16</a:t>
            </a:r>
            <a:r>
              <a:rPr lang="en-US" sz="1400" dirty="0"/>
              <a:t>) = 16 bits</a:t>
            </a:r>
          </a:p>
          <a:p>
            <a:r>
              <a:rPr lang="en-US" sz="1400" dirty="0"/>
              <a:t>Physical addresses are log(2</a:t>
            </a:r>
            <a:r>
              <a:rPr lang="en-US" sz="1400" baseline="30000" dirty="0"/>
              <a:t>15</a:t>
            </a:r>
            <a:r>
              <a:rPr lang="en-US" sz="1400" dirty="0"/>
              <a:t>) = 15 bits</a:t>
            </a:r>
          </a:p>
          <a:p>
            <a:endParaRPr lang="en-US" sz="1400" dirty="0"/>
          </a:p>
          <a:p>
            <a:r>
              <a:rPr lang="en-US" sz="1400" dirty="0"/>
              <a:t>Offset field = log(2</a:t>
            </a:r>
            <a:r>
              <a:rPr lang="en-US" sz="1400" baseline="30000" dirty="0"/>
              <a:t>12</a:t>
            </a:r>
            <a:r>
              <a:rPr lang="en-US" sz="1400" dirty="0"/>
              <a:t>) = 12 bits</a:t>
            </a:r>
          </a:p>
          <a:p>
            <a:r>
              <a:rPr lang="en-US" sz="1400" dirty="0"/>
              <a:t>Frame / Tag = 16-12 = 4 bits (virtual address)</a:t>
            </a:r>
          </a:p>
          <a:p>
            <a:r>
              <a:rPr lang="en-US" sz="1400" dirty="0"/>
              <a:t>Page = 15-12 = 3 bits (physical address)</a:t>
            </a:r>
          </a:p>
          <a:p>
            <a:endParaRPr lang="en-US" sz="14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98A8C47-719C-8E4E-975B-DC882B5A0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774830"/>
              </p:ext>
            </p:extLst>
          </p:nvPr>
        </p:nvGraphicFramePr>
        <p:xfrm>
          <a:off x="162268" y="5132366"/>
          <a:ext cx="4450804" cy="1644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99">
                  <a:extLst>
                    <a:ext uri="{9D8B030D-6E8A-4147-A177-3AD203B41FA5}">
                      <a16:colId xmlns:a16="http://schemas.microsoft.com/office/drawing/2014/main" val="4087531554"/>
                    </a:ext>
                  </a:extLst>
                </a:gridCol>
                <a:gridCol w="737920">
                  <a:extLst>
                    <a:ext uri="{9D8B030D-6E8A-4147-A177-3AD203B41FA5}">
                      <a16:colId xmlns:a16="http://schemas.microsoft.com/office/drawing/2014/main" val="152673830"/>
                    </a:ext>
                  </a:extLst>
                </a:gridCol>
                <a:gridCol w="1212499">
                  <a:extLst>
                    <a:ext uri="{9D8B030D-6E8A-4147-A177-3AD203B41FA5}">
                      <a16:colId xmlns:a16="http://schemas.microsoft.com/office/drawing/2014/main" val="4055477152"/>
                    </a:ext>
                  </a:extLst>
                </a:gridCol>
                <a:gridCol w="2031686">
                  <a:extLst>
                    <a:ext uri="{9D8B030D-6E8A-4147-A177-3AD203B41FA5}">
                      <a16:colId xmlns:a16="http://schemas.microsoft.com/office/drawing/2014/main" val="14490602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Tag /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Physical Page Number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Last Access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55847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396889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256551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0x0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721628"/>
                  </a:ext>
                </a:extLst>
              </a:tr>
              <a:tr h="2364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286626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24E5E3F-2D7F-9847-A856-0053D1692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110373"/>
              </p:ext>
            </p:extLst>
          </p:nvPr>
        </p:nvGraphicFramePr>
        <p:xfrm>
          <a:off x="5090652" y="42206"/>
          <a:ext cx="6354096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282">
                  <a:extLst>
                    <a:ext uri="{9D8B030D-6E8A-4147-A177-3AD203B41FA5}">
                      <a16:colId xmlns:a16="http://schemas.microsoft.com/office/drawing/2014/main" val="1902569833"/>
                    </a:ext>
                  </a:extLst>
                </a:gridCol>
                <a:gridCol w="1591282">
                  <a:extLst>
                    <a:ext uri="{9D8B030D-6E8A-4147-A177-3AD203B41FA5}">
                      <a16:colId xmlns:a16="http://schemas.microsoft.com/office/drawing/2014/main" val="4092881372"/>
                    </a:ext>
                  </a:extLst>
                </a:gridCol>
                <a:gridCol w="1585766">
                  <a:extLst>
                    <a:ext uri="{9D8B030D-6E8A-4147-A177-3AD203B41FA5}">
                      <a16:colId xmlns:a16="http://schemas.microsoft.com/office/drawing/2014/main" val="2057835483"/>
                    </a:ext>
                  </a:extLst>
                </a:gridCol>
                <a:gridCol w="1585766">
                  <a:extLst>
                    <a:ext uri="{9D8B030D-6E8A-4147-A177-3AD203B41FA5}">
                      <a16:colId xmlns:a16="http://schemas.microsoft.com/office/drawing/2014/main" val="82131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Physical Page or in 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Last Access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873822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974030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108142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448184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0094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965615"/>
                  </a:ext>
                </a:extLst>
              </a:tr>
              <a:tr h="22536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80516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479798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092419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845209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131930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867216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60669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295433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825087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093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2910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5A1BBF-40A8-474E-AC84-62B32687B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First lets talk about the project – what kind of results should you expect?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300C4-6A6C-3C4B-9756-D429A041B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/>
              <a:t>Parameters</a:t>
            </a:r>
          </a:p>
          <a:p>
            <a:pPr lvl="1"/>
            <a:r>
              <a:rPr lang="en-US" dirty="0"/>
              <a:t>Cache design / associativity</a:t>
            </a:r>
          </a:p>
          <a:p>
            <a:pPr lvl="2"/>
            <a:r>
              <a:rPr lang="en-US" sz="2400"/>
              <a:t>As associativity goes up (i.e. more lines in a set), hit rate should go…..up</a:t>
            </a:r>
          </a:p>
          <a:p>
            <a:pPr lvl="3"/>
            <a:r>
              <a:rPr lang="en-US" sz="2400"/>
              <a:t>Fully associative should have the best hit rate, direct mapped should have the worst</a:t>
            </a:r>
          </a:p>
        </p:txBody>
      </p:sp>
    </p:spTree>
    <p:extLst>
      <p:ext uri="{BB962C8B-B14F-4D97-AF65-F5344CB8AC3E}">
        <p14:creationId xmlns:p14="http://schemas.microsoft.com/office/powerpoint/2010/main" val="2243139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5A1BBF-40A8-474E-AC84-62B32687B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First lets talk about the project – what kind of results should you expect?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300C4-6A6C-3C4B-9756-D429A041B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/>
              <a:t>Parameters</a:t>
            </a:r>
          </a:p>
          <a:p>
            <a:pPr lvl="1"/>
            <a:r>
              <a:rPr lang="en-US" dirty="0"/>
              <a:t>Cache design / associativity</a:t>
            </a:r>
          </a:p>
          <a:p>
            <a:pPr lvl="2"/>
            <a:r>
              <a:rPr lang="en-US" sz="2400"/>
              <a:t>As associativity goes up (i.e. more lines in a set), hit rate should go…..up</a:t>
            </a:r>
          </a:p>
          <a:p>
            <a:pPr lvl="3"/>
            <a:r>
              <a:rPr lang="en-US" sz="2400"/>
              <a:t>Fully associative should have the best hit rate, direct mapped should have the worst</a:t>
            </a:r>
          </a:p>
          <a:p>
            <a:pPr lvl="1"/>
            <a:r>
              <a:rPr lang="en-US" dirty="0"/>
              <a:t>Cache size</a:t>
            </a:r>
          </a:p>
          <a:p>
            <a:pPr lvl="2"/>
            <a:r>
              <a:rPr lang="en-US" sz="2400"/>
              <a:t>As cache size goes up (i.e. more bytes in the cache), hit rate should go…..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025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5A1BBF-40A8-474E-AC84-62B32687B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First lets talk about the project – what kind of results should you expect?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300C4-6A6C-3C4B-9756-D429A041B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200"/>
              <a:t>Parameters</a:t>
            </a:r>
          </a:p>
          <a:p>
            <a:pPr lvl="1"/>
            <a:r>
              <a:rPr lang="en-US" sz="2200"/>
              <a:t>Cache design / associativity</a:t>
            </a:r>
          </a:p>
          <a:p>
            <a:pPr lvl="2"/>
            <a:r>
              <a:rPr lang="en-US" sz="2200"/>
              <a:t>As associativity goes up (i.e. more lines in a set), hit rate should go…..up</a:t>
            </a:r>
          </a:p>
          <a:p>
            <a:pPr lvl="3"/>
            <a:r>
              <a:rPr lang="en-US" sz="2200"/>
              <a:t>Fully associative should have the best hit rate, direct mapped should have the worst</a:t>
            </a:r>
          </a:p>
          <a:p>
            <a:pPr lvl="1"/>
            <a:r>
              <a:rPr lang="en-US" sz="2200"/>
              <a:t>Cache size</a:t>
            </a:r>
          </a:p>
          <a:p>
            <a:pPr lvl="2"/>
            <a:r>
              <a:rPr lang="en-US" sz="2200"/>
              <a:t>As cache size goes up (i.e. more bytes in the cache), hit rate should go…..up</a:t>
            </a:r>
          </a:p>
          <a:p>
            <a:pPr lvl="3"/>
            <a:r>
              <a:rPr lang="en-US" sz="2200"/>
              <a:t>More room in the cache should translate to more data in the cache, which should translate to more hits</a:t>
            </a:r>
          </a:p>
          <a:p>
            <a:pPr lvl="1"/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4277728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5A1BBF-40A8-474E-AC84-62B32687B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First lets talk about the project – what kind of results should you expect?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300C4-6A6C-3C4B-9756-D429A041B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1900"/>
              <a:t>Parameters</a:t>
            </a:r>
          </a:p>
          <a:p>
            <a:pPr lvl="1"/>
            <a:r>
              <a:rPr lang="en-US" sz="1900"/>
              <a:t>Cache design / associativity</a:t>
            </a:r>
          </a:p>
          <a:p>
            <a:pPr lvl="2"/>
            <a:r>
              <a:rPr lang="en-US" sz="1900"/>
              <a:t>As associativity goes up (i.e. more lines in a set), hit rate should go…..up</a:t>
            </a:r>
          </a:p>
          <a:p>
            <a:pPr lvl="3"/>
            <a:r>
              <a:rPr lang="en-US" sz="1900"/>
              <a:t>Fully associative should have the best hit rate, direct mapped should have the worst</a:t>
            </a:r>
          </a:p>
          <a:p>
            <a:pPr lvl="1"/>
            <a:r>
              <a:rPr lang="en-US" sz="1900"/>
              <a:t>Cache size</a:t>
            </a:r>
          </a:p>
          <a:p>
            <a:pPr lvl="2"/>
            <a:r>
              <a:rPr lang="en-US" sz="1900"/>
              <a:t>As cache size goes up (i.e. more bytes in the cache), hit rate should go…..up</a:t>
            </a:r>
          </a:p>
          <a:p>
            <a:pPr lvl="3"/>
            <a:r>
              <a:rPr lang="en-US" sz="1900"/>
              <a:t>More room in the cache should translate to more data in the cache, which should translate to more hits</a:t>
            </a:r>
          </a:p>
          <a:p>
            <a:pPr lvl="1"/>
            <a:r>
              <a:rPr lang="en-US" sz="1900"/>
              <a:t>Line/block size</a:t>
            </a:r>
          </a:p>
          <a:p>
            <a:pPr lvl="2"/>
            <a:r>
              <a:rPr lang="en-US" sz="1900"/>
              <a:t>As block size goes up (i.e. more blocks in the cache), hit rate should go…..</a:t>
            </a:r>
          </a:p>
          <a:p>
            <a:pPr lvl="1"/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2322027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5A1BBF-40A8-474E-AC84-62B32687B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First lets talk about the project – what kind of results should you expect?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300C4-6A6C-3C4B-9756-D429A041B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1700"/>
              <a:t>Parameters</a:t>
            </a:r>
          </a:p>
          <a:p>
            <a:pPr lvl="1"/>
            <a:r>
              <a:rPr lang="en-US" sz="1700"/>
              <a:t>Cache design / associativity</a:t>
            </a:r>
          </a:p>
          <a:p>
            <a:pPr lvl="2"/>
            <a:r>
              <a:rPr lang="en-US" sz="1700"/>
              <a:t>As associativity goes up (i.e. more lines in a set), hit rate should go…..up</a:t>
            </a:r>
          </a:p>
          <a:p>
            <a:pPr lvl="3"/>
            <a:r>
              <a:rPr lang="en-US" sz="1700"/>
              <a:t>Fully associative should have the best hit rate, direct mapped should have the worst</a:t>
            </a:r>
          </a:p>
          <a:p>
            <a:pPr lvl="1"/>
            <a:r>
              <a:rPr lang="en-US" sz="1700"/>
              <a:t>Cache size</a:t>
            </a:r>
          </a:p>
          <a:p>
            <a:pPr lvl="2"/>
            <a:r>
              <a:rPr lang="en-US" sz="1700"/>
              <a:t>As cache size goes up (i.e. more bytes in the cache), hit rate should go…..up</a:t>
            </a:r>
          </a:p>
          <a:p>
            <a:pPr lvl="3"/>
            <a:r>
              <a:rPr lang="en-US" sz="1700"/>
              <a:t>More room in the cache should translate to more data in the cache, which should translate to more hits</a:t>
            </a:r>
          </a:p>
          <a:p>
            <a:pPr lvl="1"/>
            <a:r>
              <a:rPr lang="en-US" sz="1700"/>
              <a:t>Line/block size</a:t>
            </a:r>
          </a:p>
          <a:p>
            <a:pPr lvl="2"/>
            <a:r>
              <a:rPr lang="en-US" sz="1700"/>
              <a:t>As block size goes up (i.e. more blocks in the cache), hit rate should go…..up</a:t>
            </a:r>
          </a:p>
          <a:p>
            <a:pPr lvl="3"/>
            <a:r>
              <a:rPr lang="en-US" sz="1700"/>
              <a:t>Bigger blocks should translate to more hits</a:t>
            </a:r>
          </a:p>
          <a:p>
            <a:pPr lvl="3"/>
            <a:r>
              <a:rPr lang="en-US" sz="1700"/>
              <a:t>This one may not be as pronounced as the first two</a:t>
            </a:r>
          </a:p>
          <a:p>
            <a:pPr lvl="1"/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2835820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5A1BBF-40A8-474E-AC84-62B32687B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First lets talk about the project – what kind of results should you expect?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300C4-6A6C-3C4B-9756-D429A041B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1100"/>
              <a:t>Parameters</a:t>
            </a:r>
          </a:p>
          <a:p>
            <a:pPr lvl="1"/>
            <a:r>
              <a:rPr lang="en-US" sz="1100"/>
              <a:t>Cache design / associativity</a:t>
            </a:r>
          </a:p>
          <a:p>
            <a:pPr lvl="2"/>
            <a:r>
              <a:rPr lang="en-US" sz="1100"/>
              <a:t>As associativity goes up (i.e. more lines in a set), hit rate should go…..up</a:t>
            </a:r>
          </a:p>
          <a:p>
            <a:pPr lvl="3"/>
            <a:r>
              <a:rPr lang="en-US" sz="1100"/>
              <a:t>Fully associative should have the best hit rate, direct mapped should have the worst</a:t>
            </a:r>
          </a:p>
          <a:p>
            <a:pPr lvl="1"/>
            <a:r>
              <a:rPr lang="en-US" sz="1100"/>
              <a:t>Cache size</a:t>
            </a:r>
          </a:p>
          <a:p>
            <a:pPr lvl="2"/>
            <a:r>
              <a:rPr lang="en-US" sz="1100"/>
              <a:t>As cache size goes up (i.e. more bytes in the cache), hit rate should go…..up</a:t>
            </a:r>
          </a:p>
          <a:p>
            <a:pPr lvl="3"/>
            <a:r>
              <a:rPr lang="en-US" sz="1100"/>
              <a:t>More room in the cache should translate to more data in the cache, which should translate to more hits</a:t>
            </a:r>
          </a:p>
          <a:p>
            <a:pPr lvl="1"/>
            <a:r>
              <a:rPr lang="en-US" sz="1100"/>
              <a:t>Line/block size</a:t>
            </a:r>
          </a:p>
          <a:p>
            <a:pPr lvl="2"/>
            <a:r>
              <a:rPr lang="en-US" sz="1100"/>
              <a:t>As block size goes up (i.e. more blocks in the cache), hit rate should go…..up</a:t>
            </a:r>
          </a:p>
          <a:p>
            <a:pPr lvl="3"/>
            <a:r>
              <a:rPr lang="en-US" sz="1100"/>
              <a:t>Bigger blocks should translate to more hits</a:t>
            </a:r>
          </a:p>
          <a:p>
            <a:pPr lvl="3"/>
            <a:r>
              <a:rPr lang="en-US" sz="1100"/>
              <a:t>This one may not be as pronounced as the first two</a:t>
            </a:r>
          </a:p>
          <a:p>
            <a:pPr lvl="1"/>
            <a:r>
              <a:rPr lang="en-US" sz="1100"/>
              <a:t>Replacement strategy</a:t>
            </a:r>
          </a:p>
          <a:p>
            <a:pPr lvl="2"/>
            <a:r>
              <a:rPr lang="en-US" sz="1100"/>
              <a:t>LRU or FIFO, which one has a higher hit rate?</a:t>
            </a:r>
          </a:p>
          <a:p>
            <a:pPr lvl="3"/>
            <a:r>
              <a:rPr lang="en-US" sz="1100"/>
              <a:t>Depends on the nature of the accesses, but LRU should be better</a:t>
            </a:r>
          </a:p>
          <a:p>
            <a:pPr lvl="3"/>
            <a:r>
              <a:rPr lang="en-US" sz="1100"/>
              <a:t>The first few assignments turned in showed this to be the case</a:t>
            </a:r>
          </a:p>
        </p:txBody>
      </p:sp>
    </p:spTree>
    <p:extLst>
      <p:ext uri="{BB962C8B-B14F-4D97-AF65-F5344CB8AC3E}">
        <p14:creationId xmlns:p14="http://schemas.microsoft.com/office/powerpoint/2010/main" val="2764730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6268</Words>
  <Application>Microsoft Office PowerPoint</Application>
  <PresentationFormat>Widescreen</PresentationFormat>
  <Paragraphs>2551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Virtual Memory and Parallel Processing Sample Problems</vt:lpstr>
      <vt:lpstr>First lets talk about the project</vt:lpstr>
      <vt:lpstr>First lets talk about the project – what kind of results should you expect?</vt:lpstr>
      <vt:lpstr>First lets talk about the project – what kind of results should you expect?</vt:lpstr>
      <vt:lpstr>First lets talk about the project – what kind of results should you expect?</vt:lpstr>
      <vt:lpstr>First lets talk about the project – what kind of results should you expect?</vt:lpstr>
      <vt:lpstr>First lets talk about the project – what kind of results should you expect?</vt:lpstr>
      <vt:lpstr>First lets talk about the project – what kind of results should you expect?</vt:lpstr>
      <vt:lpstr>First lets talk about the project – what kind of results should you expect?</vt:lpstr>
      <vt:lpstr>First lets talk about the project – what kind of results should you expect?</vt:lpstr>
      <vt:lpstr>11</vt:lpstr>
      <vt:lpstr>12</vt:lpstr>
      <vt:lpstr>13</vt:lpstr>
      <vt:lpstr>14</vt:lpstr>
      <vt:lpstr>15</vt:lpstr>
      <vt:lpstr>16</vt:lpstr>
      <vt:lpstr>17</vt:lpstr>
      <vt:lpstr>18</vt:lpstr>
      <vt:lpstr>19</vt:lpstr>
      <vt:lpstr>20</vt:lpstr>
      <vt:lpstr>21</vt:lpstr>
      <vt:lpstr>22</vt:lpstr>
      <vt:lpstr>23</vt:lpstr>
      <vt:lpstr>24</vt:lpstr>
      <vt:lpstr>25</vt:lpstr>
      <vt:lpstr>26</vt:lpstr>
      <vt:lpstr>27</vt:lpstr>
      <vt:lpstr>28</vt:lpstr>
      <vt:lpstr>29</vt:lpstr>
      <vt:lpstr>30</vt:lpstr>
      <vt:lpstr>31</vt:lpstr>
      <vt:lpstr>32</vt:lpstr>
      <vt:lpstr>33</vt:lpstr>
      <vt:lpstr>34</vt:lpstr>
      <vt:lpstr>35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Resch,Cheryl</dc:creator>
  <cp:lastModifiedBy>Martin,Joshua L</cp:lastModifiedBy>
  <cp:revision>10</cp:revision>
  <dcterms:created xsi:type="dcterms:W3CDTF">2021-11-30T15:19:26Z</dcterms:created>
  <dcterms:modified xsi:type="dcterms:W3CDTF">2022-02-01T20:50:11Z</dcterms:modified>
</cp:coreProperties>
</file>