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8" autoAdjust="0"/>
    <p:restoredTop sz="86449" autoAdjust="0"/>
  </p:normalViewPr>
  <p:slideViewPr>
    <p:cSldViewPr snapToGrid="0" snapToObjects="1">
      <p:cViewPr varScale="1">
        <p:scale>
          <a:sx n="73" d="100"/>
          <a:sy n="73" d="100"/>
        </p:scale>
        <p:origin x="96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775D-AE1F-D449-A18D-F463766DC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3215C-B056-804C-825B-12DBB97D6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79B7-3ED4-4541-8BED-E8F86414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D36C-0999-6148-83E6-2B507353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8A7A5-08D4-F847-AE5E-0A4264E1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0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98AC5-B58A-D840-8C42-62C33A2B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407F9-8781-8247-8F2E-402ED22D5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CF038-43A0-084B-A03D-F671490C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D2FF-C693-494C-9C55-4187E4F6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AB7F2-7F0F-7A4B-9DF6-0CC38A2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4234F1-4C67-FB4F-B223-129ADA8A7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D3EE0-8D8D-BB44-BE05-348C6191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89C6-09F5-034B-9542-4C0A1D1B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5C75-A616-AD4B-B1F9-1CF6C793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AF10-769C-3347-9519-5E0AB30B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A41B-607F-504E-AC61-4CF9F752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EEFE-6560-4D4F-9228-56EC70DD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43B31-5766-C148-B0C4-AC9A301C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2B438-A21B-044F-849C-E25FB723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51AFE-56EC-364B-A9C9-6A06BA87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2938-906B-A74D-AA28-D93C7BED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70723-A2DB-FF4E-AACF-B73EA3027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9FA53-8C8B-4F47-AFE0-B01025C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498E-29E7-9B48-A48B-7468E61B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5B95-5B8B-7241-9FFC-A34CE9BF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4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A2F5-049C-8B4C-92FB-4EA5B48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EF395-1ABA-0C42-A231-6F990CD1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EBC2-789D-F246-A80E-1D60AB232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0739B-C917-1C46-AB56-04978253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BD35E-8469-2944-8294-F56655B9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ABEE-0D17-ED41-BC45-4505D386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5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CC55-C976-D44A-B1F5-2611C84A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A831E-5543-EE44-A4FA-EA5C5D2E2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175B9-520D-9646-8283-983AA3538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9C36-7C9D-8545-864E-5E6B091E7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6E357-E125-7144-B0C2-6FCF3F51C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0DBCE-5F00-294C-ADD1-A368958E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58097F-C661-7F49-8828-BF4C3D68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07022-FC22-6B46-9767-FA67A911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2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C3BF-1F79-7646-B8BF-CB7CC87C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B9200-11FC-4949-B397-9CA0848D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13C9C-5D1B-FD41-8C36-FD0451F8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BEA12-A284-5F4C-B99D-3958D368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901E9-9332-8640-9DC7-1FAB3CDC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4F916-E749-E343-A041-B978EABB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81D19-6E63-D84B-A064-4EE334BB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4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C4F63-EB0F-EB48-BF14-4A84C0DF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7465-5EAA-344F-8CE1-8D02F5B0A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28FD3-FF1B-F145-A21E-5B6711B37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B296-FDF6-2641-AD89-EFE5F268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D4FB-5EFB-F84E-970F-02AAB059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D1BAF-507F-974D-899E-27B9E430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EB77-5A4C-2346-8565-AA8A310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FACAC-8D49-A444-932F-73B6259A8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D5E62-8EB7-7145-A5DE-250420AD6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A2DB8-33C3-6D48-B023-C0BAEFF5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31933-06CB-B64E-82BC-7A3BD9E6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E1A3D-D84A-7848-A96D-90745941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241B4-FA20-474D-A28B-4DDEE52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DE97-0477-6F43-A708-DE37FED0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C2D8-0AD2-8146-864D-0BA775B43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D5328-EB01-A641-AE07-5A3C09F1B06B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9C816-0F45-0C42-A452-348C6FE12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0A6DE-7396-DC48-A2AE-8F115F33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8E437-68BF-3745-A045-CCC225DE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C23E-53E6-2A45-9CD6-25BA3BDF6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Virtual Memory Sample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1C478-E83F-3F45-B622-7102596B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CDA 3101</a:t>
            </a:r>
          </a:p>
        </p:txBody>
      </p:sp>
    </p:spTree>
    <p:extLst>
      <p:ext uri="{BB962C8B-B14F-4D97-AF65-F5344CB8AC3E}">
        <p14:creationId xmlns:p14="http://schemas.microsoft.com/office/powerpoint/2010/main" val="186482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4A94-CE3C-429D-ACB1-8765ED8B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3 Step 1</a:t>
            </a:r>
          </a:p>
        </p:txBody>
      </p:sp>
      <p:pic>
        <p:nvPicPr>
          <p:cNvPr id="7" name="Picture 6" descr="Please contact instructor for information on this image.">
            <a:extLst>
              <a:ext uri="{FF2B5EF4-FFF2-40B4-BE49-F238E27FC236}">
                <a16:creationId xmlns:a16="http://schemas.microsoft.com/office/drawing/2014/main" id="{4139F5BF-F8DE-9845-8CB3-6ABC8CB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4" y="643467"/>
            <a:ext cx="2515058" cy="5571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5BDE0C-4C3E-7645-9BBE-8829A1479416}"/>
              </a:ext>
            </a:extLst>
          </p:cNvPr>
          <p:cNvSpPr/>
          <p:nvPr/>
        </p:nvSpPr>
        <p:spPr>
          <a:xfrm>
            <a:off x="3752335" y="1248708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15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10</a:t>
            </a:r>
            <a:r>
              <a:rPr lang="en-US" dirty="0"/>
              <a:t> bytes.  Physical address space is 2</a:t>
            </a:r>
            <a:r>
              <a:rPr lang="en-US" baseline="30000" dirty="0"/>
              <a:t>13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A system wants to access the following virtual address: </a:t>
            </a:r>
          </a:p>
          <a:p>
            <a:r>
              <a:rPr lang="en-US" dirty="0"/>
              <a:t>0x25D8</a:t>
            </a:r>
          </a:p>
          <a:p>
            <a:endParaRPr lang="en-US" dirty="0"/>
          </a:p>
          <a:p>
            <a:r>
              <a:rPr lang="en-US" dirty="0"/>
              <a:t>Is it in main memory?</a:t>
            </a:r>
          </a:p>
          <a:p>
            <a:endParaRPr lang="en-US" dirty="0"/>
          </a:p>
          <a:p>
            <a:r>
              <a:rPr lang="en-US" dirty="0"/>
              <a:t>If so translate the virtual address to a physical address.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8931C-F2F0-4F66-8483-F7E598C2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123d = 0001 0010 0011 1101</a:t>
            </a:r>
          </a:p>
          <a:p>
            <a:endParaRPr lang="en-US" sz="1400" dirty="0"/>
          </a:p>
          <a:p>
            <a:r>
              <a:rPr lang="en-US" sz="1400" dirty="0"/>
              <a:t>Tag = 0001 =0x1, miss in TLB</a:t>
            </a:r>
          </a:p>
          <a:p>
            <a:r>
              <a:rPr lang="en-US" sz="1400" dirty="0"/>
              <a:t>Frame = 1, 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7922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77669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52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13183-074E-4E83-ADDA-B0E68F77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123d = 0001 0010 0011 1101</a:t>
            </a:r>
          </a:p>
          <a:p>
            <a:endParaRPr lang="en-US" sz="1400" dirty="0"/>
          </a:p>
          <a:p>
            <a:r>
              <a:rPr lang="en-US" sz="1400" dirty="0"/>
              <a:t>Tag = 0001 =0x1, miss in TLB</a:t>
            </a:r>
          </a:p>
          <a:p>
            <a:r>
              <a:rPr lang="en-US" sz="1400" dirty="0"/>
              <a:t>Frame = 1, 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/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04931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FD9E36-1202-40AE-9516-61D3F659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123d = 0001 0010 0011 1101</a:t>
            </a:r>
          </a:p>
          <a:p>
            <a:endParaRPr lang="en-US" sz="1400" dirty="0"/>
          </a:p>
          <a:p>
            <a:r>
              <a:rPr lang="en-US" sz="1400" dirty="0"/>
              <a:t>Tag = 0001 =0x1, miss in TLB</a:t>
            </a:r>
          </a:p>
          <a:p>
            <a:r>
              <a:rPr lang="en-US" sz="1400" dirty="0"/>
              <a:t>Frame = 1, 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67405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514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1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AB100-CA6C-4FD8-BC69-E1645ED4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123d = 0001 0010 0011 1101</a:t>
            </a:r>
          </a:p>
          <a:p>
            <a:endParaRPr lang="en-US" sz="1400" dirty="0"/>
          </a:p>
          <a:p>
            <a:r>
              <a:rPr lang="en-US" sz="1400" dirty="0"/>
              <a:t>Tag = 0001 =0x1, miss in TLB</a:t>
            </a:r>
          </a:p>
          <a:p>
            <a:r>
              <a:rPr lang="en-US" sz="1400" dirty="0"/>
              <a:t>Frame = 1, 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63638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817248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35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28483-7525-4ABA-80E8-67A2AF26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08b3</a:t>
            </a:r>
          </a:p>
          <a:p>
            <a:r>
              <a:rPr lang="en-US" sz="1400" dirty="0"/>
              <a:t>Tag = 0x0, TLB miss</a:t>
            </a:r>
          </a:p>
          <a:p>
            <a:r>
              <a:rPr lang="en-US" sz="1400" dirty="0"/>
              <a:t>Frame = 0,  hit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580073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51762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6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0F4542-73E3-435B-90BF-8E7B5725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08b3</a:t>
            </a:r>
          </a:p>
          <a:p>
            <a:r>
              <a:rPr lang="en-US" sz="1400" dirty="0"/>
              <a:t>Tag = 0x0, TLB miss</a:t>
            </a:r>
          </a:p>
          <a:p>
            <a:r>
              <a:rPr lang="en-US" sz="1400" dirty="0"/>
              <a:t>Frame = 0,  hit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3068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25430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943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284A7-0ECF-4FCE-9D05-CF933C87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08b3</a:t>
            </a:r>
          </a:p>
          <a:p>
            <a:r>
              <a:rPr lang="en-US" sz="1400" dirty="0"/>
              <a:t>Tag = 0x0, TLB miss</a:t>
            </a:r>
          </a:p>
          <a:p>
            <a:r>
              <a:rPr lang="en-US" sz="1400" dirty="0"/>
              <a:t>Frame = 0,  hit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5578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30399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09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425D4-BE6B-4189-BE02-9440BC2C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365c</a:t>
            </a:r>
          </a:p>
          <a:p>
            <a:r>
              <a:rPr lang="en-US" sz="1400" dirty="0"/>
              <a:t>Tag = 0x3, TLB hit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439463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701779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93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B2C8C-DA40-46EA-ABAC-2090A44B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871b</a:t>
            </a:r>
          </a:p>
          <a:p>
            <a:r>
              <a:rPr lang="en-US" sz="1400" dirty="0"/>
              <a:t>Tag = 0x8, TLB miss</a:t>
            </a:r>
          </a:p>
          <a:p>
            <a:r>
              <a:rPr lang="en-US" sz="1400" dirty="0"/>
              <a:t>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58357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70323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49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B39A3-8037-9D47-94AB-66FCB822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 dirty="0"/>
              <a:t>Virtual Memory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8115639-E56B-49C5-9EB6-2EA886127D84}"/>
              </a:ext>
            </a:extLst>
          </p:cNvPr>
          <p:cNvSpPr/>
          <p:nvPr/>
        </p:nvSpPr>
        <p:spPr>
          <a:xfrm>
            <a:off x="631014" y="2841805"/>
            <a:ext cx="1268087" cy="634043"/>
          </a:xfrm>
          <a:custGeom>
            <a:avLst/>
            <a:gdLst>
              <a:gd name="connsiteX0" fmla="*/ 0 w 1268087"/>
              <a:gd name="connsiteY0" fmla="*/ 63404 h 634043"/>
              <a:gd name="connsiteX1" fmla="*/ 63404 w 1268087"/>
              <a:gd name="connsiteY1" fmla="*/ 0 h 634043"/>
              <a:gd name="connsiteX2" fmla="*/ 1204683 w 1268087"/>
              <a:gd name="connsiteY2" fmla="*/ 0 h 634043"/>
              <a:gd name="connsiteX3" fmla="*/ 1268087 w 1268087"/>
              <a:gd name="connsiteY3" fmla="*/ 63404 h 634043"/>
              <a:gd name="connsiteX4" fmla="*/ 1268087 w 1268087"/>
              <a:gd name="connsiteY4" fmla="*/ 570639 h 634043"/>
              <a:gd name="connsiteX5" fmla="*/ 1204683 w 1268087"/>
              <a:gd name="connsiteY5" fmla="*/ 634043 h 634043"/>
              <a:gd name="connsiteX6" fmla="*/ 63404 w 1268087"/>
              <a:gd name="connsiteY6" fmla="*/ 634043 h 634043"/>
              <a:gd name="connsiteX7" fmla="*/ 0 w 1268087"/>
              <a:gd name="connsiteY7" fmla="*/ 570639 h 634043"/>
              <a:gd name="connsiteX8" fmla="*/ 0 w 1268087"/>
              <a:gd name="connsiteY8" fmla="*/ 63404 h 6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087" h="634043">
                <a:moveTo>
                  <a:pt x="0" y="63404"/>
                </a:moveTo>
                <a:cubicBezTo>
                  <a:pt x="0" y="28387"/>
                  <a:pt x="28387" y="0"/>
                  <a:pt x="63404" y="0"/>
                </a:cubicBezTo>
                <a:lnTo>
                  <a:pt x="1204683" y="0"/>
                </a:lnTo>
                <a:cubicBezTo>
                  <a:pt x="1239700" y="0"/>
                  <a:pt x="1268087" y="28387"/>
                  <a:pt x="1268087" y="63404"/>
                </a:cubicBezTo>
                <a:lnTo>
                  <a:pt x="1268087" y="570639"/>
                </a:lnTo>
                <a:cubicBezTo>
                  <a:pt x="1268087" y="605656"/>
                  <a:pt x="1239700" y="634043"/>
                  <a:pt x="1204683" y="634043"/>
                </a:cubicBezTo>
                <a:lnTo>
                  <a:pt x="63404" y="634043"/>
                </a:lnTo>
                <a:cubicBezTo>
                  <a:pt x="28387" y="634043"/>
                  <a:pt x="0" y="605656"/>
                  <a:pt x="0" y="570639"/>
                </a:cubicBezTo>
                <a:lnTo>
                  <a:pt x="0" y="6340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0" tIns="24920" rIns="24920" bIns="2492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Operating systems translate virtual addresses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1AFF4C-4C12-4490-AEB3-BEAF5037F3A5}"/>
              </a:ext>
            </a:extLst>
          </p:cNvPr>
          <p:cNvSpPr/>
          <p:nvPr/>
        </p:nvSpPr>
        <p:spPr>
          <a:xfrm>
            <a:off x="631014" y="3570955"/>
            <a:ext cx="1268087" cy="634043"/>
          </a:xfrm>
          <a:custGeom>
            <a:avLst/>
            <a:gdLst>
              <a:gd name="connsiteX0" fmla="*/ 0 w 1268087"/>
              <a:gd name="connsiteY0" fmla="*/ 63404 h 634043"/>
              <a:gd name="connsiteX1" fmla="*/ 63404 w 1268087"/>
              <a:gd name="connsiteY1" fmla="*/ 0 h 634043"/>
              <a:gd name="connsiteX2" fmla="*/ 1204683 w 1268087"/>
              <a:gd name="connsiteY2" fmla="*/ 0 h 634043"/>
              <a:gd name="connsiteX3" fmla="*/ 1268087 w 1268087"/>
              <a:gd name="connsiteY3" fmla="*/ 63404 h 634043"/>
              <a:gd name="connsiteX4" fmla="*/ 1268087 w 1268087"/>
              <a:gd name="connsiteY4" fmla="*/ 570639 h 634043"/>
              <a:gd name="connsiteX5" fmla="*/ 1204683 w 1268087"/>
              <a:gd name="connsiteY5" fmla="*/ 634043 h 634043"/>
              <a:gd name="connsiteX6" fmla="*/ 63404 w 1268087"/>
              <a:gd name="connsiteY6" fmla="*/ 634043 h 634043"/>
              <a:gd name="connsiteX7" fmla="*/ 0 w 1268087"/>
              <a:gd name="connsiteY7" fmla="*/ 570639 h 634043"/>
              <a:gd name="connsiteX8" fmla="*/ 0 w 1268087"/>
              <a:gd name="connsiteY8" fmla="*/ 63404 h 6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087" h="634043">
                <a:moveTo>
                  <a:pt x="0" y="63404"/>
                </a:moveTo>
                <a:cubicBezTo>
                  <a:pt x="0" y="28387"/>
                  <a:pt x="28387" y="0"/>
                  <a:pt x="63404" y="0"/>
                </a:cubicBezTo>
                <a:lnTo>
                  <a:pt x="1204683" y="0"/>
                </a:lnTo>
                <a:cubicBezTo>
                  <a:pt x="1239700" y="0"/>
                  <a:pt x="1268087" y="28387"/>
                  <a:pt x="1268087" y="63404"/>
                </a:cubicBezTo>
                <a:lnTo>
                  <a:pt x="1268087" y="570639"/>
                </a:lnTo>
                <a:cubicBezTo>
                  <a:pt x="1268087" y="605656"/>
                  <a:pt x="1239700" y="634043"/>
                  <a:pt x="1204683" y="634043"/>
                </a:cubicBezTo>
                <a:lnTo>
                  <a:pt x="63404" y="634043"/>
                </a:lnTo>
                <a:cubicBezTo>
                  <a:pt x="28387" y="634043"/>
                  <a:pt x="0" y="605656"/>
                  <a:pt x="0" y="570639"/>
                </a:cubicBezTo>
                <a:lnTo>
                  <a:pt x="0" y="6340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0" tIns="24920" rIns="24920" bIns="2492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A virtual address is divided into two field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A73E2F6-DF5B-4022-8EC9-96526CD14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9457599">
            <a:off x="1840388" y="3689605"/>
            <a:ext cx="624661" cy="32167"/>
          </a:xfrm>
          <a:custGeom>
            <a:avLst/>
            <a:gdLst>
              <a:gd name="connsiteX0" fmla="*/ 0 w 624661"/>
              <a:gd name="connsiteY0" fmla="*/ 16083 h 32167"/>
              <a:gd name="connsiteX1" fmla="*/ 624661 w 624661"/>
              <a:gd name="connsiteY1" fmla="*/ 16083 h 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661" h="32167">
                <a:moveTo>
                  <a:pt x="0" y="16083"/>
                </a:moveTo>
                <a:lnTo>
                  <a:pt x="624661" y="16083"/>
                </a:lnTo>
              </a:path>
            </a:pathLst>
          </a:custGeom>
          <a:noFill/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413" tIns="468" rIns="309414" bIns="46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E4E023-C752-4D9A-900D-0B2CECF56B22}"/>
              </a:ext>
            </a:extLst>
          </p:cNvPr>
          <p:cNvSpPr/>
          <p:nvPr/>
        </p:nvSpPr>
        <p:spPr>
          <a:xfrm>
            <a:off x="2406336" y="3206380"/>
            <a:ext cx="1268087" cy="634043"/>
          </a:xfrm>
          <a:custGeom>
            <a:avLst/>
            <a:gdLst>
              <a:gd name="connsiteX0" fmla="*/ 0 w 1268087"/>
              <a:gd name="connsiteY0" fmla="*/ 63404 h 634043"/>
              <a:gd name="connsiteX1" fmla="*/ 63404 w 1268087"/>
              <a:gd name="connsiteY1" fmla="*/ 0 h 634043"/>
              <a:gd name="connsiteX2" fmla="*/ 1204683 w 1268087"/>
              <a:gd name="connsiteY2" fmla="*/ 0 h 634043"/>
              <a:gd name="connsiteX3" fmla="*/ 1268087 w 1268087"/>
              <a:gd name="connsiteY3" fmla="*/ 63404 h 634043"/>
              <a:gd name="connsiteX4" fmla="*/ 1268087 w 1268087"/>
              <a:gd name="connsiteY4" fmla="*/ 570639 h 634043"/>
              <a:gd name="connsiteX5" fmla="*/ 1204683 w 1268087"/>
              <a:gd name="connsiteY5" fmla="*/ 634043 h 634043"/>
              <a:gd name="connsiteX6" fmla="*/ 63404 w 1268087"/>
              <a:gd name="connsiteY6" fmla="*/ 634043 h 634043"/>
              <a:gd name="connsiteX7" fmla="*/ 0 w 1268087"/>
              <a:gd name="connsiteY7" fmla="*/ 570639 h 634043"/>
              <a:gd name="connsiteX8" fmla="*/ 0 w 1268087"/>
              <a:gd name="connsiteY8" fmla="*/ 63404 h 6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087" h="634043">
                <a:moveTo>
                  <a:pt x="0" y="63404"/>
                </a:moveTo>
                <a:cubicBezTo>
                  <a:pt x="0" y="28387"/>
                  <a:pt x="28387" y="0"/>
                  <a:pt x="63404" y="0"/>
                </a:cubicBezTo>
                <a:lnTo>
                  <a:pt x="1204683" y="0"/>
                </a:lnTo>
                <a:cubicBezTo>
                  <a:pt x="1239700" y="0"/>
                  <a:pt x="1268087" y="28387"/>
                  <a:pt x="1268087" y="63404"/>
                </a:cubicBezTo>
                <a:lnTo>
                  <a:pt x="1268087" y="570639"/>
                </a:lnTo>
                <a:cubicBezTo>
                  <a:pt x="1268087" y="605656"/>
                  <a:pt x="1239700" y="634043"/>
                  <a:pt x="1204683" y="634043"/>
                </a:cubicBezTo>
                <a:lnTo>
                  <a:pt x="63404" y="634043"/>
                </a:lnTo>
                <a:cubicBezTo>
                  <a:pt x="28387" y="634043"/>
                  <a:pt x="0" y="605656"/>
                  <a:pt x="0" y="570639"/>
                </a:cubicBezTo>
                <a:lnTo>
                  <a:pt x="0" y="6340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0" tIns="24920" rIns="24920" bIns="2492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Page number 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1B98145-43FD-494F-8C20-7EBE847B3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42401">
            <a:off x="1840388" y="4054180"/>
            <a:ext cx="624661" cy="32167"/>
          </a:xfrm>
          <a:custGeom>
            <a:avLst/>
            <a:gdLst>
              <a:gd name="connsiteX0" fmla="*/ 0 w 624661"/>
              <a:gd name="connsiteY0" fmla="*/ 16083 h 32167"/>
              <a:gd name="connsiteX1" fmla="*/ 624661 w 624661"/>
              <a:gd name="connsiteY1" fmla="*/ 16083 h 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661" h="32167">
                <a:moveTo>
                  <a:pt x="0" y="16083"/>
                </a:moveTo>
                <a:lnTo>
                  <a:pt x="624661" y="16083"/>
                </a:lnTo>
              </a:path>
            </a:pathLst>
          </a:custGeom>
          <a:noFill/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414" tIns="467" rIns="309413" bIns="46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F442A8-AEE3-4320-9448-0FB2C4C2B240}"/>
              </a:ext>
            </a:extLst>
          </p:cNvPr>
          <p:cNvSpPr/>
          <p:nvPr/>
        </p:nvSpPr>
        <p:spPr>
          <a:xfrm>
            <a:off x="2406336" y="3935530"/>
            <a:ext cx="1268087" cy="634043"/>
          </a:xfrm>
          <a:custGeom>
            <a:avLst/>
            <a:gdLst>
              <a:gd name="connsiteX0" fmla="*/ 0 w 1268087"/>
              <a:gd name="connsiteY0" fmla="*/ 63404 h 634043"/>
              <a:gd name="connsiteX1" fmla="*/ 63404 w 1268087"/>
              <a:gd name="connsiteY1" fmla="*/ 0 h 634043"/>
              <a:gd name="connsiteX2" fmla="*/ 1204683 w 1268087"/>
              <a:gd name="connsiteY2" fmla="*/ 0 h 634043"/>
              <a:gd name="connsiteX3" fmla="*/ 1268087 w 1268087"/>
              <a:gd name="connsiteY3" fmla="*/ 63404 h 634043"/>
              <a:gd name="connsiteX4" fmla="*/ 1268087 w 1268087"/>
              <a:gd name="connsiteY4" fmla="*/ 570639 h 634043"/>
              <a:gd name="connsiteX5" fmla="*/ 1204683 w 1268087"/>
              <a:gd name="connsiteY5" fmla="*/ 634043 h 634043"/>
              <a:gd name="connsiteX6" fmla="*/ 63404 w 1268087"/>
              <a:gd name="connsiteY6" fmla="*/ 634043 h 634043"/>
              <a:gd name="connsiteX7" fmla="*/ 0 w 1268087"/>
              <a:gd name="connsiteY7" fmla="*/ 570639 h 634043"/>
              <a:gd name="connsiteX8" fmla="*/ 0 w 1268087"/>
              <a:gd name="connsiteY8" fmla="*/ 63404 h 6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087" h="634043">
                <a:moveTo>
                  <a:pt x="0" y="63404"/>
                </a:moveTo>
                <a:cubicBezTo>
                  <a:pt x="0" y="28387"/>
                  <a:pt x="28387" y="0"/>
                  <a:pt x="63404" y="0"/>
                </a:cubicBezTo>
                <a:lnTo>
                  <a:pt x="1204683" y="0"/>
                </a:lnTo>
                <a:cubicBezTo>
                  <a:pt x="1239700" y="0"/>
                  <a:pt x="1268087" y="28387"/>
                  <a:pt x="1268087" y="63404"/>
                </a:cubicBezTo>
                <a:lnTo>
                  <a:pt x="1268087" y="570639"/>
                </a:lnTo>
                <a:cubicBezTo>
                  <a:pt x="1268087" y="605656"/>
                  <a:pt x="1239700" y="634043"/>
                  <a:pt x="1204683" y="634043"/>
                </a:cubicBezTo>
                <a:lnTo>
                  <a:pt x="63404" y="634043"/>
                </a:lnTo>
                <a:cubicBezTo>
                  <a:pt x="28387" y="634043"/>
                  <a:pt x="0" y="605656"/>
                  <a:pt x="0" y="570639"/>
                </a:cubicBezTo>
                <a:lnTo>
                  <a:pt x="0" y="6340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0" tIns="24920" rIns="24920" bIns="2492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Offset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F3AF88-3350-4952-B613-C86812E22F0B}"/>
              </a:ext>
            </a:extLst>
          </p:cNvPr>
          <p:cNvSpPr/>
          <p:nvPr/>
        </p:nvSpPr>
        <p:spPr>
          <a:xfrm>
            <a:off x="631014" y="5029255"/>
            <a:ext cx="1268087" cy="634043"/>
          </a:xfrm>
          <a:custGeom>
            <a:avLst/>
            <a:gdLst>
              <a:gd name="connsiteX0" fmla="*/ 0 w 1268087"/>
              <a:gd name="connsiteY0" fmla="*/ 63404 h 634043"/>
              <a:gd name="connsiteX1" fmla="*/ 63404 w 1268087"/>
              <a:gd name="connsiteY1" fmla="*/ 0 h 634043"/>
              <a:gd name="connsiteX2" fmla="*/ 1204683 w 1268087"/>
              <a:gd name="connsiteY2" fmla="*/ 0 h 634043"/>
              <a:gd name="connsiteX3" fmla="*/ 1268087 w 1268087"/>
              <a:gd name="connsiteY3" fmla="*/ 63404 h 634043"/>
              <a:gd name="connsiteX4" fmla="*/ 1268087 w 1268087"/>
              <a:gd name="connsiteY4" fmla="*/ 570639 h 634043"/>
              <a:gd name="connsiteX5" fmla="*/ 1204683 w 1268087"/>
              <a:gd name="connsiteY5" fmla="*/ 634043 h 634043"/>
              <a:gd name="connsiteX6" fmla="*/ 63404 w 1268087"/>
              <a:gd name="connsiteY6" fmla="*/ 634043 h 634043"/>
              <a:gd name="connsiteX7" fmla="*/ 0 w 1268087"/>
              <a:gd name="connsiteY7" fmla="*/ 570639 h 634043"/>
              <a:gd name="connsiteX8" fmla="*/ 0 w 1268087"/>
              <a:gd name="connsiteY8" fmla="*/ 63404 h 6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087" h="634043">
                <a:moveTo>
                  <a:pt x="0" y="63404"/>
                </a:moveTo>
                <a:cubicBezTo>
                  <a:pt x="0" y="28387"/>
                  <a:pt x="28387" y="0"/>
                  <a:pt x="63404" y="0"/>
                </a:cubicBezTo>
                <a:lnTo>
                  <a:pt x="1204683" y="0"/>
                </a:lnTo>
                <a:cubicBezTo>
                  <a:pt x="1239700" y="0"/>
                  <a:pt x="1268087" y="28387"/>
                  <a:pt x="1268087" y="63404"/>
                </a:cubicBezTo>
                <a:lnTo>
                  <a:pt x="1268087" y="570639"/>
                </a:lnTo>
                <a:cubicBezTo>
                  <a:pt x="1268087" y="605656"/>
                  <a:pt x="1239700" y="634043"/>
                  <a:pt x="1204683" y="634043"/>
                </a:cubicBezTo>
                <a:lnTo>
                  <a:pt x="63404" y="634043"/>
                </a:lnTo>
                <a:cubicBezTo>
                  <a:pt x="28387" y="634043"/>
                  <a:pt x="0" y="605656"/>
                  <a:pt x="0" y="570639"/>
                </a:cubicBezTo>
                <a:lnTo>
                  <a:pt x="0" y="6340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0" tIns="24920" rIns="24920" bIns="2492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Page number indexes into the Page Map Table to select a Page Table Entry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6D75276-E78A-44DA-9744-EE3E730A9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9457599">
            <a:off x="1840388" y="5147906"/>
            <a:ext cx="624661" cy="32167"/>
          </a:xfrm>
          <a:custGeom>
            <a:avLst/>
            <a:gdLst>
              <a:gd name="connsiteX0" fmla="*/ 0 w 624661"/>
              <a:gd name="connsiteY0" fmla="*/ 16083 h 32167"/>
              <a:gd name="connsiteX1" fmla="*/ 624661 w 624661"/>
              <a:gd name="connsiteY1" fmla="*/ 16083 h 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661" h="32167">
                <a:moveTo>
                  <a:pt x="0" y="16083"/>
                </a:moveTo>
                <a:lnTo>
                  <a:pt x="624661" y="16083"/>
                </a:lnTo>
              </a:path>
            </a:pathLst>
          </a:custGeom>
          <a:noFill/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413" tIns="467" rIns="309414" bIns="466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A526B5-0BD1-49EA-AE49-0B25A63B3209}"/>
              </a:ext>
            </a:extLst>
          </p:cNvPr>
          <p:cNvSpPr/>
          <p:nvPr/>
        </p:nvSpPr>
        <p:spPr>
          <a:xfrm>
            <a:off x="2406336" y="4664680"/>
            <a:ext cx="1268087" cy="634043"/>
          </a:xfrm>
          <a:custGeom>
            <a:avLst/>
            <a:gdLst>
              <a:gd name="connsiteX0" fmla="*/ 0 w 1268087"/>
              <a:gd name="connsiteY0" fmla="*/ 63404 h 634043"/>
              <a:gd name="connsiteX1" fmla="*/ 63404 w 1268087"/>
              <a:gd name="connsiteY1" fmla="*/ 0 h 634043"/>
              <a:gd name="connsiteX2" fmla="*/ 1204683 w 1268087"/>
              <a:gd name="connsiteY2" fmla="*/ 0 h 634043"/>
              <a:gd name="connsiteX3" fmla="*/ 1268087 w 1268087"/>
              <a:gd name="connsiteY3" fmla="*/ 63404 h 634043"/>
              <a:gd name="connsiteX4" fmla="*/ 1268087 w 1268087"/>
              <a:gd name="connsiteY4" fmla="*/ 570639 h 634043"/>
              <a:gd name="connsiteX5" fmla="*/ 1204683 w 1268087"/>
              <a:gd name="connsiteY5" fmla="*/ 634043 h 634043"/>
              <a:gd name="connsiteX6" fmla="*/ 63404 w 1268087"/>
              <a:gd name="connsiteY6" fmla="*/ 634043 h 634043"/>
              <a:gd name="connsiteX7" fmla="*/ 0 w 1268087"/>
              <a:gd name="connsiteY7" fmla="*/ 570639 h 634043"/>
              <a:gd name="connsiteX8" fmla="*/ 0 w 1268087"/>
              <a:gd name="connsiteY8" fmla="*/ 63404 h 6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087" h="634043">
                <a:moveTo>
                  <a:pt x="0" y="63404"/>
                </a:moveTo>
                <a:cubicBezTo>
                  <a:pt x="0" y="28387"/>
                  <a:pt x="28387" y="0"/>
                  <a:pt x="63404" y="0"/>
                </a:cubicBezTo>
                <a:lnTo>
                  <a:pt x="1204683" y="0"/>
                </a:lnTo>
                <a:cubicBezTo>
                  <a:pt x="1239700" y="0"/>
                  <a:pt x="1268087" y="28387"/>
                  <a:pt x="1268087" y="63404"/>
                </a:cubicBezTo>
                <a:lnTo>
                  <a:pt x="1268087" y="570639"/>
                </a:lnTo>
                <a:cubicBezTo>
                  <a:pt x="1268087" y="605656"/>
                  <a:pt x="1239700" y="634043"/>
                  <a:pt x="1204683" y="634043"/>
                </a:cubicBezTo>
                <a:lnTo>
                  <a:pt x="63404" y="634043"/>
                </a:lnTo>
                <a:cubicBezTo>
                  <a:pt x="28387" y="634043"/>
                  <a:pt x="0" y="605656"/>
                  <a:pt x="0" y="570639"/>
                </a:cubicBezTo>
                <a:lnTo>
                  <a:pt x="0" y="6340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0" tIns="24920" rIns="24920" bIns="2492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If valid bit = 0 there is page fault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9EFCACA-293B-46BE-8486-74F968E1A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42401">
            <a:off x="1840388" y="5512481"/>
            <a:ext cx="624661" cy="32167"/>
          </a:xfrm>
          <a:custGeom>
            <a:avLst/>
            <a:gdLst>
              <a:gd name="connsiteX0" fmla="*/ 0 w 624661"/>
              <a:gd name="connsiteY0" fmla="*/ 16083 h 32167"/>
              <a:gd name="connsiteX1" fmla="*/ 624661 w 624661"/>
              <a:gd name="connsiteY1" fmla="*/ 16083 h 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4661" h="32167">
                <a:moveTo>
                  <a:pt x="0" y="16083"/>
                </a:moveTo>
                <a:lnTo>
                  <a:pt x="624661" y="16083"/>
                </a:lnTo>
              </a:path>
            </a:pathLst>
          </a:custGeom>
          <a:noFill/>
        </p:spPr>
        <p:style>
          <a:lnRef idx="1">
            <a:schemeClr val="accent6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09414" tIns="466" rIns="309413" bIns="46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9935D34-F4D5-4E16-B599-BE3EBBBDC57C}"/>
              </a:ext>
            </a:extLst>
          </p:cNvPr>
          <p:cNvSpPr/>
          <p:nvPr/>
        </p:nvSpPr>
        <p:spPr>
          <a:xfrm>
            <a:off x="2406336" y="5393830"/>
            <a:ext cx="1268087" cy="634043"/>
          </a:xfrm>
          <a:custGeom>
            <a:avLst/>
            <a:gdLst>
              <a:gd name="connsiteX0" fmla="*/ 0 w 1268087"/>
              <a:gd name="connsiteY0" fmla="*/ 63404 h 634043"/>
              <a:gd name="connsiteX1" fmla="*/ 63404 w 1268087"/>
              <a:gd name="connsiteY1" fmla="*/ 0 h 634043"/>
              <a:gd name="connsiteX2" fmla="*/ 1204683 w 1268087"/>
              <a:gd name="connsiteY2" fmla="*/ 0 h 634043"/>
              <a:gd name="connsiteX3" fmla="*/ 1268087 w 1268087"/>
              <a:gd name="connsiteY3" fmla="*/ 63404 h 634043"/>
              <a:gd name="connsiteX4" fmla="*/ 1268087 w 1268087"/>
              <a:gd name="connsiteY4" fmla="*/ 570639 h 634043"/>
              <a:gd name="connsiteX5" fmla="*/ 1204683 w 1268087"/>
              <a:gd name="connsiteY5" fmla="*/ 634043 h 634043"/>
              <a:gd name="connsiteX6" fmla="*/ 63404 w 1268087"/>
              <a:gd name="connsiteY6" fmla="*/ 634043 h 634043"/>
              <a:gd name="connsiteX7" fmla="*/ 0 w 1268087"/>
              <a:gd name="connsiteY7" fmla="*/ 570639 h 634043"/>
              <a:gd name="connsiteX8" fmla="*/ 0 w 1268087"/>
              <a:gd name="connsiteY8" fmla="*/ 63404 h 6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087" h="634043">
                <a:moveTo>
                  <a:pt x="0" y="63404"/>
                </a:moveTo>
                <a:cubicBezTo>
                  <a:pt x="0" y="28387"/>
                  <a:pt x="28387" y="0"/>
                  <a:pt x="63404" y="0"/>
                </a:cubicBezTo>
                <a:lnTo>
                  <a:pt x="1204683" y="0"/>
                </a:lnTo>
                <a:cubicBezTo>
                  <a:pt x="1239700" y="0"/>
                  <a:pt x="1268087" y="28387"/>
                  <a:pt x="1268087" y="63404"/>
                </a:cubicBezTo>
                <a:lnTo>
                  <a:pt x="1268087" y="570639"/>
                </a:lnTo>
                <a:cubicBezTo>
                  <a:pt x="1268087" y="605656"/>
                  <a:pt x="1239700" y="634043"/>
                  <a:pt x="1204683" y="634043"/>
                </a:cubicBezTo>
                <a:lnTo>
                  <a:pt x="63404" y="634043"/>
                </a:lnTo>
                <a:cubicBezTo>
                  <a:pt x="28387" y="634043"/>
                  <a:pt x="0" y="605656"/>
                  <a:pt x="0" y="570639"/>
                </a:cubicBezTo>
                <a:lnTo>
                  <a:pt x="0" y="6340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6">
              <a:hueOff val="0"/>
              <a:satOff val="0"/>
              <a:lumOff val="0"/>
              <a:alphaOff val="0"/>
            </a:schemeClr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0" tIns="24920" rIns="24920" bIns="2492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If valid bit = 1, the frame number is read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2BED6-3EC4-4B12-AC6D-1945F00D7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4423" y="5694768"/>
            <a:ext cx="507234" cy="32167"/>
          </a:xfrm>
          <a:custGeom>
            <a:avLst/>
            <a:gdLst>
              <a:gd name="connsiteX0" fmla="*/ 0 w 507234"/>
              <a:gd name="connsiteY0" fmla="*/ 16083 h 32167"/>
              <a:gd name="connsiteX1" fmla="*/ 507234 w 507234"/>
              <a:gd name="connsiteY1" fmla="*/ 16083 h 3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7234" h="32167">
                <a:moveTo>
                  <a:pt x="0" y="16083"/>
                </a:moveTo>
                <a:lnTo>
                  <a:pt x="507234" y="16083"/>
                </a:lnTo>
              </a:path>
            </a:pathLst>
          </a:custGeom>
          <a:noFill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6">
              <a:tint val="7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53637" tIns="3403" rIns="253636" bIns="3403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500" kern="120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FAB9AA-A599-41D4-8A6E-9094D17F982E}"/>
              </a:ext>
            </a:extLst>
          </p:cNvPr>
          <p:cNvSpPr/>
          <p:nvPr/>
        </p:nvSpPr>
        <p:spPr>
          <a:xfrm>
            <a:off x="4181658" y="5393830"/>
            <a:ext cx="1268087" cy="634043"/>
          </a:xfrm>
          <a:custGeom>
            <a:avLst/>
            <a:gdLst>
              <a:gd name="connsiteX0" fmla="*/ 0 w 1268087"/>
              <a:gd name="connsiteY0" fmla="*/ 63404 h 634043"/>
              <a:gd name="connsiteX1" fmla="*/ 63404 w 1268087"/>
              <a:gd name="connsiteY1" fmla="*/ 0 h 634043"/>
              <a:gd name="connsiteX2" fmla="*/ 1204683 w 1268087"/>
              <a:gd name="connsiteY2" fmla="*/ 0 h 634043"/>
              <a:gd name="connsiteX3" fmla="*/ 1268087 w 1268087"/>
              <a:gd name="connsiteY3" fmla="*/ 63404 h 634043"/>
              <a:gd name="connsiteX4" fmla="*/ 1268087 w 1268087"/>
              <a:gd name="connsiteY4" fmla="*/ 570639 h 634043"/>
              <a:gd name="connsiteX5" fmla="*/ 1204683 w 1268087"/>
              <a:gd name="connsiteY5" fmla="*/ 634043 h 634043"/>
              <a:gd name="connsiteX6" fmla="*/ 63404 w 1268087"/>
              <a:gd name="connsiteY6" fmla="*/ 634043 h 634043"/>
              <a:gd name="connsiteX7" fmla="*/ 0 w 1268087"/>
              <a:gd name="connsiteY7" fmla="*/ 570639 h 634043"/>
              <a:gd name="connsiteX8" fmla="*/ 0 w 1268087"/>
              <a:gd name="connsiteY8" fmla="*/ 63404 h 63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8087" h="634043">
                <a:moveTo>
                  <a:pt x="0" y="63404"/>
                </a:moveTo>
                <a:cubicBezTo>
                  <a:pt x="0" y="28387"/>
                  <a:pt x="28387" y="0"/>
                  <a:pt x="63404" y="0"/>
                </a:cubicBezTo>
                <a:lnTo>
                  <a:pt x="1204683" y="0"/>
                </a:lnTo>
                <a:cubicBezTo>
                  <a:pt x="1239700" y="0"/>
                  <a:pt x="1268087" y="28387"/>
                  <a:pt x="1268087" y="63404"/>
                </a:cubicBezTo>
                <a:lnTo>
                  <a:pt x="1268087" y="570639"/>
                </a:lnTo>
                <a:cubicBezTo>
                  <a:pt x="1268087" y="605656"/>
                  <a:pt x="1239700" y="634043"/>
                  <a:pt x="1204683" y="634043"/>
                </a:cubicBezTo>
                <a:lnTo>
                  <a:pt x="63404" y="634043"/>
                </a:lnTo>
                <a:cubicBezTo>
                  <a:pt x="28387" y="634043"/>
                  <a:pt x="0" y="605656"/>
                  <a:pt x="0" y="570639"/>
                </a:cubicBezTo>
                <a:lnTo>
                  <a:pt x="0" y="6340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920" tIns="24920" rIns="24920" bIns="24920" numCol="1" spcCol="1270" anchor="ctr" anchorCtr="0">
            <a:noAutofit/>
          </a:bodyPr>
          <a:lstStyle/>
          <a:p>
            <a:pPr marL="0" lvl="0" indent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000" kern="1200"/>
              <a:t>Frame number concatenated with offset = physical address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FB1160C5-2D50-F74B-B38B-2A6E5F25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79941"/>
            <a:ext cx="5458968" cy="48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1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208D67-C184-4303-AACE-AB4EBD4C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871b</a:t>
            </a:r>
          </a:p>
          <a:p>
            <a:r>
              <a:rPr lang="en-US" sz="1400" dirty="0"/>
              <a:t>Tag = 0x8, TLB miss</a:t>
            </a:r>
          </a:p>
          <a:p>
            <a:r>
              <a:rPr lang="en-US" sz="1400" dirty="0"/>
              <a:t>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03121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34799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95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6C2A4F-6194-4AD6-B1C4-31F4C91D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871b</a:t>
            </a:r>
          </a:p>
          <a:p>
            <a:r>
              <a:rPr lang="en-US" sz="1400" dirty="0"/>
              <a:t>Tag = 0x8, TLB miss</a:t>
            </a:r>
          </a:p>
          <a:p>
            <a:r>
              <a:rPr lang="en-US" sz="1400" dirty="0"/>
              <a:t>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3733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155104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74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924857-46D2-4DFF-BB14-9A6E41582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bee6</a:t>
            </a:r>
          </a:p>
          <a:p>
            <a:r>
              <a:rPr lang="en-US" sz="1400" dirty="0"/>
              <a:t>Tag = 0xb, TLB miss</a:t>
            </a:r>
          </a:p>
          <a:p>
            <a:r>
              <a:rPr lang="en-US" sz="1400" dirty="0"/>
              <a:t>Frame = b, hit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18043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957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95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ADC782-D793-4937-9AB6-C36E22DC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bee6</a:t>
            </a:r>
          </a:p>
          <a:p>
            <a:r>
              <a:rPr lang="en-US" sz="1400" dirty="0"/>
              <a:t>Tag = 0xb, TLB miss</a:t>
            </a:r>
          </a:p>
          <a:p>
            <a:r>
              <a:rPr lang="en-US" sz="1400" dirty="0"/>
              <a:t>Frame = b, hit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489427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06110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693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23E6DA-A554-49B7-BB07-6BB17EED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c049</a:t>
            </a:r>
          </a:p>
          <a:p>
            <a:r>
              <a:rPr lang="en-US" sz="1400" dirty="0"/>
              <a:t>Tag = 0xc, TLB miss</a:t>
            </a:r>
          </a:p>
          <a:p>
            <a:r>
              <a:rPr lang="en-US" sz="1400" dirty="0"/>
              <a:t>Frame = c, 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369534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23702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93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7A2D5-1EF4-41CC-AF04-BBC6FD21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4 Step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1E779-E397-8D4A-BDF1-FE05DB563941}"/>
              </a:ext>
            </a:extLst>
          </p:cNvPr>
          <p:cNvSpPr txBox="1"/>
          <p:nvPr/>
        </p:nvSpPr>
        <p:spPr>
          <a:xfrm>
            <a:off x="0" y="0"/>
            <a:ext cx="47758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following virtual bytes are requested:</a:t>
            </a:r>
          </a:p>
          <a:p>
            <a:r>
              <a:rPr lang="en-US" sz="1400" dirty="0"/>
              <a:t>0x123d, 0x08b3, 0x365c, 0x871b, 0xbee6, 0xc049</a:t>
            </a:r>
          </a:p>
          <a:p>
            <a:r>
              <a:rPr lang="en-US" sz="1400" dirty="0"/>
              <a:t>For each access, is it a hit in the TLB?</a:t>
            </a:r>
          </a:p>
          <a:p>
            <a:r>
              <a:rPr lang="en-US" sz="1400" dirty="0"/>
              <a:t>Is it a hit in the page table?</a:t>
            </a:r>
          </a:p>
          <a:p>
            <a:r>
              <a:rPr lang="en-US" sz="1400" dirty="0"/>
              <a:t>A page fault?</a:t>
            </a:r>
          </a:p>
          <a:p>
            <a:r>
              <a:rPr lang="en-US" sz="1400" dirty="0"/>
              <a:t>What is the updated TLB?</a:t>
            </a:r>
          </a:p>
          <a:p>
            <a:endParaRPr lang="en-US" sz="1400" dirty="0"/>
          </a:p>
          <a:p>
            <a:r>
              <a:rPr lang="en-US" sz="1400" dirty="0"/>
              <a:t>Assume page sizes are 2</a:t>
            </a:r>
            <a:r>
              <a:rPr lang="en-US" sz="1400" baseline="30000" dirty="0"/>
              <a:t>12</a:t>
            </a:r>
            <a:r>
              <a:rPr lang="en-US" sz="1400" dirty="0"/>
              <a:t>  bytes</a:t>
            </a:r>
          </a:p>
          <a:p>
            <a:r>
              <a:rPr lang="en-US" sz="1400" dirty="0"/>
              <a:t>If pages must be brought in from disk, increment the page number to get the physical page</a:t>
            </a:r>
          </a:p>
          <a:p>
            <a:endParaRPr lang="en-US" sz="1400" dirty="0"/>
          </a:p>
          <a:p>
            <a:r>
              <a:rPr lang="en-US" sz="1400" dirty="0"/>
              <a:t>Offset = 12 bits</a:t>
            </a:r>
          </a:p>
          <a:p>
            <a:endParaRPr lang="en-US" sz="1400" dirty="0"/>
          </a:p>
          <a:p>
            <a:r>
              <a:rPr lang="en-US" sz="1400" dirty="0"/>
              <a:t>c049</a:t>
            </a:r>
          </a:p>
          <a:p>
            <a:r>
              <a:rPr lang="en-US" sz="1400" dirty="0"/>
              <a:t>Tag = 0xc, TLB miss</a:t>
            </a:r>
          </a:p>
          <a:p>
            <a:r>
              <a:rPr lang="en-US" sz="1400" dirty="0"/>
              <a:t>Frame = c, page fault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98A8C47-719C-8E4E-975B-DC882B5A0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274786"/>
              </p:ext>
            </p:extLst>
          </p:nvPr>
        </p:nvGraphicFramePr>
        <p:xfrm>
          <a:off x="150694" y="4038894"/>
          <a:ext cx="4450804" cy="148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699">
                  <a:extLst>
                    <a:ext uri="{9D8B030D-6E8A-4147-A177-3AD203B41FA5}">
                      <a16:colId xmlns:a16="http://schemas.microsoft.com/office/drawing/2014/main" val="4087531554"/>
                    </a:ext>
                  </a:extLst>
                </a:gridCol>
                <a:gridCol w="536365">
                  <a:extLst>
                    <a:ext uri="{9D8B030D-6E8A-4147-A177-3AD203B41FA5}">
                      <a16:colId xmlns:a16="http://schemas.microsoft.com/office/drawing/2014/main" val="152673830"/>
                    </a:ext>
                  </a:extLst>
                </a:gridCol>
                <a:gridCol w="1414054">
                  <a:extLst>
                    <a:ext uri="{9D8B030D-6E8A-4147-A177-3AD203B41FA5}">
                      <a16:colId xmlns:a16="http://schemas.microsoft.com/office/drawing/2014/main" val="4055477152"/>
                    </a:ext>
                  </a:extLst>
                </a:gridCol>
                <a:gridCol w="2031686">
                  <a:extLst>
                    <a:ext uri="{9D8B030D-6E8A-4147-A177-3AD203B41FA5}">
                      <a16:colId xmlns:a16="http://schemas.microsoft.com/office/drawing/2014/main" val="144906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Physical Page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5847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96889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56551"/>
                  </a:ext>
                </a:extLst>
              </a:tr>
              <a:tr h="3196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21628"/>
                  </a:ext>
                </a:extLst>
              </a:tr>
              <a:tr h="2364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0xb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286626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24E5E3F-2D7F-9847-A856-0053D169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08510"/>
              </p:ext>
            </p:extLst>
          </p:nvPr>
        </p:nvGraphicFramePr>
        <p:xfrm>
          <a:off x="5090652" y="42206"/>
          <a:ext cx="635409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282">
                  <a:extLst>
                    <a:ext uri="{9D8B030D-6E8A-4147-A177-3AD203B41FA5}">
                      <a16:colId xmlns:a16="http://schemas.microsoft.com/office/drawing/2014/main" val="1902569833"/>
                    </a:ext>
                  </a:extLst>
                </a:gridCol>
                <a:gridCol w="1591282">
                  <a:extLst>
                    <a:ext uri="{9D8B030D-6E8A-4147-A177-3AD203B41FA5}">
                      <a16:colId xmlns:a16="http://schemas.microsoft.com/office/drawing/2014/main" val="4092881372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2057835483"/>
                    </a:ext>
                  </a:extLst>
                </a:gridCol>
                <a:gridCol w="1585766">
                  <a:extLst>
                    <a:ext uri="{9D8B030D-6E8A-4147-A177-3AD203B41FA5}">
                      <a16:colId xmlns:a16="http://schemas.microsoft.com/office/drawing/2014/main" val="8213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Page or in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Time Since Last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7382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9740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108142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48184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0094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65615"/>
                  </a:ext>
                </a:extLst>
              </a:tr>
              <a:tr h="2253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0516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479798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9241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45209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31930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67216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606691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295433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25087"/>
                  </a:ext>
                </a:extLst>
              </a:tr>
              <a:tr h="29532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0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08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F607C-E9E5-EE4C-ADDF-1660D49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 Address Translation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B5CE87ED-9B03-E345-B89C-4016BF414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859646"/>
            <a:ext cx="6780700" cy="51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E28A-0C8F-B54F-A299-5ADD2F21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TLB Lookup Process</a:t>
            </a:r>
          </a:p>
        </p:txBody>
      </p:sp>
      <p:pic>
        <p:nvPicPr>
          <p:cNvPr id="6" name="Picture 5" descr="Please contact instructor for information on this image.">
            <a:extLst>
              <a:ext uri="{FF2B5EF4-FFF2-40B4-BE49-F238E27FC236}">
                <a16:creationId xmlns:a16="http://schemas.microsoft.com/office/drawing/2014/main" id="{D7920FAB-36F4-A444-8116-44CEFC31A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36" y="1621656"/>
            <a:ext cx="7607363" cy="38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D287-36B4-4DD0-AD00-6CE6135B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1 Step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lease contact instructor for information on this image.">
            <a:extLst>
              <a:ext uri="{FF2B5EF4-FFF2-40B4-BE49-F238E27FC236}">
                <a16:creationId xmlns:a16="http://schemas.microsoft.com/office/drawing/2014/main" id="{4139F5BF-F8DE-9845-8CB3-6ABC8CB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4" y="643467"/>
            <a:ext cx="2515058" cy="55710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C58295-90A8-E44E-90E6-F9738221395C}"/>
              </a:ext>
            </a:extLst>
          </p:cNvPr>
          <p:cNvSpPr/>
          <p:nvPr/>
        </p:nvSpPr>
        <p:spPr>
          <a:xfrm>
            <a:off x="3701454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15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10</a:t>
            </a:r>
            <a:r>
              <a:rPr lang="en-US" dirty="0"/>
              <a:t> bytes.  Physical address space is 2</a:t>
            </a:r>
            <a:r>
              <a:rPr lang="en-US" baseline="30000" dirty="0"/>
              <a:t>13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How many bits are in the virtual address?</a:t>
            </a:r>
          </a:p>
          <a:p>
            <a:endParaRPr lang="en-US" dirty="0"/>
          </a:p>
          <a:p>
            <a:r>
              <a:rPr lang="en-US" dirty="0"/>
              <a:t>What is the size of the page field?  </a:t>
            </a:r>
          </a:p>
          <a:p>
            <a:endParaRPr lang="en-US" dirty="0"/>
          </a:p>
          <a:p>
            <a:r>
              <a:rPr lang="en-US" dirty="0"/>
              <a:t>What is the size of the offset field?</a:t>
            </a:r>
          </a:p>
          <a:p>
            <a:endParaRPr lang="en-US" dirty="0"/>
          </a:p>
          <a:p>
            <a:r>
              <a:rPr lang="en-US" dirty="0"/>
              <a:t>How many bits are in the physical address?</a:t>
            </a:r>
          </a:p>
          <a:p>
            <a:endParaRPr lang="en-US" dirty="0"/>
          </a:p>
          <a:p>
            <a:r>
              <a:rPr lang="en-US" dirty="0"/>
              <a:t>What is the size of the frame field?  </a:t>
            </a:r>
          </a:p>
          <a:p>
            <a:endParaRPr lang="en-US" dirty="0"/>
          </a:p>
          <a:p>
            <a:r>
              <a:rPr lang="en-US" dirty="0"/>
              <a:t>What is the size of the offset field?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3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70B7FF-B011-48CE-AE27-17D0D663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1 Step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lease contact instructor for information on this image.">
            <a:extLst>
              <a:ext uri="{FF2B5EF4-FFF2-40B4-BE49-F238E27FC236}">
                <a16:creationId xmlns:a16="http://schemas.microsoft.com/office/drawing/2014/main" id="{4139F5BF-F8DE-9845-8CB3-6ABC8CB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4" y="643467"/>
            <a:ext cx="2515058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33F28A-1F29-B242-A084-3EEEE8427322}"/>
              </a:ext>
            </a:extLst>
          </p:cNvPr>
          <p:cNvSpPr/>
          <p:nvPr/>
        </p:nvSpPr>
        <p:spPr>
          <a:xfrm>
            <a:off x="3701454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15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10</a:t>
            </a:r>
            <a:r>
              <a:rPr lang="en-US" dirty="0"/>
              <a:t> bytes.  Physical address space is 2</a:t>
            </a:r>
            <a:r>
              <a:rPr lang="en-US" baseline="30000" dirty="0"/>
              <a:t>13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How many bits are in the virtual address?</a:t>
            </a:r>
          </a:p>
          <a:p>
            <a:r>
              <a:rPr lang="en-US" dirty="0"/>
              <a:t>15 bits</a:t>
            </a:r>
          </a:p>
          <a:p>
            <a:r>
              <a:rPr lang="en-US" dirty="0"/>
              <a:t>What is the size of the page field?  </a:t>
            </a:r>
          </a:p>
          <a:p>
            <a:r>
              <a:rPr lang="en-US" dirty="0"/>
              <a:t>15-10 = 5 bits</a:t>
            </a:r>
          </a:p>
          <a:p>
            <a:r>
              <a:rPr lang="en-US" dirty="0"/>
              <a:t>What is the size of the offset field? 10 bits</a:t>
            </a:r>
          </a:p>
          <a:p>
            <a:endParaRPr lang="en-US" dirty="0"/>
          </a:p>
          <a:p>
            <a:r>
              <a:rPr lang="en-US" dirty="0"/>
              <a:t>How many bits are in the physical address? 13 bits</a:t>
            </a:r>
          </a:p>
          <a:p>
            <a:endParaRPr lang="en-US" dirty="0"/>
          </a:p>
          <a:p>
            <a:r>
              <a:rPr lang="en-US" dirty="0"/>
              <a:t>What is the size of the frame field?  13-10 = 3 bits</a:t>
            </a:r>
          </a:p>
          <a:p>
            <a:endParaRPr lang="en-US" dirty="0"/>
          </a:p>
          <a:p>
            <a:r>
              <a:rPr lang="en-US" dirty="0"/>
              <a:t>What is the size of the offset field? 10 bits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3C7A5-EE32-45C6-BB81-C127CD5C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2 Step 1</a:t>
            </a:r>
          </a:p>
        </p:txBody>
      </p:sp>
      <p:pic>
        <p:nvPicPr>
          <p:cNvPr id="7" name="Picture 6" descr="Please contact instructor for information on this image.">
            <a:extLst>
              <a:ext uri="{FF2B5EF4-FFF2-40B4-BE49-F238E27FC236}">
                <a16:creationId xmlns:a16="http://schemas.microsoft.com/office/drawing/2014/main" id="{4139F5BF-F8DE-9845-8CB3-6ABC8CB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4" y="643467"/>
            <a:ext cx="251505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8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DC0F-00BC-4B7D-A88C-7B4AEE4D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2 Step 2</a:t>
            </a:r>
          </a:p>
        </p:txBody>
      </p:sp>
      <p:pic>
        <p:nvPicPr>
          <p:cNvPr id="7" name="Picture 6" descr="Please contact instructor for information on this image.">
            <a:extLst>
              <a:ext uri="{FF2B5EF4-FFF2-40B4-BE49-F238E27FC236}">
                <a16:creationId xmlns:a16="http://schemas.microsoft.com/office/drawing/2014/main" id="{4139F5BF-F8DE-9845-8CB3-6ABC8CB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4" y="643467"/>
            <a:ext cx="2515058" cy="55710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124FD8-864D-2046-BFFE-6373A4A10001}"/>
              </a:ext>
            </a:extLst>
          </p:cNvPr>
          <p:cNvSpPr/>
          <p:nvPr/>
        </p:nvSpPr>
        <p:spPr>
          <a:xfrm>
            <a:off x="3764692" y="158234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15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10</a:t>
            </a:r>
            <a:r>
              <a:rPr lang="en-US" dirty="0"/>
              <a:t> bytes.  Physical address space is 2</a:t>
            </a:r>
            <a:r>
              <a:rPr lang="en-US" baseline="30000" dirty="0"/>
              <a:t>13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A system wants to access the following virtual address: </a:t>
            </a:r>
          </a:p>
          <a:p>
            <a:r>
              <a:rPr lang="en-US" dirty="0"/>
              <a:t>0x5EDA</a:t>
            </a:r>
          </a:p>
          <a:p>
            <a:endParaRPr lang="en-US" dirty="0"/>
          </a:p>
          <a:p>
            <a:r>
              <a:rPr lang="en-US" dirty="0"/>
              <a:t>Is it in main memory?</a:t>
            </a:r>
          </a:p>
          <a:p>
            <a:endParaRPr lang="en-US" dirty="0"/>
          </a:p>
          <a:p>
            <a:r>
              <a:rPr lang="en-US" dirty="0"/>
              <a:t>If so translate the virtual address to a physical address.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C1539-8150-40D9-8B75-D67CAC14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Example Problem 2 Step 3</a:t>
            </a:r>
          </a:p>
        </p:txBody>
      </p:sp>
      <p:pic>
        <p:nvPicPr>
          <p:cNvPr id="7" name="Picture 6" descr="Please contact instructor for information on this image.">
            <a:extLst>
              <a:ext uri="{FF2B5EF4-FFF2-40B4-BE49-F238E27FC236}">
                <a16:creationId xmlns:a16="http://schemas.microsoft.com/office/drawing/2014/main" id="{4139F5BF-F8DE-9845-8CB3-6ABC8CB5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4" y="643467"/>
            <a:ext cx="2515058" cy="55710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8115E8-2705-924C-86F2-BFB95E8DFDD1}"/>
              </a:ext>
            </a:extLst>
          </p:cNvPr>
          <p:cNvSpPr/>
          <p:nvPr/>
        </p:nvSpPr>
        <p:spPr>
          <a:xfrm>
            <a:off x="3826475" y="116684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15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10</a:t>
            </a:r>
            <a:r>
              <a:rPr lang="en-US" dirty="0"/>
              <a:t> bytes.  Physical address space is 2</a:t>
            </a:r>
            <a:r>
              <a:rPr lang="en-US" baseline="30000" dirty="0"/>
              <a:t>13</a:t>
            </a:r>
            <a:r>
              <a:rPr lang="en-US" dirty="0"/>
              <a:t> bytes.</a:t>
            </a:r>
          </a:p>
          <a:p>
            <a:endParaRPr lang="en-US" dirty="0"/>
          </a:p>
          <a:p>
            <a:r>
              <a:rPr lang="en-US" dirty="0"/>
              <a:t>A system wants to access the following virtual address: </a:t>
            </a:r>
          </a:p>
          <a:p>
            <a:r>
              <a:rPr lang="en-US" dirty="0"/>
              <a:t>0x5EDA</a:t>
            </a:r>
          </a:p>
          <a:p>
            <a:r>
              <a:rPr lang="en-US" dirty="0"/>
              <a:t>0101 1110 1101 1010</a:t>
            </a:r>
          </a:p>
          <a:p>
            <a:r>
              <a:rPr lang="en-US" dirty="0"/>
              <a:t>10111 1011011010</a:t>
            </a:r>
          </a:p>
          <a:p>
            <a:endParaRPr lang="en-US" dirty="0"/>
          </a:p>
          <a:p>
            <a:r>
              <a:rPr lang="en-US" dirty="0"/>
              <a:t>Is it in main memory? Yes</a:t>
            </a:r>
          </a:p>
          <a:p>
            <a:endParaRPr lang="en-US" dirty="0"/>
          </a:p>
          <a:p>
            <a:r>
              <a:rPr lang="en-US" dirty="0"/>
              <a:t>If so translate the virtual address to a physical address.  </a:t>
            </a:r>
          </a:p>
          <a:p>
            <a:endParaRPr lang="en-US" dirty="0"/>
          </a:p>
          <a:p>
            <a:r>
              <a:rPr lang="en-US" dirty="0"/>
              <a:t>100 1011011010</a:t>
            </a:r>
          </a:p>
          <a:p>
            <a:r>
              <a:rPr lang="en-US" dirty="0"/>
              <a:t>1 0010 1101 1010</a:t>
            </a:r>
          </a:p>
          <a:p>
            <a:r>
              <a:rPr lang="en-US" dirty="0"/>
              <a:t>0x12DA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3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3208</Words>
  <Application>Microsoft Office PowerPoint</Application>
  <PresentationFormat>Widescreen</PresentationFormat>
  <Paragraphs>1481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Virtual Memory Sample Problems</vt:lpstr>
      <vt:lpstr>Virtual Memory</vt:lpstr>
      <vt:lpstr>Virtual Address Translation</vt:lpstr>
      <vt:lpstr>TLB Lookup Process</vt:lpstr>
      <vt:lpstr>Example Problem 1 Step 1</vt:lpstr>
      <vt:lpstr>Example Problem 1 Step 2</vt:lpstr>
      <vt:lpstr>Example Problem 2 Step 1</vt:lpstr>
      <vt:lpstr>Example Problem 2 Step 2</vt:lpstr>
      <vt:lpstr>Example Problem 2 Step 3</vt:lpstr>
      <vt:lpstr>Example Problem 3 Step 1</vt:lpstr>
      <vt:lpstr>Example Problem 4 Step 1</vt:lpstr>
      <vt:lpstr>Example Problem 4 Step 2</vt:lpstr>
      <vt:lpstr>Example Problem 4 Step 3</vt:lpstr>
      <vt:lpstr>Example Problem 4 Step 4</vt:lpstr>
      <vt:lpstr>Example Problem 4 Step 5</vt:lpstr>
      <vt:lpstr>Example Problem 4 Step 6</vt:lpstr>
      <vt:lpstr>Example Problem 4 Step 7</vt:lpstr>
      <vt:lpstr>Example Problem 4 Step 8</vt:lpstr>
      <vt:lpstr>Example Problem 4 Step 9</vt:lpstr>
      <vt:lpstr>Example Problem 4 Step 10</vt:lpstr>
      <vt:lpstr>Example Problem 4 Step 11</vt:lpstr>
      <vt:lpstr>Example Problem 4 Step 12</vt:lpstr>
      <vt:lpstr>Example Problem 4 Step 13</vt:lpstr>
      <vt:lpstr>Example Problem 4 Step 14</vt:lpstr>
      <vt:lpstr>Example Problem 4 Step 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Martin,Joshua L</cp:lastModifiedBy>
  <cp:revision>8</cp:revision>
  <dcterms:created xsi:type="dcterms:W3CDTF">2021-11-13T19:59:51Z</dcterms:created>
  <dcterms:modified xsi:type="dcterms:W3CDTF">2022-02-02T13:07:44Z</dcterms:modified>
</cp:coreProperties>
</file>