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68.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206.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76.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16.xml"/>
  <Override ContentType="application/vnd.openxmlformats-officedocument.presentationml.notesSlide+xml" PartName="/ppt/notesSlides/notesSlide214.xml"/>
  <Override ContentType="application/vnd.openxmlformats-officedocument.presentationml.notesSlide+xml" PartName="/ppt/notesSlides/notesSlide1.xml"/>
  <Override ContentType="application/vnd.openxmlformats-officedocument.presentationml.notesSlide+xml" PartName="/ppt/notesSlides/notesSlide196.xml"/>
  <Override ContentType="application/vnd.openxmlformats-officedocument.presentationml.notesSlide+xml" PartName="/ppt/notesSlides/notesSlide105.xml"/>
  <Override ContentType="application/vnd.openxmlformats-officedocument.presentationml.notesSlide+xml" PartName="/ppt/notesSlides/notesSlide148.xml"/>
  <Override ContentType="application/vnd.openxmlformats-officedocument.presentationml.notesSlide+xml" PartName="/ppt/notesSlides/notesSlide202.xml"/>
  <Override ContentType="application/vnd.openxmlformats-officedocument.presentationml.notesSlide+xml" PartName="/ppt/notesSlides/notesSlide39.xml"/>
  <Override ContentType="application/vnd.openxmlformats-officedocument.presentationml.notesSlide+xml" PartName="/ppt/notesSlides/notesSlide137.xml"/>
  <Override ContentType="application/vnd.openxmlformats-officedocument.presentationml.notesSlide+xml" PartName="/ppt/notesSlides/notesSlide8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53.xml"/>
  <Override ContentType="application/vnd.openxmlformats-officedocument.presentationml.notesSlide+xml" PartName="/ppt/notesSlides/notesSlide110.xml"/>
  <Override ContentType="application/vnd.openxmlformats-officedocument.presentationml.notesSlide+xml" PartName="/ppt/notesSlides/notesSlide184.xml"/>
  <Override ContentType="application/vnd.openxmlformats-officedocument.presentationml.notesSlide+xml" PartName="/ppt/notesSlides/notesSlide75.xml"/>
  <Override ContentType="application/vnd.openxmlformats-officedocument.presentationml.notesSlide+xml" PartName="/ppt/notesSlides/notesSlide180.xml"/>
  <Override ContentType="application/vnd.openxmlformats-officedocument.presentationml.notesSlide+xml" PartName="/ppt/notesSlides/notesSlide172.xml"/>
  <Override ContentType="application/vnd.openxmlformats-officedocument.presentationml.notesSlide+xml" PartName="/ppt/notesSlides/notesSlide9.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21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5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52.xml"/>
  <Override ContentType="application/vnd.openxmlformats-officedocument.presentationml.notesSlide+xml" PartName="/ppt/notesSlides/notesSlide35.xml"/>
  <Override ContentType="application/vnd.openxmlformats-officedocument.presentationml.notesSlide+xml" PartName="/ppt/notesSlides/notesSlide161.xml"/>
  <Override ContentType="application/vnd.openxmlformats-officedocument.presentationml.notesSlide+xml" PartName="/ppt/notesSlides/notesSlide5.xml"/>
  <Override ContentType="application/vnd.openxmlformats-officedocument.presentationml.notesSlide+xml" PartName="/ppt/notesSlides/notesSlide187.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24.xml"/>
  <Override ContentType="application/vnd.openxmlformats-officedocument.presentationml.notesSlide+xml" PartName="/ppt/notesSlides/notesSlide213.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177.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03.xml"/>
  <Override ContentType="application/vnd.openxmlformats-officedocument.presentationml.notesSlide+xml" PartName="/ppt/notesSlides/notesSlide13.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52.xml"/>
  <Override ContentType="application/vnd.openxmlformats-officedocument.presentationml.notesSlide+xml" PartName="/ppt/notesSlides/notesSlide195.xml"/>
  <Override ContentType="application/vnd.openxmlformats-officedocument.presentationml.notesSlide+xml" PartName="/ppt/notesSlides/notesSlide183.xml"/>
  <Override ContentType="application/vnd.openxmlformats-officedocument.presentationml.notesSlide+xml" PartName="/ppt/notesSlides/notesSlide217.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167.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9.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28.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56.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199.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90.xml"/>
  <Override ContentType="application/vnd.openxmlformats-officedocument.presentationml.notesSlide+xml" PartName="/ppt/notesSlides/notesSlide218.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173.xml"/>
  <Override ContentType="application/vnd.openxmlformats-officedocument.presentationml.notesSlide+xml" PartName="/ppt/notesSlides/notesSlide128.xml"/>
  <Override ContentType="application/vnd.openxmlformats-officedocument.presentationml.notesSlide+xml" PartName="/ppt/notesSlides/notesSlide162.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207.xml"/>
  <Override ContentType="application/vnd.openxmlformats-officedocument.presentationml.notesSlide+xml" PartName="/ppt/notesSlides/notesSlide102.xml"/>
  <Override ContentType="application/vnd.openxmlformats-officedocument.presentationml.notesSlide+xml" PartName="/ppt/notesSlides/notesSlide8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88.xml"/>
  <Override ContentType="application/vnd.openxmlformats-officedocument.presentationml.notesSlide+xml" PartName="/ppt/notesSlides/notesSlide3.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86.xml"/>
  <Override ContentType="application/vnd.openxmlformats-officedocument.presentationml.notesSlide+xml" PartName="/ppt/notesSlides/notesSlide143.xml"/>
  <Override ContentType="application/vnd.openxmlformats-officedocument.presentationml.notesSlide+xml" PartName="/ppt/notesSlides/notesSlide151.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94.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166.xml"/>
  <Override ContentType="application/vnd.openxmlformats-officedocument.presentationml.notesSlide+xml" PartName="/ppt/notesSlides/notesSlide182.xml"/>
  <Override ContentType="application/vnd.openxmlformats-officedocument.presentationml.notesSlide+xml" PartName="/ppt/notesSlides/notesSlide30.xml"/>
  <Override ContentType="application/vnd.openxmlformats-officedocument.presentationml.notesSlide+xml" PartName="/ppt/notesSlides/notesSlide220.xml"/>
  <Override ContentType="application/vnd.openxmlformats-officedocument.presentationml.notesSlide+xml" PartName="/ppt/notesSlides/notesSlide69.xml"/>
  <Override ContentType="application/vnd.openxmlformats-officedocument.presentationml.notesSlide+xml" PartName="/ppt/notesSlides/notesSlide178.xml"/>
  <Override ContentType="application/vnd.openxmlformats-officedocument.presentationml.notesSlide+xml" PartName="/ppt/notesSlides/notesSlide26.xml"/>
  <Override ContentType="application/vnd.openxmlformats-officedocument.presentationml.notesSlide+xml" PartName="/ppt/notesSlides/notesSlide135.xml"/>
  <Override ContentType="application/vnd.openxmlformats-officedocument.presentationml.notesSlide+xml" PartName="/ppt/notesSlides/notesSlide93.xml"/>
  <Override ContentType="application/vnd.openxmlformats-officedocument.presentationml.notesSlide+xml" PartName="/ppt/notesSlides/notesSlide204.xml"/>
  <Override ContentType="application/vnd.openxmlformats-officedocument.presentationml.notesSlide+xml" PartName="/ppt/notesSlides/notesSlide57.xml"/>
  <Override ContentType="application/vnd.openxmlformats-officedocument.presentationml.notesSlide+xml" PartName="/ppt/notesSlides/notesSlide123.xml"/>
  <Override ContentType="application/vnd.openxmlformats-officedocument.presentationml.notesSlide+xml" PartName="/ppt/notesSlides/notesSlide171.xml"/>
  <Override ContentType="application/vnd.openxmlformats-officedocument.presentationml.notesSlide+xml" PartName="/ppt/notesSlides/notesSlide14.xml"/>
  <Override ContentType="application/vnd.openxmlformats-officedocument.presentationml.notesSlide+xml" PartName="/ppt/notesSlides/notesSlide216.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163.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98.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155.xml"/>
  <Override ContentType="application/vnd.openxmlformats-officedocument.presentationml.notesSlide+xml" PartName="/ppt/notesSlides/notesSlide189.xml"/>
  <Override ContentType="application/vnd.openxmlformats-officedocument.presentationml.notesSlide+xml" PartName="/ppt/notesSlides/notesSlide46.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219.xml"/>
  <Override ContentType="application/vnd.openxmlformats-officedocument.presentationml.notesSlide+xml" PartName="/ppt/notesSlides/notesSlide11.xml"/>
  <Override ContentType="application/vnd.openxmlformats-officedocument.presentationml.notesSlide+xml" PartName="/ppt/notesSlides/notesSlide120.xml"/>
  <Override ContentType="application/vnd.openxmlformats-officedocument.presentationml.notesSlide+xml" PartName="/ppt/notesSlides/notesSlide201.xml"/>
  <Override ContentType="application/vnd.openxmlformats-officedocument.presentationml.notesSlide+xml" PartName="/ppt/notesSlides/notesSlide1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91.xml"/>
  <Override ContentType="application/vnd.openxmlformats-officedocument.presentationml.notesSlide+xml" PartName="/ppt/notesSlides/notesSlide20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65.xml"/>
  <Override ContentType="application/vnd.openxmlformats-officedocument.presentationml.notesSlide+xml" PartName="/ppt/notesSlides/notesSlide174.xml"/>
  <Override ContentType="application/vnd.openxmlformats-officedocument.presentationml.notesSlide+xml" PartName="/ppt/notesSlides/notesSlide212.xml"/>
  <Override ContentType="application/vnd.openxmlformats-officedocument.presentationml.notesSlide+xml" PartName="/ppt/notesSlides/notesSlide92.xml"/>
  <Override ContentType="application/vnd.openxmlformats-officedocument.presentationml.notesSlide+xml" PartName="/ppt/notesSlides/notesSlide193.xml"/>
  <Override ContentType="application/vnd.openxmlformats-officedocument.presentationml.notesSlide+xml" PartName="/ppt/notesSlides/notesSlide150.xml"/>
  <Override ContentType="application/vnd.openxmlformats-officedocument.presentationml.notesSlide+xml" PartName="/ppt/notesSlides/notesSlide142.xml"/>
  <Override ContentType="application/vnd.openxmlformats-officedocument.presentationml.notesSlide+xml" PartName="/ppt/notesSlides/notesSlide116.xml"/>
  <Override ContentType="application/vnd.openxmlformats-officedocument.presentationml.notesSlide+xml" PartName="/ppt/notesSlides/notesSlide15.xml"/>
  <Override ContentType="application/vnd.openxmlformats-officedocument.presentationml.notesSlide+xml" PartName="/ppt/notesSlides/notesSlide159.xml"/>
  <Override ContentType="application/vnd.openxmlformats-officedocument.presentationml.notesSlide+xml" PartName="/ppt/notesSlides/notesSlide185.xml"/>
  <Override ContentType="application/vnd.openxmlformats-officedocument.presentationml.notesSlide+xml" PartName="/ppt/notesSlides/notesSlide215.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69.xml"/>
  <Override ContentType="application/vnd.openxmlformats-officedocument.presentationml.notesSlide+xml" PartName="/ppt/notesSlides/notesSlide205.xml"/>
  <Override ContentType="application/vnd.openxmlformats-officedocument.presentationml.notesSlide+xml" PartName="/ppt/notesSlides/notesSlide108.xml"/>
  <Override ContentType="application/vnd.openxmlformats-officedocument.presentationml.notesSlide+xml" PartName="/ppt/notesSlides/notesSlide25.xml"/>
  <Override ContentType="application/vnd.openxmlformats-officedocument.presentationml.notesSlide+xml" PartName="/ppt/notesSlides/notesSlide160.xml"/>
  <Override ContentType="application/vnd.openxmlformats-officedocument.presentationml.notesSlide+xml" PartName="/ppt/notesSlides/notesSlide43.xml"/>
  <Override ContentType="application/vnd.openxmlformats-officedocument.presentationml.notesSlide+xml" PartName="/ppt/notesSlides/notesSlide86.xml"/>
  <Override ContentType="application/vnd.openxmlformats-officedocument.presentationml.notesSlide+xml" PartName="/ppt/notesSlides/notesSlide179.xml"/>
  <Override ContentType="application/vnd.openxmlformats-officedocument.presentationml.notesSlide+xml" PartName="/ppt/notesSlides/notesSlide165.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74.xml"/>
  <Override ContentType="application/vnd.openxmlformats-officedocument.presentationml.notesSlide+xml" PartName="/ppt/notesSlides/notesSlide170.xml"/>
  <Override ContentType="application/vnd.openxmlformats-officedocument.presentationml.notesSlide+xml" PartName="/ppt/notesSlides/notesSlide197.xml"/>
  <Override ContentType="application/vnd.openxmlformats-officedocument.presentationml.notesSlide+xml" PartName="/ppt/notesSlides/notesSlide221.xml"/>
  <Override ContentType="application/vnd.openxmlformats-officedocument.presentationml.notesSlide+xml" PartName="/ppt/notesSlides/notesSlide58.xml"/>
  <Override ContentType="application/vnd.openxmlformats-officedocument.presentationml.notesSlide+xml" PartName="/ppt/notesSlides/notesSlide154.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70.xml"/>
  <Override ContentType="application/vnd.openxmlformats-officedocument.presentationml.notesSlide+xml" PartName="/ppt/notesSlides/notesSlide111.xml"/>
  <Override ContentType="application/vnd.openxmlformats-officedocument.presentationml.notesSlide+xml" PartName="/ppt/notesSlides/notesSlide200.xml"/>
  <Override ContentType="application/vnd.openxmlformats-officedocument.presentationml.notesSlide+xml" PartName="/ppt/notesSlides/notesSlide181.xml"/>
  <Override ContentType="application/vnd.openxmlformats-officedocument.presentationml.notesSlide+xml" PartName="/ppt/notesSlides/notesSlide47.xml"/>
  <Override ContentType="application/vnd.openxmlformats-officedocument.presentationml.notesSlide+xml" PartName="/ppt/notesSlides/notesSlide209.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164.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211.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96.xml"/>
  <Override ContentType="application/vnd.openxmlformats-officedocument.presentationml.notesSlide+xml" PartName="/ppt/notesSlides/notesSlide192.xml"/>
  <Override ContentType="application/vnd.openxmlformats-officedocument.presentationml.notesSlide+xml" PartName="/ppt/notesSlides/notesSlide19.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158.xml"/>
  <Override ContentType="application/vnd.openxmlformats-officedocument.presentationml.notesSlide+xml" PartName="/ppt/notesSlides/notesSlide175.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164.xml"/>
  <Override ContentType="application/vnd.openxmlformats-officedocument.presentationml.slide+xml" PartName="/ppt/slides/slide43.xml"/>
  <Override ContentType="application/vnd.openxmlformats-officedocument.presentationml.slide+xml" PartName="/ppt/slides/slide199.xml"/>
  <Override ContentType="application/vnd.openxmlformats-officedocument.presentationml.slide+xml" PartName="/ppt/slides/slide210.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202.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72.xml"/>
  <Override ContentType="application/vnd.openxmlformats-officedocument.presentationml.slide+xml" PartName="/ppt/slides/slide19.xml"/>
  <Override ContentType="application/vnd.openxmlformats-officedocument.presentationml.slide+xml" PartName="/ppt/slides/slide5.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94.xml"/>
  <Override ContentType="application/vnd.openxmlformats-officedocument.presentationml.slide+xml" PartName="/ppt/slides/slide156.xml"/>
  <Override ContentType="application/vnd.openxmlformats-officedocument.presentationml.slide+xml" PartName="/ppt/slides/slide217.xml"/>
  <Override ContentType="application/vnd.openxmlformats-officedocument.presentationml.slide+xml" PartName="/ppt/slides/slide71.xml"/>
  <Override ContentType="application/vnd.openxmlformats-officedocument.presentationml.slide+xml" PartName="/ppt/slides/slide179.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84.xml"/>
  <Override ContentType="application/vnd.openxmlformats-officedocument.presentationml.slide+xml" PartName="/ppt/slides/slide141.xml"/>
  <Override ContentType="application/vnd.openxmlformats-officedocument.presentationml.slide+xml" PartName="/ppt/slides/slide82.xml"/>
  <Override ContentType="application/vnd.openxmlformats-officedocument.presentationml.slide+xml" PartName="/ppt/slides/slide9.xml"/>
  <Override ContentType="application/vnd.openxmlformats-officedocument.presentationml.slide+xml" PartName="/ppt/slides/slide16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187.xml"/>
  <Override ContentType="application/vnd.openxmlformats-officedocument.presentationml.slide+xml" PartName="/ppt/slides/slide98.xml"/>
  <Override ContentType="application/vnd.openxmlformats-officedocument.presentationml.slide+xml" PartName="/ppt/slides/slide152.xml"/>
  <Override ContentType="application/vnd.openxmlformats-officedocument.presentationml.slide+xml" PartName="/ppt/slides/slide125.xml"/>
  <Override ContentType="application/vnd.openxmlformats-officedocument.presentationml.slide+xml" PartName="/ppt/slides/slide20.xml"/>
  <Override ContentType="application/vnd.openxmlformats-officedocument.presentationml.slide+xml" PartName="/ppt/slides/slide161.xml"/>
  <Override ContentType="application/vnd.openxmlformats-officedocument.presentationml.slide+xml" PartName="/ppt/slides/slide214.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206.xml"/>
  <Override ContentType="application/vnd.openxmlformats-officedocument.presentationml.slide+xml" PartName="/ppt/slides/slide55.xml"/>
  <Override ContentType="application/vnd.openxmlformats-officedocument.presentationml.slide+xml" PartName="/ppt/slides/slide195.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59.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176.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180.xml"/>
  <Override ContentType="application/vnd.openxmlformats-officedocument.presentationml.slide+xml" PartName="/ppt/slides/slide18.xml"/>
  <Override ContentType="application/vnd.openxmlformats-officedocument.presentationml.slide+xml" PartName="/ppt/slides/slide201.xml"/>
  <Override ContentType="application/vnd.openxmlformats-officedocument.presentationml.slide+xml" PartName="/ppt/slides/slide52.xml"/>
  <Override ContentType="application/vnd.openxmlformats-officedocument.presentationml.slide+xml" PartName="/ppt/slides/slide95.xml"/>
  <Override ContentType="application/vnd.openxmlformats-officedocument.presentationml.slide+xml" PartName="/ppt/slides/slide181.xml"/>
  <Override ContentType="application/vnd.openxmlformats-officedocument.presentationml.slide+xml" PartName="/ppt/slides/slide157.xml"/>
  <Override ContentType="application/vnd.openxmlformats-officedocument.presentationml.slide+xml" PartName="/ppt/slides/slide211.xml"/>
  <Override ContentType="application/vnd.openxmlformats-officedocument.presentationml.slide+xml" PartName="/ppt/slides/slide77.xml"/>
  <Override ContentType="application/vnd.openxmlformats-officedocument.presentationml.slide+xml" PartName="/ppt/slides/slide165.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47.xml"/>
  <Override ContentType="application/vnd.openxmlformats-officedocument.presentationml.slide+xml" PartName="/ppt/slides/slide191.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153.xml"/>
  <Override ContentType="application/vnd.openxmlformats-officedocument.presentationml.slide+xml" PartName="/ppt/slides/slide67.xml"/>
  <Override ContentType="application/vnd.openxmlformats-officedocument.presentationml.slide+xml" PartName="/ppt/slides/slide196.xml"/>
  <Override ContentType="application/vnd.openxmlformats-officedocument.presentationml.slide+xml" PartName="/ppt/slides/slide171.xml"/>
  <Override ContentType="application/vnd.openxmlformats-officedocument.presentationml.slide+xml" PartName="/ppt/slides/slide49.xml"/>
  <Override ContentType="application/vnd.openxmlformats-officedocument.presentationml.slide+xml" PartName="/ppt/slides/slide216.xml"/>
  <Override ContentType="application/vnd.openxmlformats-officedocument.presentationml.slide+xml" PartName="/ppt/slides/slide83.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221.xml"/>
  <Override ContentType="application/vnd.openxmlformats-officedocument.presentationml.slide+xml" PartName="/ppt/slides/slide73.xml"/>
  <Override ContentType="application/vnd.openxmlformats-officedocument.presentationml.slide+xml" PartName="/ppt/slides/slide169.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86.xml"/>
  <Override ContentType="application/vnd.openxmlformats-officedocument.presentationml.slide+xml" PartName="/ppt/slides/slide215.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205.xml"/>
  <Override ContentType="application/vnd.openxmlformats-officedocument.presentationml.slide+xml" PartName="/ppt/slides/slide160.xml"/>
  <Override ContentType="application/vnd.openxmlformats-officedocument.presentationml.slide+xml" PartName="/ppt/slides/slide100.xml"/>
  <Override ContentType="application/vnd.openxmlformats-officedocument.presentationml.slide+xml" PartName="/ppt/slides/slide90.xml"/>
  <Override ContentType="application/vnd.openxmlformats-officedocument.presentationml.slide+xml" PartName="/ppt/slides/slide143.xml"/>
  <Override ContentType="application/vnd.openxmlformats-officedocument.presentationml.slide+xml" PartName="/ppt/slides/slide132.xml"/>
  <Override ContentType="application/vnd.openxmlformats-officedocument.presentationml.slide+xml" PartName="/ppt/slides/slide62.xml"/>
  <Override ContentType="application/vnd.openxmlformats-officedocument.presentationml.slide+xml" PartName="/ppt/slides/slide175.xml"/>
  <Override ContentType="application/vnd.openxmlformats-officedocument.presentationml.slide+xml" PartName="/ppt/slides/slide1.xml"/>
  <Override ContentType="application/vnd.openxmlformats-officedocument.presentationml.slide+xml" PartName="/ppt/slides/slide192.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209.xml"/>
  <Override ContentType="application/vnd.openxmlformats-officedocument.presentationml.slide+xml" PartName="/ppt/slides/slide200.xml"/>
  <Override ContentType="application/vnd.openxmlformats-officedocument.presentationml.slide+xml" PartName="/ppt/slides/slide88.xml"/>
  <Override ContentType="application/vnd.openxmlformats-officedocument.presentationml.slide+xml" PartName="/ppt/slides/slide158.xml"/>
  <Override ContentType="application/vnd.openxmlformats-officedocument.presentationml.slide+xml" PartName="/ppt/slides/slide115.xml"/>
  <Override ContentType="application/vnd.openxmlformats-officedocument.presentationml.slide+xml" PartName="/ppt/slides/slide3.xml"/>
  <Override ContentType="application/vnd.openxmlformats-officedocument.presentationml.slide+xml" PartName="/ppt/slides/slide182.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174.xml"/>
  <Override ContentType="application/vnd.openxmlformats-officedocument.presentationml.slide+xml" PartName="/ppt/slides/slide190.xml"/>
  <Override ContentType="application/vnd.openxmlformats-officedocument.presentationml.slide+xml" PartName="/ppt/slides/slide33.xml"/>
  <Override ContentType="application/vnd.openxmlformats-officedocument.presentationml.slide+xml" PartName="/ppt/slides/slide219.xml"/>
  <Override ContentType="application/vnd.openxmlformats-officedocument.presentationml.slide+xml" PartName="/ppt/slides/slide68.xml"/>
  <Override ContentType="application/vnd.openxmlformats-officedocument.presentationml.slide+xml" PartName="/ppt/slides/slide170.xml"/>
  <Override ContentType="application/vnd.openxmlformats-officedocument.presentationml.slide+xml" PartName="/ppt/slides/slide20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220.xml"/>
  <Override ContentType="application/vnd.openxmlformats-officedocument.presentationml.slide+xml" PartName="/ppt/slides/slide166.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4.xml"/>
  <Override ContentType="application/vnd.openxmlformats-officedocument.presentationml.slide+xml" PartName="/ppt/slides/slide197.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185.xml"/>
  <Override ContentType="application/vnd.openxmlformats-officedocument.presentationml.slide+xml" PartName="/ppt/slides/slide65.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178.xml"/>
  <Override ContentType="application/vnd.openxmlformats-officedocument.presentationml.slide+xml" PartName="/ppt/slides/slide29.xml"/>
  <Override ContentType="application/vnd.openxmlformats-officedocument.presentationml.slide+xml" PartName="/ppt/slides/slide212.xml"/>
  <Override ContentType="application/vnd.openxmlformats-officedocument.presentationml.slide+xml" PartName="/ppt/slides/slide76.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14.xml"/>
  <Override ContentType="application/vnd.openxmlformats-officedocument.presentationml.slide+xml" PartName="/ppt/slides/slide163.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50.xml"/>
  <Override ContentType="application/vnd.openxmlformats-officedocument.presentationml.slide+xml" PartName="/ppt/slides/slide189.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57.xml"/>
  <Override ContentType="application/vnd.openxmlformats-officedocument.presentationml.slide+xml" PartName="/ppt/slides/slide44.xml"/>
  <Override ContentType="application/vnd.openxmlformats-officedocument.presentationml.slide+xml" PartName="/ppt/slides/slide193.xml"/>
  <Override ContentType="application/vnd.openxmlformats-officedocument.presentationml.slide+xml" PartName="/ppt/slides/slide208.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198.xml"/>
  <Override ContentType="application/vnd.openxmlformats-officedocument.presentationml.slide+xml" PartName="/ppt/slides/slide15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218.xml"/>
  <Override ContentType="application/vnd.openxmlformats-officedocument.presentationml.slide+xml" PartName="/ppt/slides/slide130.xml"/>
  <Override ContentType="application/vnd.openxmlformats-officedocument.presentationml.slide+xml" PartName="/ppt/slides/slide173.xml"/>
  <Override ContentType="application/vnd.openxmlformats-officedocument.presentationml.slide+xml" PartName="/ppt/slides/slide16.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83.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149.xml"/>
  <Override ContentType="application/vnd.openxmlformats-officedocument.presentationml.slide+xml" PartName="/ppt/slides/slide203.xml"/>
  <Override ContentType="application/vnd.openxmlformats-officedocument.presentationml.slide+xml" PartName="/ppt/slides/slide124.xml"/>
  <Override ContentType="application/vnd.openxmlformats-officedocument.presentationml.slide+xml" PartName="/ppt/slides/slide106.xml"/>
  <Override ContentType="application/vnd.openxmlformats-officedocument.presentationml.slide+xml" PartName="/ppt/slides/slide167.xml"/>
  <Override ContentType="application/vnd.openxmlformats-officedocument.presentationml.slide+xml" PartName="/ppt/slides/slide70.xml"/>
  <Override ContentType="application/vnd.openxmlformats-officedocument.presentationml.slide+xml" PartName="/ppt/slides/slide194.xml"/>
  <Override ContentType="application/vnd.openxmlformats-officedocument.presentationml.slide+xml" PartName="/ppt/slides/slide151.xml"/>
  <Override ContentType="application/vnd.openxmlformats-officedocument.presentationml.slide+xml" PartName="/ppt/slides/slide177.xml"/>
  <Override ContentType="application/vnd.openxmlformats-officedocument.presentationml.slide+xml" PartName="/ppt/slides/slide134.xml"/>
  <Override ContentType="application/vnd.openxmlformats-officedocument.presentationml.slide+xml" PartName="/ppt/slides/slide207.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88.xml"/>
  <Override ContentType="application/vnd.openxmlformats-officedocument.presentationml.slide+xml" PartName="/ppt/slides/slide162.xml"/>
  <Override ContentType="application/vnd.openxmlformats-officedocument.presentationml.slide+xml" PartName="/ppt/slides/slide32.xml"/>
  <Override ContentType="application/vnd.openxmlformats-officedocument.presentationml.slide+xml" PartName="/ppt/slides/slide75.xml"/>
  <Override ContentType="application/vnd.openxmlformats-officedocument.presentationml.slide+xml" PartName="/ppt/slides/slide213.xml"/>
  <Override ContentType="application/vnd.openxmlformats-officedocument.presentationml.slide+xml" PartName="/ppt/slides/slide58.xml"/>
  <Override ContentType="application/vnd.openxmlformats-officedocument.presentationml.slide+xml" PartName="/ppt/slides/slide15.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Lst>
  <p:sldSz cy="5143500" cx="9144000"/>
  <p:notesSz cx="6858000" cy="9144000"/>
  <p:embeddedFontLst>
    <p:embeddedFont>
      <p:font typeface="Montserrat"/>
      <p:regular r:id="rId227"/>
      <p:bold r:id="rId228"/>
      <p:italic r:id="rId229"/>
      <p:boldItalic r:id="rId230"/>
    </p:embeddedFont>
    <p:embeddedFont>
      <p:font typeface="Overpass"/>
      <p:regular r:id="rId231"/>
      <p:bold r:id="rId232"/>
      <p:italic r:id="rId233"/>
      <p:boldItalic r:id="rId2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02C3982-AA00-480E-84D6-A3D848ECEE51}">
  <a:tblStyle styleId="{102C3982-AA00-480E-84D6-A3D848ECEE5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190" Type="http://schemas.openxmlformats.org/officeDocument/2006/relationships/slide" Target="slides/slide18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194" Type="http://schemas.openxmlformats.org/officeDocument/2006/relationships/slide" Target="slides/slide189.xml"/><Relationship Id="rId43" Type="http://schemas.openxmlformats.org/officeDocument/2006/relationships/slide" Target="slides/slide38.xml"/><Relationship Id="rId193" Type="http://schemas.openxmlformats.org/officeDocument/2006/relationships/slide" Target="slides/slide188.xml"/><Relationship Id="rId46" Type="http://schemas.openxmlformats.org/officeDocument/2006/relationships/slide" Target="slides/slide41.xml"/><Relationship Id="rId192" Type="http://schemas.openxmlformats.org/officeDocument/2006/relationships/slide" Target="slides/slide187.xml"/><Relationship Id="rId45" Type="http://schemas.openxmlformats.org/officeDocument/2006/relationships/slide" Target="slides/slide40.xml"/><Relationship Id="rId191" Type="http://schemas.openxmlformats.org/officeDocument/2006/relationships/slide" Target="slides/slide186.xml"/><Relationship Id="rId48" Type="http://schemas.openxmlformats.org/officeDocument/2006/relationships/slide" Target="slides/slide43.xml"/><Relationship Id="rId187" Type="http://schemas.openxmlformats.org/officeDocument/2006/relationships/slide" Target="slides/slide182.xml"/><Relationship Id="rId47" Type="http://schemas.openxmlformats.org/officeDocument/2006/relationships/slide" Target="slides/slide42.xml"/><Relationship Id="rId186" Type="http://schemas.openxmlformats.org/officeDocument/2006/relationships/slide" Target="slides/slide181.xml"/><Relationship Id="rId185" Type="http://schemas.openxmlformats.org/officeDocument/2006/relationships/slide" Target="slides/slide180.xml"/><Relationship Id="rId49" Type="http://schemas.openxmlformats.org/officeDocument/2006/relationships/slide" Target="slides/slide44.xml"/><Relationship Id="rId184" Type="http://schemas.openxmlformats.org/officeDocument/2006/relationships/slide" Target="slides/slide179.xml"/><Relationship Id="rId189" Type="http://schemas.openxmlformats.org/officeDocument/2006/relationships/slide" Target="slides/slide184.xml"/><Relationship Id="rId188" Type="http://schemas.openxmlformats.org/officeDocument/2006/relationships/slide" Target="slides/slide18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183" Type="http://schemas.openxmlformats.org/officeDocument/2006/relationships/slide" Target="slides/slide178.xml"/><Relationship Id="rId32" Type="http://schemas.openxmlformats.org/officeDocument/2006/relationships/slide" Target="slides/slide27.xml"/><Relationship Id="rId182" Type="http://schemas.openxmlformats.org/officeDocument/2006/relationships/slide" Target="slides/slide177.xml"/><Relationship Id="rId35" Type="http://schemas.openxmlformats.org/officeDocument/2006/relationships/slide" Target="slides/slide30.xml"/><Relationship Id="rId181" Type="http://schemas.openxmlformats.org/officeDocument/2006/relationships/slide" Target="slides/slide176.xml"/><Relationship Id="rId34" Type="http://schemas.openxmlformats.org/officeDocument/2006/relationships/slide" Target="slides/slide29.xml"/><Relationship Id="rId180" Type="http://schemas.openxmlformats.org/officeDocument/2006/relationships/slide" Target="slides/slide175.xml"/><Relationship Id="rId37" Type="http://schemas.openxmlformats.org/officeDocument/2006/relationships/slide" Target="slides/slide32.xml"/><Relationship Id="rId176" Type="http://schemas.openxmlformats.org/officeDocument/2006/relationships/slide" Target="slides/slide171.xml"/><Relationship Id="rId36" Type="http://schemas.openxmlformats.org/officeDocument/2006/relationships/slide" Target="slides/slide31.xml"/><Relationship Id="rId175" Type="http://schemas.openxmlformats.org/officeDocument/2006/relationships/slide" Target="slides/slide170.xml"/><Relationship Id="rId39" Type="http://schemas.openxmlformats.org/officeDocument/2006/relationships/slide" Target="slides/slide34.xml"/><Relationship Id="rId174" Type="http://schemas.openxmlformats.org/officeDocument/2006/relationships/slide" Target="slides/slide169.xml"/><Relationship Id="rId38" Type="http://schemas.openxmlformats.org/officeDocument/2006/relationships/slide" Target="slides/slide33.xml"/><Relationship Id="rId173" Type="http://schemas.openxmlformats.org/officeDocument/2006/relationships/slide" Target="slides/slide168.xml"/><Relationship Id="rId179" Type="http://schemas.openxmlformats.org/officeDocument/2006/relationships/slide" Target="slides/slide174.xml"/><Relationship Id="rId178" Type="http://schemas.openxmlformats.org/officeDocument/2006/relationships/slide" Target="slides/slide173.xml"/><Relationship Id="rId177" Type="http://schemas.openxmlformats.org/officeDocument/2006/relationships/slide" Target="slides/slide172.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98" Type="http://schemas.openxmlformats.org/officeDocument/2006/relationships/slide" Target="slides/slide193.xml"/><Relationship Id="rId14" Type="http://schemas.openxmlformats.org/officeDocument/2006/relationships/slide" Target="slides/slide9.xml"/><Relationship Id="rId197" Type="http://schemas.openxmlformats.org/officeDocument/2006/relationships/slide" Target="slides/slide192.xml"/><Relationship Id="rId17" Type="http://schemas.openxmlformats.org/officeDocument/2006/relationships/slide" Target="slides/slide12.xml"/><Relationship Id="rId196" Type="http://schemas.openxmlformats.org/officeDocument/2006/relationships/slide" Target="slides/slide191.xml"/><Relationship Id="rId16" Type="http://schemas.openxmlformats.org/officeDocument/2006/relationships/slide" Target="slides/slide11.xml"/><Relationship Id="rId195" Type="http://schemas.openxmlformats.org/officeDocument/2006/relationships/slide" Target="slides/slide190.xml"/><Relationship Id="rId19" Type="http://schemas.openxmlformats.org/officeDocument/2006/relationships/slide" Target="slides/slide14.xml"/><Relationship Id="rId18" Type="http://schemas.openxmlformats.org/officeDocument/2006/relationships/slide" Target="slides/slide13.xml"/><Relationship Id="rId199" Type="http://schemas.openxmlformats.org/officeDocument/2006/relationships/slide" Target="slides/slide194.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172" Type="http://schemas.openxmlformats.org/officeDocument/2006/relationships/slide" Target="slides/slide167.xml"/><Relationship Id="rId65" Type="http://schemas.openxmlformats.org/officeDocument/2006/relationships/slide" Target="slides/slide60.xml"/><Relationship Id="rId171" Type="http://schemas.openxmlformats.org/officeDocument/2006/relationships/slide" Target="slides/slide166.xml"/><Relationship Id="rId68" Type="http://schemas.openxmlformats.org/officeDocument/2006/relationships/slide" Target="slides/slide63.xml"/><Relationship Id="rId170" Type="http://schemas.openxmlformats.org/officeDocument/2006/relationships/slide" Target="slides/slide165.xml"/><Relationship Id="rId67" Type="http://schemas.openxmlformats.org/officeDocument/2006/relationships/slide" Target="slides/slide62.xml"/><Relationship Id="rId60" Type="http://schemas.openxmlformats.org/officeDocument/2006/relationships/slide" Target="slides/slide55.xml"/><Relationship Id="rId165" Type="http://schemas.openxmlformats.org/officeDocument/2006/relationships/slide" Target="slides/slide160.xml"/><Relationship Id="rId69" Type="http://schemas.openxmlformats.org/officeDocument/2006/relationships/slide" Target="slides/slide64.xml"/><Relationship Id="rId164" Type="http://schemas.openxmlformats.org/officeDocument/2006/relationships/slide" Target="slides/slide159.xml"/><Relationship Id="rId163" Type="http://schemas.openxmlformats.org/officeDocument/2006/relationships/slide" Target="slides/slide158.xml"/><Relationship Id="rId162" Type="http://schemas.openxmlformats.org/officeDocument/2006/relationships/slide" Target="slides/slide157.xml"/><Relationship Id="rId169" Type="http://schemas.openxmlformats.org/officeDocument/2006/relationships/slide" Target="slides/slide164.xml"/><Relationship Id="rId168" Type="http://schemas.openxmlformats.org/officeDocument/2006/relationships/slide" Target="slides/slide163.xml"/><Relationship Id="rId167" Type="http://schemas.openxmlformats.org/officeDocument/2006/relationships/slide" Target="slides/slide162.xml"/><Relationship Id="rId166" Type="http://schemas.openxmlformats.org/officeDocument/2006/relationships/slide" Target="slides/slide161.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slide" Target="slides/slide156.xml"/><Relationship Id="rId54" Type="http://schemas.openxmlformats.org/officeDocument/2006/relationships/slide" Target="slides/slide49.xml"/><Relationship Id="rId160" Type="http://schemas.openxmlformats.org/officeDocument/2006/relationships/slide" Target="slides/slide155.xml"/><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slide" Target="slides/slide154.xml"/><Relationship Id="rId59" Type="http://schemas.openxmlformats.org/officeDocument/2006/relationships/slide" Target="slides/slide54.xml"/><Relationship Id="rId154" Type="http://schemas.openxmlformats.org/officeDocument/2006/relationships/slide" Target="slides/slide149.xml"/><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slide" Target="slides/slide153.xml"/><Relationship Id="rId157" Type="http://schemas.openxmlformats.org/officeDocument/2006/relationships/slide" Target="slides/slide152.xml"/><Relationship Id="rId156" Type="http://schemas.openxmlformats.org/officeDocument/2006/relationships/slide" Target="slides/slide151.xml"/><Relationship Id="rId155" Type="http://schemas.openxmlformats.org/officeDocument/2006/relationships/slide" Target="slides/slide150.xml"/><Relationship Id="rId107" Type="http://schemas.openxmlformats.org/officeDocument/2006/relationships/slide" Target="slides/slide102.xml"/><Relationship Id="rId228" Type="http://schemas.openxmlformats.org/officeDocument/2006/relationships/font" Target="fonts/Montserrat-bold.fntdata"/><Relationship Id="rId106" Type="http://schemas.openxmlformats.org/officeDocument/2006/relationships/slide" Target="slides/slide101.xml"/><Relationship Id="rId227" Type="http://schemas.openxmlformats.org/officeDocument/2006/relationships/font" Target="fonts/Montserrat-regular.fntdata"/><Relationship Id="rId105" Type="http://schemas.openxmlformats.org/officeDocument/2006/relationships/slide" Target="slides/slide100.xml"/><Relationship Id="rId226" Type="http://schemas.openxmlformats.org/officeDocument/2006/relationships/slide" Target="slides/slide221.xml"/><Relationship Id="rId104" Type="http://schemas.openxmlformats.org/officeDocument/2006/relationships/slide" Target="slides/slide99.xml"/><Relationship Id="rId225" Type="http://schemas.openxmlformats.org/officeDocument/2006/relationships/slide" Target="slides/slide220.xml"/><Relationship Id="rId109" Type="http://schemas.openxmlformats.org/officeDocument/2006/relationships/slide" Target="slides/slide104.xml"/><Relationship Id="rId108" Type="http://schemas.openxmlformats.org/officeDocument/2006/relationships/slide" Target="slides/slide103.xml"/><Relationship Id="rId229" Type="http://schemas.openxmlformats.org/officeDocument/2006/relationships/font" Target="fonts/Montserrat-italic.fntdata"/><Relationship Id="rId220" Type="http://schemas.openxmlformats.org/officeDocument/2006/relationships/slide" Target="slides/slide215.xml"/><Relationship Id="rId103" Type="http://schemas.openxmlformats.org/officeDocument/2006/relationships/slide" Target="slides/slide98.xml"/><Relationship Id="rId224" Type="http://schemas.openxmlformats.org/officeDocument/2006/relationships/slide" Target="slides/slide219.xml"/><Relationship Id="rId102" Type="http://schemas.openxmlformats.org/officeDocument/2006/relationships/slide" Target="slides/slide97.xml"/><Relationship Id="rId223" Type="http://schemas.openxmlformats.org/officeDocument/2006/relationships/slide" Target="slides/slide218.xml"/><Relationship Id="rId101" Type="http://schemas.openxmlformats.org/officeDocument/2006/relationships/slide" Target="slides/slide96.xml"/><Relationship Id="rId222" Type="http://schemas.openxmlformats.org/officeDocument/2006/relationships/slide" Target="slides/slide217.xml"/><Relationship Id="rId100" Type="http://schemas.openxmlformats.org/officeDocument/2006/relationships/slide" Target="slides/slide95.xml"/><Relationship Id="rId221" Type="http://schemas.openxmlformats.org/officeDocument/2006/relationships/slide" Target="slides/slide216.xml"/><Relationship Id="rId217" Type="http://schemas.openxmlformats.org/officeDocument/2006/relationships/slide" Target="slides/slide212.xml"/><Relationship Id="rId216" Type="http://schemas.openxmlformats.org/officeDocument/2006/relationships/slide" Target="slides/slide211.xml"/><Relationship Id="rId215" Type="http://schemas.openxmlformats.org/officeDocument/2006/relationships/slide" Target="slides/slide210.xml"/><Relationship Id="rId214" Type="http://schemas.openxmlformats.org/officeDocument/2006/relationships/slide" Target="slides/slide209.xml"/><Relationship Id="rId219" Type="http://schemas.openxmlformats.org/officeDocument/2006/relationships/slide" Target="slides/slide214.xml"/><Relationship Id="rId218" Type="http://schemas.openxmlformats.org/officeDocument/2006/relationships/slide" Target="slides/slide213.xml"/><Relationship Id="rId213" Type="http://schemas.openxmlformats.org/officeDocument/2006/relationships/slide" Target="slides/slide208.xml"/><Relationship Id="rId212" Type="http://schemas.openxmlformats.org/officeDocument/2006/relationships/slide" Target="slides/slide207.xml"/><Relationship Id="rId211" Type="http://schemas.openxmlformats.org/officeDocument/2006/relationships/slide" Target="slides/slide206.xml"/><Relationship Id="rId210" Type="http://schemas.openxmlformats.org/officeDocument/2006/relationships/slide" Target="slides/slide205.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121" Type="http://schemas.openxmlformats.org/officeDocument/2006/relationships/slide" Target="slides/slide116.xml"/><Relationship Id="rId120" Type="http://schemas.openxmlformats.org/officeDocument/2006/relationships/slide" Target="slides/slide115.xml"/><Relationship Id="rId125" Type="http://schemas.openxmlformats.org/officeDocument/2006/relationships/slide" Target="slides/slide120.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99" Type="http://schemas.openxmlformats.org/officeDocument/2006/relationships/slide" Target="slides/slide94.xml"/><Relationship Id="rId98" Type="http://schemas.openxmlformats.org/officeDocument/2006/relationships/slide" Target="slides/slide93.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10" Type="http://schemas.openxmlformats.org/officeDocument/2006/relationships/slide" Target="slides/slide105.xml"/><Relationship Id="rId231" Type="http://schemas.openxmlformats.org/officeDocument/2006/relationships/font" Target="fonts/Overpass-regular.fntdata"/><Relationship Id="rId230" Type="http://schemas.openxmlformats.org/officeDocument/2006/relationships/font" Target="fonts/Montserrat-boldItalic.fntdata"/><Relationship Id="rId114" Type="http://schemas.openxmlformats.org/officeDocument/2006/relationships/slide" Target="slides/slide109.xml"/><Relationship Id="rId113" Type="http://schemas.openxmlformats.org/officeDocument/2006/relationships/slide" Target="slides/slide108.xml"/><Relationship Id="rId234" Type="http://schemas.openxmlformats.org/officeDocument/2006/relationships/font" Target="fonts/Overpass-boldItalic.fntdata"/><Relationship Id="rId112" Type="http://schemas.openxmlformats.org/officeDocument/2006/relationships/slide" Target="slides/slide107.xml"/><Relationship Id="rId233" Type="http://schemas.openxmlformats.org/officeDocument/2006/relationships/font" Target="fonts/Overpass-italic.fntdata"/><Relationship Id="rId111" Type="http://schemas.openxmlformats.org/officeDocument/2006/relationships/slide" Target="slides/slide106.xml"/><Relationship Id="rId232" Type="http://schemas.openxmlformats.org/officeDocument/2006/relationships/font" Target="fonts/Overpass-bold.fntdata"/><Relationship Id="rId206" Type="http://schemas.openxmlformats.org/officeDocument/2006/relationships/slide" Target="slides/slide201.xml"/><Relationship Id="rId205" Type="http://schemas.openxmlformats.org/officeDocument/2006/relationships/slide" Target="slides/slide200.xml"/><Relationship Id="rId204" Type="http://schemas.openxmlformats.org/officeDocument/2006/relationships/slide" Target="slides/slide199.xml"/><Relationship Id="rId203" Type="http://schemas.openxmlformats.org/officeDocument/2006/relationships/slide" Target="slides/slide198.xml"/><Relationship Id="rId209" Type="http://schemas.openxmlformats.org/officeDocument/2006/relationships/slide" Target="slides/slide204.xml"/><Relationship Id="rId208" Type="http://schemas.openxmlformats.org/officeDocument/2006/relationships/slide" Target="slides/slide203.xml"/><Relationship Id="rId207" Type="http://schemas.openxmlformats.org/officeDocument/2006/relationships/slide" Target="slides/slide202.xml"/><Relationship Id="rId202" Type="http://schemas.openxmlformats.org/officeDocument/2006/relationships/slide" Target="slides/slide197.xml"/><Relationship Id="rId201" Type="http://schemas.openxmlformats.org/officeDocument/2006/relationships/slide" Target="slides/slide196.xml"/><Relationship Id="rId200" Type="http://schemas.openxmlformats.org/officeDocument/2006/relationships/slide" Target="slides/slide19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73ebe5deb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73ebe5deb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73ebe5deb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73ebe5deb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8" name="Shape 1558"/>
        <p:cNvGrpSpPr/>
        <p:nvPr/>
      </p:nvGrpSpPr>
      <p:grpSpPr>
        <a:xfrm>
          <a:off x="0" y="0"/>
          <a:ext cx="0" cy="0"/>
          <a:chOff x="0" y="0"/>
          <a:chExt cx="0" cy="0"/>
        </a:xfrm>
      </p:grpSpPr>
      <p:sp>
        <p:nvSpPr>
          <p:cNvPr id="1559" name="Google Shape;1559;g73ebe5debd_0_1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0" name="Google Shape;1560;g73ebe5debd_0_1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1" name="Shape 1601"/>
        <p:cNvGrpSpPr/>
        <p:nvPr/>
      </p:nvGrpSpPr>
      <p:grpSpPr>
        <a:xfrm>
          <a:off x="0" y="0"/>
          <a:ext cx="0" cy="0"/>
          <a:chOff x="0" y="0"/>
          <a:chExt cx="0" cy="0"/>
        </a:xfrm>
      </p:grpSpPr>
      <p:sp>
        <p:nvSpPr>
          <p:cNvPr id="1602" name="Google Shape;1602;g73ebe5debd_0_1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3" name="Google Shape;1603;g73ebe5debd_0_1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9" name="Shape 1659"/>
        <p:cNvGrpSpPr/>
        <p:nvPr/>
      </p:nvGrpSpPr>
      <p:grpSpPr>
        <a:xfrm>
          <a:off x="0" y="0"/>
          <a:ext cx="0" cy="0"/>
          <a:chOff x="0" y="0"/>
          <a:chExt cx="0" cy="0"/>
        </a:xfrm>
      </p:grpSpPr>
      <p:sp>
        <p:nvSpPr>
          <p:cNvPr id="1660" name="Google Shape;1660;g73ebe5debd_0_1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1" name="Google Shape;1661;g73ebe5debd_0_1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7" name="Shape 1717"/>
        <p:cNvGrpSpPr/>
        <p:nvPr/>
      </p:nvGrpSpPr>
      <p:grpSpPr>
        <a:xfrm>
          <a:off x="0" y="0"/>
          <a:ext cx="0" cy="0"/>
          <a:chOff x="0" y="0"/>
          <a:chExt cx="0" cy="0"/>
        </a:xfrm>
      </p:grpSpPr>
      <p:sp>
        <p:nvSpPr>
          <p:cNvPr id="1718" name="Google Shape;1718;g73ebe5debd_0_14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9" name="Google Shape;1719;g73ebe5debd_0_14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5" name="Shape 1725"/>
        <p:cNvGrpSpPr/>
        <p:nvPr/>
      </p:nvGrpSpPr>
      <p:grpSpPr>
        <a:xfrm>
          <a:off x="0" y="0"/>
          <a:ext cx="0" cy="0"/>
          <a:chOff x="0" y="0"/>
          <a:chExt cx="0" cy="0"/>
        </a:xfrm>
      </p:grpSpPr>
      <p:sp>
        <p:nvSpPr>
          <p:cNvPr id="1726" name="Google Shape;1726;g73ebe5debd_0_14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7" name="Google Shape;1727;g73ebe5debd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3" name="Shape 1733"/>
        <p:cNvGrpSpPr/>
        <p:nvPr/>
      </p:nvGrpSpPr>
      <p:grpSpPr>
        <a:xfrm>
          <a:off x="0" y="0"/>
          <a:ext cx="0" cy="0"/>
          <a:chOff x="0" y="0"/>
          <a:chExt cx="0" cy="0"/>
        </a:xfrm>
      </p:grpSpPr>
      <p:sp>
        <p:nvSpPr>
          <p:cNvPr id="1734" name="Google Shape;1734;g73ebe5debd_0_14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5" name="Google Shape;1735;g73ebe5debd_0_14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2" name="Shape 1742"/>
        <p:cNvGrpSpPr/>
        <p:nvPr/>
      </p:nvGrpSpPr>
      <p:grpSpPr>
        <a:xfrm>
          <a:off x="0" y="0"/>
          <a:ext cx="0" cy="0"/>
          <a:chOff x="0" y="0"/>
          <a:chExt cx="0" cy="0"/>
        </a:xfrm>
      </p:grpSpPr>
      <p:sp>
        <p:nvSpPr>
          <p:cNvPr id="1743" name="Google Shape;1743;g73ebe5debd_0_14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4" name="Google Shape;1744;g73ebe5debd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0" name="Shape 1750"/>
        <p:cNvGrpSpPr/>
        <p:nvPr/>
      </p:nvGrpSpPr>
      <p:grpSpPr>
        <a:xfrm>
          <a:off x="0" y="0"/>
          <a:ext cx="0" cy="0"/>
          <a:chOff x="0" y="0"/>
          <a:chExt cx="0" cy="0"/>
        </a:xfrm>
      </p:grpSpPr>
      <p:sp>
        <p:nvSpPr>
          <p:cNvPr id="1751" name="Google Shape;1751;g73ebe5debd_0_1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2" name="Google Shape;1752;g73ebe5debd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8" name="Shape 1758"/>
        <p:cNvGrpSpPr/>
        <p:nvPr/>
      </p:nvGrpSpPr>
      <p:grpSpPr>
        <a:xfrm>
          <a:off x="0" y="0"/>
          <a:ext cx="0" cy="0"/>
          <a:chOff x="0" y="0"/>
          <a:chExt cx="0" cy="0"/>
        </a:xfrm>
      </p:grpSpPr>
      <p:sp>
        <p:nvSpPr>
          <p:cNvPr id="1759" name="Google Shape;1759;g73ebe5debd_0_1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0" name="Google Shape;1760;g73ebe5debd_0_1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6" name="Shape 1766"/>
        <p:cNvGrpSpPr/>
        <p:nvPr/>
      </p:nvGrpSpPr>
      <p:grpSpPr>
        <a:xfrm>
          <a:off x="0" y="0"/>
          <a:ext cx="0" cy="0"/>
          <a:chOff x="0" y="0"/>
          <a:chExt cx="0" cy="0"/>
        </a:xfrm>
      </p:grpSpPr>
      <p:sp>
        <p:nvSpPr>
          <p:cNvPr id="1767" name="Google Shape;1767;g73ebe5debd_0_15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8" name="Google Shape;1768;g73ebe5debd_0_15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73ebe5debd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73ebe5debd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4" name="Shape 1774"/>
        <p:cNvGrpSpPr/>
        <p:nvPr/>
      </p:nvGrpSpPr>
      <p:grpSpPr>
        <a:xfrm>
          <a:off x="0" y="0"/>
          <a:ext cx="0" cy="0"/>
          <a:chOff x="0" y="0"/>
          <a:chExt cx="0" cy="0"/>
        </a:xfrm>
      </p:grpSpPr>
      <p:sp>
        <p:nvSpPr>
          <p:cNvPr id="1775" name="Google Shape;1775;g73ebe5debd_0_1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6" name="Google Shape;1776;g73ebe5debd_0_1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2" name="Shape 1782"/>
        <p:cNvGrpSpPr/>
        <p:nvPr/>
      </p:nvGrpSpPr>
      <p:grpSpPr>
        <a:xfrm>
          <a:off x="0" y="0"/>
          <a:ext cx="0" cy="0"/>
          <a:chOff x="0" y="0"/>
          <a:chExt cx="0" cy="0"/>
        </a:xfrm>
      </p:grpSpPr>
      <p:sp>
        <p:nvSpPr>
          <p:cNvPr id="1783" name="Google Shape;1783;g73ebe5debd_0_15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4" name="Google Shape;1784;g73ebe5debd_0_1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0" name="Shape 1790"/>
        <p:cNvGrpSpPr/>
        <p:nvPr/>
      </p:nvGrpSpPr>
      <p:grpSpPr>
        <a:xfrm>
          <a:off x="0" y="0"/>
          <a:ext cx="0" cy="0"/>
          <a:chOff x="0" y="0"/>
          <a:chExt cx="0" cy="0"/>
        </a:xfrm>
      </p:grpSpPr>
      <p:sp>
        <p:nvSpPr>
          <p:cNvPr id="1791" name="Google Shape;1791;g73ebe5debd_0_15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2" name="Google Shape;1792;g73ebe5debd_0_15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8" name="Shape 1798"/>
        <p:cNvGrpSpPr/>
        <p:nvPr/>
      </p:nvGrpSpPr>
      <p:grpSpPr>
        <a:xfrm>
          <a:off x="0" y="0"/>
          <a:ext cx="0" cy="0"/>
          <a:chOff x="0" y="0"/>
          <a:chExt cx="0" cy="0"/>
        </a:xfrm>
      </p:grpSpPr>
      <p:sp>
        <p:nvSpPr>
          <p:cNvPr id="1799" name="Google Shape;1799;g73ebe5debd_0_1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0" name="Google Shape;1800;g73ebe5debd_0_1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6" name="Shape 1806"/>
        <p:cNvGrpSpPr/>
        <p:nvPr/>
      </p:nvGrpSpPr>
      <p:grpSpPr>
        <a:xfrm>
          <a:off x="0" y="0"/>
          <a:ext cx="0" cy="0"/>
          <a:chOff x="0" y="0"/>
          <a:chExt cx="0" cy="0"/>
        </a:xfrm>
      </p:grpSpPr>
      <p:sp>
        <p:nvSpPr>
          <p:cNvPr id="1807" name="Google Shape;1807;g73ebe5debd_0_1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8" name="Google Shape;1808;g73ebe5debd_0_1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4" name="Shape 1814"/>
        <p:cNvGrpSpPr/>
        <p:nvPr/>
      </p:nvGrpSpPr>
      <p:grpSpPr>
        <a:xfrm>
          <a:off x="0" y="0"/>
          <a:ext cx="0" cy="0"/>
          <a:chOff x="0" y="0"/>
          <a:chExt cx="0" cy="0"/>
        </a:xfrm>
      </p:grpSpPr>
      <p:sp>
        <p:nvSpPr>
          <p:cNvPr id="1815" name="Google Shape;1815;g73ebe5debd_0_1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6" name="Google Shape;1816;g73ebe5debd_0_1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2" name="Shape 1822"/>
        <p:cNvGrpSpPr/>
        <p:nvPr/>
      </p:nvGrpSpPr>
      <p:grpSpPr>
        <a:xfrm>
          <a:off x="0" y="0"/>
          <a:ext cx="0" cy="0"/>
          <a:chOff x="0" y="0"/>
          <a:chExt cx="0" cy="0"/>
        </a:xfrm>
      </p:grpSpPr>
      <p:sp>
        <p:nvSpPr>
          <p:cNvPr id="1823" name="Google Shape;1823;g73ebe5debd_0_1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4" name="Google Shape;1824;g73ebe5debd_0_1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0" name="Shape 1830"/>
        <p:cNvGrpSpPr/>
        <p:nvPr/>
      </p:nvGrpSpPr>
      <p:grpSpPr>
        <a:xfrm>
          <a:off x="0" y="0"/>
          <a:ext cx="0" cy="0"/>
          <a:chOff x="0" y="0"/>
          <a:chExt cx="0" cy="0"/>
        </a:xfrm>
      </p:grpSpPr>
      <p:sp>
        <p:nvSpPr>
          <p:cNvPr id="1831" name="Google Shape;1831;g73ebe5debd_0_1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2" name="Google Shape;1832;g73ebe5debd_0_1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9" name="Shape 1839"/>
        <p:cNvGrpSpPr/>
        <p:nvPr/>
      </p:nvGrpSpPr>
      <p:grpSpPr>
        <a:xfrm>
          <a:off x="0" y="0"/>
          <a:ext cx="0" cy="0"/>
          <a:chOff x="0" y="0"/>
          <a:chExt cx="0" cy="0"/>
        </a:xfrm>
      </p:grpSpPr>
      <p:sp>
        <p:nvSpPr>
          <p:cNvPr id="1840" name="Google Shape;1840;g73ebe5debd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1" name="Google Shape;1841;g73ebe5debd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8" name="Shape 1848"/>
        <p:cNvGrpSpPr/>
        <p:nvPr/>
      </p:nvGrpSpPr>
      <p:grpSpPr>
        <a:xfrm>
          <a:off x="0" y="0"/>
          <a:ext cx="0" cy="0"/>
          <a:chOff x="0" y="0"/>
          <a:chExt cx="0" cy="0"/>
        </a:xfrm>
      </p:grpSpPr>
      <p:sp>
        <p:nvSpPr>
          <p:cNvPr id="1849" name="Google Shape;1849;g73ebe5debd_0_1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0" name="Google Shape;1850;g73ebe5debd_0_1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3ebe5debd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3ebe5debd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7" name="Shape 1857"/>
        <p:cNvGrpSpPr/>
        <p:nvPr/>
      </p:nvGrpSpPr>
      <p:grpSpPr>
        <a:xfrm>
          <a:off x="0" y="0"/>
          <a:ext cx="0" cy="0"/>
          <a:chOff x="0" y="0"/>
          <a:chExt cx="0" cy="0"/>
        </a:xfrm>
      </p:grpSpPr>
      <p:sp>
        <p:nvSpPr>
          <p:cNvPr id="1858" name="Google Shape;1858;g73ebe5debd_0_15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9" name="Google Shape;1859;g73ebe5debd_0_15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6" name="Shape 1866"/>
        <p:cNvGrpSpPr/>
        <p:nvPr/>
      </p:nvGrpSpPr>
      <p:grpSpPr>
        <a:xfrm>
          <a:off x="0" y="0"/>
          <a:ext cx="0" cy="0"/>
          <a:chOff x="0" y="0"/>
          <a:chExt cx="0" cy="0"/>
        </a:xfrm>
      </p:grpSpPr>
      <p:sp>
        <p:nvSpPr>
          <p:cNvPr id="1867" name="Google Shape;1867;g73ebe5debd_0_1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8" name="Google Shape;1868;g73ebe5debd_0_1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5" name="Shape 1875"/>
        <p:cNvGrpSpPr/>
        <p:nvPr/>
      </p:nvGrpSpPr>
      <p:grpSpPr>
        <a:xfrm>
          <a:off x="0" y="0"/>
          <a:ext cx="0" cy="0"/>
          <a:chOff x="0" y="0"/>
          <a:chExt cx="0" cy="0"/>
        </a:xfrm>
      </p:grpSpPr>
      <p:sp>
        <p:nvSpPr>
          <p:cNvPr id="1876" name="Google Shape;1876;g73ebe5debd_0_16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7" name="Google Shape;1877;g73ebe5debd_0_16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4" name="Shape 1884"/>
        <p:cNvGrpSpPr/>
        <p:nvPr/>
      </p:nvGrpSpPr>
      <p:grpSpPr>
        <a:xfrm>
          <a:off x="0" y="0"/>
          <a:ext cx="0" cy="0"/>
          <a:chOff x="0" y="0"/>
          <a:chExt cx="0" cy="0"/>
        </a:xfrm>
      </p:grpSpPr>
      <p:sp>
        <p:nvSpPr>
          <p:cNvPr id="1885" name="Google Shape;1885;g73ebe5debd_0_1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6" name="Google Shape;1886;g73ebe5debd_0_1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3" name="Shape 1893"/>
        <p:cNvGrpSpPr/>
        <p:nvPr/>
      </p:nvGrpSpPr>
      <p:grpSpPr>
        <a:xfrm>
          <a:off x="0" y="0"/>
          <a:ext cx="0" cy="0"/>
          <a:chOff x="0" y="0"/>
          <a:chExt cx="0" cy="0"/>
        </a:xfrm>
      </p:grpSpPr>
      <p:sp>
        <p:nvSpPr>
          <p:cNvPr id="1894" name="Google Shape;1894;g73ebe5debd_0_16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5" name="Google Shape;1895;g73ebe5debd_0_16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g73ebe5debd_0_16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g73ebe5debd_0_16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1" name="Shape 1911"/>
        <p:cNvGrpSpPr/>
        <p:nvPr/>
      </p:nvGrpSpPr>
      <p:grpSpPr>
        <a:xfrm>
          <a:off x="0" y="0"/>
          <a:ext cx="0" cy="0"/>
          <a:chOff x="0" y="0"/>
          <a:chExt cx="0" cy="0"/>
        </a:xfrm>
      </p:grpSpPr>
      <p:sp>
        <p:nvSpPr>
          <p:cNvPr id="1912" name="Google Shape;1912;g73ebe5debd_0_16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3" name="Google Shape;1913;g73ebe5debd_0_16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0" name="Shape 1920"/>
        <p:cNvGrpSpPr/>
        <p:nvPr/>
      </p:nvGrpSpPr>
      <p:grpSpPr>
        <a:xfrm>
          <a:off x="0" y="0"/>
          <a:ext cx="0" cy="0"/>
          <a:chOff x="0" y="0"/>
          <a:chExt cx="0" cy="0"/>
        </a:xfrm>
      </p:grpSpPr>
      <p:sp>
        <p:nvSpPr>
          <p:cNvPr id="1921" name="Google Shape;1921;g73ebe5debd_0_1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2" name="Google Shape;1922;g73ebe5debd_0_1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8" name="Shape 1928"/>
        <p:cNvGrpSpPr/>
        <p:nvPr/>
      </p:nvGrpSpPr>
      <p:grpSpPr>
        <a:xfrm>
          <a:off x="0" y="0"/>
          <a:ext cx="0" cy="0"/>
          <a:chOff x="0" y="0"/>
          <a:chExt cx="0" cy="0"/>
        </a:xfrm>
      </p:grpSpPr>
      <p:sp>
        <p:nvSpPr>
          <p:cNvPr id="1929" name="Google Shape;1929;g73ebe5debd_0_16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0" name="Google Shape;1930;g73ebe5debd_0_16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6" name="Shape 1936"/>
        <p:cNvGrpSpPr/>
        <p:nvPr/>
      </p:nvGrpSpPr>
      <p:grpSpPr>
        <a:xfrm>
          <a:off x="0" y="0"/>
          <a:ext cx="0" cy="0"/>
          <a:chOff x="0" y="0"/>
          <a:chExt cx="0" cy="0"/>
        </a:xfrm>
      </p:grpSpPr>
      <p:sp>
        <p:nvSpPr>
          <p:cNvPr id="1937" name="Google Shape;1937;g73ebe5debd_0_1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8" name="Google Shape;1938;g73ebe5debd_0_1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73ebe5deb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73ebe5deb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9" name="Shape 1949"/>
        <p:cNvGrpSpPr/>
        <p:nvPr/>
      </p:nvGrpSpPr>
      <p:grpSpPr>
        <a:xfrm>
          <a:off x="0" y="0"/>
          <a:ext cx="0" cy="0"/>
          <a:chOff x="0" y="0"/>
          <a:chExt cx="0" cy="0"/>
        </a:xfrm>
      </p:grpSpPr>
      <p:sp>
        <p:nvSpPr>
          <p:cNvPr id="1950" name="Google Shape;1950;g73ebe5debd_0_16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1" name="Google Shape;1951;g73ebe5debd_0_16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2" name="Shape 1962"/>
        <p:cNvGrpSpPr/>
        <p:nvPr/>
      </p:nvGrpSpPr>
      <p:grpSpPr>
        <a:xfrm>
          <a:off x="0" y="0"/>
          <a:ext cx="0" cy="0"/>
          <a:chOff x="0" y="0"/>
          <a:chExt cx="0" cy="0"/>
        </a:xfrm>
      </p:grpSpPr>
      <p:sp>
        <p:nvSpPr>
          <p:cNvPr id="1963" name="Google Shape;1963;g73ebe5debd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4" name="Google Shape;1964;g73ebe5debd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6" name="Shape 1976"/>
        <p:cNvGrpSpPr/>
        <p:nvPr/>
      </p:nvGrpSpPr>
      <p:grpSpPr>
        <a:xfrm>
          <a:off x="0" y="0"/>
          <a:ext cx="0" cy="0"/>
          <a:chOff x="0" y="0"/>
          <a:chExt cx="0" cy="0"/>
        </a:xfrm>
      </p:grpSpPr>
      <p:sp>
        <p:nvSpPr>
          <p:cNvPr id="1977" name="Google Shape;1977;g73ebe5debd_0_16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8" name="Google Shape;1978;g73ebe5debd_0_16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1" name="Shape 1991"/>
        <p:cNvGrpSpPr/>
        <p:nvPr/>
      </p:nvGrpSpPr>
      <p:grpSpPr>
        <a:xfrm>
          <a:off x="0" y="0"/>
          <a:ext cx="0" cy="0"/>
          <a:chOff x="0" y="0"/>
          <a:chExt cx="0" cy="0"/>
        </a:xfrm>
      </p:grpSpPr>
      <p:sp>
        <p:nvSpPr>
          <p:cNvPr id="1992" name="Google Shape;1992;g73ebe5debd_0_17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3" name="Google Shape;1993;g73ebe5debd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6" name="Shape 2006"/>
        <p:cNvGrpSpPr/>
        <p:nvPr/>
      </p:nvGrpSpPr>
      <p:grpSpPr>
        <a:xfrm>
          <a:off x="0" y="0"/>
          <a:ext cx="0" cy="0"/>
          <a:chOff x="0" y="0"/>
          <a:chExt cx="0" cy="0"/>
        </a:xfrm>
      </p:grpSpPr>
      <p:sp>
        <p:nvSpPr>
          <p:cNvPr id="2007" name="Google Shape;2007;g73ebe5debd_0_17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8" name="Google Shape;2008;g73ebe5debd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9" name="Shape 2019"/>
        <p:cNvGrpSpPr/>
        <p:nvPr/>
      </p:nvGrpSpPr>
      <p:grpSpPr>
        <a:xfrm>
          <a:off x="0" y="0"/>
          <a:ext cx="0" cy="0"/>
          <a:chOff x="0" y="0"/>
          <a:chExt cx="0" cy="0"/>
        </a:xfrm>
      </p:grpSpPr>
      <p:sp>
        <p:nvSpPr>
          <p:cNvPr id="2020" name="Google Shape;2020;g73ebe5debd_0_17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1" name="Google Shape;2021;g73ebe5debd_0_17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2" name="Shape 2032"/>
        <p:cNvGrpSpPr/>
        <p:nvPr/>
      </p:nvGrpSpPr>
      <p:grpSpPr>
        <a:xfrm>
          <a:off x="0" y="0"/>
          <a:ext cx="0" cy="0"/>
          <a:chOff x="0" y="0"/>
          <a:chExt cx="0" cy="0"/>
        </a:xfrm>
      </p:grpSpPr>
      <p:sp>
        <p:nvSpPr>
          <p:cNvPr id="2033" name="Google Shape;2033;g73ebe5debd_0_1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4" name="Google Shape;2034;g73ebe5debd_0_1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5" name="Shape 2045"/>
        <p:cNvGrpSpPr/>
        <p:nvPr/>
      </p:nvGrpSpPr>
      <p:grpSpPr>
        <a:xfrm>
          <a:off x="0" y="0"/>
          <a:ext cx="0" cy="0"/>
          <a:chOff x="0" y="0"/>
          <a:chExt cx="0" cy="0"/>
        </a:xfrm>
      </p:grpSpPr>
      <p:sp>
        <p:nvSpPr>
          <p:cNvPr id="2046" name="Google Shape;2046;g73ebe5debd_0_17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7" name="Google Shape;2047;g73ebe5debd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8" name="Shape 2058"/>
        <p:cNvGrpSpPr/>
        <p:nvPr/>
      </p:nvGrpSpPr>
      <p:grpSpPr>
        <a:xfrm>
          <a:off x="0" y="0"/>
          <a:ext cx="0" cy="0"/>
          <a:chOff x="0" y="0"/>
          <a:chExt cx="0" cy="0"/>
        </a:xfrm>
      </p:grpSpPr>
      <p:sp>
        <p:nvSpPr>
          <p:cNvPr id="2059" name="Google Shape;2059;g73ebe5debd_0_1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0" name="Google Shape;2060;g73ebe5debd_0_1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3" name="Shape 2073"/>
        <p:cNvGrpSpPr/>
        <p:nvPr/>
      </p:nvGrpSpPr>
      <p:grpSpPr>
        <a:xfrm>
          <a:off x="0" y="0"/>
          <a:ext cx="0" cy="0"/>
          <a:chOff x="0" y="0"/>
          <a:chExt cx="0" cy="0"/>
        </a:xfrm>
      </p:grpSpPr>
      <p:sp>
        <p:nvSpPr>
          <p:cNvPr id="2074" name="Google Shape;2074;g73ebe5debd_0_1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5" name="Google Shape;2075;g73ebe5debd_0_1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3ebe5deb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3ebe5deb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9" name="Shape 2089"/>
        <p:cNvGrpSpPr/>
        <p:nvPr/>
      </p:nvGrpSpPr>
      <p:grpSpPr>
        <a:xfrm>
          <a:off x="0" y="0"/>
          <a:ext cx="0" cy="0"/>
          <a:chOff x="0" y="0"/>
          <a:chExt cx="0" cy="0"/>
        </a:xfrm>
      </p:grpSpPr>
      <p:sp>
        <p:nvSpPr>
          <p:cNvPr id="2090" name="Google Shape;2090;g73ebe5debd_0_18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1" name="Google Shape;2091;g73ebe5debd_0_18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6" name="Shape 2106"/>
        <p:cNvGrpSpPr/>
        <p:nvPr/>
      </p:nvGrpSpPr>
      <p:grpSpPr>
        <a:xfrm>
          <a:off x="0" y="0"/>
          <a:ext cx="0" cy="0"/>
          <a:chOff x="0" y="0"/>
          <a:chExt cx="0" cy="0"/>
        </a:xfrm>
      </p:grpSpPr>
      <p:sp>
        <p:nvSpPr>
          <p:cNvPr id="2107" name="Google Shape;2107;g73ebe5debd_0_18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8" name="Google Shape;2108;g73ebe5debd_0_18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3" name="Shape 2123"/>
        <p:cNvGrpSpPr/>
        <p:nvPr/>
      </p:nvGrpSpPr>
      <p:grpSpPr>
        <a:xfrm>
          <a:off x="0" y="0"/>
          <a:ext cx="0" cy="0"/>
          <a:chOff x="0" y="0"/>
          <a:chExt cx="0" cy="0"/>
        </a:xfrm>
      </p:grpSpPr>
      <p:sp>
        <p:nvSpPr>
          <p:cNvPr id="2124" name="Google Shape;2124;g73ebe5debd_0_18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5" name="Google Shape;2125;g73ebe5debd_0_18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0" name="Shape 2140"/>
        <p:cNvGrpSpPr/>
        <p:nvPr/>
      </p:nvGrpSpPr>
      <p:grpSpPr>
        <a:xfrm>
          <a:off x="0" y="0"/>
          <a:ext cx="0" cy="0"/>
          <a:chOff x="0" y="0"/>
          <a:chExt cx="0" cy="0"/>
        </a:xfrm>
      </p:grpSpPr>
      <p:sp>
        <p:nvSpPr>
          <p:cNvPr id="2141" name="Google Shape;2141;g73ebe5debd_0_1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2" name="Google Shape;2142;g73ebe5debd_0_1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7" name="Shape 2157"/>
        <p:cNvGrpSpPr/>
        <p:nvPr/>
      </p:nvGrpSpPr>
      <p:grpSpPr>
        <a:xfrm>
          <a:off x="0" y="0"/>
          <a:ext cx="0" cy="0"/>
          <a:chOff x="0" y="0"/>
          <a:chExt cx="0" cy="0"/>
        </a:xfrm>
      </p:grpSpPr>
      <p:sp>
        <p:nvSpPr>
          <p:cNvPr id="2158" name="Google Shape;2158;g73ebe5debd_0_18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9" name="Google Shape;2159;g73ebe5debd_0_18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4" name="Shape 2174"/>
        <p:cNvGrpSpPr/>
        <p:nvPr/>
      </p:nvGrpSpPr>
      <p:grpSpPr>
        <a:xfrm>
          <a:off x="0" y="0"/>
          <a:ext cx="0" cy="0"/>
          <a:chOff x="0" y="0"/>
          <a:chExt cx="0" cy="0"/>
        </a:xfrm>
      </p:grpSpPr>
      <p:sp>
        <p:nvSpPr>
          <p:cNvPr id="2175" name="Google Shape;2175;g73ebe5debd_0_18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6" name="Google Shape;2176;g73ebe5debd_0_18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9" name="Shape 2189"/>
        <p:cNvGrpSpPr/>
        <p:nvPr/>
      </p:nvGrpSpPr>
      <p:grpSpPr>
        <a:xfrm>
          <a:off x="0" y="0"/>
          <a:ext cx="0" cy="0"/>
          <a:chOff x="0" y="0"/>
          <a:chExt cx="0" cy="0"/>
        </a:xfrm>
      </p:grpSpPr>
      <p:sp>
        <p:nvSpPr>
          <p:cNvPr id="2190" name="Google Shape;2190;g73ebe5debd_0_1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1" name="Google Shape;2191;g73ebe5debd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9" name="Shape 2209"/>
        <p:cNvGrpSpPr/>
        <p:nvPr/>
      </p:nvGrpSpPr>
      <p:grpSpPr>
        <a:xfrm>
          <a:off x="0" y="0"/>
          <a:ext cx="0" cy="0"/>
          <a:chOff x="0" y="0"/>
          <a:chExt cx="0" cy="0"/>
        </a:xfrm>
      </p:grpSpPr>
      <p:sp>
        <p:nvSpPr>
          <p:cNvPr id="2210" name="Google Shape;2210;g73ebe5debd_0_19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1" name="Google Shape;2211;g73ebe5debd_0_19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2" name="Shape 2232"/>
        <p:cNvGrpSpPr/>
        <p:nvPr/>
      </p:nvGrpSpPr>
      <p:grpSpPr>
        <a:xfrm>
          <a:off x="0" y="0"/>
          <a:ext cx="0" cy="0"/>
          <a:chOff x="0" y="0"/>
          <a:chExt cx="0" cy="0"/>
        </a:xfrm>
      </p:grpSpPr>
      <p:sp>
        <p:nvSpPr>
          <p:cNvPr id="2233" name="Google Shape;2233;g73ebe5debd_0_19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4" name="Google Shape;2234;g73ebe5debd_0_19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g73ebe5debd_0_19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g73ebe5debd_0_19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73ebe5de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73ebe5de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2" name="Shape 2272"/>
        <p:cNvGrpSpPr/>
        <p:nvPr/>
      </p:nvGrpSpPr>
      <p:grpSpPr>
        <a:xfrm>
          <a:off x="0" y="0"/>
          <a:ext cx="0" cy="0"/>
          <a:chOff x="0" y="0"/>
          <a:chExt cx="0" cy="0"/>
        </a:xfrm>
      </p:grpSpPr>
      <p:sp>
        <p:nvSpPr>
          <p:cNvPr id="2273" name="Google Shape;2273;g73ebe5debd_0_1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4" name="Google Shape;2274;g73ebe5debd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0" name="Shape 2280"/>
        <p:cNvGrpSpPr/>
        <p:nvPr/>
      </p:nvGrpSpPr>
      <p:grpSpPr>
        <a:xfrm>
          <a:off x="0" y="0"/>
          <a:ext cx="0" cy="0"/>
          <a:chOff x="0" y="0"/>
          <a:chExt cx="0" cy="0"/>
        </a:xfrm>
      </p:grpSpPr>
      <p:sp>
        <p:nvSpPr>
          <p:cNvPr id="2281" name="Google Shape;2281;g73ebe5debd_0_19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2" name="Google Shape;2282;g73ebe5debd_0_19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8" name="Shape 2288"/>
        <p:cNvGrpSpPr/>
        <p:nvPr/>
      </p:nvGrpSpPr>
      <p:grpSpPr>
        <a:xfrm>
          <a:off x="0" y="0"/>
          <a:ext cx="0" cy="0"/>
          <a:chOff x="0" y="0"/>
          <a:chExt cx="0" cy="0"/>
        </a:xfrm>
      </p:grpSpPr>
      <p:sp>
        <p:nvSpPr>
          <p:cNvPr id="2289" name="Google Shape;2289;g73ebe5debd_0_19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0" name="Google Shape;2290;g73ebe5debd_0_19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6" name="Shape 2296"/>
        <p:cNvGrpSpPr/>
        <p:nvPr/>
      </p:nvGrpSpPr>
      <p:grpSpPr>
        <a:xfrm>
          <a:off x="0" y="0"/>
          <a:ext cx="0" cy="0"/>
          <a:chOff x="0" y="0"/>
          <a:chExt cx="0" cy="0"/>
        </a:xfrm>
      </p:grpSpPr>
      <p:sp>
        <p:nvSpPr>
          <p:cNvPr id="2297" name="Google Shape;2297;g73ebe5debd_0_1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8" name="Google Shape;2298;g73ebe5debd_0_1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5" name="Shape 2305"/>
        <p:cNvGrpSpPr/>
        <p:nvPr/>
      </p:nvGrpSpPr>
      <p:grpSpPr>
        <a:xfrm>
          <a:off x="0" y="0"/>
          <a:ext cx="0" cy="0"/>
          <a:chOff x="0" y="0"/>
          <a:chExt cx="0" cy="0"/>
        </a:xfrm>
      </p:grpSpPr>
      <p:sp>
        <p:nvSpPr>
          <p:cNvPr id="2306" name="Google Shape;2306;g73ebe5debd_0_2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7" name="Google Shape;2307;g73ebe5debd_0_2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4" name="Shape 2314"/>
        <p:cNvGrpSpPr/>
        <p:nvPr/>
      </p:nvGrpSpPr>
      <p:grpSpPr>
        <a:xfrm>
          <a:off x="0" y="0"/>
          <a:ext cx="0" cy="0"/>
          <a:chOff x="0" y="0"/>
          <a:chExt cx="0" cy="0"/>
        </a:xfrm>
      </p:grpSpPr>
      <p:sp>
        <p:nvSpPr>
          <p:cNvPr id="2315" name="Google Shape;2315;g73ebe5debd_0_20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6" name="Google Shape;2316;g73ebe5debd_0_20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2" name="Shape 2322"/>
        <p:cNvGrpSpPr/>
        <p:nvPr/>
      </p:nvGrpSpPr>
      <p:grpSpPr>
        <a:xfrm>
          <a:off x="0" y="0"/>
          <a:ext cx="0" cy="0"/>
          <a:chOff x="0" y="0"/>
          <a:chExt cx="0" cy="0"/>
        </a:xfrm>
      </p:grpSpPr>
      <p:sp>
        <p:nvSpPr>
          <p:cNvPr id="2323" name="Google Shape;2323;g73ebe5debd_0_2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4" name="Google Shape;2324;g73ebe5debd_0_20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0" name="Shape 2330"/>
        <p:cNvGrpSpPr/>
        <p:nvPr/>
      </p:nvGrpSpPr>
      <p:grpSpPr>
        <a:xfrm>
          <a:off x="0" y="0"/>
          <a:ext cx="0" cy="0"/>
          <a:chOff x="0" y="0"/>
          <a:chExt cx="0" cy="0"/>
        </a:xfrm>
      </p:grpSpPr>
      <p:sp>
        <p:nvSpPr>
          <p:cNvPr id="2331" name="Google Shape;2331;g73ebe5debd_0_20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2" name="Google Shape;2332;g73ebe5debd_0_20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0" name="Shape 2340"/>
        <p:cNvGrpSpPr/>
        <p:nvPr/>
      </p:nvGrpSpPr>
      <p:grpSpPr>
        <a:xfrm>
          <a:off x="0" y="0"/>
          <a:ext cx="0" cy="0"/>
          <a:chOff x="0" y="0"/>
          <a:chExt cx="0" cy="0"/>
        </a:xfrm>
      </p:grpSpPr>
      <p:sp>
        <p:nvSpPr>
          <p:cNvPr id="2341" name="Google Shape;2341;g73ebe5debd_0_20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2" name="Google Shape;2342;g73ebe5debd_0_2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8" name="Shape 2348"/>
        <p:cNvGrpSpPr/>
        <p:nvPr/>
      </p:nvGrpSpPr>
      <p:grpSpPr>
        <a:xfrm>
          <a:off x="0" y="0"/>
          <a:ext cx="0" cy="0"/>
          <a:chOff x="0" y="0"/>
          <a:chExt cx="0" cy="0"/>
        </a:xfrm>
      </p:grpSpPr>
      <p:sp>
        <p:nvSpPr>
          <p:cNvPr id="2349" name="Google Shape;2349;g73ebe5debd_0_20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0" name="Google Shape;2350;g73ebe5debd_0_2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3ebe5debd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73ebe5debd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6" name="Shape 2356"/>
        <p:cNvGrpSpPr/>
        <p:nvPr/>
      </p:nvGrpSpPr>
      <p:grpSpPr>
        <a:xfrm>
          <a:off x="0" y="0"/>
          <a:ext cx="0" cy="0"/>
          <a:chOff x="0" y="0"/>
          <a:chExt cx="0" cy="0"/>
        </a:xfrm>
      </p:grpSpPr>
      <p:sp>
        <p:nvSpPr>
          <p:cNvPr id="2357" name="Google Shape;2357;g73ebe5debd_0_20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8" name="Google Shape;2358;g73ebe5debd_0_20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4" name="Shape 2364"/>
        <p:cNvGrpSpPr/>
        <p:nvPr/>
      </p:nvGrpSpPr>
      <p:grpSpPr>
        <a:xfrm>
          <a:off x="0" y="0"/>
          <a:ext cx="0" cy="0"/>
          <a:chOff x="0" y="0"/>
          <a:chExt cx="0" cy="0"/>
        </a:xfrm>
      </p:grpSpPr>
      <p:sp>
        <p:nvSpPr>
          <p:cNvPr id="2365" name="Google Shape;2365;g73ebe5debd_0_20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6" name="Google Shape;2366;g73ebe5debd_0_20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1" name="Shape 2371"/>
        <p:cNvGrpSpPr/>
        <p:nvPr/>
      </p:nvGrpSpPr>
      <p:grpSpPr>
        <a:xfrm>
          <a:off x="0" y="0"/>
          <a:ext cx="0" cy="0"/>
          <a:chOff x="0" y="0"/>
          <a:chExt cx="0" cy="0"/>
        </a:xfrm>
      </p:grpSpPr>
      <p:sp>
        <p:nvSpPr>
          <p:cNvPr id="2372" name="Google Shape;2372;g73ebe5debd_0_20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3" name="Google Shape;2373;g73ebe5debd_0_20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9" name="Shape 2379"/>
        <p:cNvGrpSpPr/>
        <p:nvPr/>
      </p:nvGrpSpPr>
      <p:grpSpPr>
        <a:xfrm>
          <a:off x="0" y="0"/>
          <a:ext cx="0" cy="0"/>
          <a:chOff x="0" y="0"/>
          <a:chExt cx="0" cy="0"/>
        </a:xfrm>
      </p:grpSpPr>
      <p:sp>
        <p:nvSpPr>
          <p:cNvPr id="2380" name="Google Shape;2380;g73ebe5debd_0_20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1" name="Google Shape;2381;g73ebe5debd_0_2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7" name="Shape 2387"/>
        <p:cNvGrpSpPr/>
        <p:nvPr/>
      </p:nvGrpSpPr>
      <p:grpSpPr>
        <a:xfrm>
          <a:off x="0" y="0"/>
          <a:ext cx="0" cy="0"/>
          <a:chOff x="0" y="0"/>
          <a:chExt cx="0" cy="0"/>
        </a:xfrm>
      </p:grpSpPr>
      <p:sp>
        <p:nvSpPr>
          <p:cNvPr id="2388" name="Google Shape;2388;g73ebe5debd_0_20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9" name="Google Shape;2389;g73ebe5debd_0_20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2" name="Shape 2402"/>
        <p:cNvGrpSpPr/>
        <p:nvPr/>
      </p:nvGrpSpPr>
      <p:grpSpPr>
        <a:xfrm>
          <a:off x="0" y="0"/>
          <a:ext cx="0" cy="0"/>
          <a:chOff x="0" y="0"/>
          <a:chExt cx="0" cy="0"/>
        </a:xfrm>
      </p:grpSpPr>
      <p:sp>
        <p:nvSpPr>
          <p:cNvPr id="2403" name="Google Shape;2403;g73ebe5debd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4" name="Google Shape;2404;g73ebe5debd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0" name="Shape 2420"/>
        <p:cNvGrpSpPr/>
        <p:nvPr/>
      </p:nvGrpSpPr>
      <p:grpSpPr>
        <a:xfrm>
          <a:off x="0" y="0"/>
          <a:ext cx="0" cy="0"/>
          <a:chOff x="0" y="0"/>
          <a:chExt cx="0" cy="0"/>
        </a:xfrm>
      </p:grpSpPr>
      <p:sp>
        <p:nvSpPr>
          <p:cNvPr id="2421" name="Google Shape;2421;g73ebe5debd_0_2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2" name="Google Shape;2422;g73ebe5debd_0_2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8" name="Shape 2438"/>
        <p:cNvGrpSpPr/>
        <p:nvPr/>
      </p:nvGrpSpPr>
      <p:grpSpPr>
        <a:xfrm>
          <a:off x="0" y="0"/>
          <a:ext cx="0" cy="0"/>
          <a:chOff x="0" y="0"/>
          <a:chExt cx="0" cy="0"/>
        </a:xfrm>
      </p:grpSpPr>
      <p:sp>
        <p:nvSpPr>
          <p:cNvPr id="2439" name="Google Shape;2439;g73ebe5debd_0_2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0" name="Google Shape;2440;g73ebe5debd_0_2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6" name="Shape 2456"/>
        <p:cNvGrpSpPr/>
        <p:nvPr/>
      </p:nvGrpSpPr>
      <p:grpSpPr>
        <a:xfrm>
          <a:off x="0" y="0"/>
          <a:ext cx="0" cy="0"/>
          <a:chOff x="0" y="0"/>
          <a:chExt cx="0" cy="0"/>
        </a:xfrm>
      </p:grpSpPr>
      <p:sp>
        <p:nvSpPr>
          <p:cNvPr id="2457" name="Google Shape;2457;g73ebe5debd_0_2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8" name="Google Shape;2458;g73ebe5debd_0_2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5" name="Shape 2475"/>
        <p:cNvGrpSpPr/>
        <p:nvPr/>
      </p:nvGrpSpPr>
      <p:grpSpPr>
        <a:xfrm>
          <a:off x="0" y="0"/>
          <a:ext cx="0" cy="0"/>
          <a:chOff x="0" y="0"/>
          <a:chExt cx="0" cy="0"/>
        </a:xfrm>
      </p:grpSpPr>
      <p:sp>
        <p:nvSpPr>
          <p:cNvPr id="2476" name="Google Shape;2476;g73ebe5debd_0_2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7" name="Google Shape;2477;g73ebe5debd_0_2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73ebe5debd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73ebe5debd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9" name="Shape 2489"/>
        <p:cNvGrpSpPr/>
        <p:nvPr/>
      </p:nvGrpSpPr>
      <p:grpSpPr>
        <a:xfrm>
          <a:off x="0" y="0"/>
          <a:ext cx="0" cy="0"/>
          <a:chOff x="0" y="0"/>
          <a:chExt cx="0" cy="0"/>
        </a:xfrm>
      </p:grpSpPr>
      <p:sp>
        <p:nvSpPr>
          <p:cNvPr id="2490" name="Google Shape;2490;g73ebe5debd_0_2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1" name="Google Shape;2491;g73ebe5debd_0_2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3" name="Shape 2503"/>
        <p:cNvGrpSpPr/>
        <p:nvPr/>
      </p:nvGrpSpPr>
      <p:grpSpPr>
        <a:xfrm>
          <a:off x="0" y="0"/>
          <a:ext cx="0" cy="0"/>
          <a:chOff x="0" y="0"/>
          <a:chExt cx="0" cy="0"/>
        </a:xfrm>
      </p:grpSpPr>
      <p:sp>
        <p:nvSpPr>
          <p:cNvPr id="2504" name="Google Shape;2504;g73ebe5debd_0_2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5" name="Google Shape;2505;g73ebe5debd_0_2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7" name="Shape 2517"/>
        <p:cNvGrpSpPr/>
        <p:nvPr/>
      </p:nvGrpSpPr>
      <p:grpSpPr>
        <a:xfrm>
          <a:off x="0" y="0"/>
          <a:ext cx="0" cy="0"/>
          <a:chOff x="0" y="0"/>
          <a:chExt cx="0" cy="0"/>
        </a:xfrm>
      </p:grpSpPr>
      <p:sp>
        <p:nvSpPr>
          <p:cNvPr id="2518" name="Google Shape;2518;g73ebe5debd_0_2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9" name="Google Shape;2519;g73ebe5debd_0_2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1" name="Shape 2531"/>
        <p:cNvGrpSpPr/>
        <p:nvPr/>
      </p:nvGrpSpPr>
      <p:grpSpPr>
        <a:xfrm>
          <a:off x="0" y="0"/>
          <a:ext cx="0" cy="0"/>
          <a:chOff x="0" y="0"/>
          <a:chExt cx="0" cy="0"/>
        </a:xfrm>
      </p:grpSpPr>
      <p:sp>
        <p:nvSpPr>
          <p:cNvPr id="2532" name="Google Shape;2532;g73ebe5debd_0_2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3" name="Google Shape;2533;g73ebe5debd_0_2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6" name="Shape 2546"/>
        <p:cNvGrpSpPr/>
        <p:nvPr/>
      </p:nvGrpSpPr>
      <p:grpSpPr>
        <a:xfrm>
          <a:off x="0" y="0"/>
          <a:ext cx="0" cy="0"/>
          <a:chOff x="0" y="0"/>
          <a:chExt cx="0" cy="0"/>
        </a:xfrm>
      </p:grpSpPr>
      <p:sp>
        <p:nvSpPr>
          <p:cNvPr id="2547" name="Google Shape;2547;g73ebe5debd_0_2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8" name="Google Shape;2548;g73ebe5debd_0_2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1" name="Shape 2561"/>
        <p:cNvGrpSpPr/>
        <p:nvPr/>
      </p:nvGrpSpPr>
      <p:grpSpPr>
        <a:xfrm>
          <a:off x="0" y="0"/>
          <a:ext cx="0" cy="0"/>
          <a:chOff x="0" y="0"/>
          <a:chExt cx="0" cy="0"/>
        </a:xfrm>
      </p:grpSpPr>
      <p:sp>
        <p:nvSpPr>
          <p:cNvPr id="2562" name="Google Shape;2562;g73ebe5debd_0_2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3" name="Google Shape;2563;g73ebe5debd_0_2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g73ebe5debd_0_22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g73ebe5debd_0_22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73ebe5debd_0_2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73ebe5debd_0_2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4" name="Shape 2594"/>
        <p:cNvGrpSpPr/>
        <p:nvPr/>
      </p:nvGrpSpPr>
      <p:grpSpPr>
        <a:xfrm>
          <a:off x="0" y="0"/>
          <a:ext cx="0" cy="0"/>
          <a:chOff x="0" y="0"/>
          <a:chExt cx="0" cy="0"/>
        </a:xfrm>
      </p:grpSpPr>
      <p:sp>
        <p:nvSpPr>
          <p:cNvPr id="2595" name="Google Shape;2595;g73ebe5debd_0_2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6" name="Google Shape;2596;g73ebe5debd_0_2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2" name="Shape 2602"/>
        <p:cNvGrpSpPr/>
        <p:nvPr/>
      </p:nvGrpSpPr>
      <p:grpSpPr>
        <a:xfrm>
          <a:off x="0" y="0"/>
          <a:ext cx="0" cy="0"/>
          <a:chOff x="0" y="0"/>
          <a:chExt cx="0" cy="0"/>
        </a:xfrm>
      </p:grpSpPr>
      <p:sp>
        <p:nvSpPr>
          <p:cNvPr id="2603" name="Google Shape;2603;g73ebe5debd_0_2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4" name="Google Shape;2604;g73ebe5debd_0_2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73ebe5debd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73ebe5debd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0" name="Shape 2610"/>
        <p:cNvGrpSpPr/>
        <p:nvPr/>
      </p:nvGrpSpPr>
      <p:grpSpPr>
        <a:xfrm>
          <a:off x="0" y="0"/>
          <a:ext cx="0" cy="0"/>
          <a:chOff x="0" y="0"/>
          <a:chExt cx="0" cy="0"/>
        </a:xfrm>
      </p:grpSpPr>
      <p:sp>
        <p:nvSpPr>
          <p:cNvPr id="2611" name="Google Shape;2611;g73ebe5debd_0_2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2" name="Google Shape;2612;g73ebe5debd_0_2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73ebe5debd_0_2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73ebe5debd_0_2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6" name="Shape 2626"/>
        <p:cNvGrpSpPr/>
        <p:nvPr/>
      </p:nvGrpSpPr>
      <p:grpSpPr>
        <a:xfrm>
          <a:off x="0" y="0"/>
          <a:ext cx="0" cy="0"/>
          <a:chOff x="0" y="0"/>
          <a:chExt cx="0" cy="0"/>
        </a:xfrm>
      </p:grpSpPr>
      <p:sp>
        <p:nvSpPr>
          <p:cNvPr id="2627" name="Google Shape;2627;g73ebe5debd_0_2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8" name="Google Shape;2628;g73ebe5debd_0_2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5" name="Shape 2635"/>
        <p:cNvGrpSpPr/>
        <p:nvPr/>
      </p:nvGrpSpPr>
      <p:grpSpPr>
        <a:xfrm>
          <a:off x="0" y="0"/>
          <a:ext cx="0" cy="0"/>
          <a:chOff x="0" y="0"/>
          <a:chExt cx="0" cy="0"/>
        </a:xfrm>
      </p:grpSpPr>
      <p:sp>
        <p:nvSpPr>
          <p:cNvPr id="2636" name="Google Shape;2636;g73ebe5debd_0_2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7" name="Google Shape;2637;g73ebe5debd_0_2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3" name="Shape 2643"/>
        <p:cNvGrpSpPr/>
        <p:nvPr/>
      </p:nvGrpSpPr>
      <p:grpSpPr>
        <a:xfrm>
          <a:off x="0" y="0"/>
          <a:ext cx="0" cy="0"/>
          <a:chOff x="0" y="0"/>
          <a:chExt cx="0" cy="0"/>
        </a:xfrm>
      </p:grpSpPr>
      <p:sp>
        <p:nvSpPr>
          <p:cNvPr id="2644" name="Google Shape;2644;g73ebe5debd_0_2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5" name="Google Shape;2645;g73ebe5debd_0_2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1" name="Shape 2651"/>
        <p:cNvGrpSpPr/>
        <p:nvPr/>
      </p:nvGrpSpPr>
      <p:grpSpPr>
        <a:xfrm>
          <a:off x="0" y="0"/>
          <a:ext cx="0" cy="0"/>
          <a:chOff x="0" y="0"/>
          <a:chExt cx="0" cy="0"/>
        </a:xfrm>
      </p:grpSpPr>
      <p:sp>
        <p:nvSpPr>
          <p:cNvPr id="2652" name="Google Shape;2652;g73ebe5debd_0_2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3" name="Google Shape;2653;g73ebe5debd_0_2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9" name="Shape 2659"/>
        <p:cNvGrpSpPr/>
        <p:nvPr/>
      </p:nvGrpSpPr>
      <p:grpSpPr>
        <a:xfrm>
          <a:off x="0" y="0"/>
          <a:ext cx="0" cy="0"/>
          <a:chOff x="0" y="0"/>
          <a:chExt cx="0" cy="0"/>
        </a:xfrm>
      </p:grpSpPr>
      <p:sp>
        <p:nvSpPr>
          <p:cNvPr id="2660" name="Google Shape;2660;g73ebe5debd_0_23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1" name="Google Shape;2661;g73ebe5debd_0_23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7" name="Shape 2667"/>
        <p:cNvGrpSpPr/>
        <p:nvPr/>
      </p:nvGrpSpPr>
      <p:grpSpPr>
        <a:xfrm>
          <a:off x="0" y="0"/>
          <a:ext cx="0" cy="0"/>
          <a:chOff x="0" y="0"/>
          <a:chExt cx="0" cy="0"/>
        </a:xfrm>
      </p:grpSpPr>
      <p:sp>
        <p:nvSpPr>
          <p:cNvPr id="2668" name="Google Shape;2668;g73ebe5debd_0_2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9" name="Google Shape;2669;g73ebe5debd_0_2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5" name="Shape 2675"/>
        <p:cNvGrpSpPr/>
        <p:nvPr/>
      </p:nvGrpSpPr>
      <p:grpSpPr>
        <a:xfrm>
          <a:off x="0" y="0"/>
          <a:ext cx="0" cy="0"/>
          <a:chOff x="0" y="0"/>
          <a:chExt cx="0" cy="0"/>
        </a:xfrm>
      </p:grpSpPr>
      <p:sp>
        <p:nvSpPr>
          <p:cNvPr id="2676" name="Google Shape;2676;g73ebe5debd_0_2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7" name="Google Shape;2677;g73ebe5debd_0_2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3" name="Shape 2683"/>
        <p:cNvGrpSpPr/>
        <p:nvPr/>
      </p:nvGrpSpPr>
      <p:grpSpPr>
        <a:xfrm>
          <a:off x="0" y="0"/>
          <a:ext cx="0" cy="0"/>
          <a:chOff x="0" y="0"/>
          <a:chExt cx="0" cy="0"/>
        </a:xfrm>
      </p:grpSpPr>
      <p:sp>
        <p:nvSpPr>
          <p:cNvPr id="2684" name="Google Shape;2684;g73ebe5debd_0_2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5" name="Google Shape;2685;g73ebe5debd_0_2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73ebe5deb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73ebe5deb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3" name="Shape 2693"/>
        <p:cNvGrpSpPr/>
        <p:nvPr/>
      </p:nvGrpSpPr>
      <p:grpSpPr>
        <a:xfrm>
          <a:off x="0" y="0"/>
          <a:ext cx="0" cy="0"/>
          <a:chOff x="0" y="0"/>
          <a:chExt cx="0" cy="0"/>
        </a:xfrm>
      </p:grpSpPr>
      <p:sp>
        <p:nvSpPr>
          <p:cNvPr id="2694" name="Google Shape;2694;g73ebe5debd_0_2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5" name="Google Shape;2695;g73ebe5debd_0_2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1" name="Shape 2701"/>
        <p:cNvGrpSpPr/>
        <p:nvPr/>
      </p:nvGrpSpPr>
      <p:grpSpPr>
        <a:xfrm>
          <a:off x="0" y="0"/>
          <a:ext cx="0" cy="0"/>
          <a:chOff x="0" y="0"/>
          <a:chExt cx="0" cy="0"/>
        </a:xfrm>
      </p:grpSpPr>
      <p:sp>
        <p:nvSpPr>
          <p:cNvPr id="2702" name="Google Shape;2702;g6ae82da9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3" name="Google Shape;2703;g6ae82da9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8" name="Shape 2708"/>
        <p:cNvGrpSpPr/>
        <p:nvPr/>
      </p:nvGrpSpPr>
      <p:grpSpPr>
        <a:xfrm>
          <a:off x="0" y="0"/>
          <a:ext cx="0" cy="0"/>
          <a:chOff x="0" y="0"/>
          <a:chExt cx="0" cy="0"/>
        </a:xfrm>
      </p:grpSpPr>
      <p:sp>
        <p:nvSpPr>
          <p:cNvPr id="2709" name="Google Shape;2709;g6ae82da9e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0" name="Google Shape;2710;g6ae82da9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6b0b0701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6b0b0701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4" name="Shape 2724"/>
        <p:cNvGrpSpPr/>
        <p:nvPr/>
      </p:nvGrpSpPr>
      <p:grpSpPr>
        <a:xfrm>
          <a:off x="0" y="0"/>
          <a:ext cx="0" cy="0"/>
          <a:chOff x="0" y="0"/>
          <a:chExt cx="0" cy="0"/>
        </a:xfrm>
      </p:grpSpPr>
      <p:sp>
        <p:nvSpPr>
          <p:cNvPr id="2725" name="Google Shape;2725;g6b0b070103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6" name="Google Shape;2726;g6b0b070103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2" name="Shape 2732"/>
        <p:cNvGrpSpPr/>
        <p:nvPr/>
      </p:nvGrpSpPr>
      <p:grpSpPr>
        <a:xfrm>
          <a:off x="0" y="0"/>
          <a:ext cx="0" cy="0"/>
          <a:chOff x="0" y="0"/>
          <a:chExt cx="0" cy="0"/>
        </a:xfrm>
      </p:grpSpPr>
      <p:sp>
        <p:nvSpPr>
          <p:cNvPr id="2733" name="Google Shape;2733;g6b0b070103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4" name="Google Shape;2734;g6b0b070103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0" name="Shape 2740"/>
        <p:cNvGrpSpPr/>
        <p:nvPr/>
      </p:nvGrpSpPr>
      <p:grpSpPr>
        <a:xfrm>
          <a:off x="0" y="0"/>
          <a:ext cx="0" cy="0"/>
          <a:chOff x="0" y="0"/>
          <a:chExt cx="0" cy="0"/>
        </a:xfrm>
      </p:grpSpPr>
      <p:sp>
        <p:nvSpPr>
          <p:cNvPr id="2741" name="Google Shape;2741;g6b0b0701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2" name="Google Shape;2742;g6b0b0701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8" name="Shape 2748"/>
        <p:cNvGrpSpPr/>
        <p:nvPr/>
      </p:nvGrpSpPr>
      <p:grpSpPr>
        <a:xfrm>
          <a:off x="0" y="0"/>
          <a:ext cx="0" cy="0"/>
          <a:chOff x="0" y="0"/>
          <a:chExt cx="0" cy="0"/>
        </a:xfrm>
      </p:grpSpPr>
      <p:sp>
        <p:nvSpPr>
          <p:cNvPr id="2749" name="Google Shape;2749;g6b0b0701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0" name="Google Shape;2750;g6b0b0701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6" name="Shape 2756"/>
        <p:cNvGrpSpPr/>
        <p:nvPr/>
      </p:nvGrpSpPr>
      <p:grpSpPr>
        <a:xfrm>
          <a:off x="0" y="0"/>
          <a:ext cx="0" cy="0"/>
          <a:chOff x="0" y="0"/>
          <a:chExt cx="0" cy="0"/>
        </a:xfrm>
      </p:grpSpPr>
      <p:sp>
        <p:nvSpPr>
          <p:cNvPr id="2757" name="Google Shape;2757;g6b0b070103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8" name="Google Shape;2758;g6b0b070103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4" name="Shape 2764"/>
        <p:cNvGrpSpPr/>
        <p:nvPr/>
      </p:nvGrpSpPr>
      <p:grpSpPr>
        <a:xfrm>
          <a:off x="0" y="0"/>
          <a:ext cx="0" cy="0"/>
          <a:chOff x="0" y="0"/>
          <a:chExt cx="0" cy="0"/>
        </a:xfrm>
      </p:grpSpPr>
      <p:sp>
        <p:nvSpPr>
          <p:cNvPr id="2765" name="Google Shape;2765;g6b0b070103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6" name="Google Shape;2766;g6b0b070103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73ebe5deb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73ebe5deb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3ebe5deb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3ebe5deb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1" name="Shape 2771"/>
        <p:cNvGrpSpPr/>
        <p:nvPr/>
      </p:nvGrpSpPr>
      <p:grpSpPr>
        <a:xfrm>
          <a:off x="0" y="0"/>
          <a:ext cx="0" cy="0"/>
          <a:chOff x="0" y="0"/>
          <a:chExt cx="0" cy="0"/>
        </a:xfrm>
      </p:grpSpPr>
      <p:sp>
        <p:nvSpPr>
          <p:cNvPr id="2772" name="Google Shape;2772;g6b0b07010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3" name="Google Shape;2773;g6b0b07010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9" name="Shape 2779"/>
        <p:cNvGrpSpPr/>
        <p:nvPr/>
      </p:nvGrpSpPr>
      <p:grpSpPr>
        <a:xfrm>
          <a:off x="0" y="0"/>
          <a:ext cx="0" cy="0"/>
          <a:chOff x="0" y="0"/>
          <a:chExt cx="0" cy="0"/>
        </a:xfrm>
      </p:grpSpPr>
      <p:sp>
        <p:nvSpPr>
          <p:cNvPr id="2780" name="Google Shape;2780;g6b0b070103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1" name="Google Shape;2781;g6b0b070103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7" name="Shape 2787"/>
        <p:cNvGrpSpPr/>
        <p:nvPr/>
      </p:nvGrpSpPr>
      <p:grpSpPr>
        <a:xfrm>
          <a:off x="0" y="0"/>
          <a:ext cx="0" cy="0"/>
          <a:chOff x="0" y="0"/>
          <a:chExt cx="0" cy="0"/>
        </a:xfrm>
      </p:grpSpPr>
      <p:sp>
        <p:nvSpPr>
          <p:cNvPr id="2788" name="Google Shape;2788;g6b0b070103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9" name="Google Shape;2789;g6b0b070103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5" name="Shape 2795"/>
        <p:cNvGrpSpPr/>
        <p:nvPr/>
      </p:nvGrpSpPr>
      <p:grpSpPr>
        <a:xfrm>
          <a:off x="0" y="0"/>
          <a:ext cx="0" cy="0"/>
          <a:chOff x="0" y="0"/>
          <a:chExt cx="0" cy="0"/>
        </a:xfrm>
      </p:grpSpPr>
      <p:sp>
        <p:nvSpPr>
          <p:cNvPr id="2796" name="Google Shape;2796;g6b1971c6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7" name="Google Shape;2797;g6b1971c6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3" name="Shape 2803"/>
        <p:cNvGrpSpPr/>
        <p:nvPr/>
      </p:nvGrpSpPr>
      <p:grpSpPr>
        <a:xfrm>
          <a:off x="0" y="0"/>
          <a:ext cx="0" cy="0"/>
          <a:chOff x="0" y="0"/>
          <a:chExt cx="0" cy="0"/>
        </a:xfrm>
      </p:grpSpPr>
      <p:sp>
        <p:nvSpPr>
          <p:cNvPr id="2804" name="Google Shape;2804;g6b1971c65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5" name="Google Shape;2805;g6b1971c65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0" name="Shape 2810"/>
        <p:cNvGrpSpPr/>
        <p:nvPr/>
      </p:nvGrpSpPr>
      <p:grpSpPr>
        <a:xfrm>
          <a:off x="0" y="0"/>
          <a:ext cx="0" cy="0"/>
          <a:chOff x="0" y="0"/>
          <a:chExt cx="0" cy="0"/>
        </a:xfrm>
      </p:grpSpPr>
      <p:sp>
        <p:nvSpPr>
          <p:cNvPr id="2811" name="Google Shape;2811;g6b1971c65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2" name="Google Shape;2812;g6b1971c65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8" name="Shape 2818"/>
        <p:cNvGrpSpPr/>
        <p:nvPr/>
      </p:nvGrpSpPr>
      <p:grpSpPr>
        <a:xfrm>
          <a:off x="0" y="0"/>
          <a:ext cx="0" cy="0"/>
          <a:chOff x="0" y="0"/>
          <a:chExt cx="0" cy="0"/>
        </a:xfrm>
      </p:grpSpPr>
      <p:sp>
        <p:nvSpPr>
          <p:cNvPr id="2819" name="Google Shape;2819;g6b1971c65c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0" name="Google Shape;2820;g6b1971c65c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6" name="Shape 2826"/>
        <p:cNvGrpSpPr/>
        <p:nvPr/>
      </p:nvGrpSpPr>
      <p:grpSpPr>
        <a:xfrm>
          <a:off x="0" y="0"/>
          <a:ext cx="0" cy="0"/>
          <a:chOff x="0" y="0"/>
          <a:chExt cx="0" cy="0"/>
        </a:xfrm>
      </p:grpSpPr>
      <p:sp>
        <p:nvSpPr>
          <p:cNvPr id="2827" name="Google Shape;2827;g6b1971c65c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8" name="Google Shape;2828;g6b1971c65c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4" name="Shape 2834"/>
        <p:cNvGrpSpPr/>
        <p:nvPr/>
      </p:nvGrpSpPr>
      <p:grpSpPr>
        <a:xfrm>
          <a:off x="0" y="0"/>
          <a:ext cx="0" cy="0"/>
          <a:chOff x="0" y="0"/>
          <a:chExt cx="0" cy="0"/>
        </a:xfrm>
      </p:grpSpPr>
      <p:sp>
        <p:nvSpPr>
          <p:cNvPr id="2835" name="Google Shape;2835;g6b1971c65c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6" name="Google Shape;2836;g6b1971c65c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2" name="Shape 2842"/>
        <p:cNvGrpSpPr/>
        <p:nvPr/>
      </p:nvGrpSpPr>
      <p:grpSpPr>
        <a:xfrm>
          <a:off x="0" y="0"/>
          <a:ext cx="0" cy="0"/>
          <a:chOff x="0" y="0"/>
          <a:chExt cx="0" cy="0"/>
        </a:xfrm>
      </p:grpSpPr>
      <p:sp>
        <p:nvSpPr>
          <p:cNvPr id="2843" name="Google Shape;2843;g6b1971c65c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4" name="Google Shape;2844;g6b1971c65c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3ebe5debd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3ebe5debd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0" name="Shape 2850"/>
        <p:cNvGrpSpPr/>
        <p:nvPr/>
      </p:nvGrpSpPr>
      <p:grpSpPr>
        <a:xfrm>
          <a:off x="0" y="0"/>
          <a:ext cx="0" cy="0"/>
          <a:chOff x="0" y="0"/>
          <a:chExt cx="0" cy="0"/>
        </a:xfrm>
      </p:grpSpPr>
      <p:sp>
        <p:nvSpPr>
          <p:cNvPr id="2851" name="Google Shape;2851;g6b1971c65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2" name="Google Shape;2852;g6b1971c65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8" name="Shape 2858"/>
        <p:cNvGrpSpPr/>
        <p:nvPr/>
      </p:nvGrpSpPr>
      <p:grpSpPr>
        <a:xfrm>
          <a:off x="0" y="0"/>
          <a:ext cx="0" cy="0"/>
          <a:chOff x="0" y="0"/>
          <a:chExt cx="0" cy="0"/>
        </a:xfrm>
      </p:grpSpPr>
      <p:sp>
        <p:nvSpPr>
          <p:cNvPr id="2859" name="Google Shape;2859;g6b1971c65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0" name="Google Shape;2860;g6b1971c65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5" name="Shape 2865"/>
        <p:cNvGrpSpPr/>
        <p:nvPr/>
      </p:nvGrpSpPr>
      <p:grpSpPr>
        <a:xfrm>
          <a:off x="0" y="0"/>
          <a:ext cx="0" cy="0"/>
          <a:chOff x="0" y="0"/>
          <a:chExt cx="0" cy="0"/>
        </a:xfrm>
      </p:grpSpPr>
      <p:sp>
        <p:nvSpPr>
          <p:cNvPr id="2866" name="Google Shape;2866;g6b1971c65c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7" name="Google Shape;2867;g6b1971c65c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2" name="Shape 2872"/>
        <p:cNvGrpSpPr/>
        <p:nvPr/>
      </p:nvGrpSpPr>
      <p:grpSpPr>
        <a:xfrm>
          <a:off x="0" y="0"/>
          <a:ext cx="0" cy="0"/>
          <a:chOff x="0" y="0"/>
          <a:chExt cx="0" cy="0"/>
        </a:xfrm>
      </p:grpSpPr>
      <p:sp>
        <p:nvSpPr>
          <p:cNvPr id="2873" name="Google Shape;2873;g6b1971c65c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4" name="Google Shape;2874;g6b1971c65c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9" name="Shape 2879"/>
        <p:cNvGrpSpPr/>
        <p:nvPr/>
      </p:nvGrpSpPr>
      <p:grpSpPr>
        <a:xfrm>
          <a:off x="0" y="0"/>
          <a:ext cx="0" cy="0"/>
          <a:chOff x="0" y="0"/>
          <a:chExt cx="0" cy="0"/>
        </a:xfrm>
      </p:grpSpPr>
      <p:sp>
        <p:nvSpPr>
          <p:cNvPr id="2880" name="Google Shape;2880;g6b1971c6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1" name="Google Shape;2881;g6b1971c6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6b1971c65c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6b1971c65c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3" name="Shape 2893"/>
        <p:cNvGrpSpPr/>
        <p:nvPr/>
      </p:nvGrpSpPr>
      <p:grpSpPr>
        <a:xfrm>
          <a:off x="0" y="0"/>
          <a:ext cx="0" cy="0"/>
          <a:chOff x="0" y="0"/>
          <a:chExt cx="0" cy="0"/>
        </a:xfrm>
      </p:grpSpPr>
      <p:sp>
        <p:nvSpPr>
          <p:cNvPr id="2894" name="Google Shape;2894;g6b1971c65c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5" name="Google Shape;2895;g6b1971c65c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0" name="Shape 2900"/>
        <p:cNvGrpSpPr/>
        <p:nvPr/>
      </p:nvGrpSpPr>
      <p:grpSpPr>
        <a:xfrm>
          <a:off x="0" y="0"/>
          <a:ext cx="0" cy="0"/>
          <a:chOff x="0" y="0"/>
          <a:chExt cx="0" cy="0"/>
        </a:xfrm>
      </p:grpSpPr>
      <p:sp>
        <p:nvSpPr>
          <p:cNvPr id="2901" name="Google Shape;2901;g6b1971c65c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2" name="Google Shape;2902;g6b1971c65c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7" name="Shape 2907"/>
        <p:cNvGrpSpPr/>
        <p:nvPr/>
      </p:nvGrpSpPr>
      <p:grpSpPr>
        <a:xfrm>
          <a:off x="0" y="0"/>
          <a:ext cx="0" cy="0"/>
          <a:chOff x="0" y="0"/>
          <a:chExt cx="0" cy="0"/>
        </a:xfrm>
      </p:grpSpPr>
      <p:sp>
        <p:nvSpPr>
          <p:cNvPr id="2908" name="Google Shape;2908;g6b1971c65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9" name="Google Shape;2909;g6b1971c65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4" name="Shape 2914"/>
        <p:cNvGrpSpPr/>
        <p:nvPr/>
      </p:nvGrpSpPr>
      <p:grpSpPr>
        <a:xfrm>
          <a:off x="0" y="0"/>
          <a:ext cx="0" cy="0"/>
          <a:chOff x="0" y="0"/>
          <a:chExt cx="0" cy="0"/>
        </a:xfrm>
      </p:grpSpPr>
      <p:sp>
        <p:nvSpPr>
          <p:cNvPr id="2915" name="Google Shape;2915;g6b1971c65c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6" name="Google Shape;2916;g6b1971c65c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73ebe5debd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73ebe5debd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2" name="Shape 2922"/>
        <p:cNvGrpSpPr/>
        <p:nvPr/>
      </p:nvGrpSpPr>
      <p:grpSpPr>
        <a:xfrm>
          <a:off x="0" y="0"/>
          <a:ext cx="0" cy="0"/>
          <a:chOff x="0" y="0"/>
          <a:chExt cx="0" cy="0"/>
        </a:xfrm>
      </p:grpSpPr>
      <p:sp>
        <p:nvSpPr>
          <p:cNvPr id="2923" name="Google Shape;2923;g6b1971c6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4" name="Google Shape;2924;g6b1971c6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0" name="Shape 2930"/>
        <p:cNvGrpSpPr/>
        <p:nvPr/>
      </p:nvGrpSpPr>
      <p:grpSpPr>
        <a:xfrm>
          <a:off x="0" y="0"/>
          <a:ext cx="0" cy="0"/>
          <a:chOff x="0" y="0"/>
          <a:chExt cx="0" cy="0"/>
        </a:xfrm>
      </p:grpSpPr>
      <p:sp>
        <p:nvSpPr>
          <p:cNvPr id="2931" name="Google Shape;2931;g6b1971c65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2" name="Google Shape;2932;g6b1971c65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73ebe5debd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73ebe5debd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73ebe5deb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73ebe5debd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73ebe5debd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73ebe5debd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73ebe5debd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73ebe5debd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73ebe5debd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73ebe5debd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73ebe5debd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73ebe5debd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73ebe5debd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73ebe5debd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73ebe5deb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73ebe5deb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3ebe5debd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3ebe5debd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3ebe5deb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3ebe5deb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73ebe5debd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3ebe5debd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73ebe5debd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73ebe5debd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73ebe5debd_0_3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73ebe5debd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dd43285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dd43285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0dd4328540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0dd4328540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dd4328540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dd432854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10dd4328540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10dd4328540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10dd4328540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10dd4328540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73ebe5deb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73ebe5deb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73ebe5debd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73ebe5debd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73ebe5debd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73ebe5debd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73ebe5debd_0_4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73ebe5debd_0_4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73ebe5debd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73ebe5debd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6" name="Shape 626"/>
        <p:cNvGrpSpPr/>
        <p:nvPr/>
      </p:nvGrpSpPr>
      <p:grpSpPr>
        <a:xfrm>
          <a:off x="0" y="0"/>
          <a:ext cx="0" cy="0"/>
          <a:chOff x="0" y="0"/>
          <a:chExt cx="0" cy="0"/>
        </a:xfrm>
      </p:grpSpPr>
      <p:sp>
        <p:nvSpPr>
          <p:cNvPr id="627" name="Google Shape;627;g73ebe5debd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8" name="Google Shape;628;g73ebe5debd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g73ebe5debd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g73ebe5debd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73ebe5debd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73ebe5debd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73ebe5debd_0_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73ebe5debd_0_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73ebe5debd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73ebe5debd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73ebe5debd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73ebe5debd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73ebe5de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73ebe5de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73ebe5debd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73ebe5debd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73ebe5debd_0_6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73ebe5debd_0_6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73ebe5debd_0_6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73ebe5debd_0_6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6" name="Shape 896"/>
        <p:cNvGrpSpPr/>
        <p:nvPr/>
      </p:nvGrpSpPr>
      <p:grpSpPr>
        <a:xfrm>
          <a:off x="0" y="0"/>
          <a:ext cx="0" cy="0"/>
          <a:chOff x="0" y="0"/>
          <a:chExt cx="0" cy="0"/>
        </a:xfrm>
      </p:grpSpPr>
      <p:sp>
        <p:nvSpPr>
          <p:cNvPr id="897" name="Google Shape;897;g73ebe5debd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8" name="Google Shape;898;g73ebe5debd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3ebe5debd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3ebe5debd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3ebe5debd_0_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3ebe5debd_0_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73ebe5debd_0_7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73ebe5debd_0_7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73ebe5debd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73ebe5debd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g73ebe5debd_0_7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8" name="Google Shape;938;g73ebe5debd_0_7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73ebe5debd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73ebe5debd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73ebe5deb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73ebe5deb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73ebe5debd_0_7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73ebe5debd_0_7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73ebe5debd_0_7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2" name="Google Shape;962;g73ebe5debd_0_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3ebe5debd_0_7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3ebe5debd_0_7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3ebe5debd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3ebe5debd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73ebe5debd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73ebe5debd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73ebe5debd_0_7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73ebe5debd_0_7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73ebe5debd_0_8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8" name="Google Shape;1028;g73ebe5debd_0_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73ebe5debd_0_8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6" name="Google Shape;1036;g73ebe5debd_0_8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73ebe5debd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73ebe5debd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73ebe5debd_0_8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73ebe5debd_0_8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3ebe5debd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ebe5debd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2" name="Shape 1082"/>
        <p:cNvGrpSpPr/>
        <p:nvPr/>
      </p:nvGrpSpPr>
      <p:grpSpPr>
        <a:xfrm>
          <a:off x="0" y="0"/>
          <a:ext cx="0" cy="0"/>
          <a:chOff x="0" y="0"/>
          <a:chExt cx="0" cy="0"/>
        </a:xfrm>
      </p:grpSpPr>
      <p:sp>
        <p:nvSpPr>
          <p:cNvPr id="1083" name="Google Shape;1083;g73ebe5debd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4" name="Google Shape;1084;g73ebe5debd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73ebe5debd_0_8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73ebe5debd_0_8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73ebe5debd_0_8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7" name="Google Shape;1117;g73ebe5debd_0_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73ebe5debd_0_9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73ebe5debd_0_9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73ebe5debd_0_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73ebe5debd_0_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8" name="Shape 1168"/>
        <p:cNvGrpSpPr/>
        <p:nvPr/>
      </p:nvGrpSpPr>
      <p:grpSpPr>
        <a:xfrm>
          <a:off x="0" y="0"/>
          <a:ext cx="0" cy="0"/>
          <a:chOff x="0" y="0"/>
          <a:chExt cx="0" cy="0"/>
        </a:xfrm>
      </p:grpSpPr>
      <p:sp>
        <p:nvSpPr>
          <p:cNvPr id="1169" name="Google Shape;1169;g73ebe5debd_0_9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0" name="Google Shape;1170;g73ebe5debd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6" name="Shape 1186"/>
        <p:cNvGrpSpPr/>
        <p:nvPr/>
      </p:nvGrpSpPr>
      <p:grpSpPr>
        <a:xfrm>
          <a:off x="0" y="0"/>
          <a:ext cx="0" cy="0"/>
          <a:chOff x="0" y="0"/>
          <a:chExt cx="0" cy="0"/>
        </a:xfrm>
      </p:grpSpPr>
      <p:sp>
        <p:nvSpPr>
          <p:cNvPr id="1187" name="Google Shape;1187;g73ebe5debd_0_9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8" name="Google Shape;1188;g73ebe5debd_0_9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g73ebe5debd_0_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3" name="Google Shape;1203;g73ebe5debd_0_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8" name="Shape 1218"/>
        <p:cNvGrpSpPr/>
        <p:nvPr/>
      </p:nvGrpSpPr>
      <p:grpSpPr>
        <a:xfrm>
          <a:off x="0" y="0"/>
          <a:ext cx="0" cy="0"/>
          <a:chOff x="0" y="0"/>
          <a:chExt cx="0" cy="0"/>
        </a:xfrm>
      </p:grpSpPr>
      <p:sp>
        <p:nvSpPr>
          <p:cNvPr id="1219" name="Google Shape;1219;g73ebe5debd_0_9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0" name="Google Shape;1220;g73ebe5debd_0_9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73ebe5debd_0_1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7" name="Google Shape;1237;g73ebe5debd_0_1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3ebe5debd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ebe5debd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9" name="Shape 1249"/>
        <p:cNvGrpSpPr/>
        <p:nvPr/>
      </p:nvGrpSpPr>
      <p:grpSpPr>
        <a:xfrm>
          <a:off x="0" y="0"/>
          <a:ext cx="0" cy="0"/>
          <a:chOff x="0" y="0"/>
          <a:chExt cx="0" cy="0"/>
        </a:xfrm>
      </p:grpSpPr>
      <p:sp>
        <p:nvSpPr>
          <p:cNvPr id="1250" name="Google Shape;1250;g73ebe5debd_0_1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1" name="Google Shape;1251;g73ebe5debd_0_1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7" name="Shape 1257"/>
        <p:cNvGrpSpPr/>
        <p:nvPr/>
      </p:nvGrpSpPr>
      <p:grpSpPr>
        <a:xfrm>
          <a:off x="0" y="0"/>
          <a:ext cx="0" cy="0"/>
          <a:chOff x="0" y="0"/>
          <a:chExt cx="0" cy="0"/>
        </a:xfrm>
      </p:grpSpPr>
      <p:sp>
        <p:nvSpPr>
          <p:cNvPr id="1258" name="Google Shape;1258;g73ebe5debd_0_10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9" name="Google Shape;1259;g73ebe5debd_0_10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5" name="Shape 1265"/>
        <p:cNvGrpSpPr/>
        <p:nvPr/>
      </p:nvGrpSpPr>
      <p:grpSpPr>
        <a:xfrm>
          <a:off x="0" y="0"/>
          <a:ext cx="0" cy="0"/>
          <a:chOff x="0" y="0"/>
          <a:chExt cx="0" cy="0"/>
        </a:xfrm>
      </p:grpSpPr>
      <p:sp>
        <p:nvSpPr>
          <p:cNvPr id="1266" name="Google Shape;1266;g73ebe5debd_0_10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7" name="Google Shape;1267;g73ebe5debd_0_10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3" name="Shape 1273"/>
        <p:cNvGrpSpPr/>
        <p:nvPr/>
      </p:nvGrpSpPr>
      <p:grpSpPr>
        <a:xfrm>
          <a:off x="0" y="0"/>
          <a:ext cx="0" cy="0"/>
          <a:chOff x="0" y="0"/>
          <a:chExt cx="0" cy="0"/>
        </a:xfrm>
      </p:grpSpPr>
      <p:sp>
        <p:nvSpPr>
          <p:cNvPr id="1274" name="Google Shape;1274;g73ebe5debd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5" name="Google Shape;1275;g73ebe5debd_0_10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1" name="Shape 1281"/>
        <p:cNvGrpSpPr/>
        <p:nvPr/>
      </p:nvGrpSpPr>
      <p:grpSpPr>
        <a:xfrm>
          <a:off x="0" y="0"/>
          <a:ext cx="0" cy="0"/>
          <a:chOff x="0" y="0"/>
          <a:chExt cx="0" cy="0"/>
        </a:xfrm>
      </p:grpSpPr>
      <p:sp>
        <p:nvSpPr>
          <p:cNvPr id="1282" name="Google Shape;1282;g73ebe5debd_0_10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3" name="Google Shape;1283;g73ebe5debd_0_1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9" name="Shape 1289"/>
        <p:cNvGrpSpPr/>
        <p:nvPr/>
      </p:nvGrpSpPr>
      <p:grpSpPr>
        <a:xfrm>
          <a:off x="0" y="0"/>
          <a:ext cx="0" cy="0"/>
          <a:chOff x="0" y="0"/>
          <a:chExt cx="0" cy="0"/>
        </a:xfrm>
      </p:grpSpPr>
      <p:sp>
        <p:nvSpPr>
          <p:cNvPr id="1290" name="Google Shape;1290;g73ebe5debd_0_10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1" name="Google Shape;1291;g73ebe5debd_0_10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7" name="Shape 1297"/>
        <p:cNvGrpSpPr/>
        <p:nvPr/>
      </p:nvGrpSpPr>
      <p:grpSpPr>
        <a:xfrm>
          <a:off x="0" y="0"/>
          <a:ext cx="0" cy="0"/>
          <a:chOff x="0" y="0"/>
          <a:chExt cx="0" cy="0"/>
        </a:xfrm>
      </p:grpSpPr>
      <p:sp>
        <p:nvSpPr>
          <p:cNvPr id="1298" name="Google Shape;1298;g73ebe5debd_0_10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9" name="Google Shape;1299;g73ebe5debd_0_10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5" name="Shape 1305"/>
        <p:cNvGrpSpPr/>
        <p:nvPr/>
      </p:nvGrpSpPr>
      <p:grpSpPr>
        <a:xfrm>
          <a:off x="0" y="0"/>
          <a:ext cx="0" cy="0"/>
          <a:chOff x="0" y="0"/>
          <a:chExt cx="0" cy="0"/>
        </a:xfrm>
      </p:grpSpPr>
      <p:sp>
        <p:nvSpPr>
          <p:cNvPr id="1306" name="Google Shape;1306;g73ebe5debd_0_10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7" name="Google Shape;1307;g73ebe5debd_0_10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3" name="Shape 1313"/>
        <p:cNvGrpSpPr/>
        <p:nvPr/>
      </p:nvGrpSpPr>
      <p:grpSpPr>
        <a:xfrm>
          <a:off x="0" y="0"/>
          <a:ext cx="0" cy="0"/>
          <a:chOff x="0" y="0"/>
          <a:chExt cx="0" cy="0"/>
        </a:xfrm>
      </p:grpSpPr>
      <p:sp>
        <p:nvSpPr>
          <p:cNvPr id="1314" name="Google Shape;1314;g73ebe5debd_0_10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5" name="Google Shape;1315;g73ebe5debd_0_10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5" name="Shape 1345"/>
        <p:cNvGrpSpPr/>
        <p:nvPr/>
      </p:nvGrpSpPr>
      <p:grpSpPr>
        <a:xfrm>
          <a:off x="0" y="0"/>
          <a:ext cx="0" cy="0"/>
          <a:chOff x="0" y="0"/>
          <a:chExt cx="0" cy="0"/>
        </a:xfrm>
      </p:grpSpPr>
      <p:sp>
        <p:nvSpPr>
          <p:cNvPr id="1346" name="Google Shape;1346;g73ebe5debd_0_1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7" name="Google Shape;1347;g73ebe5debd_0_1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73ebe5deb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73ebe5deb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7" name="Shape 1377"/>
        <p:cNvGrpSpPr/>
        <p:nvPr/>
      </p:nvGrpSpPr>
      <p:grpSpPr>
        <a:xfrm>
          <a:off x="0" y="0"/>
          <a:ext cx="0" cy="0"/>
          <a:chOff x="0" y="0"/>
          <a:chExt cx="0" cy="0"/>
        </a:xfrm>
      </p:grpSpPr>
      <p:sp>
        <p:nvSpPr>
          <p:cNvPr id="1378" name="Google Shape;1378;g73ebe5debd_0_1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9" name="Google Shape;1379;g73ebe5debd_0_1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9" name="Shape 1409"/>
        <p:cNvGrpSpPr/>
        <p:nvPr/>
      </p:nvGrpSpPr>
      <p:grpSpPr>
        <a:xfrm>
          <a:off x="0" y="0"/>
          <a:ext cx="0" cy="0"/>
          <a:chOff x="0" y="0"/>
          <a:chExt cx="0" cy="0"/>
        </a:xfrm>
      </p:grpSpPr>
      <p:sp>
        <p:nvSpPr>
          <p:cNvPr id="1410" name="Google Shape;1410;g73ebe5debd_0_1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1" name="Google Shape;1411;g73ebe5debd_0_1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9" name="Shape 1449"/>
        <p:cNvGrpSpPr/>
        <p:nvPr/>
      </p:nvGrpSpPr>
      <p:grpSpPr>
        <a:xfrm>
          <a:off x="0" y="0"/>
          <a:ext cx="0" cy="0"/>
          <a:chOff x="0" y="0"/>
          <a:chExt cx="0" cy="0"/>
        </a:xfrm>
      </p:grpSpPr>
      <p:sp>
        <p:nvSpPr>
          <p:cNvPr id="1450" name="Google Shape;1450;g73ebe5debd_0_1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1" name="Google Shape;1451;g73ebe5debd_0_1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2" name="Shape 1492"/>
        <p:cNvGrpSpPr/>
        <p:nvPr/>
      </p:nvGrpSpPr>
      <p:grpSpPr>
        <a:xfrm>
          <a:off x="0" y="0"/>
          <a:ext cx="0" cy="0"/>
          <a:chOff x="0" y="0"/>
          <a:chExt cx="0" cy="0"/>
        </a:xfrm>
      </p:grpSpPr>
      <p:sp>
        <p:nvSpPr>
          <p:cNvPr id="1493" name="Google Shape;1493;g73ebe5debd_0_12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4" name="Google Shape;1494;g73ebe5debd_0_12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0" name="Shape 1500"/>
        <p:cNvGrpSpPr/>
        <p:nvPr/>
      </p:nvGrpSpPr>
      <p:grpSpPr>
        <a:xfrm>
          <a:off x="0" y="0"/>
          <a:ext cx="0" cy="0"/>
          <a:chOff x="0" y="0"/>
          <a:chExt cx="0" cy="0"/>
        </a:xfrm>
      </p:grpSpPr>
      <p:sp>
        <p:nvSpPr>
          <p:cNvPr id="1501" name="Google Shape;1501;g73ebe5debd_0_12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2" name="Google Shape;1502;g73ebe5debd_0_1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8" name="Shape 1508"/>
        <p:cNvGrpSpPr/>
        <p:nvPr/>
      </p:nvGrpSpPr>
      <p:grpSpPr>
        <a:xfrm>
          <a:off x="0" y="0"/>
          <a:ext cx="0" cy="0"/>
          <a:chOff x="0" y="0"/>
          <a:chExt cx="0" cy="0"/>
        </a:xfrm>
      </p:grpSpPr>
      <p:sp>
        <p:nvSpPr>
          <p:cNvPr id="1509" name="Google Shape;1509;g73ebe5debd_0_1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0" name="Google Shape;1510;g73ebe5debd_0_1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73ebe5debd_0_1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73ebe5debd_0_1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0" name="Shape 1530"/>
        <p:cNvGrpSpPr/>
        <p:nvPr/>
      </p:nvGrpSpPr>
      <p:grpSpPr>
        <a:xfrm>
          <a:off x="0" y="0"/>
          <a:ext cx="0" cy="0"/>
          <a:chOff x="0" y="0"/>
          <a:chExt cx="0" cy="0"/>
        </a:xfrm>
      </p:grpSpPr>
      <p:sp>
        <p:nvSpPr>
          <p:cNvPr id="1531" name="Google Shape;1531;g73ebe5debd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2" name="Google Shape;1532;g73ebe5debd_0_1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2" name="Shape 1542"/>
        <p:cNvGrpSpPr/>
        <p:nvPr/>
      </p:nvGrpSpPr>
      <p:grpSpPr>
        <a:xfrm>
          <a:off x="0" y="0"/>
          <a:ext cx="0" cy="0"/>
          <a:chOff x="0" y="0"/>
          <a:chExt cx="0" cy="0"/>
        </a:xfrm>
      </p:grpSpPr>
      <p:sp>
        <p:nvSpPr>
          <p:cNvPr id="1543" name="Google Shape;1543;g73ebe5debd_0_1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4" name="Google Shape;1544;g73ebe5debd_0_1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0" name="Shape 1550"/>
        <p:cNvGrpSpPr/>
        <p:nvPr/>
      </p:nvGrpSpPr>
      <p:grpSpPr>
        <a:xfrm>
          <a:off x="0" y="0"/>
          <a:ext cx="0" cy="0"/>
          <a:chOff x="0" y="0"/>
          <a:chExt cx="0" cy="0"/>
        </a:xfrm>
      </p:grpSpPr>
      <p:sp>
        <p:nvSpPr>
          <p:cNvPr id="1551" name="Google Shape;1551;g73ebe5debd_0_13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2" name="Google Shape;1552;g73ebe5debd_0_13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 Id="rId3" Type="http://schemas.openxmlformats.org/officeDocument/2006/relationships/image" Target="../media/image1.jp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 Id="rId3" Type="http://schemas.openxmlformats.org/officeDocument/2006/relationships/image" Target="../media/image1.jp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 Id="rId3" Type="http://schemas.openxmlformats.org/officeDocument/2006/relationships/image" Target="../media/image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6.jp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6.jp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 Id="rId3" Type="http://schemas.openxmlformats.org/officeDocument/2006/relationships/image" Target="../media/image6.jpg"/><Relationship Id="rId4" Type="http://schemas.openxmlformats.org/officeDocument/2006/relationships/image" Target="../media/image9.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6.jp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6.jp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 Id="rId3" Type="http://schemas.openxmlformats.org/officeDocument/2006/relationships/image" Target="../media/image6.jp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jp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1.xml"/><Relationship Id="rId3" Type="http://schemas.openxmlformats.org/officeDocument/2006/relationships/image" Target="../media/image1.jp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 Id="rId3" Type="http://schemas.openxmlformats.org/officeDocument/2006/relationships/image" Target="../media/image6.jp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 Id="rId3" Type="http://schemas.openxmlformats.org/officeDocument/2006/relationships/image" Target="../media/image6.jp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6.jp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6.jp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 Id="rId3" Type="http://schemas.openxmlformats.org/officeDocument/2006/relationships/image" Target="../media/image6.jp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 Id="rId3" Type="http://schemas.openxmlformats.org/officeDocument/2006/relationships/image" Target="../media/image6.jpg"/><Relationship Id="rId4" Type="http://schemas.openxmlformats.org/officeDocument/2006/relationships/image" Target="../media/image10.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 Id="rId3" Type="http://schemas.openxmlformats.org/officeDocument/2006/relationships/image" Target="../media/image10.png"/><Relationship Id="rId4" Type="http://schemas.openxmlformats.org/officeDocument/2006/relationships/image" Target="../media/image6.jp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 Id="rId3" Type="http://schemas.openxmlformats.org/officeDocument/2006/relationships/image" Target="../media/image10.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 Id="rId3" Type="http://schemas.openxmlformats.org/officeDocument/2006/relationships/image" Target="../media/image10.png"/><Relationship Id="rId4" Type="http://schemas.openxmlformats.org/officeDocument/2006/relationships/image" Target="../media/image6.jp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6.jpg"/><Relationship Id="rId4" Type="http://schemas.openxmlformats.org/officeDocument/2006/relationships/image" Target="../media/image1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 Id="rId3" Type="http://schemas.openxmlformats.org/officeDocument/2006/relationships/image" Target="../media/image6.jpg"/><Relationship Id="rId4" Type="http://schemas.openxmlformats.org/officeDocument/2006/relationships/image" Target="../media/image1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image" Target="../media/image10.png"/><Relationship Id="rId4" Type="http://schemas.openxmlformats.org/officeDocument/2006/relationships/image" Target="../media/image6.jp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 Id="rId3" Type="http://schemas.openxmlformats.org/officeDocument/2006/relationships/image" Target="../media/image6.jpg"/><Relationship Id="rId4" Type="http://schemas.openxmlformats.org/officeDocument/2006/relationships/image" Target="../media/image1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 Id="rId3" Type="http://schemas.openxmlformats.org/officeDocument/2006/relationships/image" Target="../media/image12.png"/><Relationship Id="rId4" Type="http://schemas.openxmlformats.org/officeDocument/2006/relationships/image" Target="../media/image6.jp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 Id="rId3" Type="http://schemas.openxmlformats.org/officeDocument/2006/relationships/image" Target="../media/image12.png"/><Relationship Id="rId4" Type="http://schemas.openxmlformats.org/officeDocument/2006/relationships/image" Target="../media/image6.jp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jp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 Id="rId3" Type="http://schemas.openxmlformats.org/officeDocument/2006/relationships/image" Target="../media/image6.jp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 Id="rId3" Type="http://schemas.openxmlformats.org/officeDocument/2006/relationships/image" Target="../media/image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jp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 Id="rId3" Type="http://schemas.openxmlformats.org/officeDocument/2006/relationships/image" Target="../media/image6.jp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6.jp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 Id="rId3" Type="http://schemas.openxmlformats.org/officeDocument/2006/relationships/image" Target="../media/image6.jp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 Id="rId3" Type="http://schemas.openxmlformats.org/officeDocument/2006/relationships/image" Target="../media/image6.jp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jp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 Id="rId3" Type="http://schemas.openxmlformats.org/officeDocument/2006/relationships/image" Target="../media/image6.jp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 Id="rId3" Type="http://schemas.openxmlformats.org/officeDocument/2006/relationships/image" Target="../media/image6.jp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jp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jp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jp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6.jp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6.jp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jp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image" Target="../media/image6.jp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jp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jp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jp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 Id="rId3" Type="http://schemas.openxmlformats.org/officeDocument/2006/relationships/image" Target="../media/image6.jp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9.xml"/><Relationship Id="rId3" Type="http://schemas.openxmlformats.org/officeDocument/2006/relationships/image" Target="../media/image6.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0.xml"/><Relationship Id="rId3" Type="http://schemas.openxmlformats.org/officeDocument/2006/relationships/image" Target="../media/image6.jp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1.xml"/><Relationship Id="rId3" Type="http://schemas.openxmlformats.org/officeDocument/2006/relationships/image" Target="../media/image6.jp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2.xml"/><Relationship Id="rId3" Type="http://schemas.openxmlformats.org/officeDocument/2006/relationships/image" Target="../media/image6.jp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3.xml"/><Relationship Id="rId3" Type="http://schemas.openxmlformats.org/officeDocument/2006/relationships/image" Target="../media/image13.png"/><Relationship Id="rId4" Type="http://schemas.openxmlformats.org/officeDocument/2006/relationships/image" Target="../media/image6.jp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4.xml"/><Relationship Id="rId3" Type="http://schemas.openxmlformats.org/officeDocument/2006/relationships/image" Target="../media/image6.jpg"/><Relationship Id="rId4" Type="http://schemas.openxmlformats.org/officeDocument/2006/relationships/image" Target="../media/image14.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5.xml"/><Relationship Id="rId3" Type="http://schemas.openxmlformats.org/officeDocument/2006/relationships/image" Target="../media/image6.jp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6.xml"/><Relationship Id="rId3" Type="http://schemas.openxmlformats.org/officeDocument/2006/relationships/image" Target="../media/image6.jp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7.xml"/><Relationship Id="rId3" Type="http://schemas.openxmlformats.org/officeDocument/2006/relationships/image" Target="../media/image6.jpg"/><Relationship Id="rId4" Type="http://schemas.openxmlformats.org/officeDocument/2006/relationships/image" Target="../media/image15.png"/><Relationship Id="rId5" Type="http://schemas.openxmlformats.org/officeDocument/2006/relationships/image" Target="../media/image16.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8.xml"/><Relationship Id="rId3" Type="http://schemas.openxmlformats.org/officeDocument/2006/relationships/image" Target="../media/image6.jp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9.xml"/><Relationship Id="rId3" Type="http://schemas.openxmlformats.org/officeDocument/2006/relationships/image" Target="../media/image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0.xml"/><Relationship Id="rId3" Type="http://schemas.openxmlformats.org/officeDocument/2006/relationships/image" Target="../media/image6.jp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1.xml"/><Relationship Id="rId3" Type="http://schemas.openxmlformats.org/officeDocument/2006/relationships/image" Target="../media/image17.jp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2.xml"/><Relationship Id="rId3" Type="http://schemas.openxmlformats.org/officeDocument/2006/relationships/image" Target="../media/image6.jp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3.xml"/><Relationship Id="rId3" Type="http://schemas.openxmlformats.org/officeDocument/2006/relationships/image" Target="../media/image6.jp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4.xml"/><Relationship Id="rId3" Type="http://schemas.openxmlformats.org/officeDocument/2006/relationships/image" Target="../media/image6.jp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5.xml"/><Relationship Id="rId3" Type="http://schemas.openxmlformats.org/officeDocument/2006/relationships/image" Target="../media/image6.jp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6.xml"/><Relationship Id="rId3" Type="http://schemas.openxmlformats.org/officeDocument/2006/relationships/image" Target="../media/image6.jp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7.xml"/><Relationship Id="rId3" Type="http://schemas.openxmlformats.org/officeDocument/2006/relationships/image" Target="../media/image6.jp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8.xml"/><Relationship Id="rId3" Type="http://schemas.openxmlformats.org/officeDocument/2006/relationships/image" Target="../media/image6.jp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9.xml"/><Relationship Id="rId3" Type="http://schemas.openxmlformats.org/officeDocument/2006/relationships/image" Target="../media/image6.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jp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0.xml"/><Relationship Id="rId3" Type="http://schemas.openxmlformats.org/officeDocument/2006/relationships/image" Target="../media/image6.jp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1.xml"/><Relationship Id="rId3" Type="http://schemas.openxmlformats.org/officeDocument/2006/relationships/image" Target="../media/image6.jp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2.xml"/><Relationship Id="rId3" Type="http://schemas.openxmlformats.org/officeDocument/2006/relationships/image" Target="../media/image6.jp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3.xml"/><Relationship Id="rId3" Type="http://schemas.openxmlformats.org/officeDocument/2006/relationships/image" Target="../media/image6.jpg"/><Relationship Id="rId4" Type="http://schemas.openxmlformats.org/officeDocument/2006/relationships/image" Target="../media/image18.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4.xml"/><Relationship Id="rId3" Type="http://schemas.openxmlformats.org/officeDocument/2006/relationships/image" Target="../media/image18.png"/><Relationship Id="rId4" Type="http://schemas.openxmlformats.org/officeDocument/2006/relationships/image" Target="../media/image6.jp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5.xml"/><Relationship Id="rId3" Type="http://schemas.openxmlformats.org/officeDocument/2006/relationships/image" Target="../media/image19.png"/><Relationship Id="rId4" Type="http://schemas.openxmlformats.org/officeDocument/2006/relationships/image" Target="../media/image6.jpg"/><Relationship Id="rId5" Type="http://schemas.openxmlformats.org/officeDocument/2006/relationships/image" Target="../media/image20.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6.xml"/><Relationship Id="rId3" Type="http://schemas.openxmlformats.org/officeDocument/2006/relationships/image" Target="../media/image6.jp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7.xml"/><Relationship Id="rId3" Type="http://schemas.openxmlformats.org/officeDocument/2006/relationships/image" Target="../media/image6.jpg"/><Relationship Id="rId4" Type="http://schemas.openxmlformats.org/officeDocument/2006/relationships/image" Target="../media/image23.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8.xml"/><Relationship Id="rId3" Type="http://schemas.openxmlformats.org/officeDocument/2006/relationships/image" Target="../media/image6.jp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9.xml"/><Relationship Id="rId3" Type="http://schemas.openxmlformats.org/officeDocument/2006/relationships/image" Target="../media/image6.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0.xml"/><Relationship Id="rId3" Type="http://schemas.openxmlformats.org/officeDocument/2006/relationships/image" Target="../media/image6.jp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1.xml"/><Relationship Id="rId3" Type="http://schemas.openxmlformats.org/officeDocument/2006/relationships/image" Target="../media/image6.jp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2.xml"/><Relationship Id="rId3" Type="http://schemas.openxmlformats.org/officeDocument/2006/relationships/image" Target="../media/image6.jp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3.xml"/><Relationship Id="rId3" Type="http://schemas.openxmlformats.org/officeDocument/2006/relationships/image" Target="../media/image6.jp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4.xml"/><Relationship Id="rId3" Type="http://schemas.openxmlformats.org/officeDocument/2006/relationships/image" Target="../media/image6.jp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5.xml"/><Relationship Id="rId3" Type="http://schemas.openxmlformats.org/officeDocument/2006/relationships/image" Target="../media/image6.jp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6.xml"/><Relationship Id="rId3" Type="http://schemas.openxmlformats.org/officeDocument/2006/relationships/image" Target="../media/image6.jp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7.xml"/><Relationship Id="rId3" Type="http://schemas.openxmlformats.org/officeDocument/2006/relationships/image" Target="../media/image6.jp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8.xml"/><Relationship Id="rId3" Type="http://schemas.openxmlformats.org/officeDocument/2006/relationships/image" Target="../media/image6.jp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9.xml"/><Relationship Id="rId3" Type="http://schemas.openxmlformats.org/officeDocument/2006/relationships/image" Target="../media/image6.jpg"/><Relationship Id="rId4" Type="http://schemas.openxmlformats.org/officeDocument/2006/relationships/image" Target="../media/image21.png"/><Relationship Id="rId5"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jp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0.xml"/><Relationship Id="rId3" Type="http://schemas.openxmlformats.org/officeDocument/2006/relationships/image" Target="../media/image6.jp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1.xml"/><Relationship Id="rId3" Type="http://schemas.openxmlformats.org/officeDocument/2006/relationships/image" Target="../media/image17.jp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2.xml"/><Relationship Id="rId3" Type="http://schemas.openxmlformats.org/officeDocument/2006/relationships/image" Target="../media/image6.jp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3.xml"/><Relationship Id="rId3" Type="http://schemas.openxmlformats.org/officeDocument/2006/relationships/image" Target="../media/image6.jp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4.xml"/><Relationship Id="rId3" Type="http://schemas.openxmlformats.org/officeDocument/2006/relationships/image" Target="../media/image6.jp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5.xml"/><Relationship Id="rId3" Type="http://schemas.openxmlformats.org/officeDocument/2006/relationships/image" Target="../media/image6.jp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6.xml"/><Relationship Id="rId3" Type="http://schemas.openxmlformats.org/officeDocument/2006/relationships/image" Target="../media/image6.jp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7.xml"/><Relationship Id="rId3" Type="http://schemas.openxmlformats.org/officeDocument/2006/relationships/image" Target="../media/image6.jp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8.xml"/><Relationship Id="rId3" Type="http://schemas.openxmlformats.org/officeDocument/2006/relationships/image" Target="../media/image6.jp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0.xml"/><Relationship Id="rId3" Type="http://schemas.openxmlformats.org/officeDocument/2006/relationships/image" Target="../media/image6.jp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1.xml"/><Relationship Id="rId3" Type="http://schemas.openxmlformats.org/officeDocument/2006/relationships/image" Target="../media/image6.jp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2.xml"/><Relationship Id="rId3" Type="http://schemas.openxmlformats.org/officeDocument/2006/relationships/image" Target="../media/image6.jp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3.xml"/><Relationship Id="rId3" Type="http://schemas.openxmlformats.org/officeDocument/2006/relationships/image" Target="../media/image6.jp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4.xml"/><Relationship Id="rId3" Type="http://schemas.openxmlformats.org/officeDocument/2006/relationships/image" Target="../media/image17.jp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5.xml"/><Relationship Id="rId3" Type="http://schemas.openxmlformats.org/officeDocument/2006/relationships/image" Target="../media/image6.jp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6.xml"/><Relationship Id="rId3" Type="http://schemas.openxmlformats.org/officeDocument/2006/relationships/image" Target="../media/image6.jp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7.xml"/><Relationship Id="rId3" Type="http://schemas.openxmlformats.org/officeDocument/2006/relationships/image" Target="../media/image6.jp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8.xml"/><Relationship Id="rId3" Type="http://schemas.openxmlformats.org/officeDocument/2006/relationships/image" Target="../media/image6.jp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9.xml"/><Relationship Id="rId3" Type="http://schemas.openxmlformats.org/officeDocument/2006/relationships/image" Target="../media/image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0.xml"/><Relationship Id="rId3" Type="http://schemas.openxmlformats.org/officeDocument/2006/relationships/image" Target="../media/image6.jp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1.xml"/><Relationship Id="rId3" Type="http://schemas.openxmlformats.org/officeDocument/2006/relationships/image" Target="../media/image17.jp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2.xml"/><Relationship Id="rId3" Type="http://schemas.openxmlformats.org/officeDocument/2006/relationships/image" Target="../media/image17.jp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3.xml"/><Relationship Id="rId3" Type="http://schemas.openxmlformats.org/officeDocument/2006/relationships/image" Target="../media/image17.jp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4.xml"/><Relationship Id="rId3" Type="http://schemas.openxmlformats.org/officeDocument/2006/relationships/image" Target="../media/image17.jp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5.xml"/><Relationship Id="rId3" Type="http://schemas.openxmlformats.org/officeDocument/2006/relationships/image" Target="../media/image17.jp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6.xml"/><Relationship Id="rId3" Type="http://schemas.openxmlformats.org/officeDocument/2006/relationships/image" Target="../media/image17.jp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7.xml"/><Relationship Id="rId3" Type="http://schemas.openxmlformats.org/officeDocument/2006/relationships/image" Target="../media/image17.jp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8.xml"/><Relationship Id="rId3" Type="http://schemas.openxmlformats.org/officeDocument/2006/relationships/image" Target="../media/image17.jp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9.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jp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0.xml"/><Relationship Id="rId3" Type="http://schemas.openxmlformats.org/officeDocument/2006/relationships/image" Target="../media/image6.jp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1.xml"/><Relationship Id="rId3" Type="http://schemas.openxmlformats.org/officeDocument/2006/relationships/image" Target="../media/image6.jpg"/><Relationship Id="rId4" Type="http://schemas.openxmlformats.org/officeDocument/2006/relationships/hyperlink" Target="https://www.tensorflow.org/tensorboard/tensorboard_in_notebook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jp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jp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1.jp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jp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jp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jp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5.png"/><Relationship Id="rId4" Type="http://schemas.openxmlformats.org/officeDocument/2006/relationships/image" Target="../media/image1.jp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jp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1.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1.jp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1.jp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1.jp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 Id="rId3" Type="http://schemas.openxmlformats.org/officeDocument/2006/relationships/image" Target="../media/image1.jp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1.jp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jp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6.jp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 Id="rId3" Type="http://schemas.openxmlformats.org/officeDocument/2006/relationships/image" Target="../media/image6.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 Id="rId3" Type="http://schemas.openxmlformats.org/officeDocument/2006/relationships/image" Target="../media/image6.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 Id="rId3" Type="http://schemas.openxmlformats.org/officeDocument/2006/relationships/image" Target="../media/image6.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image" Target="../media/image6.jp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 Id="rId3" Type="http://schemas.openxmlformats.org/officeDocument/2006/relationships/image" Target="../media/image6.jpg"/><Relationship Id="rId4" Type="http://schemas.openxmlformats.org/officeDocument/2006/relationships/image" Target="../media/image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image" Target="../media/image6.jpg"/><Relationship Id="rId4" Type="http://schemas.openxmlformats.org/officeDocument/2006/relationships/image" Target="../media/image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6.jpg"/><Relationship Id="rId4" Type="http://schemas.openxmlformats.org/officeDocument/2006/relationships/image" Target="../media/image7.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image" Target="../media/image6.jp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6.jpg"/><Relationship Id="rId4" Type="http://schemas.openxmlformats.org/officeDocument/2006/relationships/image" Target="../media/image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 Id="rId3" Type="http://schemas.openxmlformats.org/officeDocument/2006/relationships/image" Target="../media/image6.jpg"/><Relationship Id="rId4" Type="http://schemas.openxmlformats.org/officeDocument/2006/relationships/image" Target="../media/image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6.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6.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2.xml"/><Relationship Id="rId3" Type="http://schemas.openxmlformats.org/officeDocument/2006/relationships/image" Target="../media/image1.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6.jp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6.jp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6.jp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6.jp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image" Target="../media/image6.jp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1.jp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jp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jp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image" Target="../media/image1.jp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1.jp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6.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6.jp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 Id="rId3" Type="http://schemas.openxmlformats.org/officeDocument/2006/relationships/image" Target="../media/image6.jp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 Id="rId3" Type="http://schemas.openxmlformats.org/officeDocument/2006/relationships/image" Target="../media/image6.jp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6.jp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 Id="rId3" Type="http://schemas.openxmlformats.org/officeDocument/2006/relationships/image" Target="../media/image6.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Understanding Artificial Neural Networks</a:t>
            </a:r>
            <a:endParaRPr b="1">
              <a:latin typeface="Montserrat"/>
              <a:ea typeface="Montserrat"/>
              <a:cs typeface="Montserrat"/>
              <a:sym typeface="Montserrat"/>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56" name="Google Shape;56;p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 name="Google Shape;57;p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26" name="Google Shape;126;p2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Stained Neurons in cerebral cortex</a:t>
            </a:r>
            <a:endParaRPr sz="2900">
              <a:solidFill>
                <a:srgbClr val="434343"/>
              </a:solidFill>
              <a:latin typeface="Montserrat"/>
              <a:ea typeface="Montserrat"/>
              <a:cs typeface="Montserrat"/>
              <a:sym typeface="Montserrat"/>
            </a:endParaRPr>
          </a:p>
        </p:txBody>
      </p:sp>
      <p:pic>
        <p:nvPicPr>
          <p:cNvPr descr="watermark.jpg" id="127" name="Google Shape;127;p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 name="Google Shape;128;p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29" name="Google Shape;129;p22"/>
          <p:cNvPicPr preferRelativeResize="0"/>
          <p:nvPr/>
        </p:nvPicPr>
        <p:blipFill>
          <a:blip r:embed="rId4">
            <a:alphaModFix/>
          </a:blip>
          <a:stretch>
            <a:fillRect/>
          </a:stretch>
        </p:blipFill>
        <p:spPr>
          <a:xfrm>
            <a:off x="2877025" y="1743375"/>
            <a:ext cx="3578249" cy="2963575"/>
          </a:xfrm>
          <a:prstGeom prst="rect">
            <a:avLst/>
          </a:prstGeom>
          <a:noFill/>
          <a:ln>
            <a:noFill/>
          </a:ln>
        </p:spPr>
      </p:pic>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1" name="Shape 1561"/>
        <p:cNvGrpSpPr/>
        <p:nvPr/>
      </p:nvGrpSpPr>
      <p:grpSpPr>
        <a:xfrm>
          <a:off x="0" y="0"/>
          <a:ext cx="0" cy="0"/>
          <a:chOff x="0" y="0"/>
          <a:chExt cx="0" cy="0"/>
        </a:xfrm>
      </p:grpSpPr>
      <p:sp>
        <p:nvSpPr>
          <p:cNvPr id="1562" name="Google Shape;1562;p1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563" name="Google Shape;1563;p112"/>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564" name="Google Shape;1564;p1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65" name="Google Shape;1565;p1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66" name="Google Shape;1566;p112"/>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112"/>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112"/>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69" name="Google Shape;1569;p112"/>
          <p:cNvCxnSpPr>
            <a:stCxn id="1570" idx="6"/>
            <a:endCxn id="1567"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571" name="Google Shape;1571;p112"/>
          <p:cNvCxnSpPr>
            <a:stCxn id="1570" idx="6"/>
            <a:endCxn id="1566"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572" name="Google Shape;1572;p112"/>
          <p:cNvCxnSpPr>
            <a:stCxn id="1573" idx="5"/>
            <a:endCxn id="1568"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574" name="Google Shape;1574;p112"/>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575" name="Google Shape;1575;p112"/>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576" name="Google Shape;1576;p112"/>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577" name="Google Shape;1577;p112"/>
          <p:cNvCxnSpPr>
            <a:stCxn id="1578" idx="6"/>
            <a:endCxn id="1566"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579" name="Google Shape;1579;p112"/>
          <p:cNvCxnSpPr>
            <a:stCxn id="1580" idx="5"/>
            <a:endCxn id="1568"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581" name="Google Shape;1581;p112"/>
          <p:cNvCxnSpPr>
            <a:stCxn id="1578" idx="6"/>
            <a:endCxn id="1567"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573" name="Google Shape;1573;p112"/>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112"/>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112"/>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112"/>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112"/>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112"/>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112"/>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87" name="Google Shape;1587;p112"/>
          <p:cNvCxnSpPr>
            <a:stCxn id="1582" idx="6"/>
            <a:endCxn id="1585"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588" name="Google Shape;1588;p112"/>
          <p:cNvCxnSpPr>
            <a:endCxn id="1586"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589" name="Google Shape;1589;p112"/>
          <p:cNvCxnSpPr>
            <a:endCxn id="1585"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590" name="Google Shape;1590;p112"/>
          <p:cNvCxnSpPr>
            <a:endCxn id="1586"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591" name="Google Shape;1591;p112"/>
          <p:cNvCxnSpPr>
            <a:endCxn id="1585"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592" name="Google Shape;1592;p112"/>
          <p:cNvCxnSpPr>
            <a:endCxn id="1586"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593" name="Google Shape;1593;p112"/>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112"/>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595" name="Google Shape;1595;p112"/>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112"/>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112"/>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112"/>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599" name="Google Shape;1599;p112"/>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00" name="Google Shape;1600;p112"/>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4" name="Shape 1604"/>
        <p:cNvGrpSpPr/>
        <p:nvPr/>
      </p:nvGrpSpPr>
      <p:grpSpPr>
        <a:xfrm>
          <a:off x="0" y="0"/>
          <a:ext cx="0" cy="0"/>
          <a:chOff x="0" y="0"/>
          <a:chExt cx="0" cy="0"/>
        </a:xfrm>
      </p:grpSpPr>
      <p:sp>
        <p:nvSpPr>
          <p:cNvPr id="1605" name="Google Shape;1605;p1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06" name="Google Shape;1606;p11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07" name="Google Shape;1607;p1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08" name="Google Shape;1608;p1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09" name="Google Shape;1609;p11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11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11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12" name="Google Shape;1612;p113"/>
          <p:cNvCxnSpPr>
            <a:stCxn id="1613" idx="6"/>
            <a:endCxn id="1610"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14" name="Google Shape;1614;p113"/>
          <p:cNvCxnSpPr>
            <a:stCxn id="1613" idx="6"/>
            <a:endCxn id="1609"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15" name="Google Shape;1615;p113"/>
          <p:cNvCxnSpPr>
            <a:stCxn id="1616" idx="5"/>
            <a:endCxn id="1611"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17" name="Google Shape;1617;p11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18" name="Google Shape;1618;p11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19" name="Google Shape;1619;p11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20" name="Google Shape;1620;p113"/>
          <p:cNvCxnSpPr>
            <a:stCxn id="1621" idx="6"/>
            <a:endCxn id="1609"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22" name="Google Shape;1622;p113"/>
          <p:cNvCxnSpPr>
            <a:stCxn id="1623" idx="5"/>
            <a:endCxn id="1611"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24" name="Google Shape;1624;p113"/>
          <p:cNvCxnSpPr>
            <a:stCxn id="1621" idx="6"/>
            <a:endCxn id="1610"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16" name="Google Shape;1616;p11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3" name="Google Shape;1623;p11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11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11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11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11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11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30" name="Google Shape;1630;p113"/>
          <p:cNvCxnSpPr>
            <a:stCxn id="1625" idx="6"/>
            <a:endCxn id="1628"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31" name="Google Shape;1631;p113"/>
          <p:cNvCxnSpPr>
            <a:endCxn id="1629"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32" name="Google Shape;1632;p113"/>
          <p:cNvCxnSpPr>
            <a:endCxn id="1628"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33" name="Google Shape;1633;p113"/>
          <p:cNvCxnSpPr>
            <a:endCxn id="1629"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34" name="Google Shape;1634;p113"/>
          <p:cNvCxnSpPr>
            <a:endCxn id="1628"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35" name="Google Shape;1635;p113"/>
          <p:cNvCxnSpPr>
            <a:endCxn id="1629"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36" name="Google Shape;1636;p11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11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38" name="Google Shape;1638;p11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11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11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1" name="Google Shape;1641;p113"/>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642" name="Google Shape;1642;p113"/>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643" name="Google Shape;1643;p113"/>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644" name="Google Shape;1644;p113"/>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5" name="Google Shape;1645;p113"/>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6" name="Google Shape;1646;p113"/>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47" name="Google Shape;1647;p113"/>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48" name="Google Shape;1648;p113"/>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49" name="Google Shape;1649;p113"/>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650" name="Google Shape;1650;p113"/>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651" name="Google Shape;1651;p113"/>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652" name="Google Shape;1652;p113"/>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653" name="Google Shape;1653;p113"/>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113"/>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113"/>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113"/>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657" name="Google Shape;1657;p113"/>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
        <p:nvSpPr>
          <p:cNvPr id="1658" name="Google Shape;1658;p113"/>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0.3</a:t>
            </a:r>
            <a:endParaRPr>
              <a:solidFill>
                <a:srgbClr val="434343"/>
              </a:solidFill>
              <a:latin typeface="Montserrat"/>
              <a:ea typeface="Montserrat"/>
              <a:cs typeface="Montserrat"/>
              <a:sym typeface="Montserrat"/>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2" name="Shape 1662"/>
        <p:cNvGrpSpPr/>
        <p:nvPr/>
      </p:nvGrpSpPr>
      <p:grpSpPr>
        <a:xfrm>
          <a:off x="0" y="0"/>
          <a:ext cx="0" cy="0"/>
          <a:chOff x="0" y="0"/>
          <a:chExt cx="0" cy="0"/>
        </a:xfrm>
      </p:grpSpPr>
      <p:sp>
        <p:nvSpPr>
          <p:cNvPr id="1663" name="Google Shape;1663;p1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664" name="Google Shape;1664;p11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Sigmoid Function for Non-Exclusive Classes</a:t>
            </a:r>
            <a:endParaRPr sz="2900">
              <a:solidFill>
                <a:srgbClr val="434343"/>
              </a:solidFill>
              <a:latin typeface="Montserrat"/>
              <a:ea typeface="Montserrat"/>
              <a:cs typeface="Montserrat"/>
              <a:sym typeface="Montserrat"/>
            </a:endParaRPr>
          </a:p>
        </p:txBody>
      </p:sp>
      <p:pic>
        <p:nvPicPr>
          <p:cNvPr descr="watermark.jpg" id="1665" name="Google Shape;1665;p1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66" name="Google Shape;1666;p1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67" name="Google Shape;1667;p11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11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11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70" name="Google Shape;1670;p114"/>
          <p:cNvCxnSpPr>
            <a:stCxn id="1671" idx="6"/>
            <a:endCxn id="166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672" name="Google Shape;1672;p114"/>
          <p:cNvCxnSpPr>
            <a:stCxn id="1671" idx="6"/>
            <a:endCxn id="166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673" name="Google Shape;1673;p114"/>
          <p:cNvCxnSpPr>
            <a:stCxn id="1674" idx="5"/>
            <a:endCxn id="166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675" name="Google Shape;1675;p11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676" name="Google Shape;1676;p11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677" name="Google Shape;1677;p11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678" name="Google Shape;1678;p114"/>
          <p:cNvCxnSpPr>
            <a:stCxn id="1679" idx="6"/>
            <a:endCxn id="166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680" name="Google Shape;1680;p114"/>
          <p:cNvCxnSpPr>
            <a:stCxn id="1681" idx="5"/>
            <a:endCxn id="166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682" name="Google Shape;1682;p114"/>
          <p:cNvCxnSpPr>
            <a:stCxn id="1679" idx="6"/>
            <a:endCxn id="166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674" name="Google Shape;1674;p11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11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11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11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11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11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11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8" name="Google Shape;1688;p114"/>
          <p:cNvCxnSpPr>
            <a:stCxn id="1683" idx="6"/>
            <a:endCxn id="168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689" name="Google Shape;1689;p114"/>
          <p:cNvCxnSpPr>
            <a:endCxn id="168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690" name="Google Shape;1690;p114"/>
          <p:cNvCxnSpPr>
            <a:endCxn id="168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691" name="Google Shape;1691;p114"/>
          <p:cNvCxnSpPr>
            <a:endCxn id="168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692" name="Google Shape;1692;p114"/>
          <p:cNvCxnSpPr>
            <a:endCxn id="168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693" name="Google Shape;1693;p114"/>
          <p:cNvCxnSpPr>
            <a:endCxn id="168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694" name="Google Shape;1694;p11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11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696" name="Google Shape;1696;p11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11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11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11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700" name="Google Shape;1700;p11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701" name="Google Shape;1701;p11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cxnSp>
        <p:nvCxnSpPr>
          <p:cNvPr id="1702" name="Google Shape;1702;p114"/>
          <p:cNvCxnSpPr/>
          <p:nvPr/>
        </p:nvCxnSpPr>
        <p:spPr>
          <a:xfrm flipH="1" rot="10800000">
            <a:off x="6936224" y="19671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3" name="Google Shape;1703;p114"/>
          <p:cNvSpPr txBox="1"/>
          <p:nvPr>
            <p:ph idx="1" type="body"/>
          </p:nvPr>
        </p:nvSpPr>
        <p:spPr>
          <a:xfrm>
            <a:off x="6700859" y="22108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4" name="Google Shape;1704;p114"/>
          <p:cNvSpPr txBox="1"/>
          <p:nvPr>
            <p:ph idx="1" type="body"/>
          </p:nvPr>
        </p:nvSpPr>
        <p:spPr>
          <a:xfrm>
            <a:off x="7671952" y="17163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5" name="Google Shape;1705;p114"/>
          <p:cNvCxnSpPr/>
          <p:nvPr/>
        </p:nvCxnSpPr>
        <p:spPr>
          <a:xfrm flipH="1" rot="10800000">
            <a:off x="6942399" y="29833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6" name="Google Shape;1706;p114"/>
          <p:cNvSpPr txBox="1"/>
          <p:nvPr>
            <p:ph idx="1" type="body"/>
          </p:nvPr>
        </p:nvSpPr>
        <p:spPr>
          <a:xfrm>
            <a:off x="6707034" y="32270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07" name="Google Shape;1707;p114"/>
          <p:cNvSpPr txBox="1"/>
          <p:nvPr>
            <p:ph idx="1" type="body"/>
          </p:nvPr>
        </p:nvSpPr>
        <p:spPr>
          <a:xfrm>
            <a:off x="7678127" y="27325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cxnSp>
        <p:nvCxnSpPr>
          <p:cNvPr id="1708" name="Google Shape;1708;p114"/>
          <p:cNvCxnSpPr/>
          <p:nvPr/>
        </p:nvCxnSpPr>
        <p:spPr>
          <a:xfrm flipH="1" rot="10800000">
            <a:off x="6948574" y="4171764"/>
            <a:ext cx="783300" cy="466500"/>
          </a:xfrm>
          <a:prstGeom prst="curvedConnector3">
            <a:avLst>
              <a:gd fmla="val 50000" name="adj1"/>
            </a:avLst>
          </a:prstGeom>
          <a:noFill/>
          <a:ln cap="flat" cmpd="sng" w="28575">
            <a:solidFill>
              <a:srgbClr val="980000"/>
            </a:solidFill>
            <a:prstDash val="solid"/>
            <a:round/>
            <a:headEnd len="med" w="med" type="none"/>
            <a:tailEnd len="med" w="med" type="none"/>
          </a:ln>
        </p:spPr>
      </p:cxnSp>
      <p:sp>
        <p:nvSpPr>
          <p:cNvPr id="1709" name="Google Shape;1709;p114"/>
          <p:cNvSpPr txBox="1"/>
          <p:nvPr>
            <p:ph idx="1" type="body"/>
          </p:nvPr>
        </p:nvSpPr>
        <p:spPr>
          <a:xfrm>
            <a:off x="6713209" y="4415433"/>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0</a:t>
            </a:r>
            <a:endParaRPr b="1">
              <a:solidFill>
                <a:srgbClr val="CC0000"/>
              </a:solidFill>
              <a:latin typeface="Montserrat"/>
              <a:ea typeface="Montserrat"/>
              <a:cs typeface="Montserrat"/>
              <a:sym typeface="Montserrat"/>
            </a:endParaRPr>
          </a:p>
        </p:txBody>
      </p:sp>
      <p:sp>
        <p:nvSpPr>
          <p:cNvPr id="1710" name="Google Shape;1710;p114"/>
          <p:cNvSpPr txBox="1"/>
          <p:nvPr>
            <p:ph idx="1" type="body"/>
          </p:nvPr>
        </p:nvSpPr>
        <p:spPr>
          <a:xfrm>
            <a:off x="7684302" y="3920974"/>
            <a:ext cx="270600" cy="3651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CC0000"/>
                </a:solidFill>
                <a:latin typeface="Montserrat"/>
                <a:ea typeface="Montserrat"/>
                <a:cs typeface="Montserrat"/>
                <a:sym typeface="Montserrat"/>
              </a:rPr>
              <a:t>1</a:t>
            </a:r>
            <a:endParaRPr b="1">
              <a:solidFill>
                <a:srgbClr val="CC0000"/>
              </a:solidFill>
              <a:latin typeface="Montserrat"/>
              <a:ea typeface="Montserrat"/>
              <a:cs typeface="Montserrat"/>
              <a:sym typeface="Montserrat"/>
            </a:endParaRPr>
          </a:p>
        </p:txBody>
      </p:sp>
      <p:sp>
        <p:nvSpPr>
          <p:cNvPr id="1711" name="Google Shape;1711;p114"/>
          <p:cNvSpPr/>
          <p:nvPr/>
        </p:nvSpPr>
        <p:spPr>
          <a:xfrm>
            <a:off x="8006300" y="2157950"/>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114"/>
          <p:cNvSpPr/>
          <p:nvPr/>
        </p:nvSpPr>
        <p:spPr>
          <a:xfrm>
            <a:off x="7973300" y="307232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114"/>
          <p:cNvSpPr/>
          <p:nvPr/>
        </p:nvSpPr>
        <p:spPr>
          <a:xfrm>
            <a:off x="7973300" y="4287975"/>
            <a:ext cx="295800" cy="21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114"/>
          <p:cNvSpPr txBox="1"/>
          <p:nvPr>
            <p:ph idx="1" type="body"/>
          </p:nvPr>
        </p:nvSpPr>
        <p:spPr>
          <a:xfrm>
            <a:off x="8341800" y="2029698"/>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0.8</a:t>
            </a:r>
            <a:endParaRPr>
              <a:solidFill>
                <a:srgbClr val="434343"/>
              </a:solidFill>
              <a:latin typeface="Montserrat"/>
              <a:ea typeface="Montserrat"/>
              <a:cs typeface="Montserrat"/>
              <a:sym typeface="Montserrat"/>
            </a:endParaRPr>
          </a:p>
        </p:txBody>
      </p:sp>
      <p:sp>
        <p:nvSpPr>
          <p:cNvPr id="1715" name="Google Shape;1715;p114"/>
          <p:cNvSpPr txBox="1"/>
          <p:nvPr>
            <p:ph idx="1" type="body"/>
          </p:nvPr>
        </p:nvSpPr>
        <p:spPr>
          <a:xfrm>
            <a:off x="8341800" y="29833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0.6</a:t>
            </a:r>
            <a:endParaRPr>
              <a:solidFill>
                <a:srgbClr val="434343"/>
              </a:solidFill>
              <a:latin typeface="Montserrat"/>
              <a:ea typeface="Montserrat"/>
              <a:cs typeface="Montserrat"/>
              <a:sym typeface="Montserrat"/>
            </a:endParaRPr>
          </a:p>
        </p:txBody>
      </p:sp>
      <p:sp>
        <p:nvSpPr>
          <p:cNvPr id="1716" name="Google Shape;1716;p114"/>
          <p:cNvSpPr txBox="1"/>
          <p:nvPr>
            <p:ph idx="1" type="body"/>
          </p:nvPr>
        </p:nvSpPr>
        <p:spPr>
          <a:xfrm>
            <a:off x="8341800" y="4171773"/>
            <a:ext cx="654000" cy="466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0.2</a:t>
            </a:r>
            <a:endParaRPr>
              <a:solidFill>
                <a:srgbClr val="434343"/>
              </a:solidFill>
              <a:latin typeface="Montserrat"/>
              <a:ea typeface="Montserrat"/>
              <a:cs typeface="Montserrat"/>
              <a:sym typeface="Montserrat"/>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0" name="Shape 1720"/>
        <p:cNvGrpSpPr/>
        <p:nvPr/>
      </p:nvGrpSpPr>
      <p:grpSpPr>
        <a:xfrm>
          <a:off x="0" y="0"/>
          <a:ext cx="0" cy="0"/>
          <a:chOff x="0" y="0"/>
          <a:chExt cx="0" cy="0"/>
        </a:xfrm>
      </p:grpSpPr>
      <p:sp>
        <p:nvSpPr>
          <p:cNvPr id="1721" name="Google Shape;1721;p1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22" name="Google Shape;1722;p11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allows each neuron to output independent of the other classes, allowing for a single data point fed into the function to have multiple classes assigned to it.</a:t>
            </a:r>
            <a:endParaRPr sz="3000">
              <a:solidFill>
                <a:srgbClr val="434343"/>
              </a:solidFill>
              <a:latin typeface="Montserrat"/>
              <a:ea typeface="Montserrat"/>
              <a:cs typeface="Montserrat"/>
              <a:sym typeface="Montserrat"/>
            </a:endParaRPr>
          </a:p>
        </p:txBody>
      </p:sp>
      <p:pic>
        <p:nvPicPr>
          <p:cNvPr descr="watermark.jpg" id="1723" name="Google Shape;1723;p1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24" name="Google Shape;1724;p1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8" name="Shape 1728"/>
        <p:cNvGrpSpPr/>
        <p:nvPr/>
      </p:nvGrpSpPr>
      <p:grpSpPr>
        <a:xfrm>
          <a:off x="0" y="0"/>
          <a:ext cx="0" cy="0"/>
          <a:chOff x="0" y="0"/>
          <a:chExt cx="0" cy="0"/>
        </a:xfrm>
      </p:grpSpPr>
      <p:sp>
        <p:nvSpPr>
          <p:cNvPr id="1729" name="Google Shape;1729;p1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0" name="Google Shape;1730;p11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do we do when each data point can only have a single class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the </a:t>
            </a:r>
            <a:r>
              <a:rPr b="1" lang="en" sz="3000">
                <a:solidFill>
                  <a:srgbClr val="434343"/>
                </a:solidFill>
                <a:latin typeface="Montserrat"/>
                <a:ea typeface="Montserrat"/>
                <a:cs typeface="Montserrat"/>
                <a:sym typeface="Montserrat"/>
              </a:rPr>
              <a:t>softmax function</a:t>
            </a:r>
            <a:r>
              <a:rPr lang="en" sz="3000">
                <a:solidFill>
                  <a:srgbClr val="434343"/>
                </a:solidFill>
                <a:latin typeface="Montserrat"/>
                <a:ea typeface="Montserrat"/>
                <a:cs typeface="Montserrat"/>
                <a:sym typeface="Montserrat"/>
              </a:rPr>
              <a:t> for this!</a:t>
            </a:r>
            <a:endParaRPr sz="3000">
              <a:solidFill>
                <a:srgbClr val="434343"/>
              </a:solidFill>
              <a:latin typeface="Montserrat"/>
              <a:ea typeface="Montserrat"/>
              <a:cs typeface="Montserrat"/>
              <a:sym typeface="Montserrat"/>
            </a:endParaRPr>
          </a:p>
        </p:txBody>
      </p:sp>
      <p:pic>
        <p:nvPicPr>
          <p:cNvPr descr="watermark.jpg" id="1731" name="Google Shape;1731;p1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32" name="Google Shape;1732;p1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6" name="Shape 1736"/>
        <p:cNvGrpSpPr/>
        <p:nvPr/>
      </p:nvGrpSpPr>
      <p:grpSpPr>
        <a:xfrm>
          <a:off x="0" y="0"/>
          <a:ext cx="0" cy="0"/>
          <a:chOff x="0" y="0"/>
          <a:chExt cx="0" cy="0"/>
        </a:xfrm>
      </p:grpSpPr>
      <p:sp>
        <p:nvSpPr>
          <p:cNvPr id="1737" name="Google Shape;1737;p1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38" name="Google Shape;1738;p11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739" name="Google Shape;1739;p1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0" name="Google Shape;1740;p1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741" name="Google Shape;1741;p117"/>
          <p:cNvPicPr preferRelativeResize="0"/>
          <p:nvPr/>
        </p:nvPicPr>
        <p:blipFill>
          <a:blip r:embed="rId4">
            <a:alphaModFix/>
          </a:blip>
          <a:stretch>
            <a:fillRect/>
          </a:stretch>
        </p:blipFill>
        <p:spPr>
          <a:xfrm>
            <a:off x="1240275" y="2171375"/>
            <a:ext cx="6838950" cy="17621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5" name="Shape 1745"/>
        <p:cNvGrpSpPr/>
        <p:nvPr/>
      </p:nvGrpSpPr>
      <p:grpSpPr>
        <a:xfrm>
          <a:off x="0" y="0"/>
          <a:ext cx="0" cy="0"/>
          <a:chOff x="0" y="0"/>
          <a:chExt cx="0" cy="0"/>
        </a:xfrm>
      </p:grpSpPr>
      <p:sp>
        <p:nvSpPr>
          <p:cNvPr id="1746" name="Google Shape;1746;p1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47" name="Google Shape;1747;p11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Softmax function calculates the probabilities distribution of the event over </a:t>
            </a:r>
            <a:r>
              <a:rPr b="1" lang="en" sz="3000">
                <a:solidFill>
                  <a:srgbClr val="434343"/>
                </a:solidFill>
                <a:latin typeface="Montserrat"/>
                <a:ea typeface="Montserrat"/>
                <a:cs typeface="Montserrat"/>
                <a:sym typeface="Montserrat"/>
              </a:rPr>
              <a:t>K </a:t>
            </a:r>
            <a:r>
              <a:rPr lang="en" sz="3000">
                <a:solidFill>
                  <a:srgbClr val="434343"/>
                </a:solidFill>
                <a:latin typeface="Montserrat"/>
                <a:ea typeface="Montserrat"/>
                <a:cs typeface="Montserrat"/>
                <a:sym typeface="Montserrat"/>
              </a:rPr>
              <a:t>different events.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function will calculate the probabilities of each target class over all possible target classes.</a:t>
            </a:r>
            <a:endParaRPr sz="3000">
              <a:solidFill>
                <a:srgbClr val="434343"/>
              </a:solidFill>
              <a:latin typeface="Montserrat"/>
              <a:ea typeface="Montserrat"/>
              <a:cs typeface="Montserrat"/>
              <a:sym typeface="Montserrat"/>
            </a:endParaRPr>
          </a:p>
        </p:txBody>
      </p:sp>
      <p:pic>
        <p:nvPicPr>
          <p:cNvPr descr="watermark.jpg" id="1748" name="Google Shape;1748;p1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49" name="Google Shape;1749;p1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3" name="Shape 1753"/>
        <p:cNvGrpSpPr/>
        <p:nvPr/>
      </p:nvGrpSpPr>
      <p:grpSpPr>
        <a:xfrm>
          <a:off x="0" y="0"/>
          <a:ext cx="0" cy="0"/>
          <a:chOff x="0" y="0"/>
          <a:chExt cx="0" cy="0"/>
        </a:xfrm>
      </p:grpSpPr>
      <p:sp>
        <p:nvSpPr>
          <p:cNvPr id="1754" name="Google Shape;1754;p1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55" name="Google Shape;1755;p11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range will be 0 to 1, and </a:t>
            </a:r>
            <a:r>
              <a:rPr b="1" lang="en" sz="3000">
                <a:solidFill>
                  <a:srgbClr val="434343"/>
                </a:solidFill>
                <a:latin typeface="Montserrat"/>
                <a:ea typeface="Montserrat"/>
                <a:cs typeface="Montserrat"/>
                <a:sym typeface="Montserrat"/>
              </a:rPr>
              <a:t>the sum of all the probabilities will be equal to one. </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model returns the probabilities of each class and the target class chosen will have the highest probability.</a:t>
            </a:r>
            <a:endParaRPr sz="3000">
              <a:solidFill>
                <a:srgbClr val="434343"/>
              </a:solidFill>
              <a:latin typeface="Montserrat"/>
              <a:ea typeface="Montserrat"/>
              <a:cs typeface="Montserrat"/>
              <a:sym typeface="Montserrat"/>
            </a:endParaRPr>
          </a:p>
        </p:txBody>
      </p:sp>
      <p:pic>
        <p:nvPicPr>
          <p:cNvPr descr="watermark.jpg" id="1756" name="Google Shape;1756;p1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57" name="Google Shape;1757;p1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1" name="Shape 1761"/>
        <p:cNvGrpSpPr/>
        <p:nvPr/>
      </p:nvGrpSpPr>
      <p:grpSpPr>
        <a:xfrm>
          <a:off x="0" y="0"/>
          <a:ext cx="0" cy="0"/>
          <a:chOff x="0" y="0"/>
          <a:chExt cx="0" cy="0"/>
        </a:xfrm>
      </p:grpSpPr>
      <p:sp>
        <p:nvSpPr>
          <p:cNvPr id="1762" name="Google Shape;1762;p1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63" name="Google Shape;1763;p12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thing to keep in mind is that if you use softmax for multi-class problems you get this sort of output: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64" name="Google Shape;1764;p1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65" name="Google Shape;1765;p1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9" name="Shape 1769"/>
        <p:cNvGrpSpPr/>
        <p:nvPr/>
      </p:nvGrpSpPr>
      <p:grpSpPr>
        <a:xfrm>
          <a:off x="0" y="0"/>
          <a:ext cx="0" cy="0"/>
          <a:chOff x="0" y="0"/>
          <a:chExt cx="0" cy="0"/>
        </a:xfrm>
      </p:grpSpPr>
      <p:sp>
        <p:nvSpPr>
          <p:cNvPr id="1770" name="Google Shape;1770;p1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1" name="Google Shape;1771;p12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probabilities for each class all sum up to 1. We choose the highest probability as our assignment.</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[Red , Green , Blue]</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[ 0.1   ,     0.6   ,  0.3  ]</a:t>
            </a:r>
            <a:endParaRPr sz="3000">
              <a:solidFill>
                <a:srgbClr val="434343"/>
              </a:solidFill>
              <a:latin typeface="Montserrat"/>
              <a:ea typeface="Montserrat"/>
              <a:cs typeface="Montserrat"/>
              <a:sym typeface="Montserrat"/>
            </a:endParaRPr>
          </a:p>
        </p:txBody>
      </p:sp>
      <p:pic>
        <p:nvPicPr>
          <p:cNvPr descr="watermark.jpg" id="1772" name="Google Shape;1772;p1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3" name="Google Shape;1773;p1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id="134" name="Google Shape;134;p23"/>
          <p:cNvPicPr preferRelativeResize="0"/>
          <p:nvPr/>
        </p:nvPicPr>
        <p:blipFill>
          <a:blip r:embed="rId3">
            <a:alphaModFix/>
          </a:blip>
          <a:stretch>
            <a:fillRect/>
          </a:stretch>
        </p:blipFill>
        <p:spPr>
          <a:xfrm>
            <a:off x="1921625" y="1415325"/>
            <a:ext cx="5781998" cy="3728175"/>
          </a:xfrm>
          <a:prstGeom prst="rect">
            <a:avLst/>
          </a:prstGeom>
          <a:noFill/>
          <a:ln>
            <a:noFill/>
          </a:ln>
        </p:spPr>
      </p:pic>
      <p:sp>
        <p:nvSpPr>
          <p:cNvPr id="135" name="Google Shape;135;p2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36" name="Google Shape;136;p2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37" name="Google Shape;137;p23"/>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38" name="Google Shape;138;p23"/>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7" name="Shape 1777"/>
        <p:cNvGrpSpPr/>
        <p:nvPr/>
      </p:nvGrpSpPr>
      <p:grpSpPr>
        <a:xfrm>
          <a:off x="0" y="0"/>
          <a:ext cx="0" cy="0"/>
          <a:chOff x="0" y="0"/>
          <a:chExt cx="0" cy="0"/>
        </a:xfrm>
      </p:grpSpPr>
      <p:sp>
        <p:nvSpPr>
          <p:cNvPr id="1778" name="Google Shape;1778;p1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779" name="Google Shape;1779;p12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Perceptrons expanded to neural network model</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Weights and Biases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Activation Functions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Time to learn about Cost Functions!</a:t>
            </a:r>
            <a:endParaRPr sz="3000">
              <a:solidFill>
                <a:srgbClr val="434343"/>
              </a:solidFill>
              <a:latin typeface="Montserrat"/>
              <a:ea typeface="Montserrat"/>
              <a:cs typeface="Montserrat"/>
              <a:sym typeface="Montserrat"/>
            </a:endParaRPr>
          </a:p>
        </p:txBody>
      </p:sp>
      <p:pic>
        <p:nvPicPr>
          <p:cNvPr descr="watermark.jpg" id="1780" name="Google Shape;1780;p1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1" name="Google Shape;1781;p1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5" name="Shape 1785"/>
        <p:cNvGrpSpPr/>
        <p:nvPr/>
      </p:nvGrpSpPr>
      <p:grpSpPr>
        <a:xfrm>
          <a:off x="0" y="0"/>
          <a:ext cx="0" cy="0"/>
          <a:chOff x="0" y="0"/>
          <a:chExt cx="0" cy="0"/>
        </a:xfrm>
      </p:grpSpPr>
      <p:sp>
        <p:nvSpPr>
          <p:cNvPr id="1786" name="Google Shape;1786;p12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Cost Functions and Gradient Descent</a:t>
            </a:r>
            <a:endParaRPr b="1">
              <a:latin typeface="Montserrat"/>
              <a:ea typeface="Montserrat"/>
              <a:cs typeface="Montserrat"/>
              <a:sym typeface="Montserrat"/>
            </a:endParaRPr>
          </a:p>
        </p:txBody>
      </p:sp>
      <p:sp>
        <p:nvSpPr>
          <p:cNvPr id="1787" name="Google Shape;1787;p12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788" name="Google Shape;1788;p1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89" name="Google Shape;1789;p1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3" name="Shape 1793"/>
        <p:cNvGrpSpPr/>
        <p:nvPr/>
      </p:nvGrpSpPr>
      <p:grpSpPr>
        <a:xfrm>
          <a:off x="0" y="0"/>
          <a:ext cx="0" cy="0"/>
          <a:chOff x="0" y="0"/>
          <a:chExt cx="0" cy="0"/>
        </a:xfrm>
      </p:grpSpPr>
      <p:sp>
        <p:nvSpPr>
          <p:cNvPr id="1794" name="Google Shape;1794;p1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795" name="Google Shape;1795;p1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now understand that neural networks take in inputs, multiply them by weights, and add biases to them.</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this result is passed through an activation function which at the end of all the layers leads to some output.</a:t>
            </a:r>
            <a:endParaRPr sz="3000">
              <a:solidFill>
                <a:srgbClr val="434343"/>
              </a:solidFill>
              <a:latin typeface="Montserrat"/>
              <a:ea typeface="Montserrat"/>
              <a:cs typeface="Montserrat"/>
              <a:sym typeface="Montserrat"/>
            </a:endParaRPr>
          </a:p>
        </p:txBody>
      </p:sp>
      <p:pic>
        <p:nvPicPr>
          <p:cNvPr descr="watermark.jpg" id="1796" name="Google Shape;1796;p1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97" name="Google Shape;1797;p1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1" name="Shape 1801"/>
        <p:cNvGrpSpPr/>
        <p:nvPr/>
      </p:nvGrpSpPr>
      <p:grpSpPr>
        <a:xfrm>
          <a:off x="0" y="0"/>
          <a:ext cx="0" cy="0"/>
          <a:chOff x="0" y="0"/>
          <a:chExt cx="0" cy="0"/>
        </a:xfrm>
      </p:grpSpPr>
      <p:sp>
        <p:nvSpPr>
          <p:cNvPr id="1802" name="Google Shape;1802;p1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03" name="Google Shape;1803;p1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output </a:t>
            </a:r>
            <a:r>
              <a:rPr b="1" lang="en" sz="3000">
                <a:solidFill>
                  <a:srgbClr val="434343"/>
                </a:solidFill>
                <a:latin typeface="Montserrat"/>
                <a:ea typeface="Montserrat"/>
                <a:cs typeface="Montserrat"/>
                <a:sym typeface="Montserrat"/>
              </a:rPr>
              <a:t>ŷ </a:t>
            </a:r>
            <a:r>
              <a:rPr lang="en" sz="3000">
                <a:solidFill>
                  <a:srgbClr val="434343"/>
                </a:solidFill>
                <a:latin typeface="Montserrat"/>
                <a:ea typeface="Montserrat"/>
                <a:cs typeface="Montserrat"/>
                <a:sym typeface="Montserrat"/>
              </a:rPr>
              <a:t>is the model’s estimation of what it predicts the label to be.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after the network creates its prediction, how do we evaluate it?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after the evaluation how can we update the network’s weights and biases?</a:t>
            </a:r>
            <a:endParaRPr sz="3000">
              <a:solidFill>
                <a:srgbClr val="434343"/>
              </a:solidFill>
              <a:latin typeface="Montserrat"/>
              <a:ea typeface="Montserrat"/>
              <a:cs typeface="Montserrat"/>
              <a:sym typeface="Montserrat"/>
            </a:endParaRPr>
          </a:p>
        </p:txBody>
      </p:sp>
      <p:pic>
        <p:nvPicPr>
          <p:cNvPr descr="watermark.jpg" id="1804" name="Google Shape;1804;p1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05" name="Google Shape;1805;p1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9" name="Shape 1809"/>
        <p:cNvGrpSpPr/>
        <p:nvPr/>
      </p:nvGrpSpPr>
      <p:grpSpPr>
        <a:xfrm>
          <a:off x="0" y="0"/>
          <a:ext cx="0" cy="0"/>
          <a:chOff x="0" y="0"/>
          <a:chExt cx="0" cy="0"/>
        </a:xfrm>
      </p:grpSpPr>
      <p:sp>
        <p:nvSpPr>
          <p:cNvPr id="1810" name="Google Shape;1810;p1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1" name="Google Shape;1811;p1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need to take the estimated outputs of the network and then compare them to the real values of the label.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this is using the training data set during the fitting/training of the model.</a:t>
            </a:r>
            <a:endParaRPr sz="3000">
              <a:solidFill>
                <a:srgbClr val="434343"/>
              </a:solidFill>
              <a:latin typeface="Montserrat"/>
              <a:ea typeface="Montserrat"/>
              <a:cs typeface="Montserrat"/>
              <a:sym typeface="Montserrat"/>
            </a:endParaRPr>
          </a:p>
        </p:txBody>
      </p:sp>
      <p:pic>
        <p:nvPicPr>
          <p:cNvPr descr="watermark.jpg" id="1812" name="Google Shape;1812;p1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13" name="Google Shape;1813;p1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7" name="Shape 1817"/>
        <p:cNvGrpSpPr/>
        <p:nvPr/>
      </p:nvGrpSpPr>
      <p:grpSpPr>
        <a:xfrm>
          <a:off x="0" y="0"/>
          <a:ext cx="0" cy="0"/>
          <a:chOff x="0" y="0"/>
          <a:chExt cx="0" cy="0"/>
        </a:xfrm>
      </p:grpSpPr>
      <p:sp>
        <p:nvSpPr>
          <p:cNvPr id="1818" name="Google Shape;1818;p1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19" name="Google Shape;1819;p1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cost function (often referred to as a loss function) must be an average so it can output a single value.</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keep track of our loss/cost during training to monitor network performance.</a:t>
            </a:r>
            <a:endParaRPr sz="3000">
              <a:solidFill>
                <a:srgbClr val="434343"/>
              </a:solidFill>
              <a:latin typeface="Montserrat"/>
              <a:ea typeface="Montserrat"/>
              <a:cs typeface="Montserrat"/>
              <a:sym typeface="Montserrat"/>
            </a:endParaRPr>
          </a:p>
        </p:txBody>
      </p:sp>
      <p:pic>
        <p:nvPicPr>
          <p:cNvPr descr="watermark.jpg" id="1820" name="Google Shape;1820;p1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1" name="Google Shape;1821;p1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5" name="Shape 1825"/>
        <p:cNvGrpSpPr/>
        <p:nvPr/>
      </p:nvGrpSpPr>
      <p:grpSpPr>
        <a:xfrm>
          <a:off x="0" y="0"/>
          <a:ext cx="0" cy="0"/>
          <a:chOff x="0" y="0"/>
          <a:chExt cx="0" cy="0"/>
        </a:xfrm>
      </p:grpSpPr>
      <p:sp>
        <p:nvSpPr>
          <p:cNvPr id="1826" name="Google Shape;1826;p1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27" name="Google Shape;1827;p128"/>
          <p:cNvSpPr txBox="1"/>
          <p:nvPr>
            <p:ph idx="1" type="body"/>
          </p:nvPr>
        </p:nvSpPr>
        <p:spPr>
          <a:xfrm>
            <a:off x="311700" y="1152475"/>
            <a:ext cx="87498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use the following variables: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 to represent the true value</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to represent neuron’s prediction</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terms of weights and bias: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w*x + b = z</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Pass z into activation function σ(z) = a </a:t>
            </a:r>
            <a:endParaRPr sz="3000">
              <a:solidFill>
                <a:srgbClr val="434343"/>
              </a:solidFill>
              <a:latin typeface="Montserrat"/>
              <a:ea typeface="Montserrat"/>
              <a:cs typeface="Montserrat"/>
              <a:sym typeface="Montserrat"/>
            </a:endParaRPr>
          </a:p>
        </p:txBody>
      </p:sp>
      <p:pic>
        <p:nvPicPr>
          <p:cNvPr descr="watermark.jpg" id="1828" name="Google Shape;1828;p1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29" name="Google Shape;1829;p1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3" name="Shape 1833"/>
        <p:cNvGrpSpPr/>
        <p:nvPr/>
      </p:nvGrpSpPr>
      <p:grpSpPr>
        <a:xfrm>
          <a:off x="0" y="0"/>
          <a:ext cx="0" cy="0"/>
          <a:chOff x="0" y="0"/>
          <a:chExt cx="0" cy="0"/>
        </a:xfrm>
      </p:grpSpPr>
      <p:sp>
        <p:nvSpPr>
          <p:cNvPr id="1834" name="Google Shape;1834;p1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35" name="Google Shape;1835;p1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One very common cost function is the quadratic cost function:</a:t>
            </a:r>
            <a:endParaRPr sz="3000">
              <a:solidFill>
                <a:srgbClr val="434343"/>
              </a:solidFill>
              <a:latin typeface="Montserrat"/>
              <a:ea typeface="Montserrat"/>
              <a:cs typeface="Montserrat"/>
              <a:sym typeface="Montserrat"/>
            </a:endParaRPr>
          </a:p>
        </p:txBody>
      </p:sp>
      <p:pic>
        <p:nvPicPr>
          <p:cNvPr descr="watermark.jpg" id="1836" name="Google Shape;1836;p1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37" name="Google Shape;1837;p1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38" name="Google Shape;1838;p129"/>
          <p:cNvPicPr preferRelativeResize="0"/>
          <p:nvPr/>
        </p:nvPicPr>
        <p:blipFill>
          <a:blip r:embed="rId4">
            <a:alphaModFix/>
          </a:blip>
          <a:stretch>
            <a:fillRect/>
          </a:stretch>
        </p:blipFill>
        <p:spPr>
          <a:xfrm>
            <a:off x="1699197" y="2545175"/>
            <a:ext cx="5745600" cy="1759900"/>
          </a:xfrm>
          <a:prstGeom prst="rect">
            <a:avLst/>
          </a:prstGeom>
          <a:noFill/>
          <a:ln>
            <a:noFill/>
          </a:ln>
        </p:spPr>
      </p:pic>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2" name="Shape 1842"/>
        <p:cNvGrpSpPr/>
        <p:nvPr/>
      </p:nvGrpSpPr>
      <p:grpSpPr>
        <a:xfrm>
          <a:off x="0" y="0"/>
          <a:ext cx="0" cy="0"/>
          <a:chOff x="0" y="0"/>
          <a:chExt cx="0" cy="0"/>
        </a:xfrm>
      </p:grpSpPr>
      <p:pic>
        <p:nvPicPr>
          <p:cNvPr id="1843" name="Google Shape;1843;p130"/>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44" name="Google Shape;1844;p1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45" name="Google Shape;1845;p13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simply calculate the difference between the real values y(x) against our predicted values a(x).</a:t>
            </a:r>
            <a:endParaRPr sz="3000">
              <a:solidFill>
                <a:srgbClr val="434343"/>
              </a:solidFill>
              <a:latin typeface="Montserrat"/>
              <a:ea typeface="Montserrat"/>
              <a:cs typeface="Montserrat"/>
              <a:sym typeface="Montserrat"/>
            </a:endParaRPr>
          </a:p>
        </p:txBody>
      </p:sp>
      <p:pic>
        <p:nvPicPr>
          <p:cNvPr descr="watermark.jpg" id="1846" name="Google Shape;1846;p130"/>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47" name="Google Shape;1847;p130"/>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1" name="Shape 1851"/>
        <p:cNvGrpSpPr/>
        <p:nvPr/>
      </p:nvGrpSpPr>
      <p:grpSpPr>
        <a:xfrm>
          <a:off x="0" y="0"/>
          <a:ext cx="0" cy="0"/>
          <a:chOff x="0" y="0"/>
          <a:chExt cx="0" cy="0"/>
        </a:xfrm>
      </p:grpSpPr>
      <p:pic>
        <p:nvPicPr>
          <p:cNvPr id="1852" name="Google Shape;1852;p131"/>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53" name="Google Shape;1853;p1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54" name="Google Shape;1854;p131"/>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The notation shown here corresponds to vector inputs and outputs, since we will be dealing with a </a:t>
            </a:r>
            <a:r>
              <a:rPr b="1" lang="en" sz="3000">
                <a:solidFill>
                  <a:srgbClr val="434343"/>
                </a:solidFill>
                <a:latin typeface="Montserrat"/>
                <a:ea typeface="Montserrat"/>
                <a:cs typeface="Montserrat"/>
                <a:sym typeface="Montserrat"/>
              </a:rPr>
              <a:t>batch </a:t>
            </a:r>
            <a:r>
              <a:rPr lang="en" sz="3000">
                <a:solidFill>
                  <a:srgbClr val="434343"/>
                </a:solidFill>
                <a:latin typeface="Montserrat"/>
                <a:ea typeface="Montserrat"/>
                <a:cs typeface="Montserrat"/>
                <a:sym typeface="Montserrat"/>
              </a:rPr>
              <a:t>of training points and predictions.</a:t>
            </a:r>
            <a:endParaRPr sz="3000">
              <a:solidFill>
                <a:srgbClr val="434343"/>
              </a:solidFill>
              <a:latin typeface="Montserrat"/>
              <a:ea typeface="Montserrat"/>
              <a:cs typeface="Montserrat"/>
              <a:sym typeface="Montserrat"/>
            </a:endParaRPr>
          </a:p>
        </p:txBody>
      </p:sp>
      <p:pic>
        <p:nvPicPr>
          <p:cNvPr descr="watermark.jpg" id="1855" name="Google Shape;1855;p131"/>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56" name="Google Shape;1856;p131"/>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p24"/>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44" name="Google Shape;144;p2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45" name="Google Shape;145;p2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Illustration of biological neurons</a:t>
            </a:r>
            <a:endParaRPr sz="2900">
              <a:solidFill>
                <a:srgbClr val="434343"/>
              </a:solidFill>
              <a:latin typeface="Montserrat"/>
              <a:ea typeface="Montserrat"/>
              <a:cs typeface="Montserrat"/>
              <a:sym typeface="Montserrat"/>
            </a:endParaRPr>
          </a:p>
        </p:txBody>
      </p:sp>
      <p:pic>
        <p:nvPicPr>
          <p:cNvPr descr="watermark.jpg" id="146" name="Google Shape;146;p2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47" name="Google Shape;147;p2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0" name="Shape 1860"/>
        <p:cNvGrpSpPr/>
        <p:nvPr/>
      </p:nvGrpSpPr>
      <p:grpSpPr>
        <a:xfrm>
          <a:off x="0" y="0"/>
          <a:ext cx="0" cy="0"/>
          <a:chOff x="0" y="0"/>
          <a:chExt cx="0" cy="0"/>
        </a:xfrm>
      </p:grpSpPr>
      <p:pic>
        <p:nvPicPr>
          <p:cNvPr id="1861" name="Google Shape;1861;p132"/>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62" name="Google Shape;1862;p1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63" name="Google Shape;1863;p13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squaring this does 2 useful things for us, keeps everything positive and </a:t>
            </a:r>
            <a:r>
              <a:rPr b="1" lang="en" sz="3000">
                <a:solidFill>
                  <a:srgbClr val="434343"/>
                </a:solidFill>
                <a:latin typeface="Montserrat"/>
                <a:ea typeface="Montserrat"/>
                <a:cs typeface="Montserrat"/>
                <a:sym typeface="Montserrat"/>
              </a:rPr>
              <a:t>punishes</a:t>
            </a:r>
            <a:r>
              <a:rPr lang="en" sz="3000">
                <a:solidFill>
                  <a:srgbClr val="434343"/>
                </a:solidFill>
                <a:latin typeface="Montserrat"/>
                <a:ea typeface="Montserrat"/>
                <a:cs typeface="Montserrat"/>
                <a:sym typeface="Montserrat"/>
              </a:rPr>
              <a:t> large errors!</a:t>
            </a:r>
            <a:endParaRPr sz="3000">
              <a:solidFill>
                <a:srgbClr val="434343"/>
              </a:solidFill>
              <a:latin typeface="Montserrat"/>
              <a:ea typeface="Montserrat"/>
              <a:cs typeface="Montserrat"/>
              <a:sym typeface="Montserrat"/>
            </a:endParaRPr>
          </a:p>
        </p:txBody>
      </p:sp>
      <p:pic>
        <p:nvPicPr>
          <p:cNvPr descr="watermark.jpg" id="1864" name="Google Shape;1864;p132"/>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65" name="Google Shape;1865;p132"/>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9" name="Shape 1869"/>
        <p:cNvGrpSpPr/>
        <p:nvPr/>
      </p:nvGrpSpPr>
      <p:grpSpPr>
        <a:xfrm>
          <a:off x="0" y="0"/>
          <a:ext cx="0" cy="0"/>
          <a:chOff x="0" y="0"/>
          <a:chExt cx="0" cy="0"/>
        </a:xfrm>
      </p:grpSpPr>
      <p:sp>
        <p:nvSpPr>
          <p:cNvPr id="1870" name="Google Shape;1870;p1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71" name="Google Shape;1871;p13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think of the cost function as:</a:t>
            </a:r>
            <a:endParaRPr sz="3000">
              <a:solidFill>
                <a:srgbClr val="434343"/>
              </a:solidFill>
              <a:latin typeface="Montserrat"/>
              <a:ea typeface="Montserrat"/>
              <a:cs typeface="Montserrat"/>
              <a:sym typeface="Montserrat"/>
            </a:endParaRPr>
          </a:p>
        </p:txBody>
      </p:sp>
      <p:pic>
        <p:nvPicPr>
          <p:cNvPr descr="watermark.jpg" id="1872" name="Google Shape;1872;p1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73" name="Google Shape;1873;p1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74" name="Google Shape;1874;p133"/>
          <p:cNvPicPr preferRelativeResize="0"/>
          <p:nvPr/>
        </p:nvPicPr>
        <p:blipFill>
          <a:blip r:embed="rId4">
            <a:alphaModFix/>
          </a:blip>
          <a:stretch>
            <a:fillRect/>
          </a:stretch>
        </p:blipFill>
        <p:spPr>
          <a:xfrm>
            <a:off x="3295571" y="1786625"/>
            <a:ext cx="3283519" cy="847625"/>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8" name="Shape 1878"/>
        <p:cNvGrpSpPr/>
        <p:nvPr/>
      </p:nvGrpSpPr>
      <p:grpSpPr>
        <a:xfrm>
          <a:off x="0" y="0"/>
          <a:ext cx="0" cy="0"/>
          <a:chOff x="0" y="0"/>
          <a:chExt cx="0" cy="0"/>
        </a:xfrm>
      </p:grpSpPr>
      <p:sp>
        <p:nvSpPr>
          <p:cNvPr id="1879" name="Google Shape;1879;p1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80" name="Google Shape;1880;p13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is our neural network's weights, </a:t>
            </a:r>
            <a:r>
              <a:rPr b="1" lang="en" sz="3000">
                <a:solidFill>
                  <a:srgbClr val="434343"/>
                </a:solidFill>
                <a:latin typeface="Montserrat"/>
                <a:ea typeface="Montserrat"/>
                <a:cs typeface="Montserrat"/>
                <a:sym typeface="Montserrat"/>
              </a:rPr>
              <a:t>B</a:t>
            </a:r>
            <a:r>
              <a:rPr lang="en" sz="3000">
                <a:solidFill>
                  <a:srgbClr val="434343"/>
                </a:solidFill>
                <a:latin typeface="Montserrat"/>
                <a:ea typeface="Montserrat"/>
                <a:cs typeface="Montserrat"/>
                <a:sym typeface="Montserrat"/>
              </a:rPr>
              <a:t> is our neural network's biases, </a:t>
            </a:r>
            <a:r>
              <a:rPr b="1" lang="en" sz="3000">
                <a:solidFill>
                  <a:srgbClr val="434343"/>
                </a:solidFill>
                <a:latin typeface="Montserrat"/>
                <a:ea typeface="Montserrat"/>
                <a:cs typeface="Montserrat"/>
                <a:sym typeface="Montserrat"/>
              </a:rPr>
              <a:t>S</a:t>
            </a:r>
            <a:r>
              <a:rPr b="1" baseline="30000" lang="en" sz="31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input of a single training sample, and </a:t>
            </a:r>
            <a:r>
              <a:rPr b="1" lang="en" sz="3000">
                <a:solidFill>
                  <a:srgbClr val="434343"/>
                </a:solidFill>
                <a:latin typeface="Montserrat"/>
                <a:ea typeface="Montserrat"/>
                <a:cs typeface="Montserrat"/>
                <a:sym typeface="Montserrat"/>
              </a:rPr>
              <a:t>E</a:t>
            </a:r>
            <a:r>
              <a:rPr b="1" baseline="30000" lang="en" sz="3000">
                <a:solidFill>
                  <a:srgbClr val="434343"/>
                </a:solidFill>
                <a:latin typeface="Montserrat"/>
                <a:ea typeface="Montserrat"/>
                <a:cs typeface="Montserrat"/>
                <a:sym typeface="Montserrat"/>
              </a:rPr>
              <a:t>r</a:t>
            </a:r>
            <a:r>
              <a:rPr lang="en" sz="3000">
                <a:solidFill>
                  <a:srgbClr val="434343"/>
                </a:solidFill>
                <a:latin typeface="Montserrat"/>
                <a:ea typeface="Montserrat"/>
                <a:cs typeface="Montserrat"/>
                <a:sym typeface="Montserrat"/>
              </a:rPr>
              <a:t> is the desired output of that training sample. </a:t>
            </a:r>
            <a:endParaRPr sz="3000">
              <a:solidFill>
                <a:srgbClr val="434343"/>
              </a:solidFill>
              <a:latin typeface="Montserrat"/>
              <a:ea typeface="Montserrat"/>
              <a:cs typeface="Montserrat"/>
              <a:sym typeface="Montserrat"/>
            </a:endParaRPr>
          </a:p>
        </p:txBody>
      </p:sp>
      <p:pic>
        <p:nvPicPr>
          <p:cNvPr descr="watermark.jpg" id="1881" name="Google Shape;1881;p1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82" name="Google Shape;1882;p1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883" name="Google Shape;1883;p134"/>
          <p:cNvPicPr preferRelativeResize="0"/>
          <p:nvPr/>
        </p:nvPicPr>
        <p:blipFill>
          <a:blip r:embed="rId4">
            <a:alphaModFix/>
          </a:blip>
          <a:stretch>
            <a:fillRect/>
          </a:stretch>
        </p:blipFill>
        <p:spPr>
          <a:xfrm>
            <a:off x="3338071" y="3817575"/>
            <a:ext cx="3283519" cy="847625"/>
          </a:xfrm>
          <a:prstGeom prst="rect">
            <a:avLst/>
          </a:prstGeom>
          <a:noFill/>
          <a:ln>
            <a:noFill/>
          </a:ln>
        </p:spPr>
      </p:pic>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7" name="Shape 1887"/>
        <p:cNvGrpSpPr/>
        <p:nvPr/>
      </p:nvGrpSpPr>
      <p:grpSpPr>
        <a:xfrm>
          <a:off x="0" y="0"/>
          <a:ext cx="0" cy="0"/>
          <a:chOff x="0" y="0"/>
          <a:chExt cx="0" cy="0"/>
        </a:xfrm>
      </p:grpSpPr>
      <p:pic>
        <p:nvPicPr>
          <p:cNvPr id="1888" name="Google Shape;1888;p135"/>
          <p:cNvPicPr preferRelativeResize="0"/>
          <p:nvPr/>
        </p:nvPicPr>
        <p:blipFill>
          <a:blip r:embed="rId3">
            <a:alphaModFix/>
          </a:blip>
          <a:stretch>
            <a:fillRect/>
          </a:stretch>
        </p:blipFill>
        <p:spPr>
          <a:xfrm>
            <a:off x="1699197" y="3078575"/>
            <a:ext cx="5745600" cy="1759900"/>
          </a:xfrm>
          <a:prstGeom prst="rect">
            <a:avLst/>
          </a:prstGeom>
          <a:noFill/>
          <a:ln>
            <a:noFill/>
          </a:ln>
        </p:spPr>
      </p:pic>
      <p:sp>
        <p:nvSpPr>
          <p:cNvPr id="1889" name="Google Shape;1889;p1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0" name="Google Shape;1890;p13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how that information was all encoded in our simplified notation.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t>
            </a:r>
            <a:r>
              <a:rPr b="1" lang="en" sz="3000">
                <a:solidFill>
                  <a:srgbClr val="434343"/>
                </a:solidFill>
                <a:latin typeface="Montserrat"/>
                <a:ea typeface="Montserrat"/>
                <a:cs typeface="Montserrat"/>
                <a:sym typeface="Montserrat"/>
              </a:rPr>
              <a:t>a(x)</a:t>
            </a:r>
            <a:r>
              <a:rPr lang="en" sz="3000">
                <a:solidFill>
                  <a:srgbClr val="434343"/>
                </a:solidFill>
                <a:latin typeface="Montserrat"/>
                <a:ea typeface="Montserrat"/>
                <a:cs typeface="Montserrat"/>
                <a:sym typeface="Montserrat"/>
              </a:rPr>
              <a:t> holds information about weights and biases.</a:t>
            </a:r>
            <a:endParaRPr sz="3000">
              <a:solidFill>
                <a:srgbClr val="434343"/>
              </a:solidFill>
              <a:latin typeface="Montserrat"/>
              <a:ea typeface="Montserrat"/>
              <a:cs typeface="Montserrat"/>
              <a:sym typeface="Montserrat"/>
            </a:endParaRPr>
          </a:p>
        </p:txBody>
      </p:sp>
      <p:pic>
        <p:nvPicPr>
          <p:cNvPr descr="watermark.jpg" id="1891" name="Google Shape;1891;p13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892" name="Google Shape;1892;p13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6" name="Shape 1896"/>
        <p:cNvGrpSpPr/>
        <p:nvPr/>
      </p:nvGrpSpPr>
      <p:grpSpPr>
        <a:xfrm>
          <a:off x="0" y="0"/>
          <a:ext cx="0" cy="0"/>
          <a:chOff x="0" y="0"/>
          <a:chExt cx="0" cy="0"/>
        </a:xfrm>
      </p:grpSpPr>
      <p:sp>
        <p:nvSpPr>
          <p:cNvPr id="1897" name="Google Shape;1897;p1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898" name="Google Shape;1898;p13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that if we have a huge network, we can expect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to be quite complex, with huge vectors of weights and biases.</a:t>
            </a:r>
            <a:endParaRPr sz="3000">
              <a:solidFill>
                <a:srgbClr val="434343"/>
              </a:solidFill>
              <a:latin typeface="Montserrat"/>
              <a:ea typeface="Montserrat"/>
              <a:cs typeface="Montserrat"/>
              <a:sym typeface="Montserrat"/>
            </a:endParaRPr>
          </a:p>
        </p:txBody>
      </p:sp>
      <p:pic>
        <p:nvPicPr>
          <p:cNvPr descr="watermark.jpg" id="1899" name="Google Shape;1899;p1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00" name="Google Shape;1900;p1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1901" name="Google Shape;1901;p136"/>
          <p:cNvPicPr preferRelativeResize="0"/>
          <p:nvPr/>
        </p:nvPicPr>
        <p:blipFill>
          <a:blip r:embed="rId4">
            <a:alphaModFix/>
          </a:blip>
          <a:stretch>
            <a:fillRect/>
          </a:stretch>
        </p:blipFill>
        <p:spPr>
          <a:xfrm>
            <a:off x="3295571" y="3539225"/>
            <a:ext cx="3283519" cy="847625"/>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pic>
        <p:nvPicPr>
          <p:cNvPr id="1906" name="Google Shape;1906;p137"/>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07" name="Google Shape;1907;p1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08" name="Google Shape;1908;p13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is a small network with all its parameters labeled:</a:t>
            </a:r>
            <a:endParaRPr sz="3000">
              <a:solidFill>
                <a:srgbClr val="434343"/>
              </a:solidFill>
              <a:latin typeface="Montserrat"/>
              <a:ea typeface="Montserrat"/>
              <a:cs typeface="Montserrat"/>
              <a:sym typeface="Montserrat"/>
            </a:endParaRPr>
          </a:p>
        </p:txBody>
      </p:sp>
      <p:pic>
        <p:nvPicPr>
          <p:cNvPr descr="watermark.jpg" id="1909" name="Google Shape;1909;p13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0" name="Google Shape;1910;p13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4" name="Shape 1914"/>
        <p:cNvGrpSpPr/>
        <p:nvPr/>
      </p:nvGrpSpPr>
      <p:grpSpPr>
        <a:xfrm>
          <a:off x="0" y="0"/>
          <a:ext cx="0" cy="0"/>
          <a:chOff x="0" y="0"/>
          <a:chExt cx="0" cy="0"/>
        </a:xfrm>
      </p:grpSpPr>
      <p:pic>
        <p:nvPicPr>
          <p:cNvPr id="1915" name="Google Shape;1915;p138"/>
          <p:cNvPicPr preferRelativeResize="0"/>
          <p:nvPr/>
        </p:nvPicPr>
        <p:blipFill>
          <a:blip r:embed="rId3">
            <a:alphaModFix/>
          </a:blip>
          <a:stretch>
            <a:fillRect/>
          </a:stretch>
        </p:blipFill>
        <p:spPr>
          <a:xfrm>
            <a:off x="1903325" y="2082900"/>
            <a:ext cx="5831675" cy="3032175"/>
          </a:xfrm>
          <a:prstGeom prst="rect">
            <a:avLst/>
          </a:prstGeom>
          <a:noFill/>
          <a:ln>
            <a:noFill/>
          </a:ln>
        </p:spPr>
      </p:pic>
      <p:sp>
        <p:nvSpPr>
          <p:cNvPr id="1916" name="Google Shape;1916;p1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17" name="Google Shape;1917;p13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That is a lot to calculate!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solve this?</a:t>
            </a:r>
            <a:endParaRPr sz="3000">
              <a:solidFill>
                <a:srgbClr val="434343"/>
              </a:solidFill>
              <a:latin typeface="Montserrat"/>
              <a:ea typeface="Montserrat"/>
              <a:cs typeface="Montserrat"/>
              <a:sym typeface="Montserrat"/>
            </a:endParaRPr>
          </a:p>
        </p:txBody>
      </p:sp>
      <p:pic>
        <p:nvPicPr>
          <p:cNvPr descr="watermark.jpg" id="1918" name="Google Shape;1918;p138"/>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919" name="Google Shape;1919;p138"/>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3" name="Shape 1923"/>
        <p:cNvGrpSpPr/>
        <p:nvPr/>
      </p:nvGrpSpPr>
      <p:grpSpPr>
        <a:xfrm>
          <a:off x="0" y="0"/>
          <a:ext cx="0" cy="0"/>
          <a:chOff x="0" y="0"/>
          <a:chExt cx="0" cy="0"/>
        </a:xfrm>
      </p:grpSpPr>
      <p:pic>
        <p:nvPicPr>
          <p:cNvPr descr="watermark.jpg" id="1924" name="Google Shape;1924;p1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25" name="Google Shape;1925;p1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26" name="Google Shape;1926;p13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a real case, this means we have some cost function </a:t>
            </a:r>
            <a:r>
              <a:rPr b="1" lang="en" sz="3000">
                <a:solidFill>
                  <a:srgbClr val="434343"/>
                </a:solidFill>
                <a:latin typeface="Montserrat"/>
                <a:ea typeface="Montserrat"/>
                <a:cs typeface="Montserrat"/>
                <a:sym typeface="Montserrat"/>
              </a:rPr>
              <a:t>C</a:t>
            </a:r>
            <a:r>
              <a:rPr lang="en" sz="3000">
                <a:solidFill>
                  <a:srgbClr val="434343"/>
                </a:solidFill>
                <a:latin typeface="Montserrat"/>
                <a:ea typeface="Montserrat"/>
                <a:cs typeface="Montserrat"/>
                <a:sym typeface="Montserrat"/>
              </a:rPr>
              <a:t> dependent lots of weights!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C(w1,w2,w3,....wn)</a:t>
            </a:r>
            <a:endParaRPr b="1"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 do we figure out which weights lead us to the lowest cost?</a:t>
            </a:r>
            <a:endParaRPr sz="3000">
              <a:solidFill>
                <a:srgbClr val="434343"/>
              </a:solidFill>
              <a:latin typeface="Montserrat"/>
              <a:ea typeface="Montserrat"/>
              <a:cs typeface="Montserrat"/>
              <a:sym typeface="Montserrat"/>
            </a:endParaRPr>
          </a:p>
        </p:txBody>
      </p:sp>
      <p:pic>
        <p:nvPicPr>
          <p:cNvPr descr="watermark.jpg" id="1927" name="Google Shape;1927;p1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1" name="Shape 1931"/>
        <p:cNvGrpSpPr/>
        <p:nvPr/>
      </p:nvGrpSpPr>
      <p:grpSpPr>
        <a:xfrm>
          <a:off x="0" y="0"/>
          <a:ext cx="0" cy="0"/>
          <a:chOff x="0" y="0"/>
          <a:chExt cx="0" cy="0"/>
        </a:xfrm>
      </p:grpSpPr>
      <p:pic>
        <p:nvPicPr>
          <p:cNvPr descr="watermark.jpg" id="1932" name="Google Shape;1932;p1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33" name="Google Shape;1933;p1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34" name="Google Shape;1934;p140"/>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simplicity, let’s imagine we only had one weight in our cost function </a:t>
            </a:r>
            <a:r>
              <a:rPr b="1" lang="en" sz="3000">
                <a:solidFill>
                  <a:srgbClr val="434343"/>
                </a:solidFill>
                <a:latin typeface="Montserrat"/>
                <a:ea typeface="Montserrat"/>
                <a:cs typeface="Montserrat"/>
                <a:sym typeface="Montserrat"/>
              </a:rPr>
              <a:t>w.</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a:t>
            </a:r>
            <a:r>
              <a:rPr b="1" lang="en" sz="3000">
                <a:solidFill>
                  <a:srgbClr val="434343"/>
                </a:solidFill>
                <a:latin typeface="Montserrat"/>
                <a:ea typeface="Montserrat"/>
                <a:cs typeface="Montserrat"/>
                <a:sym typeface="Montserrat"/>
              </a:rPr>
              <a:t>minimize</a:t>
            </a:r>
            <a:r>
              <a:rPr lang="en" sz="3000">
                <a:solidFill>
                  <a:srgbClr val="434343"/>
                </a:solidFill>
                <a:latin typeface="Montserrat"/>
                <a:ea typeface="Montserrat"/>
                <a:cs typeface="Montserrat"/>
                <a:sym typeface="Montserrat"/>
              </a:rPr>
              <a:t> our loss/cost (overall error).</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Which means we need to figure out 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results in the minimum of </a:t>
            </a:r>
            <a:r>
              <a:rPr b="1" lang="en" sz="3000">
                <a:solidFill>
                  <a:srgbClr val="434343"/>
                </a:solidFill>
                <a:latin typeface="Montserrat"/>
                <a:ea typeface="Montserrat"/>
                <a:cs typeface="Montserrat"/>
                <a:sym typeface="Montserrat"/>
              </a:rPr>
              <a:t>C(w)</a:t>
            </a:r>
            <a:endParaRPr b="1" sz="3000">
              <a:solidFill>
                <a:srgbClr val="434343"/>
              </a:solidFill>
              <a:latin typeface="Montserrat"/>
              <a:ea typeface="Montserrat"/>
              <a:cs typeface="Montserrat"/>
              <a:sym typeface="Montserrat"/>
            </a:endParaRPr>
          </a:p>
        </p:txBody>
      </p:sp>
      <p:pic>
        <p:nvPicPr>
          <p:cNvPr descr="watermark.jpg" id="1935" name="Google Shape;1935;p1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9" name="Shape 1939"/>
        <p:cNvGrpSpPr/>
        <p:nvPr/>
      </p:nvGrpSpPr>
      <p:grpSpPr>
        <a:xfrm>
          <a:off x="0" y="0"/>
          <a:ext cx="0" cy="0"/>
          <a:chOff x="0" y="0"/>
          <a:chExt cx="0" cy="0"/>
        </a:xfrm>
      </p:grpSpPr>
      <p:pic>
        <p:nvPicPr>
          <p:cNvPr descr="watermark.jpg" id="1940" name="Google Shape;1940;p1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41" name="Google Shape;1941;p1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42" name="Google Shape;1942;p141"/>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“simple” function </a:t>
            </a:r>
            <a:r>
              <a:rPr b="1" lang="en" sz="3000">
                <a:solidFill>
                  <a:srgbClr val="434343"/>
                </a:solidFill>
                <a:latin typeface="Montserrat"/>
                <a:ea typeface="Montserrat"/>
                <a:cs typeface="Montserrat"/>
                <a:sym typeface="Montserrat"/>
              </a:rPr>
              <a:t>C(w)</a:t>
            </a:r>
            <a:endParaRPr sz="3000">
              <a:solidFill>
                <a:srgbClr val="434343"/>
              </a:solidFill>
              <a:latin typeface="Montserrat"/>
              <a:ea typeface="Montserrat"/>
              <a:cs typeface="Montserrat"/>
              <a:sym typeface="Montserrat"/>
            </a:endParaRPr>
          </a:p>
        </p:txBody>
      </p:sp>
      <p:pic>
        <p:nvPicPr>
          <p:cNvPr descr="watermark.jpg" id="1943" name="Google Shape;1943;p1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44" name="Google Shape;1944;p141"/>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45" name="Google Shape;1945;p14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46" name="Google Shape;1946;p14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14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48" name="Google Shape;1948;p14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pic>
        <p:nvPicPr>
          <p:cNvPr id="152" name="Google Shape;152;p25"/>
          <p:cNvPicPr preferRelativeResize="0"/>
          <p:nvPr/>
        </p:nvPicPr>
        <p:blipFill rotWithShape="1">
          <a:blip r:embed="rId3">
            <a:alphaModFix/>
          </a:blip>
          <a:srcRect b="0" l="0" r="38191" t="1729"/>
          <a:stretch/>
        </p:blipFill>
        <p:spPr>
          <a:xfrm>
            <a:off x="3140825" y="1479975"/>
            <a:ext cx="3573677" cy="3663524"/>
          </a:xfrm>
          <a:prstGeom prst="rect">
            <a:avLst/>
          </a:prstGeom>
          <a:noFill/>
          <a:ln>
            <a:noFill/>
          </a:ln>
        </p:spPr>
      </p:pic>
      <p:sp>
        <p:nvSpPr>
          <p:cNvPr id="153" name="Google Shape;153;p2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54" name="Google Shape;154;p2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really simplify this!</a:t>
            </a:r>
            <a:endParaRPr sz="2900">
              <a:solidFill>
                <a:srgbClr val="434343"/>
              </a:solidFill>
              <a:latin typeface="Montserrat"/>
              <a:ea typeface="Montserrat"/>
              <a:cs typeface="Montserrat"/>
              <a:sym typeface="Montserrat"/>
            </a:endParaRPr>
          </a:p>
        </p:txBody>
      </p:sp>
      <p:pic>
        <p:nvPicPr>
          <p:cNvPr descr="watermark.jpg" id="155" name="Google Shape;155;p2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156" name="Google Shape;156;p2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2" name="Shape 1952"/>
        <p:cNvGrpSpPr/>
        <p:nvPr/>
      </p:nvGrpSpPr>
      <p:grpSpPr>
        <a:xfrm>
          <a:off x="0" y="0"/>
          <a:ext cx="0" cy="0"/>
          <a:chOff x="0" y="0"/>
          <a:chExt cx="0" cy="0"/>
        </a:xfrm>
      </p:grpSpPr>
      <p:pic>
        <p:nvPicPr>
          <p:cNvPr descr="watermark.jpg" id="1953" name="Google Shape;1953;p1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54" name="Google Shape;1954;p1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55" name="Google Shape;1955;p142"/>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56" name="Google Shape;1956;p1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57" name="Google Shape;1957;p142"/>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58" name="Google Shape;1958;p14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59" name="Google Shape;1959;p14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14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61" name="Google Shape;1961;p14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5" name="Shape 1965"/>
        <p:cNvGrpSpPr/>
        <p:nvPr/>
      </p:nvGrpSpPr>
      <p:grpSpPr>
        <a:xfrm>
          <a:off x="0" y="0"/>
          <a:ext cx="0" cy="0"/>
          <a:chOff x="0" y="0"/>
          <a:chExt cx="0" cy="0"/>
        </a:xfrm>
      </p:grpSpPr>
      <p:pic>
        <p:nvPicPr>
          <p:cNvPr descr="watermark.jpg" id="1966" name="Google Shape;1966;p1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67" name="Google Shape;1967;p1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68" name="Google Shape;1968;p143"/>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69" name="Google Shape;1969;p1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70" name="Google Shape;1970;p143"/>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71" name="Google Shape;1971;p14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72" name="Google Shape;1972;p14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14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74" name="Google Shape;1974;p143"/>
          <p:cNvSpPr/>
          <p:nvPr/>
        </p:nvSpPr>
        <p:spPr>
          <a:xfrm rot="1770454">
            <a:off x="6399057" y="3837857"/>
            <a:ext cx="718725" cy="247452"/>
          </a:xfrm>
          <a:prstGeom prst="leftArrow">
            <a:avLst>
              <a:gd fmla="val 50000" name="adj1"/>
              <a:gd fmla="val 50000" name="adj2"/>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14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9" name="Shape 1979"/>
        <p:cNvGrpSpPr/>
        <p:nvPr/>
      </p:nvGrpSpPr>
      <p:grpSpPr>
        <a:xfrm>
          <a:off x="0" y="0"/>
          <a:ext cx="0" cy="0"/>
          <a:chOff x="0" y="0"/>
          <a:chExt cx="0" cy="0"/>
        </a:xfrm>
      </p:grpSpPr>
      <p:pic>
        <p:nvPicPr>
          <p:cNvPr descr="watermark.jpg" id="1980" name="Google Shape;1980;p1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81" name="Google Shape;1981;p1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82" name="Google Shape;1982;p144"/>
          <p:cNvSpPr txBox="1"/>
          <p:nvPr>
            <p:ph idx="1" type="body"/>
          </p:nvPr>
        </p:nvSpPr>
        <p:spPr>
          <a:xfrm>
            <a:off x="311700" y="11524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What value of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 minimizes our cost?</a:t>
            </a:r>
            <a:endParaRPr sz="3000">
              <a:solidFill>
                <a:srgbClr val="434343"/>
              </a:solidFill>
              <a:latin typeface="Montserrat"/>
              <a:ea typeface="Montserrat"/>
              <a:cs typeface="Montserrat"/>
              <a:sym typeface="Montserrat"/>
            </a:endParaRPr>
          </a:p>
        </p:txBody>
      </p:sp>
      <p:pic>
        <p:nvPicPr>
          <p:cNvPr descr="watermark.jpg" id="1983" name="Google Shape;1983;p1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84" name="Google Shape;1984;p144"/>
          <p:cNvCxnSpPr/>
          <p:nvPr/>
        </p:nvCxnSpPr>
        <p:spPr>
          <a:xfrm>
            <a:off x="4364175" y="1800775"/>
            <a:ext cx="0" cy="3221400"/>
          </a:xfrm>
          <a:prstGeom prst="straightConnector1">
            <a:avLst/>
          </a:prstGeom>
          <a:noFill/>
          <a:ln cap="flat" cmpd="sng" w="9525">
            <a:solidFill>
              <a:schemeClr val="dk2"/>
            </a:solidFill>
            <a:prstDash val="solid"/>
            <a:round/>
            <a:headEnd len="med" w="med" type="diamond"/>
            <a:tailEnd len="med" w="med" type="diamond"/>
          </a:ln>
        </p:spPr>
      </p:cxnSp>
      <p:cxnSp>
        <p:nvCxnSpPr>
          <p:cNvPr id="1985" name="Google Shape;1985;p14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1986" name="Google Shape;1986;p14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14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1988" name="Google Shape;1988;p14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1989" name="Google Shape;1989;p14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1990" name="Google Shape;1990;p14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4" name="Shape 1994"/>
        <p:cNvGrpSpPr/>
        <p:nvPr/>
      </p:nvGrpSpPr>
      <p:grpSpPr>
        <a:xfrm>
          <a:off x="0" y="0"/>
          <a:ext cx="0" cy="0"/>
          <a:chOff x="0" y="0"/>
          <a:chExt cx="0" cy="0"/>
        </a:xfrm>
      </p:grpSpPr>
      <p:pic>
        <p:nvPicPr>
          <p:cNvPr descr="watermark.jpg" id="1995" name="Google Shape;1995;p1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996" name="Google Shape;1996;p1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1997" name="Google Shape;1997;p14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Students of calculus know we could take a derivative and solve for 0.</a:t>
            </a:r>
            <a:endParaRPr sz="3000">
              <a:solidFill>
                <a:srgbClr val="434343"/>
              </a:solidFill>
              <a:latin typeface="Montserrat"/>
              <a:ea typeface="Montserrat"/>
              <a:cs typeface="Montserrat"/>
              <a:sym typeface="Montserrat"/>
            </a:endParaRPr>
          </a:p>
        </p:txBody>
      </p:sp>
      <p:pic>
        <p:nvPicPr>
          <p:cNvPr descr="watermark.jpg" id="1998" name="Google Shape;1998;p1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1999" name="Google Shape;1999;p14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00" name="Google Shape;2000;p14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01" name="Google Shape;2001;p14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14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03" name="Google Shape;2003;p14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04" name="Google Shape;2004;p14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05" name="Google Shape;2005;p14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9" name="Shape 2009"/>
        <p:cNvGrpSpPr/>
        <p:nvPr/>
      </p:nvGrpSpPr>
      <p:grpSpPr>
        <a:xfrm>
          <a:off x="0" y="0"/>
          <a:ext cx="0" cy="0"/>
          <a:chOff x="0" y="0"/>
          <a:chExt cx="0" cy="0"/>
        </a:xfrm>
      </p:grpSpPr>
      <p:pic>
        <p:nvPicPr>
          <p:cNvPr descr="watermark.jpg" id="2010" name="Google Shape;2010;p1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11" name="Google Shape;2011;p1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12" name="Google Shape;2012;p14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recall our real cost function will be very complex!</a:t>
            </a:r>
            <a:endParaRPr sz="3000">
              <a:solidFill>
                <a:srgbClr val="434343"/>
              </a:solidFill>
              <a:latin typeface="Montserrat"/>
              <a:ea typeface="Montserrat"/>
              <a:cs typeface="Montserrat"/>
              <a:sym typeface="Montserrat"/>
            </a:endParaRPr>
          </a:p>
        </p:txBody>
      </p:sp>
      <p:pic>
        <p:nvPicPr>
          <p:cNvPr descr="watermark.jpg" id="2013" name="Google Shape;2013;p1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14" name="Google Shape;2014;p14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15" name="Google Shape;2015;p14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16" name="Google Shape;2016;p14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17" name="Google Shape;2017;p14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18" name="Google Shape;2018;p146"/>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2" name="Shape 2022"/>
        <p:cNvGrpSpPr/>
        <p:nvPr/>
      </p:nvGrpSpPr>
      <p:grpSpPr>
        <a:xfrm>
          <a:off x="0" y="0"/>
          <a:ext cx="0" cy="0"/>
          <a:chOff x="0" y="0"/>
          <a:chExt cx="0" cy="0"/>
        </a:xfrm>
      </p:grpSpPr>
      <p:pic>
        <p:nvPicPr>
          <p:cNvPr descr="watermark.jpg" id="2023" name="Google Shape;2023;p1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4" name="Google Shape;2024;p1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25" name="Google Shape;2025;p14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a:t>
            </a:r>
            <a:endParaRPr b="1" sz="3000">
              <a:solidFill>
                <a:srgbClr val="434343"/>
              </a:solidFill>
              <a:latin typeface="Montserrat"/>
              <a:ea typeface="Montserrat"/>
              <a:cs typeface="Montserrat"/>
              <a:sym typeface="Montserrat"/>
            </a:endParaRPr>
          </a:p>
        </p:txBody>
      </p:sp>
      <p:pic>
        <p:nvPicPr>
          <p:cNvPr descr="watermark.jpg" id="2026" name="Google Shape;2026;p1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27" name="Google Shape;2027;p14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28" name="Google Shape;2028;p14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29" name="Google Shape;2029;p14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30" name="Google Shape;2030;p14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31" name="Google Shape;2031;p147"/>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5" name="Shape 2035"/>
        <p:cNvGrpSpPr/>
        <p:nvPr/>
      </p:nvGrpSpPr>
      <p:grpSpPr>
        <a:xfrm>
          <a:off x="0" y="0"/>
          <a:ext cx="0" cy="0"/>
          <a:chOff x="0" y="0"/>
          <a:chExt cx="0" cy="0"/>
        </a:xfrm>
      </p:grpSpPr>
      <p:pic>
        <p:nvPicPr>
          <p:cNvPr descr="watermark.jpg" id="2036" name="Google Shape;2036;p1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37" name="Google Shape;2037;p1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38" name="Google Shape;2038;p14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And it will be </a:t>
            </a:r>
            <a:r>
              <a:rPr b="1" lang="en" sz="3000">
                <a:solidFill>
                  <a:srgbClr val="434343"/>
                </a:solidFill>
                <a:latin typeface="Montserrat"/>
                <a:ea typeface="Montserrat"/>
                <a:cs typeface="Montserrat"/>
                <a:sym typeface="Montserrat"/>
              </a:rPr>
              <a:t>n-dimensional </a:t>
            </a:r>
            <a:r>
              <a:rPr lang="en" sz="3000">
                <a:solidFill>
                  <a:srgbClr val="434343"/>
                </a:solidFill>
                <a:latin typeface="Montserrat"/>
                <a:ea typeface="Montserrat"/>
                <a:cs typeface="Montserrat"/>
                <a:sym typeface="Montserrat"/>
              </a:rPr>
              <a:t>since our networks will have 1000s of weights</a:t>
            </a:r>
            <a:endParaRPr b="1" sz="3000">
              <a:solidFill>
                <a:srgbClr val="434343"/>
              </a:solidFill>
              <a:latin typeface="Montserrat"/>
              <a:ea typeface="Montserrat"/>
              <a:cs typeface="Montserrat"/>
              <a:sym typeface="Montserrat"/>
            </a:endParaRPr>
          </a:p>
        </p:txBody>
      </p:sp>
      <p:pic>
        <p:nvPicPr>
          <p:cNvPr descr="watermark.jpg" id="2039" name="Google Shape;2039;p1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40" name="Google Shape;2040;p14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41" name="Google Shape;2041;p14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42" name="Google Shape;2042;p14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43" name="Google Shape;2043;p14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44" name="Google Shape;2044;p148"/>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8" name="Shape 2048"/>
        <p:cNvGrpSpPr/>
        <p:nvPr/>
      </p:nvGrpSpPr>
      <p:grpSpPr>
        <a:xfrm>
          <a:off x="0" y="0"/>
          <a:ext cx="0" cy="0"/>
          <a:chOff x="0" y="0"/>
          <a:chExt cx="0" cy="0"/>
        </a:xfrm>
      </p:grpSpPr>
      <p:pic>
        <p:nvPicPr>
          <p:cNvPr descr="watermark.jpg" id="2049" name="Google Shape;2049;p1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50" name="Google Shape;2050;p1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51" name="Google Shape;2051;p14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use </a:t>
            </a:r>
            <a:r>
              <a:rPr b="1" lang="en" sz="3000">
                <a:solidFill>
                  <a:srgbClr val="434343"/>
                </a:solidFill>
                <a:latin typeface="Montserrat"/>
                <a:ea typeface="Montserrat"/>
                <a:cs typeface="Montserrat"/>
                <a:sym typeface="Montserrat"/>
              </a:rPr>
              <a:t>gradient descent </a:t>
            </a:r>
            <a:r>
              <a:rPr lang="en" sz="3000">
                <a:solidFill>
                  <a:srgbClr val="434343"/>
                </a:solidFill>
                <a:latin typeface="Montserrat"/>
                <a:ea typeface="Montserrat"/>
                <a:cs typeface="Montserrat"/>
                <a:sym typeface="Montserrat"/>
              </a:rPr>
              <a:t>to solve this problem.</a:t>
            </a:r>
            <a:endParaRPr sz="3000">
              <a:solidFill>
                <a:srgbClr val="434343"/>
              </a:solidFill>
              <a:latin typeface="Montserrat"/>
              <a:ea typeface="Montserrat"/>
              <a:cs typeface="Montserrat"/>
              <a:sym typeface="Montserrat"/>
            </a:endParaRPr>
          </a:p>
        </p:txBody>
      </p:sp>
      <p:pic>
        <p:nvPicPr>
          <p:cNvPr descr="watermark.jpg" id="2052" name="Google Shape;2052;p1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53" name="Google Shape;2053;p14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54" name="Google Shape;2054;p14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55" name="Google Shape;2055;p14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56" name="Google Shape;2056;p14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sp>
        <p:nvSpPr>
          <p:cNvPr id="2057" name="Google Shape;2057;p149"/>
          <p:cNvSpPr/>
          <p:nvPr/>
        </p:nvSpPr>
        <p:spPr>
          <a:xfrm>
            <a:off x="2934950" y="2172650"/>
            <a:ext cx="4647575" cy="1651375"/>
          </a:xfrm>
          <a:custGeom>
            <a:rect b="b" l="l" r="r" t="t"/>
            <a:pathLst>
              <a:path extrusionOk="0" h="66055" w="185903">
                <a:moveTo>
                  <a:pt x="0" y="11713"/>
                </a:moveTo>
                <a:cubicBezTo>
                  <a:pt x="3117" y="20183"/>
                  <a:pt x="11588" y="60078"/>
                  <a:pt x="18704" y="62534"/>
                </a:cubicBezTo>
                <a:cubicBezTo>
                  <a:pt x="25820" y="64990"/>
                  <a:pt x="35897" y="25882"/>
                  <a:pt x="42698" y="26449"/>
                </a:cubicBezTo>
                <a:cubicBezTo>
                  <a:pt x="49499" y="27016"/>
                  <a:pt x="52553" y="67856"/>
                  <a:pt x="59512" y="65935"/>
                </a:cubicBezTo>
                <a:cubicBezTo>
                  <a:pt x="66471" y="64014"/>
                  <a:pt x="75634" y="17129"/>
                  <a:pt x="84450" y="14925"/>
                </a:cubicBezTo>
                <a:cubicBezTo>
                  <a:pt x="93267" y="12721"/>
                  <a:pt x="104004" y="50097"/>
                  <a:pt x="112411" y="52710"/>
                </a:cubicBezTo>
                <a:cubicBezTo>
                  <a:pt x="120818" y="55324"/>
                  <a:pt x="128784" y="31330"/>
                  <a:pt x="134893" y="30606"/>
                </a:cubicBezTo>
                <a:cubicBezTo>
                  <a:pt x="141002" y="29882"/>
                  <a:pt x="140561" y="53466"/>
                  <a:pt x="149063" y="48365"/>
                </a:cubicBezTo>
                <a:cubicBezTo>
                  <a:pt x="157565" y="43264"/>
                  <a:pt x="179763" y="8061"/>
                  <a:pt x="185903" y="0"/>
                </a:cubicBezTo>
              </a:path>
            </a:pathLst>
          </a:custGeom>
          <a:noFill/>
          <a:ln cap="flat" cmpd="sng" w="19050">
            <a:solidFill>
              <a:srgbClr val="E06666"/>
            </a:solidFill>
            <a:prstDash val="solid"/>
            <a:round/>
            <a:headEnd len="med" w="med" type="stealth"/>
            <a:tailEnd len="med" w="med" type="triangle"/>
          </a:ln>
        </p:spPr>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1" name="Shape 2061"/>
        <p:cNvGrpSpPr/>
        <p:nvPr/>
      </p:nvGrpSpPr>
      <p:grpSpPr>
        <a:xfrm>
          <a:off x="0" y="0"/>
          <a:ext cx="0" cy="0"/>
          <a:chOff x="0" y="0"/>
          <a:chExt cx="0" cy="0"/>
        </a:xfrm>
      </p:grpSpPr>
      <p:pic>
        <p:nvPicPr>
          <p:cNvPr descr="watermark.jpg" id="2062" name="Google Shape;2062;p1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63" name="Google Shape;2063;p1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64" name="Google Shape;2064;p15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go back to our simplified version to see how this works.</a:t>
            </a:r>
            <a:endParaRPr sz="3000">
              <a:solidFill>
                <a:srgbClr val="434343"/>
              </a:solidFill>
              <a:latin typeface="Montserrat"/>
              <a:ea typeface="Montserrat"/>
              <a:cs typeface="Montserrat"/>
              <a:sym typeface="Montserrat"/>
            </a:endParaRPr>
          </a:p>
        </p:txBody>
      </p:sp>
      <p:pic>
        <p:nvPicPr>
          <p:cNvPr descr="watermark.jpg" id="2065" name="Google Shape;2065;p1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66" name="Google Shape;2066;p15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67" name="Google Shape;2067;p15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68" name="Google Shape;2068;p15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15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70" name="Google Shape;2070;p15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71" name="Google Shape;2071;p15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72" name="Google Shape;2072;p15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6" name="Shape 2076"/>
        <p:cNvGrpSpPr/>
        <p:nvPr/>
      </p:nvGrpSpPr>
      <p:grpSpPr>
        <a:xfrm>
          <a:off x="0" y="0"/>
          <a:ext cx="0" cy="0"/>
          <a:chOff x="0" y="0"/>
          <a:chExt cx="0" cy="0"/>
        </a:xfrm>
      </p:grpSpPr>
      <p:pic>
        <p:nvPicPr>
          <p:cNvPr descr="watermark.jpg" id="2077" name="Google Shape;2077;p1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78" name="Google Shape;2078;p1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79" name="Google Shape;2079;p15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80" name="Google Shape;2080;p1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81" name="Google Shape;2081;p15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82" name="Google Shape;2082;p15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83" name="Google Shape;2083;p15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15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085" name="Google Shape;2085;p15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086" name="Google Shape;2086;p15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087" name="Google Shape;2087;p15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088" name="Google Shape;2088;p15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62" name="Google Shape;162;p2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Simplified Biological Neuron Model</a:t>
            </a:r>
            <a:endParaRPr sz="2900">
              <a:solidFill>
                <a:srgbClr val="434343"/>
              </a:solidFill>
              <a:latin typeface="Montserrat"/>
              <a:ea typeface="Montserrat"/>
              <a:cs typeface="Montserrat"/>
              <a:sym typeface="Montserrat"/>
            </a:endParaRPr>
          </a:p>
        </p:txBody>
      </p:sp>
      <p:pic>
        <p:nvPicPr>
          <p:cNvPr descr="watermark.jpg" id="163" name="Google Shape;163;p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64" name="Google Shape;164;p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65" name="Google Shape;165;p26"/>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166" name="Google Shape;166;p26"/>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167" name="Google Shape;167;p26"/>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168" name="Google Shape;168;p26"/>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169" name="Google Shape;169;p2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mc:AlternateContent>
    <mc:Choice Requires="p14">
      <p:transition spd="slow" p14:dur="1000">
        <p:fade/>
      </p:transition>
    </mc:Choice>
    <mc:Fallback>
      <p:transition spd="slow">
        <p:fade/>
      </p:transition>
    </mc:Fallback>
  </mc:AlternateContent>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2" name="Shape 2092"/>
        <p:cNvGrpSpPr/>
        <p:nvPr/>
      </p:nvGrpSpPr>
      <p:grpSpPr>
        <a:xfrm>
          <a:off x="0" y="0"/>
          <a:ext cx="0" cy="0"/>
          <a:chOff x="0" y="0"/>
          <a:chExt cx="0" cy="0"/>
        </a:xfrm>
      </p:grpSpPr>
      <p:pic>
        <p:nvPicPr>
          <p:cNvPr descr="watermark.jpg" id="2093" name="Google Shape;2093;p1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94" name="Google Shape;2094;p1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095" name="Google Shape;2095;p152"/>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slope at a point</a:t>
            </a:r>
            <a:endParaRPr sz="3000">
              <a:solidFill>
                <a:srgbClr val="434343"/>
              </a:solidFill>
              <a:latin typeface="Montserrat"/>
              <a:ea typeface="Montserrat"/>
              <a:cs typeface="Montserrat"/>
              <a:sym typeface="Montserrat"/>
            </a:endParaRPr>
          </a:p>
        </p:txBody>
      </p:sp>
      <p:pic>
        <p:nvPicPr>
          <p:cNvPr descr="watermark.jpg" id="2096" name="Google Shape;2096;p1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097" name="Google Shape;2097;p152"/>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098" name="Google Shape;2098;p152"/>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099" name="Google Shape;2099;p152"/>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152"/>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01" name="Google Shape;2101;p152"/>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02" name="Google Shape;2102;p152"/>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03" name="Google Shape;2103;p152"/>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04" name="Google Shape;2104;p152"/>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05" name="Google Shape;2105;p152"/>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9" name="Shape 2109"/>
        <p:cNvGrpSpPr/>
        <p:nvPr/>
      </p:nvGrpSpPr>
      <p:grpSpPr>
        <a:xfrm>
          <a:off x="0" y="0"/>
          <a:ext cx="0" cy="0"/>
          <a:chOff x="0" y="0"/>
          <a:chExt cx="0" cy="0"/>
        </a:xfrm>
      </p:grpSpPr>
      <p:pic>
        <p:nvPicPr>
          <p:cNvPr descr="watermark.jpg" id="2110" name="Google Shape;2110;p1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11" name="Google Shape;2111;p15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12" name="Google Shape;2112;p153"/>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13" name="Google Shape;2113;p1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14" name="Google Shape;2114;p153"/>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15" name="Google Shape;2115;p153"/>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16" name="Google Shape;2116;p153"/>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153"/>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18" name="Google Shape;2118;p153"/>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19" name="Google Shape;2119;p153"/>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20" name="Google Shape;2120;p153"/>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21" name="Google Shape;2121;p153"/>
          <p:cNvCxnSpPr/>
          <p:nvPr/>
        </p:nvCxnSpPr>
        <p:spPr>
          <a:xfrm>
            <a:off x="4751475" y="2078175"/>
            <a:ext cx="713100" cy="1587000"/>
          </a:xfrm>
          <a:prstGeom prst="straightConnector1">
            <a:avLst/>
          </a:prstGeom>
          <a:noFill/>
          <a:ln cap="flat" cmpd="sng" w="28575">
            <a:solidFill>
              <a:srgbClr val="6AA84F"/>
            </a:solidFill>
            <a:prstDash val="solid"/>
            <a:round/>
            <a:headEnd len="med" w="med" type="none"/>
            <a:tailEnd len="med" w="med" type="none"/>
          </a:ln>
        </p:spPr>
      </p:cxnSp>
      <p:sp>
        <p:nvSpPr>
          <p:cNvPr id="2122" name="Google Shape;2122;p153"/>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6" name="Shape 2126"/>
        <p:cNvGrpSpPr/>
        <p:nvPr/>
      </p:nvGrpSpPr>
      <p:grpSpPr>
        <a:xfrm>
          <a:off x="0" y="0"/>
          <a:ext cx="0" cy="0"/>
          <a:chOff x="0" y="0"/>
          <a:chExt cx="0" cy="0"/>
        </a:xfrm>
      </p:grpSpPr>
      <p:pic>
        <p:nvPicPr>
          <p:cNvPr descr="watermark.jpg" id="2127" name="Google Shape;2127;p1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28" name="Google Shape;2128;p1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29" name="Google Shape;2129;p154"/>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30" name="Google Shape;2130;p1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31" name="Google Shape;2131;p154"/>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32" name="Google Shape;2132;p154"/>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33" name="Google Shape;2133;p154"/>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4" name="Google Shape;2134;p154"/>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35" name="Google Shape;2135;p154"/>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36" name="Google Shape;2136;p154"/>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37" name="Google Shape;2137;p154"/>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38" name="Google Shape;2138;p154"/>
          <p:cNvCxnSpPr/>
          <p:nvPr/>
        </p:nvCxnSpPr>
        <p:spPr>
          <a:xfrm>
            <a:off x="4895550" y="2763050"/>
            <a:ext cx="972900" cy="1081500"/>
          </a:xfrm>
          <a:prstGeom prst="straightConnector1">
            <a:avLst/>
          </a:prstGeom>
          <a:noFill/>
          <a:ln cap="flat" cmpd="sng" w="28575">
            <a:solidFill>
              <a:srgbClr val="6AA84F"/>
            </a:solidFill>
            <a:prstDash val="solid"/>
            <a:round/>
            <a:headEnd len="med" w="med" type="none"/>
            <a:tailEnd len="med" w="med" type="none"/>
          </a:ln>
        </p:spPr>
      </p:cxnSp>
      <p:sp>
        <p:nvSpPr>
          <p:cNvPr id="2139" name="Google Shape;2139;p154"/>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3" name="Shape 2143"/>
        <p:cNvGrpSpPr/>
        <p:nvPr/>
      </p:nvGrpSpPr>
      <p:grpSpPr>
        <a:xfrm>
          <a:off x="0" y="0"/>
          <a:ext cx="0" cy="0"/>
          <a:chOff x="0" y="0"/>
          <a:chExt cx="0" cy="0"/>
        </a:xfrm>
      </p:grpSpPr>
      <p:pic>
        <p:nvPicPr>
          <p:cNvPr descr="watermark.jpg" id="2144" name="Google Shape;2144;p1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45" name="Google Shape;2145;p1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46" name="Google Shape;2146;p155"/>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move in the downward direction of the slope.</a:t>
            </a:r>
            <a:endParaRPr sz="3000">
              <a:solidFill>
                <a:srgbClr val="434343"/>
              </a:solidFill>
              <a:latin typeface="Montserrat"/>
              <a:ea typeface="Montserrat"/>
              <a:cs typeface="Montserrat"/>
              <a:sym typeface="Montserrat"/>
            </a:endParaRPr>
          </a:p>
        </p:txBody>
      </p:sp>
      <p:pic>
        <p:nvPicPr>
          <p:cNvPr descr="watermark.jpg" id="2147" name="Google Shape;2147;p1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48" name="Google Shape;2148;p155"/>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49" name="Google Shape;2149;p155"/>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50" name="Google Shape;2150;p155"/>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155"/>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52" name="Google Shape;2152;p155"/>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53" name="Google Shape;2153;p155"/>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54" name="Google Shape;2154;p155"/>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55" name="Google Shape;2155;p155"/>
          <p:cNvCxnSpPr/>
          <p:nvPr/>
        </p:nvCxnSpPr>
        <p:spPr>
          <a:xfrm>
            <a:off x="5242675" y="3401450"/>
            <a:ext cx="1213800" cy="547800"/>
          </a:xfrm>
          <a:prstGeom prst="straightConnector1">
            <a:avLst/>
          </a:prstGeom>
          <a:noFill/>
          <a:ln cap="flat" cmpd="sng" w="28575">
            <a:solidFill>
              <a:srgbClr val="6AA84F"/>
            </a:solidFill>
            <a:prstDash val="solid"/>
            <a:round/>
            <a:headEnd len="med" w="med" type="none"/>
            <a:tailEnd len="med" w="med" type="none"/>
          </a:ln>
        </p:spPr>
      </p:cxnSp>
      <p:sp>
        <p:nvSpPr>
          <p:cNvPr id="2156" name="Google Shape;2156;p155"/>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0" name="Shape 2160"/>
        <p:cNvGrpSpPr/>
        <p:nvPr/>
      </p:nvGrpSpPr>
      <p:grpSpPr>
        <a:xfrm>
          <a:off x="0" y="0"/>
          <a:ext cx="0" cy="0"/>
          <a:chOff x="0" y="0"/>
          <a:chExt cx="0" cy="0"/>
        </a:xfrm>
      </p:grpSpPr>
      <p:pic>
        <p:nvPicPr>
          <p:cNvPr descr="watermark.jpg" id="2161" name="Google Shape;2161;p1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62" name="Google Shape;2162;p1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63" name="Google Shape;2163;p156"/>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Until we converge to zero, indicating a minimum.</a:t>
            </a:r>
            <a:endParaRPr sz="3000">
              <a:solidFill>
                <a:srgbClr val="434343"/>
              </a:solidFill>
              <a:latin typeface="Montserrat"/>
              <a:ea typeface="Montserrat"/>
              <a:cs typeface="Montserrat"/>
              <a:sym typeface="Montserrat"/>
            </a:endParaRPr>
          </a:p>
        </p:txBody>
      </p:sp>
      <p:pic>
        <p:nvPicPr>
          <p:cNvPr descr="watermark.jpg" id="2164" name="Google Shape;2164;p1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65" name="Google Shape;2165;p156"/>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66" name="Google Shape;2166;p156"/>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67" name="Google Shape;2167;p156"/>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156"/>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69" name="Google Shape;2169;p156"/>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70" name="Google Shape;2170;p156"/>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71" name="Google Shape;2171;p156"/>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cxnSp>
        <p:nvCxnSpPr>
          <p:cNvPr id="2172" name="Google Shape;2172;p156"/>
          <p:cNvCxnSpPr/>
          <p:nvPr/>
        </p:nvCxnSpPr>
        <p:spPr>
          <a:xfrm>
            <a:off x="5752775" y="3795250"/>
            <a:ext cx="1275300" cy="0"/>
          </a:xfrm>
          <a:prstGeom prst="straightConnector1">
            <a:avLst/>
          </a:prstGeom>
          <a:noFill/>
          <a:ln cap="flat" cmpd="sng" w="28575">
            <a:solidFill>
              <a:srgbClr val="6AA84F"/>
            </a:solidFill>
            <a:prstDash val="solid"/>
            <a:round/>
            <a:headEnd len="med" w="med" type="none"/>
            <a:tailEnd len="med" w="med" type="none"/>
          </a:ln>
        </p:spPr>
      </p:cxnSp>
      <p:sp>
        <p:nvSpPr>
          <p:cNvPr id="2173" name="Google Shape;2173;p156"/>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7" name="Shape 2177"/>
        <p:cNvGrpSpPr/>
        <p:nvPr/>
      </p:nvGrpSpPr>
      <p:grpSpPr>
        <a:xfrm>
          <a:off x="0" y="0"/>
          <a:ext cx="0" cy="0"/>
          <a:chOff x="0" y="0"/>
          <a:chExt cx="0" cy="0"/>
        </a:xfrm>
      </p:grpSpPr>
      <p:pic>
        <p:nvPicPr>
          <p:cNvPr descr="watermark.jpg" id="2178" name="Google Shape;2178;p1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79" name="Google Shape;2179;p1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80" name="Google Shape;2180;p157"/>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have changed our step size to find the next point!</a:t>
            </a:r>
            <a:endParaRPr sz="3000">
              <a:solidFill>
                <a:srgbClr val="434343"/>
              </a:solidFill>
              <a:latin typeface="Montserrat"/>
              <a:ea typeface="Montserrat"/>
              <a:cs typeface="Montserrat"/>
              <a:sym typeface="Montserrat"/>
            </a:endParaRPr>
          </a:p>
        </p:txBody>
      </p:sp>
      <p:pic>
        <p:nvPicPr>
          <p:cNvPr descr="watermark.jpg" id="2181" name="Google Shape;2181;p1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82" name="Google Shape;2182;p157"/>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83" name="Google Shape;2183;p157"/>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84" name="Google Shape;2184;p157"/>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157"/>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186" name="Google Shape;2186;p157"/>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187" name="Google Shape;2187;p157"/>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188" name="Google Shape;2188;p157"/>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2" name="Shape 2192"/>
        <p:cNvGrpSpPr/>
        <p:nvPr/>
      </p:nvGrpSpPr>
      <p:grpSpPr>
        <a:xfrm>
          <a:off x="0" y="0"/>
          <a:ext cx="0" cy="0"/>
          <a:chOff x="0" y="0"/>
          <a:chExt cx="0" cy="0"/>
        </a:xfrm>
      </p:grpSpPr>
      <p:pic>
        <p:nvPicPr>
          <p:cNvPr descr="watermark.jpg" id="2193" name="Google Shape;2193;p1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94" name="Google Shape;2194;p1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195" name="Google Shape;2195;p158"/>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Our steps:</a:t>
            </a:r>
            <a:endParaRPr sz="3000">
              <a:solidFill>
                <a:srgbClr val="434343"/>
              </a:solidFill>
              <a:latin typeface="Montserrat"/>
              <a:ea typeface="Montserrat"/>
              <a:cs typeface="Montserrat"/>
              <a:sym typeface="Montserrat"/>
            </a:endParaRPr>
          </a:p>
        </p:txBody>
      </p:sp>
      <p:pic>
        <p:nvPicPr>
          <p:cNvPr descr="watermark.jpg" id="2196" name="Google Shape;2196;p1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197" name="Google Shape;2197;p158"/>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198" name="Google Shape;2198;p158"/>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199" name="Google Shape;2199;p158"/>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158"/>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01" name="Google Shape;2201;p158"/>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02" name="Google Shape;2202;p158"/>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03" name="Google Shape;2203;p158"/>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04" name="Google Shape;2204;p158"/>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158"/>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158"/>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158"/>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158"/>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2" name="Shape 2212"/>
        <p:cNvGrpSpPr/>
        <p:nvPr/>
      </p:nvGrpSpPr>
      <p:grpSpPr>
        <a:xfrm>
          <a:off x="0" y="0"/>
          <a:ext cx="0" cy="0"/>
          <a:chOff x="0" y="0"/>
          <a:chExt cx="0" cy="0"/>
        </a:xfrm>
      </p:grpSpPr>
      <p:pic>
        <p:nvPicPr>
          <p:cNvPr descr="watermark.jpg" id="2213" name="Google Shape;2213;p1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14" name="Google Shape;2214;p1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15" name="Google Shape;2215;p159"/>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Smaller steps sizes take longer to find the minimum.</a:t>
            </a:r>
            <a:endParaRPr sz="3000">
              <a:solidFill>
                <a:srgbClr val="434343"/>
              </a:solidFill>
              <a:latin typeface="Montserrat"/>
              <a:ea typeface="Montserrat"/>
              <a:cs typeface="Montserrat"/>
              <a:sym typeface="Montserrat"/>
            </a:endParaRPr>
          </a:p>
        </p:txBody>
      </p:sp>
      <p:pic>
        <p:nvPicPr>
          <p:cNvPr descr="watermark.jpg" id="2216" name="Google Shape;2216;p1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17" name="Google Shape;2217;p159"/>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18" name="Google Shape;2218;p159"/>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19" name="Google Shape;2219;p159"/>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159"/>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21" name="Google Shape;2221;p159"/>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22" name="Google Shape;2222;p159"/>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23" name="Google Shape;2223;p159"/>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24" name="Google Shape;2224;p159"/>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159"/>
          <p:cNvSpPr/>
          <p:nvPr/>
        </p:nvSpPr>
        <p:spPr>
          <a:xfrm>
            <a:off x="5138750" y="29944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159"/>
          <p:cNvSpPr/>
          <p:nvPr/>
        </p:nvSpPr>
        <p:spPr>
          <a:xfrm>
            <a:off x="5299325" y="32001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7" name="Google Shape;2227;p159"/>
          <p:cNvSpPr/>
          <p:nvPr/>
        </p:nvSpPr>
        <p:spPr>
          <a:xfrm>
            <a:off x="5481225" y="338910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8" name="Google Shape;2228;p159"/>
          <p:cNvSpPr/>
          <p:nvPr/>
        </p:nvSpPr>
        <p:spPr>
          <a:xfrm>
            <a:off x="5676150"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159"/>
          <p:cNvSpPr/>
          <p:nvPr/>
        </p:nvSpPr>
        <p:spPr>
          <a:xfrm>
            <a:off x="5941900"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159"/>
          <p:cNvSpPr/>
          <p:nvPr/>
        </p:nvSpPr>
        <p:spPr>
          <a:xfrm>
            <a:off x="6206250" y="3678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159"/>
          <p:cNvSpPr/>
          <p:nvPr/>
        </p:nvSpPr>
        <p:spPr>
          <a:xfrm>
            <a:off x="5086825" y="2767750"/>
            <a:ext cx="1185500" cy="963525"/>
          </a:xfrm>
          <a:custGeom>
            <a:rect b="b" l="l" r="r" t="t"/>
            <a:pathLst>
              <a:path extrusionOk="0" h="38541" w="47420">
                <a:moveTo>
                  <a:pt x="0" y="0"/>
                </a:moveTo>
                <a:lnTo>
                  <a:pt x="4912" y="12281"/>
                </a:lnTo>
                <a:lnTo>
                  <a:pt x="11524" y="19838"/>
                </a:lnTo>
                <a:lnTo>
                  <a:pt x="18326" y="27017"/>
                </a:lnTo>
                <a:lnTo>
                  <a:pt x="26449" y="33440"/>
                </a:lnTo>
                <a:lnTo>
                  <a:pt x="36840" y="36652"/>
                </a:lnTo>
                <a:lnTo>
                  <a:pt x="47420" y="38541"/>
                </a:lnTo>
              </a:path>
            </a:pathLst>
          </a:custGeom>
          <a:noFill/>
          <a:ln cap="flat" cmpd="sng" w="28575">
            <a:solidFill>
              <a:srgbClr val="38761D"/>
            </a:solidFill>
            <a:prstDash val="solid"/>
            <a:round/>
            <a:headEnd len="med" w="med" type="none"/>
            <a:tailEnd len="med" w="med" type="none"/>
          </a:ln>
        </p:spPr>
      </p:sp>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5" name="Shape 2235"/>
        <p:cNvGrpSpPr/>
        <p:nvPr/>
      </p:nvGrpSpPr>
      <p:grpSpPr>
        <a:xfrm>
          <a:off x="0" y="0"/>
          <a:ext cx="0" cy="0"/>
          <a:chOff x="0" y="0"/>
          <a:chExt cx="0" cy="0"/>
        </a:xfrm>
      </p:grpSpPr>
      <p:pic>
        <p:nvPicPr>
          <p:cNvPr descr="watermark.jpg" id="2236" name="Google Shape;2236;p1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37" name="Google Shape;2237;p1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38" name="Google Shape;2238;p160"/>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Larger steps are faster, but we risk overshooting the minimum!</a:t>
            </a:r>
            <a:endParaRPr sz="3000">
              <a:solidFill>
                <a:srgbClr val="434343"/>
              </a:solidFill>
              <a:latin typeface="Montserrat"/>
              <a:ea typeface="Montserrat"/>
              <a:cs typeface="Montserrat"/>
              <a:sym typeface="Montserrat"/>
            </a:endParaRPr>
          </a:p>
        </p:txBody>
      </p:sp>
      <p:pic>
        <p:nvPicPr>
          <p:cNvPr descr="watermark.jpg" id="2239" name="Google Shape;2239;p1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40" name="Google Shape;2240;p160"/>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41" name="Google Shape;2241;p160"/>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42" name="Google Shape;2242;p160"/>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160"/>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44" name="Google Shape;2244;p160"/>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45" name="Google Shape;2245;p160"/>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46" name="Google Shape;2246;p160"/>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47" name="Google Shape;2247;p160"/>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160"/>
          <p:cNvSpPr/>
          <p:nvPr/>
        </p:nvSpPr>
        <p:spPr>
          <a:xfrm>
            <a:off x="5542625" y="3407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160"/>
          <p:cNvSpPr/>
          <p:nvPr/>
        </p:nvSpPr>
        <p:spPr>
          <a:xfrm>
            <a:off x="6702175" y="36210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160"/>
          <p:cNvSpPr/>
          <p:nvPr/>
        </p:nvSpPr>
        <p:spPr>
          <a:xfrm>
            <a:off x="7355225" y="30177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160"/>
          <p:cNvSpPr/>
          <p:nvPr/>
        </p:nvSpPr>
        <p:spPr>
          <a:xfrm>
            <a:off x="5072650" y="2456025"/>
            <a:ext cx="2890575" cy="1218575"/>
          </a:xfrm>
          <a:custGeom>
            <a:rect b="b" l="l" r="r" t="t"/>
            <a:pathLst>
              <a:path extrusionOk="0" h="48743" w="115623">
                <a:moveTo>
                  <a:pt x="0" y="12280"/>
                </a:moveTo>
                <a:lnTo>
                  <a:pt x="20593" y="39864"/>
                </a:lnTo>
                <a:lnTo>
                  <a:pt x="66691" y="48743"/>
                </a:lnTo>
                <a:lnTo>
                  <a:pt x="93140" y="23994"/>
                </a:lnTo>
                <a:lnTo>
                  <a:pt x="115623" y="0"/>
                </a:lnTo>
              </a:path>
            </a:pathLst>
          </a:custGeom>
          <a:noFill/>
          <a:ln cap="flat" cmpd="sng" w="28575">
            <a:solidFill>
              <a:srgbClr val="6AA84F"/>
            </a:solidFill>
            <a:prstDash val="solid"/>
            <a:round/>
            <a:headEnd len="med" w="med" type="none"/>
            <a:tailEnd len="med" w="med" type="triangle"/>
          </a:ln>
        </p:spPr>
      </p:sp>
    </p:spTree>
  </p:cSld>
  <p:clrMapOvr>
    <a:masterClrMapping/>
  </p:clrMapOvr>
</p:sld>
</file>

<file path=ppt/slides/slide1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pic>
        <p:nvPicPr>
          <p:cNvPr descr="watermark.jpg" id="2256" name="Google Shape;2256;p1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57" name="Google Shape;2257;p1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58" name="Google Shape;2258;p161"/>
          <p:cNvSpPr txBox="1"/>
          <p:nvPr>
            <p:ph idx="1" type="body"/>
          </p:nvPr>
        </p:nvSpPr>
        <p:spPr>
          <a:xfrm>
            <a:off x="311700" y="1000075"/>
            <a:ext cx="8520600" cy="770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step size is known as the </a:t>
            </a:r>
            <a:r>
              <a:rPr b="1" lang="en" sz="3000">
                <a:solidFill>
                  <a:srgbClr val="434343"/>
                </a:solidFill>
                <a:latin typeface="Montserrat"/>
                <a:ea typeface="Montserrat"/>
                <a:cs typeface="Montserrat"/>
                <a:sym typeface="Montserrat"/>
              </a:rPr>
              <a:t>learning rate.</a:t>
            </a:r>
            <a:endParaRPr b="1" sz="3000">
              <a:solidFill>
                <a:srgbClr val="434343"/>
              </a:solidFill>
              <a:latin typeface="Montserrat"/>
              <a:ea typeface="Montserrat"/>
              <a:cs typeface="Montserrat"/>
              <a:sym typeface="Montserrat"/>
            </a:endParaRPr>
          </a:p>
        </p:txBody>
      </p:sp>
      <p:pic>
        <p:nvPicPr>
          <p:cNvPr descr="watermark.jpg" id="2259" name="Google Shape;2259;p1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cxnSp>
        <p:nvCxnSpPr>
          <p:cNvPr id="2260" name="Google Shape;2260;p161"/>
          <p:cNvCxnSpPr/>
          <p:nvPr/>
        </p:nvCxnSpPr>
        <p:spPr>
          <a:xfrm>
            <a:off x="4364175" y="2328500"/>
            <a:ext cx="0" cy="2693700"/>
          </a:xfrm>
          <a:prstGeom prst="straightConnector1">
            <a:avLst/>
          </a:prstGeom>
          <a:noFill/>
          <a:ln cap="flat" cmpd="sng" w="9525">
            <a:solidFill>
              <a:schemeClr val="dk2"/>
            </a:solidFill>
            <a:prstDash val="solid"/>
            <a:round/>
            <a:headEnd len="med" w="med" type="diamond"/>
            <a:tailEnd len="med" w="med" type="diamond"/>
          </a:ln>
        </p:spPr>
      </p:cxnSp>
      <p:cxnSp>
        <p:nvCxnSpPr>
          <p:cNvPr id="2261" name="Google Shape;2261;p161"/>
          <p:cNvCxnSpPr/>
          <p:nvPr/>
        </p:nvCxnSpPr>
        <p:spPr>
          <a:xfrm rot="10800000">
            <a:off x="1972700" y="3922825"/>
            <a:ext cx="6108600" cy="0"/>
          </a:xfrm>
          <a:prstGeom prst="straightConnector1">
            <a:avLst/>
          </a:prstGeom>
          <a:noFill/>
          <a:ln cap="flat" cmpd="sng" w="9525">
            <a:solidFill>
              <a:schemeClr val="dk2"/>
            </a:solidFill>
            <a:prstDash val="solid"/>
            <a:round/>
            <a:headEnd len="med" w="med" type="diamond"/>
            <a:tailEnd len="med" w="med" type="diamond"/>
          </a:ln>
        </p:spPr>
      </p:cxnSp>
      <p:sp>
        <p:nvSpPr>
          <p:cNvPr id="2262" name="Google Shape;2262;p161"/>
          <p:cNvSpPr/>
          <p:nvPr/>
        </p:nvSpPr>
        <p:spPr>
          <a:xfrm rot="5400000">
            <a:off x="4728275" y="794150"/>
            <a:ext cx="3187200" cy="2678100"/>
          </a:xfrm>
          <a:prstGeom prst="arc">
            <a:avLst>
              <a:gd fmla="val 16445525" name="adj1"/>
              <a:gd fmla="val 5471246" name="adj2"/>
            </a:avLst>
          </a:prstGeom>
          <a:noFill/>
          <a:ln cap="flat" cmpd="sng" w="19050">
            <a:solidFill>
              <a:srgbClr val="E06666"/>
            </a:solidFill>
            <a:prstDash val="solid"/>
            <a:round/>
            <a:headEnd len="sm" w="sm" type="triangle"/>
            <a:tailEnd len="sm" w="sm" type="triangl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161"/>
          <p:cNvSpPr txBox="1"/>
          <p:nvPr>
            <p:ph idx="1" type="body"/>
          </p:nvPr>
        </p:nvSpPr>
        <p:spPr>
          <a:xfrm>
            <a:off x="7615600" y="186395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E06666"/>
                </a:solidFill>
                <a:latin typeface="Montserrat"/>
                <a:ea typeface="Montserrat"/>
                <a:cs typeface="Montserrat"/>
                <a:sym typeface="Montserrat"/>
              </a:rPr>
              <a:t>C(</a:t>
            </a:r>
            <a:r>
              <a:rPr b="1" lang="en">
                <a:solidFill>
                  <a:srgbClr val="434343"/>
                </a:solidFill>
                <a:latin typeface="Montserrat"/>
                <a:ea typeface="Montserrat"/>
                <a:cs typeface="Montserrat"/>
                <a:sym typeface="Montserrat"/>
              </a:rPr>
              <a:t>w</a:t>
            </a:r>
            <a:r>
              <a:rPr b="1" lang="en">
                <a:solidFill>
                  <a:srgbClr val="E06666"/>
                </a:solidFill>
                <a:latin typeface="Montserrat"/>
                <a:ea typeface="Montserrat"/>
                <a:cs typeface="Montserrat"/>
                <a:sym typeface="Montserrat"/>
              </a:rPr>
              <a:t>)</a:t>
            </a:r>
            <a:endParaRPr b="1">
              <a:solidFill>
                <a:srgbClr val="E06666"/>
              </a:solidFill>
              <a:latin typeface="Montserrat"/>
              <a:ea typeface="Montserrat"/>
              <a:cs typeface="Montserrat"/>
              <a:sym typeface="Montserrat"/>
            </a:endParaRPr>
          </a:p>
        </p:txBody>
      </p:sp>
      <p:sp>
        <p:nvSpPr>
          <p:cNvPr id="2264" name="Google Shape;2264;p161"/>
          <p:cNvSpPr txBox="1"/>
          <p:nvPr>
            <p:ph idx="1" type="body"/>
          </p:nvPr>
        </p:nvSpPr>
        <p:spPr>
          <a:xfrm>
            <a:off x="8032350" y="3653575"/>
            <a:ext cx="766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endParaRPr b="1">
              <a:solidFill>
                <a:srgbClr val="E06666"/>
              </a:solidFill>
              <a:latin typeface="Montserrat"/>
              <a:ea typeface="Montserrat"/>
              <a:cs typeface="Montserrat"/>
              <a:sym typeface="Montserrat"/>
            </a:endParaRPr>
          </a:p>
        </p:txBody>
      </p:sp>
      <p:cxnSp>
        <p:nvCxnSpPr>
          <p:cNvPr id="2265" name="Google Shape;2265;p161"/>
          <p:cNvCxnSpPr/>
          <p:nvPr/>
        </p:nvCxnSpPr>
        <p:spPr>
          <a:xfrm>
            <a:off x="6314850" y="3740725"/>
            <a:ext cx="0" cy="562200"/>
          </a:xfrm>
          <a:prstGeom prst="straightConnector1">
            <a:avLst/>
          </a:prstGeom>
          <a:noFill/>
          <a:ln cap="flat" cmpd="sng" w="19050">
            <a:solidFill>
              <a:srgbClr val="3D85C6"/>
            </a:solidFill>
            <a:prstDash val="solid"/>
            <a:round/>
            <a:headEnd len="med" w="med" type="triangle"/>
            <a:tailEnd len="med" w="med" type="none"/>
          </a:ln>
        </p:spPr>
      </p:cxnSp>
      <p:sp>
        <p:nvSpPr>
          <p:cNvPr id="2266" name="Google Shape;2266;p161"/>
          <p:cNvSpPr txBox="1"/>
          <p:nvPr>
            <p:ph idx="1" type="body"/>
          </p:nvPr>
        </p:nvSpPr>
        <p:spPr>
          <a:xfrm>
            <a:off x="6125475" y="4221625"/>
            <a:ext cx="10395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a:t>
            </a:r>
            <a:r>
              <a:rPr lang="en" sz="1200">
                <a:solidFill>
                  <a:srgbClr val="434343"/>
                </a:solidFill>
                <a:latin typeface="Montserrat"/>
                <a:ea typeface="Montserrat"/>
                <a:cs typeface="Montserrat"/>
                <a:sym typeface="Montserrat"/>
              </a:rPr>
              <a:t>min</a:t>
            </a:r>
            <a:endParaRPr sz="1200">
              <a:solidFill>
                <a:srgbClr val="E06666"/>
              </a:solidFill>
              <a:latin typeface="Montserrat"/>
              <a:ea typeface="Montserrat"/>
              <a:cs typeface="Montserrat"/>
              <a:sym typeface="Montserrat"/>
            </a:endParaRPr>
          </a:p>
        </p:txBody>
      </p:sp>
      <p:sp>
        <p:nvSpPr>
          <p:cNvPr id="2267" name="Google Shape;2267;p161"/>
          <p:cNvSpPr/>
          <p:nvPr/>
        </p:nvSpPr>
        <p:spPr>
          <a:xfrm>
            <a:off x="5030150" y="270162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161"/>
          <p:cNvSpPr/>
          <p:nvPr/>
        </p:nvSpPr>
        <p:spPr>
          <a:xfrm>
            <a:off x="5327700" y="32022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161"/>
          <p:cNvSpPr/>
          <p:nvPr/>
        </p:nvSpPr>
        <p:spPr>
          <a:xfrm>
            <a:off x="5795275" y="3544975"/>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161"/>
          <p:cNvSpPr/>
          <p:nvPr/>
        </p:nvSpPr>
        <p:spPr>
          <a:xfrm>
            <a:off x="6260550" y="3686650"/>
            <a:ext cx="108600" cy="108600"/>
          </a:xfrm>
          <a:prstGeom prst="ellipse">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161"/>
          <p:cNvSpPr/>
          <p:nvPr/>
        </p:nvSpPr>
        <p:spPr>
          <a:xfrm>
            <a:off x="5086825" y="2744150"/>
            <a:ext cx="1232725" cy="982400"/>
          </a:xfrm>
          <a:custGeom>
            <a:rect b="b" l="l" r="r" t="t"/>
            <a:pathLst>
              <a:path extrusionOk="0" h="39296" w="49309">
                <a:moveTo>
                  <a:pt x="0" y="0"/>
                </a:moveTo>
                <a:lnTo>
                  <a:pt x="12280" y="20593"/>
                </a:lnTo>
                <a:lnTo>
                  <a:pt x="31362" y="34573"/>
                </a:lnTo>
                <a:lnTo>
                  <a:pt x="49309" y="39296"/>
                </a:lnTo>
              </a:path>
            </a:pathLst>
          </a:custGeom>
          <a:noFill/>
          <a:ln cap="flat" cmpd="sng" w="19050">
            <a:solidFill>
              <a:srgbClr val="6AA84F"/>
            </a:solidFill>
            <a:prstDash val="solid"/>
            <a:round/>
            <a:headEnd len="med" w="med" type="none"/>
            <a:tailEnd len="med" w="med" type="none"/>
          </a:ln>
        </p:spPr>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75" name="Google Shape;175;p2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perceptron was a form of neural network introduced in 1958 by Frank Rosenblatt.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Amazingly, even back then he saw huge potential: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may eventually be able to learn, make decisions, and translate languages."</a:t>
            </a:r>
            <a:endParaRPr sz="2900">
              <a:solidFill>
                <a:srgbClr val="434343"/>
              </a:solidFill>
              <a:latin typeface="Montserrat"/>
              <a:ea typeface="Montserrat"/>
              <a:cs typeface="Montserrat"/>
              <a:sym typeface="Montserrat"/>
            </a:endParaRPr>
          </a:p>
        </p:txBody>
      </p:sp>
      <p:pic>
        <p:nvPicPr>
          <p:cNvPr descr="watermark.jpg" id="176" name="Google Shape;176;p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77" name="Google Shape;177;p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5" name="Shape 2275"/>
        <p:cNvGrpSpPr/>
        <p:nvPr/>
      </p:nvGrpSpPr>
      <p:grpSpPr>
        <a:xfrm>
          <a:off x="0" y="0"/>
          <a:ext cx="0" cy="0"/>
          <a:chOff x="0" y="0"/>
          <a:chExt cx="0" cy="0"/>
        </a:xfrm>
      </p:grpSpPr>
      <p:pic>
        <p:nvPicPr>
          <p:cNvPr descr="watermark.jpg" id="2276" name="Google Shape;2276;p1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77" name="Google Shape;2277;p1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78" name="Google Shape;2278;p162"/>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learning rate we showed in our illustrations was constant (each step size was equal)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we can be clever and adapt our step size as we go along.</a:t>
            </a:r>
            <a:endParaRPr sz="3000">
              <a:solidFill>
                <a:srgbClr val="434343"/>
              </a:solidFill>
              <a:latin typeface="Montserrat"/>
              <a:ea typeface="Montserrat"/>
              <a:cs typeface="Montserrat"/>
              <a:sym typeface="Montserrat"/>
            </a:endParaRPr>
          </a:p>
        </p:txBody>
      </p:sp>
      <p:pic>
        <p:nvPicPr>
          <p:cNvPr descr="watermark.jpg" id="2279" name="Google Shape;2279;p1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3" name="Shape 2283"/>
        <p:cNvGrpSpPr/>
        <p:nvPr/>
      </p:nvGrpSpPr>
      <p:grpSpPr>
        <a:xfrm>
          <a:off x="0" y="0"/>
          <a:ext cx="0" cy="0"/>
          <a:chOff x="0" y="0"/>
          <a:chExt cx="0" cy="0"/>
        </a:xfrm>
      </p:grpSpPr>
      <p:pic>
        <p:nvPicPr>
          <p:cNvPr descr="watermark.jpg" id="2284" name="Google Shape;2284;p1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85" name="Google Shape;2285;p1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86" name="Google Shape;2286;p163"/>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could start with larger steps, then go smaller as we realize the slope gets closer to zero.</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known as </a:t>
            </a:r>
            <a:r>
              <a:rPr b="1" lang="en" sz="3000">
                <a:solidFill>
                  <a:srgbClr val="434343"/>
                </a:solidFill>
                <a:latin typeface="Montserrat"/>
                <a:ea typeface="Montserrat"/>
                <a:cs typeface="Montserrat"/>
                <a:sym typeface="Montserrat"/>
              </a:rPr>
              <a:t>adaptive gradient descent.</a:t>
            </a:r>
            <a:endParaRPr b="1" sz="3000">
              <a:solidFill>
                <a:srgbClr val="434343"/>
              </a:solidFill>
              <a:latin typeface="Montserrat"/>
              <a:ea typeface="Montserrat"/>
              <a:cs typeface="Montserrat"/>
              <a:sym typeface="Montserrat"/>
            </a:endParaRPr>
          </a:p>
        </p:txBody>
      </p:sp>
      <p:pic>
        <p:nvPicPr>
          <p:cNvPr descr="watermark.jpg" id="2287" name="Google Shape;2287;p1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1" name="Shape 2291"/>
        <p:cNvGrpSpPr/>
        <p:nvPr/>
      </p:nvGrpSpPr>
      <p:grpSpPr>
        <a:xfrm>
          <a:off x="0" y="0"/>
          <a:ext cx="0" cy="0"/>
          <a:chOff x="0" y="0"/>
          <a:chExt cx="0" cy="0"/>
        </a:xfrm>
      </p:grpSpPr>
      <p:pic>
        <p:nvPicPr>
          <p:cNvPr descr="watermark.jpg" id="2292" name="Google Shape;2292;p16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3" name="Google Shape;2293;p1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294" name="Google Shape;2294;p164"/>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 2015, Kingma and Ba published their paper: “Adam: A Method for Stochastic Optimization“.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is a much more efficient way of searching for these minimums, so you will see us use it for our code!</a:t>
            </a:r>
            <a:endParaRPr sz="3000">
              <a:solidFill>
                <a:srgbClr val="434343"/>
              </a:solidFill>
              <a:latin typeface="Montserrat"/>
              <a:ea typeface="Montserrat"/>
              <a:cs typeface="Montserrat"/>
              <a:sym typeface="Montserrat"/>
            </a:endParaRPr>
          </a:p>
        </p:txBody>
      </p:sp>
      <p:pic>
        <p:nvPicPr>
          <p:cNvPr descr="watermark.jpg" id="2295" name="Google Shape;2295;p16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9" name="Shape 2299"/>
        <p:cNvGrpSpPr/>
        <p:nvPr/>
      </p:nvGrpSpPr>
      <p:grpSpPr>
        <a:xfrm>
          <a:off x="0" y="0"/>
          <a:ext cx="0" cy="0"/>
          <a:chOff x="0" y="0"/>
          <a:chExt cx="0" cy="0"/>
        </a:xfrm>
      </p:grpSpPr>
      <p:pic>
        <p:nvPicPr>
          <p:cNvPr id="2300" name="Google Shape;2300;p165"/>
          <p:cNvPicPr preferRelativeResize="0"/>
          <p:nvPr/>
        </p:nvPicPr>
        <p:blipFill>
          <a:blip r:embed="rId3">
            <a:alphaModFix/>
          </a:blip>
          <a:stretch>
            <a:fillRect/>
          </a:stretch>
        </p:blipFill>
        <p:spPr>
          <a:xfrm>
            <a:off x="2976550" y="2047863"/>
            <a:ext cx="3190875" cy="3095625"/>
          </a:xfrm>
          <a:prstGeom prst="rect">
            <a:avLst/>
          </a:prstGeom>
          <a:noFill/>
          <a:ln>
            <a:noFill/>
          </a:ln>
        </p:spPr>
      </p:pic>
      <p:pic>
        <p:nvPicPr>
          <p:cNvPr descr="watermark.jpg" id="2301" name="Google Shape;2301;p165"/>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302" name="Google Shape;2302;p1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03" name="Google Shape;2303;p165"/>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versus other gradient descent algorithms:</a:t>
            </a:r>
            <a:endParaRPr sz="3000">
              <a:solidFill>
                <a:srgbClr val="434343"/>
              </a:solidFill>
              <a:latin typeface="Montserrat"/>
              <a:ea typeface="Montserrat"/>
              <a:cs typeface="Montserrat"/>
              <a:sym typeface="Montserrat"/>
            </a:endParaRPr>
          </a:p>
        </p:txBody>
      </p:sp>
      <p:pic>
        <p:nvPicPr>
          <p:cNvPr descr="watermark.jpg" id="2304" name="Google Shape;2304;p165"/>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8" name="Shape 2308"/>
        <p:cNvGrpSpPr/>
        <p:nvPr/>
      </p:nvGrpSpPr>
      <p:grpSpPr>
        <a:xfrm>
          <a:off x="0" y="0"/>
          <a:ext cx="0" cy="0"/>
          <a:chOff x="0" y="0"/>
          <a:chExt cx="0" cy="0"/>
        </a:xfrm>
      </p:grpSpPr>
      <p:pic>
        <p:nvPicPr>
          <p:cNvPr descr="watermark.jpg" id="2309" name="Google Shape;2309;p1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0" name="Google Shape;2310;p1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11" name="Google Shape;2311;p166"/>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Realistically we’re calculating this descent in an n-dimensional space for all our weights.</a:t>
            </a:r>
            <a:endParaRPr sz="3000">
              <a:solidFill>
                <a:srgbClr val="434343"/>
              </a:solidFill>
              <a:latin typeface="Montserrat"/>
              <a:ea typeface="Montserrat"/>
              <a:cs typeface="Montserrat"/>
              <a:sym typeface="Montserrat"/>
            </a:endParaRPr>
          </a:p>
        </p:txBody>
      </p:sp>
      <p:pic>
        <p:nvPicPr>
          <p:cNvPr descr="watermark.jpg" id="2312" name="Google Shape;2312;p1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13" name="Google Shape;2313;p166"/>
          <p:cNvPicPr preferRelativeResize="0"/>
          <p:nvPr/>
        </p:nvPicPr>
        <p:blipFill>
          <a:blip r:embed="rId4">
            <a:alphaModFix/>
          </a:blip>
          <a:stretch>
            <a:fillRect/>
          </a:stretch>
        </p:blipFill>
        <p:spPr>
          <a:xfrm>
            <a:off x="2412938" y="2817225"/>
            <a:ext cx="4318126" cy="2275575"/>
          </a:xfrm>
          <a:prstGeom prst="rect">
            <a:avLst/>
          </a:prstGeom>
          <a:noFill/>
          <a:ln>
            <a:noFill/>
          </a:ln>
        </p:spPr>
      </p:pic>
    </p:spTree>
  </p:cSld>
  <p:clrMapOvr>
    <a:masterClrMapping/>
  </p:clrMapOvr>
</p:sld>
</file>

<file path=ppt/slides/slide1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7" name="Shape 2317"/>
        <p:cNvGrpSpPr/>
        <p:nvPr/>
      </p:nvGrpSpPr>
      <p:grpSpPr>
        <a:xfrm>
          <a:off x="0" y="0"/>
          <a:ext cx="0" cy="0"/>
          <a:chOff x="0" y="0"/>
          <a:chExt cx="0" cy="0"/>
        </a:xfrm>
      </p:grpSpPr>
      <p:pic>
        <p:nvPicPr>
          <p:cNvPr descr="watermark.jpg" id="2318" name="Google Shape;2318;p1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19" name="Google Shape;2319;p1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0" name="Google Shape;2320;p167"/>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When dealing with these N-dimensional vectors (tensors), the notation changes from </a:t>
            </a:r>
            <a:r>
              <a:rPr b="1" lang="en" sz="3000">
                <a:solidFill>
                  <a:srgbClr val="434343"/>
                </a:solidFill>
                <a:latin typeface="Montserrat"/>
                <a:ea typeface="Montserrat"/>
                <a:cs typeface="Montserrat"/>
                <a:sym typeface="Montserrat"/>
              </a:rPr>
              <a:t>derivative</a:t>
            </a:r>
            <a:r>
              <a:rPr lang="en" sz="3000">
                <a:solidFill>
                  <a:srgbClr val="434343"/>
                </a:solidFill>
                <a:latin typeface="Montserrat"/>
                <a:ea typeface="Montserrat"/>
                <a:cs typeface="Montserrat"/>
                <a:sym typeface="Montserrat"/>
              </a:rPr>
              <a:t> to </a:t>
            </a:r>
            <a:r>
              <a:rPr b="1" lang="en" sz="3000">
                <a:solidFill>
                  <a:srgbClr val="434343"/>
                </a:solidFill>
                <a:latin typeface="Montserrat"/>
                <a:ea typeface="Montserrat"/>
                <a:cs typeface="Montserrat"/>
                <a:sym typeface="Montserrat"/>
              </a:rPr>
              <a:t>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calculate </a:t>
            </a:r>
            <a:r>
              <a:rPr b="1" lang="en" sz="3700">
                <a:solidFill>
                  <a:srgbClr val="434343"/>
                </a:solidFill>
                <a:latin typeface="Montserrat"/>
                <a:ea typeface="Montserrat"/>
                <a:cs typeface="Montserrat"/>
                <a:sym typeface="Montserrat"/>
              </a:rPr>
              <a:t>∇</a:t>
            </a:r>
            <a:r>
              <a:rPr b="1" lang="en" sz="3000">
                <a:solidFill>
                  <a:srgbClr val="434343"/>
                </a:solidFill>
                <a:latin typeface="Montserrat"/>
                <a:ea typeface="Montserrat"/>
                <a:cs typeface="Montserrat"/>
                <a:sym typeface="Montserrat"/>
              </a:rPr>
              <a:t>C(w1,w2,...wn)</a:t>
            </a:r>
            <a:endParaRPr b="1" sz="3000">
              <a:solidFill>
                <a:srgbClr val="434343"/>
              </a:solidFill>
              <a:latin typeface="Montserrat"/>
              <a:ea typeface="Montserrat"/>
              <a:cs typeface="Montserrat"/>
              <a:sym typeface="Montserrat"/>
            </a:endParaRPr>
          </a:p>
        </p:txBody>
      </p:sp>
      <p:pic>
        <p:nvPicPr>
          <p:cNvPr descr="watermark.jpg" id="2321" name="Google Shape;2321;p1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5" name="Shape 2325"/>
        <p:cNvGrpSpPr/>
        <p:nvPr/>
      </p:nvGrpSpPr>
      <p:grpSpPr>
        <a:xfrm>
          <a:off x="0" y="0"/>
          <a:ext cx="0" cy="0"/>
          <a:chOff x="0" y="0"/>
          <a:chExt cx="0" cy="0"/>
        </a:xfrm>
      </p:grpSpPr>
      <p:pic>
        <p:nvPicPr>
          <p:cNvPr descr="watermark.jpg" id="2326" name="Google Shape;2326;p1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27" name="Google Shape;2327;p1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28" name="Google Shape;2328;p168"/>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classification problems, we often use the </a:t>
            </a:r>
            <a:r>
              <a:rPr b="1" lang="en" sz="3000">
                <a:solidFill>
                  <a:srgbClr val="434343"/>
                </a:solidFill>
                <a:latin typeface="Montserrat"/>
                <a:ea typeface="Montserrat"/>
                <a:cs typeface="Montserrat"/>
                <a:sym typeface="Montserrat"/>
              </a:rPr>
              <a:t>cross entropy</a:t>
            </a:r>
            <a:r>
              <a:rPr lang="en" sz="3000">
                <a:solidFill>
                  <a:srgbClr val="434343"/>
                </a:solidFill>
                <a:latin typeface="Montserrat"/>
                <a:ea typeface="Montserrat"/>
                <a:cs typeface="Montserrat"/>
                <a:sym typeface="Montserrat"/>
              </a:rPr>
              <a:t> loss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assumption is that your model predicts a probability distribution p(y=i) for each class i=1,2,…,C. </a:t>
            </a:r>
            <a:endParaRPr sz="3000">
              <a:solidFill>
                <a:srgbClr val="434343"/>
              </a:solidFill>
              <a:latin typeface="Montserrat"/>
              <a:ea typeface="Montserrat"/>
              <a:cs typeface="Montserrat"/>
              <a:sym typeface="Montserrat"/>
            </a:endParaRPr>
          </a:p>
        </p:txBody>
      </p:sp>
      <p:pic>
        <p:nvPicPr>
          <p:cNvPr descr="watermark.jpg" id="2329" name="Google Shape;2329;p1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spTree>
  </p:cSld>
  <p:clrMapOvr>
    <a:masterClrMapping/>
  </p:clrMapOvr>
</p:sld>
</file>

<file path=ppt/slides/slide1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3" name="Shape 2333"/>
        <p:cNvGrpSpPr/>
        <p:nvPr/>
      </p:nvGrpSpPr>
      <p:grpSpPr>
        <a:xfrm>
          <a:off x="0" y="0"/>
          <a:ext cx="0" cy="0"/>
          <a:chOff x="0" y="0"/>
          <a:chExt cx="0" cy="0"/>
        </a:xfrm>
      </p:grpSpPr>
      <p:pic>
        <p:nvPicPr>
          <p:cNvPr descr="watermark.jpg" id="2334" name="Google Shape;2334;p1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35" name="Google Shape;2335;p1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36" name="Google Shape;2336;p169"/>
          <p:cNvSpPr txBox="1"/>
          <p:nvPr>
            <p:ph idx="1" type="body"/>
          </p:nvPr>
        </p:nvSpPr>
        <p:spPr>
          <a:xfrm>
            <a:off x="311700" y="1152475"/>
            <a:ext cx="8520600" cy="28386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binary classification this results in:</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0"/>
              </a:spcAft>
              <a:buNone/>
            </a:pPr>
            <a: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160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t>
            </a:r>
            <a:r>
              <a:rPr b="1" lang="en" sz="3000">
                <a:solidFill>
                  <a:srgbClr val="434343"/>
                </a:solidFill>
                <a:latin typeface="Montserrat"/>
                <a:ea typeface="Montserrat"/>
                <a:cs typeface="Montserrat"/>
                <a:sym typeface="Montserrat"/>
              </a:rPr>
              <a:t>M</a:t>
            </a:r>
            <a:r>
              <a:rPr lang="en" sz="3000">
                <a:solidFill>
                  <a:srgbClr val="434343"/>
                </a:solidFill>
                <a:latin typeface="Montserrat"/>
                <a:ea typeface="Montserrat"/>
                <a:cs typeface="Montserrat"/>
                <a:sym typeface="Montserrat"/>
              </a:rPr>
              <a:t> number of classes &gt; 2</a:t>
            </a:r>
            <a:endParaRPr sz="3000">
              <a:solidFill>
                <a:srgbClr val="434343"/>
              </a:solidFill>
              <a:latin typeface="Montserrat"/>
              <a:ea typeface="Montserrat"/>
              <a:cs typeface="Montserrat"/>
              <a:sym typeface="Montserrat"/>
            </a:endParaRPr>
          </a:p>
        </p:txBody>
      </p:sp>
      <p:pic>
        <p:nvPicPr>
          <p:cNvPr descr="watermark.jpg" id="2337" name="Google Shape;2337;p1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id="2338" name="Google Shape;2338;p169"/>
          <p:cNvPicPr preferRelativeResize="0"/>
          <p:nvPr/>
        </p:nvPicPr>
        <p:blipFill>
          <a:blip r:embed="rId4">
            <a:alphaModFix/>
          </a:blip>
          <a:stretch>
            <a:fillRect/>
          </a:stretch>
        </p:blipFill>
        <p:spPr>
          <a:xfrm>
            <a:off x="2061396" y="1824425"/>
            <a:ext cx="5200650" cy="800100"/>
          </a:xfrm>
          <a:prstGeom prst="rect">
            <a:avLst/>
          </a:prstGeom>
          <a:noFill/>
          <a:ln>
            <a:noFill/>
          </a:ln>
        </p:spPr>
      </p:pic>
      <p:pic>
        <p:nvPicPr>
          <p:cNvPr id="2339" name="Google Shape;2339;p169"/>
          <p:cNvPicPr preferRelativeResize="0"/>
          <p:nvPr/>
        </p:nvPicPr>
        <p:blipFill>
          <a:blip r:embed="rId5">
            <a:alphaModFix/>
          </a:blip>
          <a:stretch>
            <a:fillRect/>
          </a:stretch>
        </p:blipFill>
        <p:spPr>
          <a:xfrm>
            <a:off x="2933700" y="3327738"/>
            <a:ext cx="3276600" cy="1381125"/>
          </a:xfrm>
          <a:prstGeom prst="rect">
            <a:avLst/>
          </a:prstGeom>
          <a:noFill/>
          <a:ln>
            <a:noFill/>
          </a:ln>
        </p:spPr>
      </p:pic>
    </p:spTree>
  </p:cSld>
  <p:clrMapOvr>
    <a:masterClrMapping/>
  </p:clrMapOvr>
</p:sld>
</file>

<file path=ppt/slides/slide1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3" name="Shape 2343"/>
        <p:cNvGrpSpPr/>
        <p:nvPr/>
      </p:nvGrpSpPr>
      <p:grpSpPr>
        <a:xfrm>
          <a:off x="0" y="0"/>
          <a:ext cx="0" cy="0"/>
          <a:chOff x="0" y="0"/>
          <a:chExt cx="0" cy="0"/>
        </a:xfrm>
      </p:grpSpPr>
      <p:sp>
        <p:nvSpPr>
          <p:cNvPr id="2344" name="Google Shape;2344;p17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45" name="Google Shape;2345;p17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Review:</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Cost Functions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Gradient Descent</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Adam Optimizer</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Quadratic Cost and Cross-Entropy</a:t>
            </a:r>
            <a:endParaRPr sz="3000">
              <a:solidFill>
                <a:srgbClr val="434343"/>
              </a:solidFill>
              <a:latin typeface="Montserrat"/>
              <a:ea typeface="Montserrat"/>
              <a:cs typeface="Montserrat"/>
              <a:sym typeface="Montserrat"/>
            </a:endParaRPr>
          </a:p>
        </p:txBody>
      </p:sp>
      <p:pic>
        <p:nvPicPr>
          <p:cNvPr descr="watermark.jpg" id="2346" name="Google Shape;2346;p1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47" name="Google Shape;2347;p1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1" name="Shape 2351"/>
        <p:cNvGrpSpPr/>
        <p:nvPr/>
      </p:nvGrpSpPr>
      <p:grpSpPr>
        <a:xfrm>
          <a:off x="0" y="0"/>
          <a:ext cx="0" cy="0"/>
          <a:chOff x="0" y="0"/>
          <a:chExt cx="0" cy="0"/>
        </a:xfrm>
      </p:grpSpPr>
      <p:sp>
        <p:nvSpPr>
          <p:cNvPr id="2352" name="Google Shape;2352;p1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53" name="Google Shape;2353;p17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So far we understand how networks can take in input , effect that input with weights, biases, and activation functions to produce an estimated output.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we learned how to evaluate that output.</a:t>
            </a:r>
            <a:endParaRPr sz="3000">
              <a:solidFill>
                <a:srgbClr val="434343"/>
              </a:solidFill>
              <a:latin typeface="Montserrat"/>
              <a:ea typeface="Montserrat"/>
              <a:cs typeface="Montserrat"/>
              <a:sym typeface="Montserrat"/>
            </a:endParaRPr>
          </a:p>
        </p:txBody>
      </p:sp>
      <p:pic>
        <p:nvPicPr>
          <p:cNvPr descr="watermark.jpg" id="2354" name="Google Shape;2354;p1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55" name="Google Shape;2355;p1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83" name="Google Shape;183;p2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However, in 1969 Marvin  Minsky and Seymour Papert's published their book </a:t>
            </a:r>
            <a:r>
              <a:rPr b="1" i="1" lang="en" sz="2900">
                <a:solidFill>
                  <a:srgbClr val="434343"/>
                </a:solidFill>
                <a:latin typeface="Montserrat"/>
                <a:ea typeface="Montserrat"/>
                <a:cs typeface="Montserrat"/>
                <a:sym typeface="Montserrat"/>
              </a:rPr>
              <a:t>Perceptrons</a:t>
            </a:r>
            <a:r>
              <a:rPr lang="en" sz="2900">
                <a:solidFill>
                  <a:srgbClr val="434343"/>
                </a:solidFill>
                <a:latin typeface="Montserrat"/>
                <a:ea typeface="Montserrat"/>
                <a:cs typeface="Montserrat"/>
                <a:sym typeface="Montserrat"/>
              </a:rPr>
              <a:t>.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It suggested that there were severe limitations to what perceptrons could do.</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marked the beginning of what is known as the AI Winter, with little funding into AI and Neural Networks in the 1970s.</a:t>
            </a:r>
            <a:endParaRPr sz="2900">
              <a:solidFill>
                <a:srgbClr val="434343"/>
              </a:solidFill>
              <a:latin typeface="Montserrat"/>
              <a:ea typeface="Montserrat"/>
              <a:cs typeface="Montserrat"/>
              <a:sym typeface="Montserrat"/>
            </a:endParaRPr>
          </a:p>
        </p:txBody>
      </p:sp>
      <p:pic>
        <p:nvPicPr>
          <p:cNvPr descr="watermark.jpg" id="184" name="Google Shape;184;p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85" name="Google Shape;185;p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9" name="Shape 2359"/>
        <p:cNvGrpSpPr/>
        <p:nvPr/>
      </p:nvGrpSpPr>
      <p:grpSpPr>
        <a:xfrm>
          <a:off x="0" y="0"/>
          <a:ext cx="0" cy="0"/>
          <a:chOff x="0" y="0"/>
          <a:chExt cx="0" cy="0"/>
        </a:xfrm>
      </p:grpSpPr>
      <p:sp>
        <p:nvSpPr>
          <p:cNvPr id="2360" name="Google Shape;2360;p1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61" name="Google Shape;2361;p17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thing we need to learn about theory is:</a:t>
            </a:r>
            <a:endParaRPr sz="3000">
              <a:solidFill>
                <a:srgbClr val="434343"/>
              </a:solidFill>
              <a:latin typeface="Montserrat"/>
              <a:ea typeface="Montserrat"/>
              <a:cs typeface="Montserrat"/>
              <a:sym typeface="Montserrat"/>
            </a:endParaRPr>
          </a:p>
          <a:p>
            <a:pPr indent="-419100" lvl="1"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Once we get our cost/loss value, how do we actually go back and adjust our weights and biases?</a:t>
            </a:r>
            <a:endParaRPr sz="3000">
              <a:solidFill>
                <a:srgbClr val="434343"/>
              </a:solidFill>
              <a:latin typeface="Montserrat"/>
              <a:ea typeface="Montserrat"/>
              <a:cs typeface="Montserrat"/>
              <a:sym typeface="Montserrat"/>
            </a:endParaRPr>
          </a:p>
          <a:p>
            <a:pPr indent="-419100" lvl="0"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t>
            </a:r>
            <a:r>
              <a:rPr b="1" lang="en" sz="3000">
                <a:solidFill>
                  <a:srgbClr val="434343"/>
                </a:solidFill>
                <a:latin typeface="Montserrat"/>
                <a:ea typeface="Montserrat"/>
                <a:cs typeface="Montserrat"/>
                <a:sym typeface="Montserrat"/>
              </a:rPr>
              <a:t>backpropagation</a:t>
            </a:r>
            <a:r>
              <a:rPr lang="en" sz="3000">
                <a:solidFill>
                  <a:srgbClr val="434343"/>
                </a:solidFill>
                <a:latin typeface="Montserrat"/>
                <a:ea typeface="Montserrat"/>
                <a:cs typeface="Montserrat"/>
                <a:sym typeface="Montserrat"/>
              </a:rPr>
              <a:t>, and it is what we are going to cover next!</a:t>
            </a:r>
            <a:endParaRPr sz="3000">
              <a:solidFill>
                <a:srgbClr val="434343"/>
              </a:solidFill>
              <a:latin typeface="Montserrat"/>
              <a:ea typeface="Montserrat"/>
              <a:cs typeface="Montserrat"/>
              <a:sym typeface="Montserrat"/>
            </a:endParaRPr>
          </a:p>
        </p:txBody>
      </p:sp>
      <p:pic>
        <p:nvPicPr>
          <p:cNvPr descr="watermark.jpg" id="2362" name="Google Shape;2362;p1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63" name="Google Shape;2363;p1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7" name="Shape 2367"/>
        <p:cNvGrpSpPr/>
        <p:nvPr/>
      </p:nvGrpSpPr>
      <p:grpSpPr>
        <a:xfrm>
          <a:off x="0" y="0"/>
          <a:ext cx="0" cy="0"/>
          <a:chOff x="0" y="0"/>
          <a:chExt cx="0" cy="0"/>
        </a:xfrm>
      </p:grpSpPr>
      <p:sp>
        <p:nvSpPr>
          <p:cNvPr id="2368" name="Google Shape;2368;p17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Backpropagation</a:t>
            </a:r>
            <a:endParaRPr b="1">
              <a:latin typeface="Montserrat"/>
              <a:ea typeface="Montserrat"/>
              <a:cs typeface="Montserrat"/>
              <a:sym typeface="Montserrat"/>
            </a:endParaRPr>
          </a:p>
        </p:txBody>
      </p:sp>
      <p:pic>
        <p:nvPicPr>
          <p:cNvPr descr="watermark.jpg" id="2369" name="Google Shape;2369;p1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0" name="Google Shape;2370;p1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4" name="Shape 2374"/>
        <p:cNvGrpSpPr/>
        <p:nvPr/>
      </p:nvGrpSpPr>
      <p:grpSpPr>
        <a:xfrm>
          <a:off x="0" y="0"/>
          <a:ext cx="0" cy="0"/>
          <a:chOff x="0" y="0"/>
          <a:chExt cx="0" cy="0"/>
        </a:xfrm>
      </p:grpSpPr>
      <p:sp>
        <p:nvSpPr>
          <p:cNvPr id="2375" name="Google Shape;2375;p1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76" name="Google Shape;2376;p17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last theory topic we will cover is </a:t>
            </a:r>
            <a:r>
              <a:rPr b="1" lang="en" sz="3000">
                <a:solidFill>
                  <a:srgbClr val="434343"/>
                </a:solidFill>
                <a:latin typeface="Montserrat"/>
                <a:ea typeface="Montserrat"/>
                <a:cs typeface="Montserrat"/>
                <a:sym typeface="Montserrat"/>
              </a:rPr>
              <a:t>backpropagation.</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start by building an intuition behind backpropagation, and then we’ll dive into the calculus and notation of backpropagation.</a:t>
            </a:r>
            <a:endParaRPr sz="3000">
              <a:solidFill>
                <a:srgbClr val="434343"/>
              </a:solidFill>
              <a:latin typeface="Montserrat"/>
              <a:ea typeface="Montserrat"/>
              <a:cs typeface="Montserrat"/>
              <a:sym typeface="Montserrat"/>
            </a:endParaRPr>
          </a:p>
        </p:txBody>
      </p:sp>
      <p:pic>
        <p:nvPicPr>
          <p:cNvPr descr="watermark.jpg" id="2377" name="Google Shape;2377;p1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78" name="Google Shape;2378;p1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2" name="Shape 2382"/>
        <p:cNvGrpSpPr/>
        <p:nvPr/>
      </p:nvGrpSpPr>
      <p:grpSpPr>
        <a:xfrm>
          <a:off x="0" y="0"/>
          <a:ext cx="0" cy="0"/>
          <a:chOff x="0" y="0"/>
          <a:chExt cx="0" cy="0"/>
        </a:xfrm>
      </p:grpSpPr>
      <p:sp>
        <p:nvSpPr>
          <p:cNvPr id="2383" name="Google Shape;2383;p1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84" name="Google Shape;2384;p17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Fundamentally, we want to know how the cost function results changes with respect to the weights in the network, so we can update the weights to minimize the cost function</a:t>
            </a:r>
            <a:endParaRPr sz="3000">
              <a:solidFill>
                <a:srgbClr val="434343"/>
              </a:solidFill>
              <a:latin typeface="Montserrat"/>
              <a:ea typeface="Montserrat"/>
              <a:cs typeface="Montserrat"/>
              <a:sym typeface="Montserrat"/>
            </a:endParaRPr>
          </a:p>
        </p:txBody>
      </p:sp>
      <p:pic>
        <p:nvPicPr>
          <p:cNvPr descr="watermark.jpg" id="2385" name="Google Shape;2385;p1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86" name="Google Shape;2386;p1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0" name="Shape 2390"/>
        <p:cNvGrpSpPr/>
        <p:nvPr/>
      </p:nvGrpSpPr>
      <p:grpSpPr>
        <a:xfrm>
          <a:off x="0" y="0"/>
          <a:ext cx="0" cy="0"/>
          <a:chOff x="0" y="0"/>
          <a:chExt cx="0" cy="0"/>
        </a:xfrm>
      </p:grpSpPr>
      <p:sp>
        <p:nvSpPr>
          <p:cNvPr id="2391" name="Google Shape;2391;p1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392" name="Google Shape;2392;p17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begin with a very simple network, where each layer only has 1 neuron</a:t>
            </a:r>
            <a:endParaRPr sz="3000">
              <a:solidFill>
                <a:srgbClr val="434343"/>
              </a:solidFill>
              <a:latin typeface="Montserrat"/>
              <a:ea typeface="Montserrat"/>
              <a:cs typeface="Montserrat"/>
              <a:sym typeface="Montserrat"/>
            </a:endParaRPr>
          </a:p>
        </p:txBody>
      </p:sp>
      <p:pic>
        <p:nvPicPr>
          <p:cNvPr descr="watermark.jpg" id="2393" name="Google Shape;2393;p1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394" name="Google Shape;2394;p1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395" name="Google Shape;2395;p176"/>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176"/>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17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17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99" name="Google Shape;2399;p176"/>
          <p:cNvCxnSpPr>
            <a:stCxn id="2395" idx="6"/>
            <a:endCxn id="2396"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00" name="Google Shape;2400;p176"/>
          <p:cNvCxnSpPr>
            <a:stCxn id="2396" idx="6"/>
            <a:endCxn id="2397"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01" name="Google Shape;2401;p176"/>
          <p:cNvCxnSpPr>
            <a:stCxn id="2397" idx="6"/>
            <a:endCxn id="23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Tree>
  </p:cSld>
  <p:clrMapOvr>
    <a:masterClrMapping/>
  </p:clrMapOvr>
</p:sld>
</file>

<file path=ppt/slides/slide1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5" name="Shape 2405"/>
        <p:cNvGrpSpPr/>
        <p:nvPr/>
      </p:nvGrpSpPr>
      <p:grpSpPr>
        <a:xfrm>
          <a:off x="0" y="0"/>
          <a:ext cx="0" cy="0"/>
          <a:chOff x="0" y="0"/>
          <a:chExt cx="0" cy="0"/>
        </a:xfrm>
      </p:grpSpPr>
      <p:sp>
        <p:nvSpPr>
          <p:cNvPr id="2406" name="Google Shape;2406;p1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07" name="Google Shape;2407;p17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input will receive a weight and bias</a:t>
            </a:r>
            <a:endParaRPr b="1" sz="3000">
              <a:solidFill>
                <a:srgbClr val="434343"/>
              </a:solidFill>
              <a:latin typeface="Montserrat"/>
              <a:ea typeface="Montserrat"/>
              <a:cs typeface="Montserrat"/>
              <a:sym typeface="Montserrat"/>
            </a:endParaRPr>
          </a:p>
        </p:txBody>
      </p:sp>
      <p:pic>
        <p:nvPicPr>
          <p:cNvPr descr="watermark.jpg" id="2408" name="Google Shape;2408;p1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09" name="Google Shape;2409;p1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10" name="Google Shape;2410;p177"/>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1" name="Google Shape;2411;p177"/>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2" name="Google Shape;2412;p17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3" name="Google Shape;2413;p17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14" name="Google Shape;2414;p177"/>
          <p:cNvCxnSpPr>
            <a:stCxn id="2410" idx="6"/>
            <a:endCxn id="2411"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15" name="Google Shape;2415;p177"/>
          <p:cNvCxnSpPr>
            <a:stCxn id="2411" idx="6"/>
            <a:endCxn id="2412"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16" name="Google Shape;2416;p177"/>
          <p:cNvCxnSpPr>
            <a:stCxn id="2412" idx="6"/>
            <a:endCxn id="2413"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17" name="Google Shape;2417;p177"/>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18" name="Google Shape;2418;p177"/>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19" name="Google Shape;2419;p177"/>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3" name="Shape 2423"/>
        <p:cNvGrpSpPr/>
        <p:nvPr/>
      </p:nvGrpSpPr>
      <p:grpSpPr>
        <a:xfrm>
          <a:off x="0" y="0"/>
          <a:ext cx="0" cy="0"/>
          <a:chOff x="0" y="0"/>
          <a:chExt cx="0" cy="0"/>
        </a:xfrm>
      </p:grpSpPr>
      <p:sp>
        <p:nvSpPr>
          <p:cNvPr id="2424" name="Google Shape;2424;p1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25" name="Google Shape;2425;p17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C(w1,b1,w2,b2,w3,b3)</a:t>
            </a:r>
            <a:endParaRPr b="1" sz="3000">
              <a:solidFill>
                <a:srgbClr val="434343"/>
              </a:solidFill>
              <a:latin typeface="Montserrat"/>
              <a:ea typeface="Montserrat"/>
              <a:cs typeface="Montserrat"/>
              <a:sym typeface="Montserrat"/>
            </a:endParaRPr>
          </a:p>
        </p:txBody>
      </p:sp>
      <p:pic>
        <p:nvPicPr>
          <p:cNvPr descr="watermark.jpg" id="2426" name="Google Shape;2426;p1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27" name="Google Shape;2427;p1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28" name="Google Shape;2428;p178"/>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178"/>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178"/>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178"/>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32" name="Google Shape;2432;p178"/>
          <p:cNvCxnSpPr>
            <a:stCxn id="2428" idx="6"/>
            <a:endCxn id="2429"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33" name="Google Shape;2433;p178"/>
          <p:cNvCxnSpPr>
            <a:stCxn id="2429" idx="6"/>
            <a:endCxn id="2430"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34" name="Google Shape;2434;p178"/>
          <p:cNvCxnSpPr>
            <a:stCxn id="2430" idx="6"/>
            <a:endCxn id="243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35" name="Google Shape;2435;p178"/>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36" name="Google Shape;2436;p178"/>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37" name="Google Shape;2437;p178"/>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1" name="Shape 2441"/>
        <p:cNvGrpSpPr/>
        <p:nvPr/>
      </p:nvGrpSpPr>
      <p:grpSpPr>
        <a:xfrm>
          <a:off x="0" y="0"/>
          <a:ext cx="0" cy="0"/>
          <a:chOff x="0" y="0"/>
          <a:chExt cx="0" cy="0"/>
        </a:xfrm>
      </p:grpSpPr>
      <p:sp>
        <p:nvSpPr>
          <p:cNvPr id="2442" name="Google Shape;2442;p1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43" name="Google Shape;2443;p17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We’ve already seen how this process propagates forward.</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start at the end to see the backpropagation.</a:t>
            </a:r>
            <a:endParaRPr sz="3000">
              <a:solidFill>
                <a:srgbClr val="434343"/>
              </a:solidFill>
              <a:latin typeface="Montserrat"/>
              <a:ea typeface="Montserrat"/>
              <a:cs typeface="Montserrat"/>
              <a:sym typeface="Montserrat"/>
            </a:endParaRPr>
          </a:p>
        </p:txBody>
      </p:sp>
      <p:pic>
        <p:nvPicPr>
          <p:cNvPr descr="watermark.jpg" id="2444" name="Google Shape;2444;p1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5" name="Google Shape;2445;p1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46" name="Google Shape;2446;p179"/>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179"/>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179"/>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179"/>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50" name="Google Shape;2450;p179"/>
          <p:cNvCxnSpPr>
            <a:stCxn id="2446" idx="6"/>
            <a:endCxn id="2447"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51" name="Google Shape;2451;p179"/>
          <p:cNvCxnSpPr>
            <a:stCxn id="2447" idx="6"/>
            <a:endCxn id="2448"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52" name="Google Shape;2452;p179"/>
          <p:cNvCxnSpPr>
            <a:stCxn id="2448" idx="6"/>
            <a:endCxn id="2449"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53" name="Google Shape;2453;p179"/>
          <p:cNvSpPr txBox="1"/>
          <p:nvPr>
            <p:ph idx="1" type="body"/>
          </p:nvPr>
        </p:nvSpPr>
        <p:spPr>
          <a:xfrm>
            <a:off x="174600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w1   +b1</a:t>
            </a:r>
            <a:endParaRPr b="1">
              <a:solidFill>
                <a:srgbClr val="434343"/>
              </a:solidFill>
              <a:latin typeface="Montserrat"/>
              <a:ea typeface="Montserrat"/>
              <a:cs typeface="Montserrat"/>
              <a:sym typeface="Montserrat"/>
            </a:endParaRPr>
          </a:p>
        </p:txBody>
      </p:sp>
      <p:sp>
        <p:nvSpPr>
          <p:cNvPr id="2454" name="Google Shape;2454;p179"/>
          <p:cNvSpPr txBox="1"/>
          <p:nvPr>
            <p:ph idx="1" type="body"/>
          </p:nvPr>
        </p:nvSpPr>
        <p:spPr>
          <a:xfrm>
            <a:off x="3381450"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w2   +b2</a:t>
            </a:r>
            <a:endParaRPr b="1">
              <a:solidFill>
                <a:srgbClr val="434343"/>
              </a:solidFill>
              <a:latin typeface="Montserrat"/>
              <a:ea typeface="Montserrat"/>
              <a:cs typeface="Montserrat"/>
              <a:sym typeface="Montserrat"/>
            </a:endParaRPr>
          </a:p>
        </p:txBody>
      </p:sp>
      <p:sp>
        <p:nvSpPr>
          <p:cNvPr id="2455" name="Google Shape;2455;p179"/>
          <p:cNvSpPr txBox="1"/>
          <p:nvPr>
            <p:ph idx="1" type="body"/>
          </p:nvPr>
        </p:nvSpPr>
        <p:spPr>
          <a:xfrm>
            <a:off x="4931875" y="32903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w3   +b3</a:t>
            </a:r>
            <a:endParaRPr b="1">
              <a:solidFill>
                <a:srgbClr val="434343"/>
              </a:solidFill>
              <a:latin typeface="Montserrat"/>
              <a:ea typeface="Montserrat"/>
              <a:cs typeface="Montserrat"/>
              <a:sym typeface="Montserrat"/>
            </a:endParaRPr>
          </a:p>
        </p:txBody>
      </p:sp>
    </p:spTree>
  </p:cSld>
  <p:clrMapOvr>
    <a:masterClrMapping/>
  </p:clrMapOvr>
</p:sld>
</file>

<file path=ppt/slides/slide1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9" name="Shape 2459"/>
        <p:cNvGrpSpPr/>
        <p:nvPr/>
      </p:nvGrpSpPr>
      <p:grpSpPr>
        <a:xfrm>
          <a:off x="0" y="0"/>
          <a:ext cx="0" cy="0"/>
          <a:chOff x="0" y="0"/>
          <a:chExt cx="0" cy="0"/>
        </a:xfrm>
      </p:grpSpPr>
      <p:sp>
        <p:nvSpPr>
          <p:cNvPr id="2460" name="Google Shape;2460;p1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61" name="Google Shape;2461;p18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say we have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layers, then our notation becomes:</a:t>
            </a:r>
            <a:endParaRPr sz="3000">
              <a:solidFill>
                <a:srgbClr val="434343"/>
              </a:solidFill>
              <a:latin typeface="Montserrat"/>
              <a:ea typeface="Montserrat"/>
              <a:cs typeface="Montserrat"/>
              <a:sym typeface="Montserrat"/>
            </a:endParaRPr>
          </a:p>
        </p:txBody>
      </p:sp>
      <p:pic>
        <p:nvPicPr>
          <p:cNvPr descr="watermark.jpg" id="2462" name="Google Shape;2462;p1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63" name="Google Shape;2463;p1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64" name="Google Shape;2464;p180"/>
          <p:cNvSpPr/>
          <p:nvPr/>
        </p:nvSpPr>
        <p:spPr>
          <a:xfrm>
            <a:off x="116971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180"/>
          <p:cNvSpPr/>
          <p:nvPr/>
        </p:nvSpPr>
        <p:spPr>
          <a:xfrm>
            <a:off x="27155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6" name="Google Shape;2466;p180"/>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7" name="Google Shape;2467;p180"/>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68" name="Google Shape;2468;p180"/>
          <p:cNvCxnSpPr>
            <a:stCxn id="2464" idx="6"/>
            <a:endCxn id="2465" idx="2"/>
          </p:cNvCxnSpPr>
          <p:nvPr/>
        </p:nvCxnSpPr>
        <p:spPr>
          <a:xfrm>
            <a:off x="1708213" y="3731603"/>
            <a:ext cx="1007400" cy="0"/>
          </a:xfrm>
          <a:prstGeom prst="straightConnector1">
            <a:avLst/>
          </a:prstGeom>
          <a:noFill/>
          <a:ln cap="flat" cmpd="sng" w="28575">
            <a:solidFill>
              <a:schemeClr val="dk2"/>
            </a:solidFill>
            <a:prstDash val="solid"/>
            <a:round/>
            <a:headEnd len="med" w="med" type="none"/>
            <a:tailEnd len="med" w="med" type="none"/>
          </a:ln>
        </p:spPr>
      </p:cxnSp>
      <p:cxnSp>
        <p:nvCxnSpPr>
          <p:cNvPr id="2469" name="Google Shape;2469;p180"/>
          <p:cNvCxnSpPr>
            <a:stCxn id="2465" idx="6"/>
            <a:endCxn id="2466" idx="2"/>
          </p:cNvCxnSpPr>
          <p:nvPr/>
        </p:nvCxnSpPr>
        <p:spPr>
          <a:xfrm>
            <a:off x="3254063" y="3731603"/>
            <a:ext cx="1191300" cy="0"/>
          </a:xfrm>
          <a:prstGeom prst="straightConnector1">
            <a:avLst/>
          </a:prstGeom>
          <a:noFill/>
          <a:ln cap="flat" cmpd="sng" w="28575">
            <a:solidFill>
              <a:schemeClr val="dk2"/>
            </a:solidFill>
            <a:prstDash val="solid"/>
            <a:round/>
            <a:headEnd len="med" w="med" type="none"/>
            <a:tailEnd len="med" w="med" type="none"/>
          </a:ln>
        </p:spPr>
      </p:cxnSp>
      <p:cxnSp>
        <p:nvCxnSpPr>
          <p:cNvPr id="2470" name="Google Shape;2470;p180"/>
          <p:cNvCxnSpPr>
            <a:stCxn id="2466" idx="6"/>
            <a:endCxn id="2467"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sp>
        <p:nvSpPr>
          <p:cNvPr id="2471" name="Google Shape;2471;p180"/>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72" name="Google Shape;2472;p180"/>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
        <p:nvSpPr>
          <p:cNvPr id="2473" name="Google Shape;2473;p180"/>
          <p:cNvSpPr txBox="1"/>
          <p:nvPr>
            <p:ph idx="1" type="body"/>
          </p:nvPr>
        </p:nvSpPr>
        <p:spPr>
          <a:xfrm>
            <a:off x="276312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L-2</a:t>
            </a:r>
            <a:endParaRPr b="1">
              <a:solidFill>
                <a:srgbClr val="434343"/>
              </a:solidFill>
              <a:latin typeface="Montserrat"/>
              <a:ea typeface="Montserrat"/>
              <a:cs typeface="Montserrat"/>
              <a:sym typeface="Montserrat"/>
            </a:endParaRPr>
          </a:p>
        </p:txBody>
      </p:sp>
      <p:sp>
        <p:nvSpPr>
          <p:cNvPr id="2474" name="Google Shape;2474;p180"/>
          <p:cNvSpPr txBox="1"/>
          <p:nvPr>
            <p:ph idx="1" type="body"/>
          </p:nvPr>
        </p:nvSpPr>
        <p:spPr>
          <a:xfrm>
            <a:off x="1248250" y="390690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L-n </a:t>
            </a:r>
            <a:endParaRPr b="1">
              <a:solidFill>
                <a:srgbClr val="434343"/>
              </a:solidFill>
              <a:latin typeface="Montserrat"/>
              <a:ea typeface="Montserrat"/>
              <a:cs typeface="Montserrat"/>
              <a:sym typeface="Montserrat"/>
            </a:endParaRPr>
          </a:p>
        </p:txBody>
      </p:sp>
    </p:spTree>
  </p:cSld>
  <p:clrMapOvr>
    <a:masterClrMapping/>
  </p:clrMapOvr>
</p:sld>
</file>

<file path=ppt/slides/slide1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8" name="Shape 2478"/>
        <p:cNvGrpSpPr/>
        <p:nvPr/>
      </p:nvGrpSpPr>
      <p:grpSpPr>
        <a:xfrm>
          <a:off x="0" y="0"/>
          <a:ext cx="0" cy="0"/>
          <a:chOff x="0" y="0"/>
          <a:chExt cx="0" cy="0"/>
        </a:xfrm>
      </p:grpSpPr>
      <p:sp>
        <p:nvSpPr>
          <p:cNvPr id="2479" name="Google Shape;2479;p1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80" name="Google Shape;2480;p18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Focusing on these last two layers, let’s define </a:t>
            </a:r>
            <a:r>
              <a:rPr b="1" lang="en" sz="3000">
                <a:solidFill>
                  <a:srgbClr val="434343"/>
                </a:solidFill>
                <a:latin typeface="Montserrat"/>
                <a:ea typeface="Montserrat"/>
                <a:cs typeface="Montserrat"/>
                <a:sym typeface="Montserrat"/>
              </a:rPr>
              <a:t>z=wx+b</a:t>
            </a:r>
            <a:endParaRPr b="1"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Then applying an activation function we’ll state: </a:t>
            </a: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p:txBody>
      </p:sp>
      <p:pic>
        <p:nvPicPr>
          <p:cNvPr descr="watermark.jpg" id="2481" name="Google Shape;2481;p1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82" name="Google Shape;2482;p1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83" name="Google Shape;2483;p181"/>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181"/>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5" name="Google Shape;2485;p181"/>
          <p:cNvCxnSpPr>
            <a:stCxn id="2483" idx="6"/>
            <a:endCxn id="2484"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486" name="Google Shape;2486;p181"/>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487" name="Google Shape;2487;p181"/>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488" name="Google Shape;2488;p181"/>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1" name="Google Shape;191;p2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for us, we now know the amazing power of neural networks, which all stem from the simple perceptron model, so let’s head back and convert our simple biological neuron model into the perceptron model.</a:t>
            </a:r>
            <a:endParaRPr sz="2900">
              <a:solidFill>
                <a:srgbClr val="434343"/>
              </a:solidFill>
              <a:latin typeface="Montserrat"/>
              <a:ea typeface="Montserrat"/>
              <a:cs typeface="Montserrat"/>
              <a:sym typeface="Montserrat"/>
            </a:endParaRPr>
          </a:p>
        </p:txBody>
      </p:sp>
      <p:pic>
        <p:nvPicPr>
          <p:cNvPr descr="watermark.jpg" id="192" name="Google Shape;192;p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93" name="Google Shape;193;p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2" name="Shape 2492"/>
        <p:cNvGrpSpPr/>
        <p:nvPr/>
      </p:nvGrpSpPr>
      <p:grpSpPr>
        <a:xfrm>
          <a:off x="0" y="0"/>
          <a:ext cx="0" cy="0"/>
          <a:chOff x="0" y="0"/>
          <a:chExt cx="0" cy="0"/>
        </a:xfrm>
      </p:grpSpPr>
      <p:sp>
        <p:nvSpPr>
          <p:cNvPr id="2493" name="Google Shape;2493;p1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494" name="Google Shape;2494;p18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495" name="Google Shape;2495;p1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96" name="Google Shape;2496;p1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97" name="Google Shape;2497;p182"/>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182"/>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99" name="Google Shape;2499;p182"/>
          <p:cNvCxnSpPr>
            <a:stCxn id="2497" idx="6"/>
            <a:endCxn id="2498"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00" name="Google Shape;2500;p182"/>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01" name="Google Shape;2501;p182"/>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02" name="Google Shape;2502;p182"/>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6" name="Shape 2506"/>
        <p:cNvGrpSpPr/>
        <p:nvPr/>
      </p:nvGrpSpPr>
      <p:grpSpPr>
        <a:xfrm>
          <a:off x="0" y="0"/>
          <a:ext cx="0" cy="0"/>
          <a:chOff x="0" y="0"/>
          <a:chExt cx="0" cy="0"/>
        </a:xfrm>
      </p:grpSpPr>
      <p:sp>
        <p:nvSpPr>
          <p:cNvPr id="2507" name="Google Shape;2507;p1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08" name="Google Shape;2508;p18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t/>
            </a:r>
            <a:endParaRPr sz="3100">
              <a:solidFill>
                <a:srgbClr val="434343"/>
              </a:solidFill>
              <a:latin typeface="Montserrat"/>
              <a:ea typeface="Montserrat"/>
              <a:cs typeface="Montserrat"/>
              <a:sym typeface="Montserrat"/>
            </a:endParaRPr>
          </a:p>
        </p:txBody>
      </p:sp>
      <p:pic>
        <p:nvPicPr>
          <p:cNvPr descr="watermark.jpg" id="2509" name="Google Shape;2509;p1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10" name="Google Shape;2510;p1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11" name="Google Shape;2511;p183"/>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183"/>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13" name="Google Shape;2513;p183"/>
          <p:cNvCxnSpPr>
            <a:stCxn id="2511" idx="6"/>
            <a:endCxn id="2512"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14" name="Google Shape;2514;p183"/>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15" name="Google Shape;2515;p183"/>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16" name="Google Shape;2516;p183"/>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0" name="Shape 2520"/>
        <p:cNvGrpSpPr/>
        <p:nvPr/>
      </p:nvGrpSpPr>
      <p:grpSpPr>
        <a:xfrm>
          <a:off x="0" y="0"/>
          <a:ext cx="0" cy="0"/>
          <a:chOff x="0" y="0"/>
          <a:chExt cx="0" cy="0"/>
        </a:xfrm>
      </p:grpSpPr>
      <p:sp>
        <p:nvSpPr>
          <p:cNvPr id="2521" name="Google Shape;2521;p1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22" name="Google Shape;2522;p18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have: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C</a:t>
            </a:r>
            <a:r>
              <a:rPr b="1" baseline="-25000" lang="en" sz="3000">
                <a:solidFill>
                  <a:srgbClr val="434343"/>
                </a:solidFill>
                <a:latin typeface="Montserrat"/>
                <a:ea typeface="Montserrat"/>
                <a:cs typeface="Montserrat"/>
                <a:sym typeface="Montserrat"/>
              </a:rPr>
              <a:t>0</a:t>
            </a:r>
            <a:r>
              <a:rPr b="1" lang="en" sz="3000">
                <a:solidFill>
                  <a:srgbClr val="434343"/>
                </a:solidFill>
                <a:latin typeface="Montserrat"/>
                <a:ea typeface="Montserrat"/>
                <a:cs typeface="Montserrat"/>
                <a:sym typeface="Montserrat"/>
              </a:rPr>
              <a:t>(...) =(a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y)</a:t>
            </a:r>
            <a:r>
              <a:rPr b="1" baseline="30000" lang="en" sz="3000">
                <a:solidFill>
                  <a:srgbClr val="434343"/>
                </a:solidFill>
                <a:latin typeface="Montserrat"/>
                <a:ea typeface="Montserrat"/>
                <a:cs typeface="Montserrat"/>
                <a:sym typeface="Montserrat"/>
              </a:rPr>
              <a:t>2  </a:t>
            </a: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23" name="Google Shape;2523;p1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24" name="Google Shape;2524;p1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25" name="Google Shape;2525;p184"/>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184"/>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27" name="Google Shape;2527;p184"/>
          <p:cNvCxnSpPr>
            <a:stCxn id="2525" idx="6"/>
            <a:endCxn id="252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28" name="Google Shape;2528;p184"/>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29" name="Google Shape;2529;p184"/>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30" name="Google Shape;2530;p184"/>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transition>
    <p:fade/>
  </p:transition>
</p:sld>
</file>

<file path=ppt/slides/slide1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4" name="Shape 2534"/>
        <p:cNvGrpSpPr/>
        <p:nvPr/>
      </p:nvGrpSpPr>
      <p:grpSpPr>
        <a:xfrm>
          <a:off x="0" y="0"/>
          <a:ext cx="0" cy="0"/>
          <a:chOff x="0" y="0"/>
          <a:chExt cx="0" cy="0"/>
        </a:xfrm>
      </p:grpSpPr>
      <p:sp>
        <p:nvSpPr>
          <p:cNvPr id="2535" name="Google Shape;2535;p1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36" name="Google Shape;2536;p18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want to understand how sensitive is the cost function to changes in </a:t>
            </a:r>
            <a:r>
              <a:rPr b="1" lang="en" sz="3000">
                <a:solidFill>
                  <a:srgbClr val="434343"/>
                </a:solidFill>
                <a:latin typeface="Montserrat"/>
                <a:ea typeface="Montserrat"/>
                <a:cs typeface="Montserrat"/>
                <a:sym typeface="Montserrat"/>
              </a:rPr>
              <a:t>w</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37" name="Google Shape;2537;p1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38" name="Google Shape;2538;p1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539" name="Google Shape;2539;p185"/>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185"/>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1" name="Google Shape;2541;p185"/>
          <p:cNvCxnSpPr>
            <a:stCxn id="2539" idx="6"/>
            <a:endCxn id="2540"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42" name="Google Shape;2542;p185"/>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43" name="Google Shape;2543;p185"/>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44" name="Google Shape;2544;p185"/>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45" name="Google Shape;2545;p185"/>
          <p:cNvPicPr preferRelativeResize="0"/>
          <p:nvPr/>
        </p:nvPicPr>
        <p:blipFill rotWithShape="1">
          <a:blip r:embed="rId4">
            <a:alphaModFix/>
          </a:blip>
          <a:srcRect b="0" l="0" r="77281" t="0"/>
          <a:stretch/>
        </p:blipFill>
        <p:spPr>
          <a:xfrm>
            <a:off x="1133777" y="2187000"/>
            <a:ext cx="890026" cy="1093500"/>
          </a:xfrm>
          <a:prstGeom prst="rect">
            <a:avLst/>
          </a:prstGeom>
          <a:noFill/>
          <a:ln>
            <a:noFill/>
          </a:ln>
        </p:spPr>
      </p:pic>
    </p:spTree>
  </p:cSld>
  <p:clrMapOvr>
    <a:masterClrMapping/>
  </p:clrMapOvr>
</p:sld>
</file>

<file path=ppt/slides/slide1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9" name="Shape 2549"/>
        <p:cNvGrpSpPr/>
        <p:nvPr/>
      </p:nvGrpSpPr>
      <p:grpSpPr>
        <a:xfrm>
          <a:off x="0" y="0"/>
          <a:ext cx="0" cy="0"/>
          <a:chOff x="0" y="0"/>
          <a:chExt cx="0" cy="0"/>
        </a:xfrm>
      </p:grpSpPr>
      <p:pic>
        <p:nvPicPr>
          <p:cNvPr id="2550" name="Google Shape;2550;p186"/>
          <p:cNvPicPr preferRelativeResize="0"/>
          <p:nvPr/>
        </p:nvPicPr>
        <p:blipFill>
          <a:blip r:embed="rId3">
            <a:alphaModFix/>
          </a:blip>
          <a:stretch>
            <a:fillRect/>
          </a:stretch>
        </p:blipFill>
        <p:spPr>
          <a:xfrm>
            <a:off x="1133778" y="2187000"/>
            <a:ext cx="3917622" cy="1093500"/>
          </a:xfrm>
          <a:prstGeom prst="rect">
            <a:avLst/>
          </a:prstGeom>
          <a:noFill/>
          <a:ln>
            <a:noFill/>
          </a:ln>
        </p:spPr>
      </p:pic>
      <p:sp>
        <p:nvSpPr>
          <p:cNvPr id="2551" name="Google Shape;2551;p1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52" name="Google Shape;2552;p18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the relationships we already know along with the chain rule:</a:t>
            </a:r>
            <a:endParaRPr sz="3000">
              <a:solidFill>
                <a:srgbClr val="434343"/>
              </a:solidFill>
              <a:latin typeface="Montserrat"/>
              <a:ea typeface="Montserrat"/>
              <a:cs typeface="Montserrat"/>
              <a:sym typeface="Montserrat"/>
            </a:endParaRPr>
          </a:p>
          <a:p>
            <a:pPr indent="0" lvl="0" marL="914400" marR="0" rtl="0" algn="l">
              <a:lnSpc>
                <a:spcPct val="115000"/>
              </a:lnSpc>
              <a:spcBef>
                <a:spcPts val="1600"/>
              </a:spcBef>
              <a:spcAft>
                <a:spcPts val="1600"/>
              </a:spcAft>
              <a:buNone/>
            </a:pPr>
            <a:r>
              <a:rPr baseline="30000" lang="en" sz="3000">
                <a:solidFill>
                  <a:srgbClr val="434343"/>
                </a:solidFill>
                <a:latin typeface="Montserrat"/>
                <a:ea typeface="Montserrat"/>
                <a:cs typeface="Montserrat"/>
                <a:sym typeface="Montserrat"/>
              </a:rPr>
              <a:t> </a:t>
            </a:r>
            <a:endParaRPr sz="3100">
              <a:solidFill>
                <a:srgbClr val="434343"/>
              </a:solidFill>
              <a:latin typeface="Montserrat"/>
              <a:ea typeface="Montserrat"/>
              <a:cs typeface="Montserrat"/>
              <a:sym typeface="Montserrat"/>
            </a:endParaRPr>
          </a:p>
        </p:txBody>
      </p:sp>
      <p:pic>
        <p:nvPicPr>
          <p:cNvPr descr="watermark.jpg" id="2553" name="Google Shape;2553;p186"/>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54" name="Google Shape;2554;p186"/>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55" name="Google Shape;2555;p186"/>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186"/>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57" name="Google Shape;2557;p186"/>
          <p:cNvCxnSpPr>
            <a:stCxn id="2555" idx="6"/>
            <a:endCxn id="2556"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58" name="Google Shape;2558;p186"/>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59" name="Google Shape;2559;p186"/>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60" name="Google Shape;2560;p186"/>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spTree>
  </p:cSld>
  <p:clrMapOvr>
    <a:masterClrMapping/>
  </p:clrMapOvr>
</p:sld>
</file>

<file path=ppt/slides/slide1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4" name="Shape 2564"/>
        <p:cNvGrpSpPr/>
        <p:nvPr/>
      </p:nvGrpSpPr>
      <p:grpSpPr>
        <a:xfrm>
          <a:off x="0" y="0"/>
          <a:ext cx="0" cy="0"/>
          <a:chOff x="0" y="0"/>
          <a:chExt cx="0" cy="0"/>
        </a:xfrm>
      </p:grpSpPr>
      <p:pic>
        <p:nvPicPr>
          <p:cNvPr id="2565" name="Google Shape;2565;p187"/>
          <p:cNvPicPr preferRelativeResize="0"/>
          <p:nvPr/>
        </p:nvPicPr>
        <p:blipFill>
          <a:blip r:embed="rId3">
            <a:alphaModFix/>
          </a:blip>
          <a:stretch>
            <a:fillRect/>
          </a:stretch>
        </p:blipFill>
        <p:spPr>
          <a:xfrm>
            <a:off x="1156425" y="2198049"/>
            <a:ext cx="4049925" cy="1114375"/>
          </a:xfrm>
          <a:prstGeom prst="rect">
            <a:avLst/>
          </a:prstGeom>
          <a:noFill/>
          <a:ln>
            <a:noFill/>
          </a:ln>
        </p:spPr>
      </p:pic>
      <p:sp>
        <p:nvSpPr>
          <p:cNvPr id="2566" name="Google Shape;2566;p1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67" name="Google Shape;2567;p187"/>
          <p:cNvSpPr txBox="1"/>
          <p:nvPr>
            <p:ph idx="1" type="body"/>
          </p:nvPr>
        </p:nvSpPr>
        <p:spPr>
          <a:xfrm>
            <a:off x="311700" y="1152475"/>
            <a:ext cx="8520600" cy="11919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 calculate the same for the bias terms:</a:t>
            </a:r>
            <a:endParaRPr sz="3100">
              <a:solidFill>
                <a:srgbClr val="434343"/>
              </a:solidFill>
              <a:latin typeface="Montserrat"/>
              <a:ea typeface="Montserrat"/>
              <a:cs typeface="Montserrat"/>
              <a:sym typeface="Montserrat"/>
            </a:endParaRPr>
          </a:p>
        </p:txBody>
      </p:sp>
      <p:pic>
        <p:nvPicPr>
          <p:cNvPr descr="watermark.jpg" id="2568" name="Google Shape;2568;p187"/>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2569" name="Google Shape;2569;p187"/>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
        <p:nvSpPr>
          <p:cNvPr id="2570" name="Google Shape;2570;p187"/>
          <p:cNvSpPr/>
          <p:nvPr/>
        </p:nvSpPr>
        <p:spPr>
          <a:xfrm>
            <a:off x="4445488"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187"/>
          <p:cNvSpPr/>
          <p:nvPr/>
        </p:nvSpPr>
        <p:spPr>
          <a:xfrm>
            <a:off x="5977063" y="3462353"/>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72" name="Google Shape;2572;p187"/>
          <p:cNvCxnSpPr>
            <a:stCxn id="2570" idx="6"/>
            <a:endCxn id="2571" idx="2"/>
          </p:cNvCxnSpPr>
          <p:nvPr/>
        </p:nvCxnSpPr>
        <p:spPr>
          <a:xfrm>
            <a:off x="4983988" y="3731603"/>
            <a:ext cx="993000" cy="0"/>
          </a:xfrm>
          <a:prstGeom prst="straightConnector1">
            <a:avLst/>
          </a:prstGeom>
          <a:noFill/>
          <a:ln cap="flat" cmpd="sng" w="28575">
            <a:solidFill>
              <a:schemeClr val="dk2"/>
            </a:solidFill>
            <a:prstDash val="solid"/>
            <a:round/>
            <a:headEnd len="med" w="med" type="none"/>
            <a:tailEnd len="med" w="med" type="none"/>
          </a:ln>
        </p:spPr>
      </p:cxnSp>
      <p:cxnSp>
        <p:nvCxnSpPr>
          <p:cNvPr id="2573" name="Google Shape;2573;p187"/>
          <p:cNvCxnSpPr/>
          <p:nvPr/>
        </p:nvCxnSpPr>
        <p:spPr>
          <a:xfrm>
            <a:off x="3407713" y="3731603"/>
            <a:ext cx="993000" cy="0"/>
          </a:xfrm>
          <a:prstGeom prst="straightConnector1">
            <a:avLst/>
          </a:prstGeom>
          <a:noFill/>
          <a:ln cap="flat" cmpd="sng" w="28575">
            <a:solidFill>
              <a:schemeClr val="dk2"/>
            </a:solidFill>
            <a:prstDash val="dot"/>
            <a:round/>
            <a:headEnd len="med" w="med" type="none"/>
            <a:tailEnd len="med" w="med" type="none"/>
          </a:ln>
        </p:spPr>
      </p:cxnSp>
      <p:sp>
        <p:nvSpPr>
          <p:cNvPr id="2574" name="Google Shape;2574;p187"/>
          <p:cNvSpPr txBox="1"/>
          <p:nvPr>
            <p:ph idx="1" type="body"/>
          </p:nvPr>
        </p:nvSpPr>
        <p:spPr>
          <a:xfrm>
            <a:off x="6175425" y="3942175"/>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a:t>
            </a:r>
            <a:endParaRPr b="1">
              <a:solidFill>
                <a:srgbClr val="434343"/>
              </a:solidFill>
              <a:latin typeface="Montserrat"/>
              <a:ea typeface="Montserrat"/>
              <a:cs typeface="Montserrat"/>
              <a:sym typeface="Montserrat"/>
            </a:endParaRPr>
          </a:p>
        </p:txBody>
      </p:sp>
      <p:sp>
        <p:nvSpPr>
          <p:cNvPr id="2575" name="Google Shape;2575;p187"/>
          <p:cNvSpPr txBox="1"/>
          <p:nvPr>
            <p:ph idx="1" type="body"/>
          </p:nvPr>
        </p:nvSpPr>
        <p:spPr>
          <a:xfrm>
            <a:off x="4542475" y="3967050"/>
            <a:ext cx="13278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b="1" lang="en">
                <a:solidFill>
                  <a:srgbClr val="434343"/>
                </a:solidFill>
                <a:latin typeface="Montserrat"/>
                <a:ea typeface="Montserrat"/>
                <a:cs typeface="Montserrat"/>
                <a:sym typeface="Montserrat"/>
              </a:rPr>
              <a:t>L-1</a:t>
            </a:r>
            <a:endParaRPr b="1">
              <a:solidFill>
                <a:srgbClr val="434343"/>
              </a:solidFill>
              <a:latin typeface="Montserrat"/>
              <a:ea typeface="Montserrat"/>
              <a:cs typeface="Montserrat"/>
              <a:sym typeface="Montserrat"/>
            </a:endParaRPr>
          </a:p>
        </p:txBody>
      </p:sp>
      <p:pic>
        <p:nvPicPr>
          <p:cNvPr id="2576" name="Google Shape;2576;p187"/>
          <p:cNvPicPr preferRelativeResize="0"/>
          <p:nvPr/>
        </p:nvPicPr>
        <p:blipFill>
          <a:blip r:embed="rId5">
            <a:alphaModFix/>
          </a:blip>
          <a:stretch>
            <a:fillRect/>
          </a:stretch>
        </p:blipFill>
        <p:spPr>
          <a:xfrm>
            <a:off x="2912875" y="2801575"/>
            <a:ext cx="466625" cy="476775"/>
          </a:xfrm>
          <a:prstGeom prst="rect">
            <a:avLst/>
          </a:prstGeom>
          <a:noFill/>
          <a:ln>
            <a:noFill/>
          </a:ln>
        </p:spPr>
      </p:pic>
    </p:spTree>
  </p:cSld>
  <p:clrMapOvr>
    <a:masterClrMapping/>
  </p:clrMapOvr>
</p:sld>
</file>

<file path=ppt/slides/slide1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1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82" name="Google Shape;2582;p18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main idea here is that we can use the gradient to go back through the network and adjust our weights and biases to minimize the output of the error vector on the last output layer.</a:t>
            </a:r>
            <a:endParaRPr sz="3000">
              <a:solidFill>
                <a:srgbClr val="434343"/>
              </a:solidFill>
              <a:latin typeface="Montserrat"/>
              <a:ea typeface="Montserrat"/>
              <a:cs typeface="Montserrat"/>
              <a:sym typeface="Montserrat"/>
            </a:endParaRPr>
          </a:p>
        </p:txBody>
      </p:sp>
      <p:pic>
        <p:nvPicPr>
          <p:cNvPr descr="watermark.jpg" id="2583" name="Google Shape;2583;p1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84" name="Google Shape;2584;p1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sp>
        <p:nvSpPr>
          <p:cNvPr id="2589" name="Google Shape;2589;p1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0" name="Google Shape;2590;p18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Using some calculus notation, we can expand this idea to networks with multiple neurons per layer.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Hadamard Product</a:t>
            </a:r>
            <a:endParaRPr sz="3000">
              <a:solidFill>
                <a:srgbClr val="434343"/>
              </a:solidFill>
              <a:latin typeface="Montserrat"/>
              <a:ea typeface="Montserrat"/>
              <a:cs typeface="Montserrat"/>
              <a:sym typeface="Montserrat"/>
            </a:endParaRPr>
          </a:p>
        </p:txBody>
      </p:sp>
      <p:pic>
        <p:nvPicPr>
          <p:cNvPr descr="watermark.jpg" id="2591" name="Google Shape;2591;p1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592" name="Google Shape;2592;p1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593" name="Google Shape;2593;p189"/>
          <p:cNvPicPr preferRelativeResize="0"/>
          <p:nvPr/>
        </p:nvPicPr>
        <p:blipFill>
          <a:blip r:embed="rId4">
            <a:alphaModFix/>
          </a:blip>
          <a:stretch>
            <a:fillRect/>
          </a:stretch>
        </p:blipFill>
        <p:spPr>
          <a:xfrm>
            <a:off x="2880760" y="3265473"/>
            <a:ext cx="4113126" cy="1303400"/>
          </a:xfrm>
          <a:prstGeom prst="rect">
            <a:avLst/>
          </a:prstGeom>
          <a:noFill/>
          <a:ln>
            <a:noFill/>
          </a:ln>
        </p:spPr>
      </p:pic>
    </p:spTree>
  </p:cSld>
  <p:clrMapOvr>
    <a:masterClrMapping/>
  </p:clrMapOvr>
</p:sld>
</file>

<file path=ppt/slides/slide1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7" name="Shape 2597"/>
        <p:cNvGrpSpPr/>
        <p:nvPr/>
      </p:nvGrpSpPr>
      <p:grpSpPr>
        <a:xfrm>
          <a:off x="0" y="0"/>
          <a:ext cx="0" cy="0"/>
          <a:chOff x="0" y="0"/>
          <a:chExt cx="0" cy="0"/>
        </a:xfrm>
      </p:grpSpPr>
      <p:sp>
        <p:nvSpPr>
          <p:cNvPr id="2598" name="Google Shape;2598;p1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599" name="Google Shape;2599;p19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Given this notation and backpropagation, we have a few main steps to training neural networks.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Note! You do not need to fully understand these intricate details to continue with the coding portions.</a:t>
            </a:r>
            <a:endParaRPr sz="3000">
              <a:solidFill>
                <a:srgbClr val="434343"/>
              </a:solidFill>
              <a:latin typeface="Montserrat"/>
              <a:ea typeface="Montserrat"/>
              <a:cs typeface="Montserrat"/>
              <a:sym typeface="Montserrat"/>
            </a:endParaRPr>
          </a:p>
        </p:txBody>
      </p:sp>
      <p:pic>
        <p:nvPicPr>
          <p:cNvPr descr="watermark.jpg" id="2600" name="Google Shape;2600;p1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1" name="Google Shape;2601;p1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5" name="Shape 2605"/>
        <p:cNvGrpSpPr/>
        <p:nvPr/>
      </p:nvGrpSpPr>
      <p:grpSpPr>
        <a:xfrm>
          <a:off x="0" y="0"/>
          <a:ext cx="0" cy="0"/>
          <a:chOff x="0" y="0"/>
          <a:chExt cx="0" cy="0"/>
        </a:xfrm>
      </p:grpSpPr>
      <p:sp>
        <p:nvSpPr>
          <p:cNvPr id="2606" name="Google Shape;2606;p1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07" name="Google Shape;2607;p19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1: Using input </a:t>
            </a:r>
            <a:r>
              <a:rPr b="1" lang="en" sz="3000">
                <a:solidFill>
                  <a:srgbClr val="434343"/>
                </a:solidFill>
                <a:latin typeface="Montserrat"/>
                <a:ea typeface="Montserrat"/>
                <a:cs typeface="Montserrat"/>
                <a:sym typeface="Montserrat"/>
              </a:rPr>
              <a:t>x</a:t>
            </a:r>
            <a:r>
              <a:rPr lang="en" sz="3000">
                <a:solidFill>
                  <a:srgbClr val="434343"/>
                </a:solidFill>
                <a:latin typeface="Montserrat"/>
                <a:ea typeface="Montserrat"/>
                <a:cs typeface="Montserrat"/>
                <a:sym typeface="Montserrat"/>
              </a:rPr>
              <a:t> set the activation function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for the input layer.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 = w</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x</a:t>
            </a:r>
            <a:r>
              <a:rPr b="1" baseline="30000" lang="en" sz="3000">
                <a:solidFill>
                  <a:srgbClr val="434343"/>
                </a:solidFill>
                <a:latin typeface="Montserrat"/>
                <a:ea typeface="Montserrat"/>
                <a:cs typeface="Montserrat"/>
                <a:sym typeface="Montserrat"/>
              </a:rPr>
              <a:t> </a:t>
            </a:r>
            <a:r>
              <a:rPr b="1" lang="en" sz="3000">
                <a:solidFill>
                  <a:srgbClr val="434343"/>
                </a:solidFill>
                <a:latin typeface="Montserrat"/>
                <a:ea typeface="Montserrat"/>
                <a:cs typeface="Montserrat"/>
                <a:sym typeface="Montserrat"/>
              </a:rPr>
              <a:t>+b</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 = σ(z)</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resulting </a:t>
            </a:r>
            <a:r>
              <a:rPr b="1" lang="en" sz="3000">
                <a:solidFill>
                  <a:srgbClr val="434343"/>
                </a:solidFill>
                <a:latin typeface="Montserrat"/>
                <a:ea typeface="Montserrat"/>
                <a:cs typeface="Montserrat"/>
                <a:sym typeface="Montserrat"/>
              </a:rPr>
              <a:t>a</a:t>
            </a:r>
            <a:r>
              <a:rPr lang="en" sz="3000">
                <a:solidFill>
                  <a:srgbClr val="434343"/>
                </a:solidFill>
                <a:latin typeface="Montserrat"/>
                <a:ea typeface="Montserrat"/>
                <a:cs typeface="Montserrat"/>
                <a:sym typeface="Montserrat"/>
              </a:rPr>
              <a:t> then feeds into the next layer (and so on).</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08" name="Google Shape;2608;p1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09" name="Google Shape;2609;p1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99" name="Google Shape;199;p3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00" name="Google Shape;200;p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01" name="Google Shape;201;p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02" name="Google Shape;202;p30"/>
          <p:cNvSpPr/>
          <p:nvPr/>
        </p:nvSpPr>
        <p:spPr>
          <a:xfrm>
            <a:off x="1042425" y="1821625"/>
            <a:ext cx="8101893" cy="3321887"/>
          </a:xfrm>
          <a:custGeom>
            <a:rect b="b" l="l" r="r" t="t"/>
            <a:pathLst>
              <a:path extrusionOk="0" h="93377" w="281023">
                <a:moveTo>
                  <a:pt x="157968" y="18775"/>
                </a:moveTo>
                <a:cubicBezTo>
                  <a:pt x="180675" y="17087"/>
                  <a:pt x="282164" y="8496"/>
                  <a:pt x="280860" y="10490"/>
                </a:cubicBezTo>
                <a:cubicBezTo>
                  <a:pt x="279556" y="12485"/>
                  <a:pt x="175688" y="23991"/>
                  <a:pt x="150143" y="30742"/>
                </a:cubicBezTo>
                <a:cubicBezTo>
                  <a:pt x="124598" y="37493"/>
                  <a:pt x="134494" y="48539"/>
                  <a:pt x="127590" y="50994"/>
                </a:cubicBezTo>
                <a:cubicBezTo>
                  <a:pt x="120686" y="53449"/>
                  <a:pt x="113705" y="45548"/>
                  <a:pt x="108719" y="45471"/>
                </a:cubicBezTo>
                <a:cubicBezTo>
                  <a:pt x="103733" y="45394"/>
                  <a:pt x="100205" y="50840"/>
                  <a:pt x="97673" y="50533"/>
                </a:cubicBezTo>
                <a:cubicBezTo>
                  <a:pt x="95142" y="50226"/>
                  <a:pt x="102812" y="36495"/>
                  <a:pt x="93530" y="43629"/>
                </a:cubicBezTo>
                <a:cubicBezTo>
                  <a:pt x="84248" y="50763"/>
                  <a:pt x="43821" y="93491"/>
                  <a:pt x="41980" y="93338"/>
                </a:cubicBezTo>
                <a:cubicBezTo>
                  <a:pt x="40139" y="93185"/>
                  <a:pt x="76270" y="52068"/>
                  <a:pt x="82484" y="42709"/>
                </a:cubicBezTo>
                <a:cubicBezTo>
                  <a:pt x="88698" y="33350"/>
                  <a:pt x="92993" y="36572"/>
                  <a:pt x="79262" y="37186"/>
                </a:cubicBezTo>
                <a:cubicBezTo>
                  <a:pt x="65531" y="37800"/>
                  <a:pt x="-287" y="47849"/>
                  <a:pt x="96" y="46391"/>
                </a:cubicBezTo>
                <a:cubicBezTo>
                  <a:pt x="480" y="44934"/>
                  <a:pt x="78571" y="36112"/>
                  <a:pt x="81563" y="28441"/>
                </a:cubicBezTo>
                <a:cubicBezTo>
                  <a:pt x="84555" y="20770"/>
                  <a:pt x="16665" y="1822"/>
                  <a:pt x="18046" y="364"/>
                </a:cubicBezTo>
                <a:cubicBezTo>
                  <a:pt x="19427" y="-1094"/>
                  <a:pt x="75580" y="17394"/>
                  <a:pt x="89848" y="19695"/>
                </a:cubicBezTo>
                <a:cubicBezTo>
                  <a:pt x="104116" y="21996"/>
                  <a:pt x="98977" y="15783"/>
                  <a:pt x="103656" y="14172"/>
                </a:cubicBezTo>
                <a:cubicBezTo>
                  <a:pt x="108336" y="12561"/>
                  <a:pt x="111098" y="8956"/>
                  <a:pt x="117925" y="10030"/>
                </a:cubicBezTo>
                <a:cubicBezTo>
                  <a:pt x="124752" y="11104"/>
                  <a:pt x="137946" y="19159"/>
                  <a:pt x="144620" y="20616"/>
                </a:cubicBezTo>
                <a:cubicBezTo>
                  <a:pt x="151294" y="22074"/>
                  <a:pt x="135261" y="20463"/>
                  <a:pt x="157968" y="18775"/>
                </a:cubicBezTo>
                <a:close/>
              </a:path>
            </a:pathLst>
          </a:custGeom>
          <a:solidFill>
            <a:srgbClr val="D9D2E9"/>
          </a:solidFill>
          <a:ln cap="flat" cmpd="sng" w="76200">
            <a:solidFill>
              <a:srgbClr val="A64D79"/>
            </a:solidFill>
            <a:prstDash val="solid"/>
            <a:round/>
            <a:headEnd len="med" w="med" type="none"/>
            <a:tailEnd len="med" w="med" type="none"/>
          </a:ln>
        </p:spPr>
      </p:sp>
      <p:sp>
        <p:nvSpPr>
          <p:cNvPr id="203" name="Google Shape;203;p30"/>
          <p:cNvSpPr txBox="1"/>
          <p:nvPr>
            <p:ph type="title"/>
          </p:nvPr>
        </p:nvSpPr>
        <p:spPr>
          <a:xfrm>
            <a:off x="512850" y="2479000"/>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Dendrites</a:t>
            </a:r>
            <a:endParaRPr b="1">
              <a:solidFill>
                <a:srgbClr val="351C75"/>
              </a:solidFill>
              <a:latin typeface="Montserrat"/>
              <a:ea typeface="Montserrat"/>
              <a:cs typeface="Montserrat"/>
              <a:sym typeface="Montserrat"/>
            </a:endParaRPr>
          </a:p>
        </p:txBody>
      </p:sp>
      <p:sp>
        <p:nvSpPr>
          <p:cNvPr id="204" name="Google Shape;204;p30"/>
          <p:cNvSpPr txBox="1"/>
          <p:nvPr>
            <p:ph type="title"/>
          </p:nvPr>
        </p:nvSpPr>
        <p:spPr>
          <a:xfrm>
            <a:off x="3839575" y="379352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Nucleus </a:t>
            </a:r>
            <a:endParaRPr b="1">
              <a:solidFill>
                <a:srgbClr val="351C75"/>
              </a:solidFill>
              <a:latin typeface="Montserrat"/>
              <a:ea typeface="Montserrat"/>
              <a:cs typeface="Montserrat"/>
              <a:sym typeface="Montserrat"/>
            </a:endParaRPr>
          </a:p>
        </p:txBody>
      </p:sp>
      <p:sp>
        <p:nvSpPr>
          <p:cNvPr id="205" name="Google Shape;205;p30"/>
          <p:cNvSpPr txBox="1"/>
          <p:nvPr>
            <p:ph type="title"/>
          </p:nvPr>
        </p:nvSpPr>
        <p:spPr>
          <a:xfrm>
            <a:off x="6594025" y="27397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Axon</a:t>
            </a:r>
            <a:endParaRPr b="1">
              <a:solidFill>
                <a:srgbClr val="351C75"/>
              </a:solidFill>
              <a:latin typeface="Montserrat"/>
              <a:ea typeface="Montserrat"/>
              <a:cs typeface="Montserrat"/>
              <a:sym typeface="Montserrat"/>
            </a:endParaRPr>
          </a:p>
        </p:txBody>
      </p:sp>
      <p:sp>
        <p:nvSpPr>
          <p:cNvPr id="206" name="Google Shape;206;p3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2"/>
                                        </p:tgtEl>
                                      </p:cBhvr>
                                    </p:animEffect>
                                    <p:set>
                                      <p:cBhvr>
                                        <p:cTn dur="1" fill="hold">
                                          <p:stCondLst>
                                            <p:cond delay="1000"/>
                                          </p:stCondLst>
                                        </p:cTn>
                                        <p:tgtEl>
                                          <p:spTgt spid="20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3"/>
                                        </p:tgtEl>
                                      </p:cBhvr>
                                    </p:animEffect>
                                    <p:set>
                                      <p:cBhvr>
                                        <p:cTn dur="1" fill="hold">
                                          <p:stCondLst>
                                            <p:cond delay="1000"/>
                                          </p:stCondLst>
                                        </p:cTn>
                                        <p:tgtEl>
                                          <p:spTgt spid="20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4"/>
                                        </p:tgtEl>
                                      </p:cBhvr>
                                    </p:animEffect>
                                    <p:set>
                                      <p:cBhvr>
                                        <p:cTn dur="1" fill="hold">
                                          <p:stCondLst>
                                            <p:cond delay="1000"/>
                                          </p:stCondLst>
                                        </p:cTn>
                                        <p:tgtEl>
                                          <p:spTgt spid="20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05"/>
                                        </p:tgtEl>
                                      </p:cBhvr>
                                    </p:animEffect>
                                    <p:set>
                                      <p:cBhvr>
                                        <p:cTn dur="1" fill="hold">
                                          <p:stCondLst>
                                            <p:cond delay="1000"/>
                                          </p:stCondLst>
                                        </p:cTn>
                                        <p:tgtEl>
                                          <p:spTgt spid="20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3" name="Shape 2613"/>
        <p:cNvGrpSpPr/>
        <p:nvPr/>
      </p:nvGrpSpPr>
      <p:grpSpPr>
        <a:xfrm>
          <a:off x="0" y="0"/>
          <a:ext cx="0" cy="0"/>
          <a:chOff x="0" y="0"/>
          <a:chExt cx="0" cy="0"/>
        </a:xfrm>
      </p:grpSpPr>
      <p:sp>
        <p:nvSpPr>
          <p:cNvPr id="2614" name="Google Shape;2614;p1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15" name="Google Shape;2615;p19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2: For each layer, compute:</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w</a:t>
            </a:r>
            <a:r>
              <a:rPr b="1" baseline="30000" lang="en" sz="3000">
                <a:solidFill>
                  <a:srgbClr val="434343"/>
                </a:solidFill>
                <a:latin typeface="Montserrat"/>
                <a:ea typeface="Montserrat"/>
                <a:cs typeface="Montserrat"/>
                <a:sym typeface="Montserrat"/>
              </a:rPr>
              <a:t>L </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L-1 </a:t>
            </a:r>
            <a:r>
              <a:rPr b="1" lang="en" sz="3000">
                <a:solidFill>
                  <a:srgbClr val="434343"/>
                </a:solidFill>
                <a:latin typeface="Montserrat"/>
                <a:ea typeface="Montserrat"/>
                <a:cs typeface="Montserrat"/>
                <a:sym typeface="Montserrat"/>
              </a:rPr>
              <a:t>+b</a:t>
            </a:r>
            <a:r>
              <a:rPr b="1" baseline="30000" lang="en" sz="3000">
                <a:solidFill>
                  <a:srgbClr val="434343"/>
                </a:solidFill>
                <a:latin typeface="Montserrat"/>
                <a:ea typeface="Montserrat"/>
                <a:cs typeface="Montserrat"/>
                <a:sym typeface="Montserrat"/>
              </a:rPr>
              <a:t>L</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 = 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16" name="Google Shape;2616;p1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7" name="Google Shape;2617;p1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1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23" name="Google Shape;2623;p19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24" name="Google Shape;2624;p1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25" name="Google Shape;2625;p1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9" name="Shape 2629"/>
        <p:cNvGrpSpPr/>
        <p:nvPr/>
      </p:nvGrpSpPr>
      <p:grpSpPr>
        <a:xfrm>
          <a:off x="0" y="0"/>
          <a:ext cx="0" cy="0"/>
          <a:chOff x="0" y="0"/>
          <a:chExt cx="0" cy="0"/>
        </a:xfrm>
      </p:grpSpPr>
      <p:sp>
        <p:nvSpPr>
          <p:cNvPr id="2630" name="Google Shape;2630;p19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31" name="Google Shape;2631;p19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b="1" baseline="-25000" lang="en" sz="3000">
                <a:solidFill>
                  <a:srgbClr val="434343"/>
                </a:solidFill>
                <a:latin typeface="Montserrat"/>
                <a:ea typeface="Montserrat"/>
                <a:cs typeface="Montserrat"/>
                <a:sym typeface="Montserrat"/>
              </a:rPr>
              <a:t>a</a:t>
            </a:r>
            <a:r>
              <a:rPr b="1" lang="en" sz="3000">
                <a:solidFill>
                  <a:srgbClr val="434343"/>
                </a:solidFill>
                <a:latin typeface="Montserrat"/>
                <a:ea typeface="Montserrat"/>
                <a:cs typeface="Montserrat"/>
                <a:sym typeface="Montserrat"/>
              </a:rPr>
              <a:t>C⊙σ′(z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a:t>
            </a:r>
            <a:r>
              <a:rPr b="1" baseline="-25000" lang="en" sz="3000">
                <a:solidFill>
                  <a:srgbClr val="990000"/>
                </a:solidFill>
                <a:highlight>
                  <a:srgbClr val="FFFFFF"/>
                </a:highlight>
                <a:latin typeface="Montserrat"/>
                <a:ea typeface="Montserrat"/>
                <a:cs typeface="Montserrat"/>
                <a:sym typeface="Montserrat"/>
              </a:rPr>
              <a:t>a</a:t>
            </a:r>
            <a:r>
              <a:rPr b="1" lang="en" sz="3000">
                <a:solidFill>
                  <a:srgbClr val="990000"/>
                </a:solidFill>
                <a:highlight>
                  <a:srgbClr val="FFFFFF"/>
                </a:highlight>
                <a:latin typeface="Montserrat"/>
                <a:ea typeface="Montserrat"/>
                <a:cs typeface="Montserrat"/>
                <a:sym typeface="Montserrat"/>
              </a:rPr>
              <a:t>C=(a</a:t>
            </a:r>
            <a:r>
              <a:rPr b="1" baseline="30000" lang="en" sz="3000">
                <a:solidFill>
                  <a:srgbClr val="990000"/>
                </a:solidFill>
                <a:highlight>
                  <a:srgbClr val="FFFFFF"/>
                </a:highlight>
                <a:latin typeface="Montserrat"/>
                <a:ea typeface="Montserrat"/>
                <a:cs typeface="Montserrat"/>
                <a:sym typeface="Montserrat"/>
              </a:rPr>
              <a:t>L</a:t>
            </a:r>
            <a:r>
              <a:rPr b="1" lang="en" sz="3000">
                <a:solidFill>
                  <a:srgbClr val="990000"/>
                </a:solidFill>
                <a:highlight>
                  <a:srgbClr val="FFFFFF"/>
                </a:highlight>
                <a:latin typeface="Montserrat"/>
                <a:ea typeface="Montserrat"/>
                <a:cs typeface="Montserrat"/>
                <a:sym typeface="Montserrat"/>
              </a:rPr>
              <a:t>−y)</a:t>
            </a:r>
            <a:endParaRPr b="1" sz="3000">
              <a:solidFill>
                <a:srgbClr val="990000"/>
              </a:solidFill>
              <a:highlight>
                <a:srgbClr val="FFFFFF"/>
              </a:highlight>
              <a:latin typeface="Montserrat"/>
              <a:ea typeface="Montserrat"/>
              <a:cs typeface="Montserrat"/>
              <a:sym typeface="Montserrat"/>
            </a:endParaRPr>
          </a:p>
          <a:p>
            <a:pPr indent="-419100" lvl="2" marL="1371600" rtl="0" algn="l">
              <a:spcBef>
                <a:spcPts val="0"/>
              </a:spcBef>
              <a:spcAft>
                <a:spcPts val="0"/>
              </a:spcAft>
              <a:buClr>
                <a:srgbClr val="990000"/>
              </a:buClr>
              <a:buSzPts val="3000"/>
              <a:buFont typeface="Montserrat"/>
              <a:buChar char="■"/>
            </a:pPr>
            <a:r>
              <a:rPr b="1" lang="en" sz="3000">
                <a:solidFill>
                  <a:srgbClr val="990000"/>
                </a:solidFill>
                <a:highlight>
                  <a:srgbClr val="FFFFFF"/>
                </a:highlight>
                <a:latin typeface="Montserrat"/>
                <a:ea typeface="Montserrat"/>
                <a:cs typeface="Montserrat"/>
                <a:sym typeface="Montserrat"/>
              </a:rPr>
              <a:t>Expressing the rate of change of C with respect to the output activations</a:t>
            </a:r>
            <a:endParaRPr b="1" sz="3000">
              <a:solidFill>
                <a:srgbClr val="990000"/>
              </a:solidFill>
              <a:highlight>
                <a:srgbClr val="FFFFFF"/>
              </a:highlight>
              <a:latin typeface="Montserrat"/>
              <a:ea typeface="Montserrat"/>
              <a:cs typeface="Montserrat"/>
              <a:sym typeface="Montserrat"/>
            </a:endParaRPr>
          </a:p>
          <a:p>
            <a:pPr indent="0" lvl="0" marL="914400" rtl="0" algn="l">
              <a:spcBef>
                <a:spcPts val="1600"/>
              </a:spcBef>
              <a:spcAft>
                <a:spcPts val="0"/>
              </a:spcAft>
              <a:buNone/>
            </a:pPr>
            <a:r>
              <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32" name="Google Shape;2632;p1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33" name="Google Shape;2633;p1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34" name="Google Shape;2634;p194"/>
          <p:cNvSpPr/>
          <p:nvPr/>
        </p:nvSpPr>
        <p:spPr>
          <a:xfrm>
            <a:off x="1871875" y="1758250"/>
            <a:ext cx="697200" cy="572700"/>
          </a:xfrm>
          <a:prstGeom prst="roundRect">
            <a:avLst>
              <a:gd fmla="val 16667" name="adj"/>
            </a:avLst>
          </a:prstGeom>
          <a:no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8" name="Shape 2638"/>
        <p:cNvGrpSpPr/>
        <p:nvPr/>
      </p:nvGrpSpPr>
      <p:grpSpPr>
        <a:xfrm>
          <a:off x="0" y="0"/>
          <a:ext cx="0" cy="0"/>
          <a:chOff x="0" y="0"/>
          <a:chExt cx="0" cy="0"/>
        </a:xfrm>
      </p:grpSpPr>
      <p:sp>
        <p:nvSpPr>
          <p:cNvPr id="2639" name="Google Shape;2639;p1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0" name="Google Shape;2640;p19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1" name="Google Shape;2641;p1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42" name="Google Shape;2642;p1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6" name="Shape 2646"/>
        <p:cNvGrpSpPr/>
        <p:nvPr/>
      </p:nvGrpSpPr>
      <p:grpSpPr>
        <a:xfrm>
          <a:off x="0" y="0"/>
          <a:ext cx="0" cy="0"/>
          <a:chOff x="0" y="0"/>
          <a:chExt cx="0" cy="0"/>
        </a:xfrm>
      </p:grpSpPr>
      <p:sp>
        <p:nvSpPr>
          <p:cNvPr id="2647" name="Google Shape;2647;p1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48" name="Google Shape;2648;p19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3: We compute our error vector:</a:t>
            </a:r>
            <a:endParaRPr b="1"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−y)⊙σ′(z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let’s write out our error term for a layer in terms of the error of the next layer (since we’re moving backwards).</a:t>
            </a:r>
            <a:endParaRPr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owercase </a:t>
            </a:r>
            <a:r>
              <a:rPr b="1" lang="en" sz="3000">
                <a:solidFill>
                  <a:srgbClr val="434343"/>
                </a:solidFill>
                <a:latin typeface="Montserrat"/>
                <a:ea typeface="Montserrat"/>
                <a:cs typeface="Montserrat"/>
                <a:sym typeface="Montserrat"/>
              </a:rPr>
              <a:t>L</a:t>
            </a:r>
            <a:endParaRPr b="1" sz="3000">
              <a:solidFill>
                <a:srgbClr val="434343"/>
              </a:solidFill>
              <a:latin typeface="Montserrat"/>
              <a:ea typeface="Montserrat"/>
              <a:cs typeface="Montserrat"/>
              <a:sym typeface="Montserrat"/>
            </a:endParaRPr>
          </a:p>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Font Note: Number </a:t>
            </a:r>
            <a:r>
              <a:rPr b="1" lang="en" sz="3000">
                <a:solidFill>
                  <a:srgbClr val="434343"/>
                </a:solidFill>
                <a:latin typeface="Montserrat"/>
                <a:ea typeface="Montserrat"/>
                <a:cs typeface="Montserrat"/>
                <a:sym typeface="Montserrat"/>
              </a:rPr>
              <a:t>1</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49" name="Google Shape;2649;p1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0" name="Google Shape;2650;p1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4" name="Shape 2654"/>
        <p:cNvGrpSpPr/>
        <p:nvPr/>
      </p:nvGrpSpPr>
      <p:grpSpPr>
        <a:xfrm>
          <a:off x="0" y="0"/>
          <a:ext cx="0" cy="0"/>
          <a:chOff x="0" y="0"/>
          <a:chExt cx="0" cy="0"/>
        </a:xfrm>
      </p:grpSpPr>
      <p:sp>
        <p:nvSpPr>
          <p:cNvPr id="2655" name="Google Shape;2655;p1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56" name="Google Shape;2656;p19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(note the lowercase L (l)):</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a:t>
            </a:r>
            <a:r>
              <a:rPr b="1" lang="en" sz="3000">
                <a:solidFill>
                  <a:srgbClr val="434343"/>
                </a:solidFill>
                <a:latin typeface="Montserrat"/>
                <a:ea typeface="Montserrat"/>
                <a:cs typeface="Montserrat"/>
                <a:sym typeface="Montserrat"/>
              </a:rPr>
              <a:t>l+1</a:t>
            </a:r>
            <a:r>
              <a:rPr lang="en" sz="3000">
                <a:solidFill>
                  <a:srgbClr val="434343"/>
                </a:solidFill>
                <a:latin typeface="Montserrat"/>
                <a:ea typeface="Montserrat"/>
                <a:cs typeface="Montserrat"/>
                <a:sym typeface="Montserrat"/>
              </a:rPr>
              <a:t>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57" name="Google Shape;2657;p1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58" name="Google Shape;2658;p1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2" name="Shape 2662"/>
        <p:cNvGrpSpPr/>
        <p:nvPr/>
      </p:nvGrpSpPr>
      <p:grpSpPr>
        <a:xfrm>
          <a:off x="0" y="0"/>
          <a:ext cx="0" cy="0"/>
          <a:chOff x="0" y="0"/>
          <a:chExt cx="0" cy="0"/>
        </a:xfrm>
      </p:grpSpPr>
      <p:sp>
        <p:nvSpPr>
          <p:cNvPr id="2663" name="Google Shape;2663;p1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64" name="Google Shape;2664;p19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Backpropagate the error:</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the generalized error for any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endParaRPr b="1" sz="3000">
              <a:solidFill>
                <a:srgbClr val="434343"/>
              </a:solidFill>
              <a:latin typeface="Montserrat"/>
              <a:ea typeface="Montserrat"/>
              <a:cs typeface="Montserrat"/>
              <a:sym typeface="Montserrat"/>
            </a:endParaRPr>
          </a:p>
          <a:p>
            <a:pPr indent="-419100" lvl="2" marL="1371600" rtl="0" algn="l">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is the transpose of the weight matrix of L+1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65" name="Google Shape;2665;p1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66" name="Google Shape;2666;p1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0" name="Shape 2670"/>
        <p:cNvGrpSpPr/>
        <p:nvPr/>
      </p:nvGrpSpPr>
      <p:grpSpPr>
        <a:xfrm>
          <a:off x="0" y="0"/>
          <a:ext cx="0" cy="0"/>
          <a:chOff x="0" y="0"/>
          <a:chExt cx="0" cy="0"/>
        </a:xfrm>
      </p:grpSpPr>
      <p:sp>
        <p:nvSpPr>
          <p:cNvPr id="2671" name="Google Shape;2671;p1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72" name="Google Shape;2672;p19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When we apply the transpose weight matrix, </a:t>
            </a:r>
            <a:r>
              <a:rPr b="1" lang="en" sz="3000">
                <a:solidFill>
                  <a:srgbClr val="434343"/>
                </a:solidFill>
                <a:latin typeface="Montserrat"/>
                <a:ea typeface="Montserrat"/>
                <a:cs typeface="Montserrat"/>
                <a:sym typeface="Montserrat"/>
              </a:rPr>
              <a:t>(w</a:t>
            </a:r>
            <a:r>
              <a:rPr b="1" baseline="30000" lang="en" sz="3000">
                <a:solidFill>
                  <a:srgbClr val="434343"/>
                </a:solidFill>
                <a:latin typeface="Montserrat"/>
                <a:ea typeface="Montserrat"/>
                <a:cs typeface="Montserrat"/>
                <a:sym typeface="Montserrat"/>
              </a:rPr>
              <a:t>l+1</a:t>
            </a:r>
            <a:r>
              <a:rPr b="1" lang="en" sz="3000">
                <a:solidFill>
                  <a:srgbClr val="434343"/>
                </a:solidFill>
                <a:latin typeface="Montserrat"/>
                <a:ea typeface="Montserrat"/>
                <a:cs typeface="Montserrat"/>
                <a:sym typeface="Montserrat"/>
              </a:rPr>
              <a:t>)</a:t>
            </a:r>
            <a:r>
              <a:rPr b="1" baseline="30000" lang="en" sz="3000">
                <a:solidFill>
                  <a:srgbClr val="434343"/>
                </a:solidFill>
                <a:latin typeface="Montserrat"/>
                <a:ea typeface="Montserrat"/>
                <a:cs typeface="Montserrat"/>
                <a:sym typeface="Montserrat"/>
              </a:rPr>
              <a:t>T   </a:t>
            </a:r>
            <a:r>
              <a:rPr lang="en" sz="3000">
                <a:solidFill>
                  <a:srgbClr val="434343"/>
                </a:solidFill>
                <a:latin typeface="Montserrat"/>
                <a:ea typeface="Montserrat"/>
                <a:cs typeface="Montserrat"/>
                <a:sym typeface="Montserrat"/>
              </a:rPr>
              <a:t>we can think intuitively of this as moving the error backward through the network, giving us some sort of measure of the error at the output of the lth layer.</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73" name="Google Shape;2673;p1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74" name="Google Shape;2674;p1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8" name="Shape 2678"/>
        <p:cNvGrpSpPr/>
        <p:nvPr/>
      </p:nvGrpSpPr>
      <p:grpSpPr>
        <a:xfrm>
          <a:off x="0" y="0"/>
          <a:ext cx="0" cy="0"/>
          <a:chOff x="0" y="0"/>
          <a:chExt cx="0" cy="0"/>
        </a:xfrm>
      </p:grpSpPr>
      <p:sp>
        <p:nvSpPr>
          <p:cNvPr id="2679" name="Google Shape;2679;p2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0" name="Google Shape;2680;p20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Step 4: We then take the Hadamard product </a:t>
            </a:r>
            <a:r>
              <a:rPr b="1" lang="en" sz="3000">
                <a:solidFill>
                  <a:srgbClr val="434343"/>
                </a:solidFill>
                <a:latin typeface="Montserrat"/>
                <a:ea typeface="Montserrat"/>
                <a:cs typeface="Montserrat"/>
                <a:sym typeface="Montserrat"/>
              </a:rPr>
              <a:t>⊙σ′(z</a:t>
            </a:r>
            <a:r>
              <a:rPr b="1" baseline="30000" lang="en" sz="3000">
                <a:solidFill>
                  <a:srgbClr val="434343"/>
                </a:solidFill>
                <a:latin typeface="Montserrat"/>
                <a:ea typeface="Montserrat"/>
                <a:cs typeface="Montserrat"/>
                <a:sym typeface="Montserrat"/>
              </a:rPr>
              <a:t>l</a:t>
            </a:r>
            <a:r>
              <a:rPr b="1" lang="en" sz="3000">
                <a:solidFill>
                  <a:srgbClr val="434343"/>
                </a:solidFill>
                <a:latin typeface="Montserrat"/>
                <a:ea typeface="Montserrat"/>
                <a:cs typeface="Montserrat"/>
                <a:sym typeface="Montserrat"/>
              </a:rPr>
              <a:t>)</a:t>
            </a:r>
            <a:r>
              <a:rPr lang="en" sz="3000">
                <a:solidFill>
                  <a:srgbClr val="434343"/>
                </a:solidFill>
                <a:latin typeface="Montserrat"/>
                <a:ea typeface="Montserrat"/>
                <a:cs typeface="Montserrat"/>
                <a:sym typeface="Montserrat"/>
              </a:rPr>
              <a:t>. This moves the error backward through the activation function in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giving us the error </a:t>
            </a:r>
            <a:r>
              <a:rPr b="1" lang="en" sz="3000">
                <a:solidFill>
                  <a:srgbClr val="434343"/>
                </a:solidFill>
                <a:latin typeface="Montserrat"/>
                <a:ea typeface="Montserrat"/>
                <a:cs typeface="Montserrat"/>
                <a:sym typeface="Montserrat"/>
              </a:rPr>
              <a:t>δ</a:t>
            </a:r>
            <a:r>
              <a:rPr b="1" baseline="30000"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 in the weighted input to layer </a:t>
            </a:r>
            <a:r>
              <a:rPr b="1" lang="en" sz="3000">
                <a:solidFill>
                  <a:srgbClr val="434343"/>
                </a:solidFill>
                <a:latin typeface="Montserrat"/>
                <a:ea typeface="Montserrat"/>
                <a:cs typeface="Montserrat"/>
                <a:sym typeface="Montserrat"/>
              </a:rPr>
              <a:t>l</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1" name="Google Shape;2681;p2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82" name="Google Shape;2682;p2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6" name="Shape 2686"/>
        <p:cNvGrpSpPr/>
        <p:nvPr/>
      </p:nvGrpSpPr>
      <p:grpSpPr>
        <a:xfrm>
          <a:off x="0" y="0"/>
          <a:ext cx="0" cy="0"/>
          <a:chOff x="0" y="0"/>
          <a:chExt cx="0" cy="0"/>
        </a:xfrm>
      </p:grpSpPr>
      <p:sp>
        <p:nvSpPr>
          <p:cNvPr id="2687" name="Google Shape;2687;p2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88" name="Google Shape;2688;p20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gradient of the cost function is given by:</a:t>
            </a:r>
            <a:endParaRPr sz="3000">
              <a:solidFill>
                <a:srgbClr val="434343"/>
              </a:solidFill>
              <a:latin typeface="Montserrat"/>
              <a:ea typeface="Montserrat"/>
              <a:cs typeface="Montserrat"/>
              <a:sym typeface="Montserrat"/>
            </a:endParaRPr>
          </a:p>
          <a:p>
            <a:pPr indent="-419100" lvl="1" marL="914400" rtl="0" algn="l">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each layer: L−1,L−2,… we compute </a:t>
            </a:r>
            <a:endParaRPr sz="3000">
              <a:solidFill>
                <a:srgbClr val="434343"/>
              </a:solidFill>
              <a:latin typeface="Montserrat"/>
              <a:ea typeface="Montserrat"/>
              <a:cs typeface="Montserrat"/>
              <a:sym typeface="Montserrat"/>
            </a:endParaRPr>
          </a:p>
          <a:p>
            <a:pPr indent="0" lvl="0" marL="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689" name="Google Shape;2689;p2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90" name="Google Shape;2690;p2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2691" name="Google Shape;2691;p201"/>
          <p:cNvPicPr preferRelativeResize="0"/>
          <p:nvPr/>
        </p:nvPicPr>
        <p:blipFill>
          <a:blip r:embed="rId4">
            <a:alphaModFix/>
          </a:blip>
          <a:stretch>
            <a:fillRect/>
          </a:stretch>
        </p:blipFill>
        <p:spPr>
          <a:xfrm>
            <a:off x="1557500" y="2922051"/>
            <a:ext cx="2565350" cy="962000"/>
          </a:xfrm>
          <a:prstGeom prst="rect">
            <a:avLst/>
          </a:prstGeom>
          <a:noFill/>
          <a:ln>
            <a:noFill/>
          </a:ln>
        </p:spPr>
      </p:pic>
      <p:pic>
        <p:nvPicPr>
          <p:cNvPr id="2692" name="Google Shape;2692;p201"/>
          <p:cNvPicPr preferRelativeResize="0"/>
          <p:nvPr/>
        </p:nvPicPr>
        <p:blipFill>
          <a:blip r:embed="rId5">
            <a:alphaModFix/>
          </a:blip>
          <a:stretch>
            <a:fillRect/>
          </a:stretch>
        </p:blipFill>
        <p:spPr>
          <a:xfrm>
            <a:off x="5256697" y="2884622"/>
            <a:ext cx="1515375" cy="1036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12" name="Google Shape;212;p3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a:t>
            </a:r>
            <a:endParaRPr sz="2900">
              <a:solidFill>
                <a:srgbClr val="434343"/>
              </a:solidFill>
              <a:latin typeface="Montserrat"/>
              <a:ea typeface="Montserrat"/>
              <a:cs typeface="Montserrat"/>
              <a:sym typeface="Montserrat"/>
            </a:endParaRPr>
          </a:p>
        </p:txBody>
      </p:sp>
      <p:pic>
        <p:nvPicPr>
          <p:cNvPr descr="watermark.jpg" id="213" name="Google Shape;213;p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14" name="Google Shape;214;p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15" name="Google Shape;215;p3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16" name="Google Shape;216;p3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17" name="Google Shape;217;p3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8" name="Google Shape;218;p31"/>
          <p:cNvCxnSpPr>
            <a:endCxn id="21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19" name="Google Shape;219;p31"/>
          <p:cNvCxnSpPr>
            <a:endCxn id="21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20" name="Google Shape;220;p3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par>
                                <p:cTn fill="hold" nodeType="with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1000"/>
                                        <p:tgtEl>
                                          <p:spTgt spid="218"/>
                                        </p:tgtEl>
                                      </p:cBhvr>
                                    </p:animEffect>
                                  </p:childTnLst>
                                </p:cTn>
                              </p:par>
                              <p:par>
                                <p:cTn fill="hold" nodeType="with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6" name="Shape 2696"/>
        <p:cNvGrpSpPr/>
        <p:nvPr/>
      </p:nvGrpSpPr>
      <p:grpSpPr>
        <a:xfrm>
          <a:off x="0" y="0"/>
          <a:ext cx="0" cy="0"/>
          <a:chOff x="0" y="0"/>
          <a:chExt cx="0" cy="0"/>
        </a:xfrm>
      </p:grpSpPr>
      <p:sp>
        <p:nvSpPr>
          <p:cNvPr id="2697" name="Google Shape;2697;p2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698" name="Google Shape;2698;p20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then allows us to adjust the weights and biases to help minimize that cost function.</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Check out the external links for more details!</a:t>
            </a:r>
            <a:endParaRPr sz="3000">
              <a:solidFill>
                <a:srgbClr val="434343"/>
              </a:solidFill>
              <a:latin typeface="Montserrat"/>
              <a:ea typeface="Montserrat"/>
              <a:cs typeface="Montserrat"/>
              <a:sym typeface="Montserrat"/>
            </a:endParaRPr>
          </a:p>
        </p:txBody>
      </p:sp>
      <p:pic>
        <p:nvPicPr>
          <p:cNvPr descr="watermark.jpg" id="2699" name="Google Shape;2699;p2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0" name="Google Shape;2700;p2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4" name="Shape 2704"/>
        <p:cNvGrpSpPr/>
        <p:nvPr/>
      </p:nvGrpSpPr>
      <p:grpSpPr>
        <a:xfrm>
          <a:off x="0" y="0"/>
          <a:ext cx="0" cy="0"/>
          <a:chOff x="0" y="0"/>
          <a:chExt cx="0" cy="0"/>
        </a:xfrm>
      </p:grpSpPr>
      <p:sp>
        <p:nvSpPr>
          <p:cNvPr id="2705" name="Google Shape;2705;p203"/>
          <p:cNvSpPr txBox="1"/>
          <p:nvPr>
            <p:ph type="ctrTitle"/>
          </p:nvPr>
        </p:nvSpPr>
        <p:spPr>
          <a:xfrm>
            <a:off x="282200" y="18984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TensorFlow and Keras</a:t>
            </a:r>
            <a:endParaRPr b="1">
              <a:latin typeface="Montserrat"/>
              <a:ea typeface="Montserrat"/>
              <a:cs typeface="Montserrat"/>
              <a:sym typeface="Montserrat"/>
            </a:endParaRPr>
          </a:p>
        </p:txBody>
      </p:sp>
      <p:pic>
        <p:nvPicPr>
          <p:cNvPr descr="watermark.jpg" id="2706" name="Google Shape;2706;p2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07" name="Google Shape;2707;p2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1" name="Shape 2711"/>
        <p:cNvGrpSpPr/>
        <p:nvPr/>
      </p:nvGrpSpPr>
      <p:grpSpPr>
        <a:xfrm>
          <a:off x="0" y="0"/>
          <a:ext cx="0" cy="0"/>
          <a:chOff x="0" y="0"/>
          <a:chExt cx="0" cy="0"/>
        </a:xfrm>
      </p:grpSpPr>
      <p:sp>
        <p:nvSpPr>
          <p:cNvPr id="2712" name="Google Shape;2712;p2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13" name="Google Shape;2713;p20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Before we begin learning how to code our own neural networks, let’s quickly clarify the differences between TensorFlow and Keras!</a:t>
            </a:r>
            <a:endParaRPr sz="3000">
              <a:solidFill>
                <a:srgbClr val="434343"/>
              </a:solidFill>
              <a:latin typeface="Montserrat"/>
              <a:ea typeface="Montserrat"/>
              <a:cs typeface="Montserrat"/>
              <a:sym typeface="Montserrat"/>
            </a:endParaRPr>
          </a:p>
        </p:txBody>
      </p:sp>
      <p:pic>
        <p:nvPicPr>
          <p:cNvPr descr="watermark.jpg" id="2714" name="Google Shape;2714;p2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15" name="Google Shape;2715;p2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2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1" name="Google Shape;2721;p20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is an open-source deep learning library developed by Google, with TF 2.0 being officially released in late 2019.</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22" name="Google Shape;2722;p2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23" name="Google Shape;2723;p2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7" name="Shape 2727"/>
        <p:cNvGrpSpPr/>
        <p:nvPr/>
      </p:nvGrpSpPr>
      <p:grpSpPr>
        <a:xfrm>
          <a:off x="0" y="0"/>
          <a:ext cx="0" cy="0"/>
          <a:chOff x="0" y="0"/>
          <a:chExt cx="0" cy="0"/>
        </a:xfrm>
      </p:grpSpPr>
      <p:sp>
        <p:nvSpPr>
          <p:cNvPr id="2728" name="Google Shape;2728;p2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29" name="Google Shape;2729;p20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has a large ecosystem of related components, including libraries like Tensorboard, Deployment and Production APIs, and support for various programming languages.</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0" name="Google Shape;2730;p2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1" name="Google Shape;2731;p2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5" name="Shape 2735"/>
        <p:cNvGrpSpPr/>
        <p:nvPr/>
      </p:nvGrpSpPr>
      <p:grpSpPr>
        <a:xfrm>
          <a:off x="0" y="0"/>
          <a:ext cx="0" cy="0"/>
          <a:chOff x="0" y="0"/>
          <a:chExt cx="0" cy="0"/>
        </a:xfrm>
      </p:grpSpPr>
      <p:sp>
        <p:nvSpPr>
          <p:cNvPr id="2736" name="Google Shape;2736;p2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37" name="Google Shape;2737;p20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is a high-level python library that can use a variety of deep learning libraries underneath, such as: TensorFlow, CNTK, or Theano.</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38" name="Google Shape;2738;p2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39" name="Google Shape;2739;p2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3" name="Shape 2743"/>
        <p:cNvGrpSpPr/>
        <p:nvPr/>
      </p:nvGrpSpPr>
      <p:grpSpPr>
        <a:xfrm>
          <a:off x="0" y="0"/>
          <a:ext cx="0" cy="0"/>
          <a:chOff x="0" y="0"/>
          <a:chExt cx="0" cy="0"/>
        </a:xfrm>
      </p:grpSpPr>
      <p:sp>
        <p:nvSpPr>
          <p:cNvPr id="2744" name="Google Shape;2744;p2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45" name="Google Shape;2745;p20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TensorFlow 1.x had a complex python class system for building models, and due to the huge popularity of Keras, when TF 2.0 was released, TF adopted Keras as the official API for TF.</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46" name="Google Shape;2746;p2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47" name="Google Shape;2747;p2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1" name="Shape 2751"/>
        <p:cNvGrpSpPr/>
        <p:nvPr/>
      </p:nvGrpSpPr>
      <p:grpSpPr>
        <a:xfrm>
          <a:off x="0" y="0"/>
          <a:ext cx="0" cy="0"/>
          <a:chOff x="0" y="0"/>
          <a:chExt cx="0" cy="0"/>
        </a:xfrm>
      </p:grpSpPr>
      <p:sp>
        <p:nvSpPr>
          <p:cNvPr id="2752" name="Google Shape;2752;p2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53" name="Google Shape;2753;p20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While Keras still also remains as a separate library from Tensorflow, it can also now officially be imported through TF, so there is now need to additionally install it.</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54" name="Google Shape;2754;p2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55" name="Google Shape;2755;p2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9" name="Shape 2759"/>
        <p:cNvGrpSpPr/>
        <p:nvPr/>
      </p:nvGrpSpPr>
      <p:grpSpPr>
        <a:xfrm>
          <a:off x="0" y="0"/>
          <a:ext cx="0" cy="0"/>
          <a:chOff x="0" y="0"/>
          <a:chExt cx="0" cy="0"/>
        </a:xfrm>
      </p:grpSpPr>
      <p:sp>
        <p:nvSpPr>
          <p:cNvPr id="2760" name="Google Shape;2760;p2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61" name="Google Shape;2761;p21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Keras API is easy to use and builds models by simply adding layers on top of each other through simple calls.</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now explore the basics of the Keras API for TensorFlow!</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2762" name="Google Shape;2762;p2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63" name="Google Shape;2763;p2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1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7" name="Shape 2767"/>
        <p:cNvGrpSpPr/>
        <p:nvPr/>
      </p:nvGrpSpPr>
      <p:grpSpPr>
        <a:xfrm>
          <a:off x="0" y="0"/>
          <a:ext cx="0" cy="0"/>
          <a:chOff x="0" y="0"/>
          <a:chExt cx="0" cy="0"/>
        </a:xfrm>
      </p:grpSpPr>
      <p:sp>
        <p:nvSpPr>
          <p:cNvPr id="2768" name="Google Shape;2768;p211"/>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Classification</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Code Along - Part One </a:t>
            </a:r>
            <a:endParaRPr b="1">
              <a:latin typeface="Montserrat"/>
              <a:ea typeface="Montserrat"/>
              <a:cs typeface="Montserrat"/>
              <a:sym typeface="Montserrat"/>
            </a:endParaRPr>
          </a:p>
        </p:txBody>
      </p:sp>
      <p:pic>
        <p:nvPicPr>
          <p:cNvPr descr="watermark.jpg" id="2769" name="Google Shape;2769;p2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0" name="Google Shape;2770;p2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63" name="Google Shape;63;p1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large part of this section will focus on theory behind many of the ideas we will implement with code.</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do a quick review of how we will gradually build an understanding of artificial neural networks.</a:t>
            </a:r>
            <a:endParaRPr sz="2900">
              <a:solidFill>
                <a:srgbClr val="434343"/>
              </a:solidFill>
              <a:latin typeface="Montserrat"/>
              <a:ea typeface="Montserrat"/>
              <a:cs typeface="Montserrat"/>
              <a:sym typeface="Montserrat"/>
            </a:endParaRPr>
          </a:p>
        </p:txBody>
      </p:sp>
      <p:pic>
        <p:nvPicPr>
          <p:cNvPr descr="watermark.jpg" id="64" name="Google Shape;64;p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5" name="Google Shape;65;p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26" name="Google Shape;226;p3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27" name="Google Shape;227;p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28" name="Google Shape;228;p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29" name="Google Shape;229;p3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30" name="Google Shape;230;p3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31" name="Google Shape;231;p3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2" name="Google Shape;232;p32"/>
          <p:cNvCxnSpPr>
            <a:endCxn id="2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33" name="Google Shape;233;p32"/>
          <p:cNvCxnSpPr>
            <a:endCxn id="231"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34" name="Google Shape;234;p3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35" name="Google Shape;235;p3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36" name="Google Shape;236;p3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4" name="Shape 2774"/>
        <p:cNvGrpSpPr/>
        <p:nvPr/>
      </p:nvGrpSpPr>
      <p:grpSpPr>
        <a:xfrm>
          <a:off x="0" y="0"/>
          <a:ext cx="0" cy="0"/>
          <a:chOff x="0" y="0"/>
          <a:chExt cx="0" cy="0"/>
        </a:xfrm>
      </p:grpSpPr>
      <p:sp>
        <p:nvSpPr>
          <p:cNvPr id="2775" name="Google Shape;2775;p21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76" name="Google Shape;2776;p21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lecture will show how to perform a classification task with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will also focus on how to identify and deal with overfitting through Early Stopping Callbacks and Dropout Layers.</a:t>
            </a:r>
            <a:endParaRPr sz="3000">
              <a:solidFill>
                <a:srgbClr val="434343"/>
              </a:solidFill>
              <a:latin typeface="Montserrat"/>
              <a:ea typeface="Montserrat"/>
              <a:cs typeface="Montserrat"/>
              <a:sym typeface="Montserrat"/>
            </a:endParaRPr>
          </a:p>
        </p:txBody>
      </p:sp>
      <p:pic>
        <p:nvPicPr>
          <p:cNvPr descr="watermark.jpg" id="2777" name="Google Shape;2777;p21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78" name="Google Shape;2778;p21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2" name="Shape 2782"/>
        <p:cNvGrpSpPr/>
        <p:nvPr/>
      </p:nvGrpSpPr>
      <p:grpSpPr>
        <a:xfrm>
          <a:off x="0" y="0"/>
          <a:ext cx="0" cy="0"/>
          <a:chOff x="0" y="0"/>
          <a:chExt cx="0" cy="0"/>
        </a:xfrm>
      </p:grpSpPr>
      <p:sp>
        <p:nvSpPr>
          <p:cNvPr id="2783" name="Google Shape;2783;p21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84" name="Google Shape;2784;p2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Early Stopping</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Keras can automatically stop training based on a loss condition on the validation data passed during the model.fit() call.</a:t>
            </a:r>
            <a:endParaRPr sz="3000">
              <a:solidFill>
                <a:srgbClr val="434343"/>
              </a:solidFill>
              <a:latin typeface="Montserrat"/>
              <a:ea typeface="Montserrat"/>
              <a:cs typeface="Montserrat"/>
              <a:sym typeface="Montserrat"/>
            </a:endParaRPr>
          </a:p>
        </p:txBody>
      </p:sp>
      <p:pic>
        <p:nvPicPr>
          <p:cNvPr descr="watermark.jpg" id="2785" name="Google Shape;2785;p21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86" name="Google Shape;2786;p21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0" name="Shape 2790"/>
        <p:cNvGrpSpPr/>
        <p:nvPr/>
      </p:nvGrpSpPr>
      <p:grpSpPr>
        <a:xfrm>
          <a:off x="0" y="0"/>
          <a:ext cx="0" cy="0"/>
          <a:chOff x="0" y="0"/>
          <a:chExt cx="0" cy="0"/>
        </a:xfrm>
      </p:grpSpPr>
      <p:sp>
        <p:nvSpPr>
          <p:cNvPr id="2791" name="Google Shape;2791;p21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792" name="Google Shape;2792;p2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can be added to layers to “turn off” neurons during training to prevent overfitting.</a:t>
            </a:r>
            <a:endParaRPr sz="3000">
              <a:solidFill>
                <a:srgbClr val="434343"/>
              </a:solidFill>
              <a:latin typeface="Montserrat"/>
              <a:ea typeface="Montserrat"/>
              <a:cs typeface="Montserrat"/>
              <a:sym typeface="Montserrat"/>
            </a:endParaRPr>
          </a:p>
        </p:txBody>
      </p:sp>
      <p:pic>
        <p:nvPicPr>
          <p:cNvPr descr="watermark.jpg" id="2793" name="Google Shape;2793;p21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4" name="Google Shape;2794;p21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8" name="Shape 2798"/>
        <p:cNvGrpSpPr/>
        <p:nvPr/>
      </p:nvGrpSpPr>
      <p:grpSpPr>
        <a:xfrm>
          <a:off x="0" y="0"/>
          <a:ext cx="0" cy="0"/>
          <a:chOff x="0" y="0"/>
          <a:chExt cx="0" cy="0"/>
        </a:xfrm>
      </p:grpSpPr>
      <p:sp>
        <p:nvSpPr>
          <p:cNvPr id="2799" name="Google Shape;2799;p2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00" name="Google Shape;2800;p2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Dropout Layers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Dropout layer will “drop” a  user-defined percentage of neuron units in the previous layer every batch.</a:t>
            </a:r>
            <a:endParaRPr sz="3000">
              <a:solidFill>
                <a:srgbClr val="434343"/>
              </a:solidFill>
              <a:latin typeface="Montserrat"/>
              <a:ea typeface="Montserrat"/>
              <a:cs typeface="Montserrat"/>
              <a:sym typeface="Montserrat"/>
            </a:endParaRPr>
          </a:p>
        </p:txBody>
      </p:sp>
      <p:pic>
        <p:nvPicPr>
          <p:cNvPr descr="watermark.jpg" id="2801" name="Google Shape;2801;p2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2" name="Google Shape;2802;p2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6" name="Shape 2806"/>
        <p:cNvGrpSpPr/>
        <p:nvPr/>
      </p:nvGrpSpPr>
      <p:grpSpPr>
        <a:xfrm>
          <a:off x="0" y="0"/>
          <a:ext cx="0" cy="0"/>
          <a:chOff x="0" y="0"/>
          <a:chExt cx="0" cy="0"/>
        </a:xfrm>
      </p:grpSpPr>
      <p:sp>
        <p:nvSpPr>
          <p:cNvPr id="2807" name="Google Shape;2807;p216"/>
          <p:cNvSpPr txBox="1"/>
          <p:nvPr>
            <p:ph type="ctrTitle"/>
          </p:nvPr>
        </p:nvSpPr>
        <p:spPr>
          <a:xfrm>
            <a:off x="286775" y="21388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Introduction to Project</a:t>
            </a:r>
            <a:endParaRPr b="1">
              <a:latin typeface="Montserrat"/>
              <a:ea typeface="Montserrat"/>
              <a:cs typeface="Montserrat"/>
              <a:sym typeface="Montserrat"/>
            </a:endParaRPr>
          </a:p>
        </p:txBody>
      </p:sp>
      <p:pic>
        <p:nvPicPr>
          <p:cNvPr descr="watermark.jpg" id="2808" name="Google Shape;2808;p2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09" name="Google Shape;2809;p2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3" name="Shape 2813"/>
        <p:cNvGrpSpPr/>
        <p:nvPr/>
      </p:nvGrpSpPr>
      <p:grpSpPr>
        <a:xfrm>
          <a:off x="0" y="0"/>
          <a:ext cx="0" cy="0"/>
          <a:chOff x="0" y="0"/>
          <a:chExt cx="0" cy="0"/>
        </a:xfrm>
      </p:grpSpPr>
      <p:sp>
        <p:nvSpPr>
          <p:cNvPr id="2814" name="Google Shape;2814;p21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15" name="Google Shape;2815;p2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It’s time for a project! You will build a model that will attempt to predict whether or not someone will pay back their loan based on historical information.</a:t>
            </a:r>
            <a:endParaRPr sz="3000">
              <a:solidFill>
                <a:srgbClr val="434343"/>
              </a:solidFill>
              <a:latin typeface="Montserrat"/>
              <a:ea typeface="Montserrat"/>
              <a:cs typeface="Montserrat"/>
              <a:sym typeface="Montserrat"/>
            </a:endParaRPr>
          </a:p>
        </p:txBody>
      </p:sp>
      <p:pic>
        <p:nvPicPr>
          <p:cNvPr descr="watermark.jpg" id="2816" name="Google Shape;2816;p2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17" name="Google Shape;2817;p2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1" name="Shape 2821"/>
        <p:cNvGrpSpPr/>
        <p:nvPr/>
      </p:nvGrpSpPr>
      <p:grpSpPr>
        <a:xfrm>
          <a:off x="0" y="0"/>
          <a:ext cx="0" cy="0"/>
          <a:chOff x="0" y="0"/>
          <a:chExt cx="0" cy="0"/>
        </a:xfrm>
      </p:grpSpPr>
      <p:sp>
        <p:nvSpPr>
          <p:cNvPr id="2822" name="Google Shape;2822;p21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23" name="Google Shape;2823;p2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You have 3 options for this project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 Lectures</a:t>
            </a:r>
            <a:endParaRPr sz="3000">
              <a:solidFill>
                <a:srgbClr val="434343"/>
              </a:solidFill>
              <a:latin typeface="Montserrat"/>
              <a:ea typeface="Montserrat"/>
              <a:cs typeface="Montserrat"/>
              <a:sym typeface="Montserrat"/>
            </a:endParaRPr>
          </a:p>
        </p:txBody>
      </p:sp>
      <p:pic>
        <p:nvPicPr>
          <p:cNvPr descr="watermark.jpg" id="2824" name="Google Shape;2824;p2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25" name="Google Shape;2825;p2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9" name="Shape 2829"/>
        <p:cNvGrpSpPr/>
        <p:nvPr/>
      </p:nvGrpSpPr>
      <p:grpSpPr>
        <a:xfrm>
          <a:off x="0" y="0"/>
          <a:ext cx="0" cy="0"/>
          <a:chOff x="0" y="0"/>
          <a:chExt cx="0" cy="0"/>
        </a:xfrm>
      </p:grpSpPr>
      <p:sp>
        <p:nvSpPr>
          <p:cNvPr id="2830" name="Google Shape;2830;p2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1" name="Google Shape;2831;p2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Completely Solo</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Read the introduction in the Exercise notebook, then proceed with your own methods to build a predictive model.</a:t>
            </a:r>
            <a:endParaRPr sz="3000">
              <a:solidFill>
                <a:srgbClr val="434343"/>
              </a:solidFill>
              <a:latin typeface="Montserrat"/>
              <a:ea typeface="Montserrat"/>
              <a:cs typeface="Montserrat"/>
              <a:sym typeface="Montserrat"/>
            </a:endParaRPr>
          </a:p>
        </p:txBody>
      </p:sp>
      <p:pic>
        <p:nvPicPr>
          <p:cNvPr descr="watermark.jpg" id="2832" name="Google Shape;2832;p2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33" name="Google Shape;2833;p2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7" name="Shape 2837"/>
        <p:cNvGrpSpPr/>
        <p:nvPr/>
      </p:nvGrpSpPr>
      <p:grpSpPr>
        <a:xfrm>
          <a:off x="0" y="0"/>
          <a:ext cx="0" cy="0"/>
          <a:chOff x="0" y="0"/>
          <a:chExt cx="0" cy="0"/>
        </a:xfrm>
      </p:grpSpPr>
      <p:sp>
        <p:nvSpPr>
          <p:cNvPr id="2838" name="Google Shape;2838;p2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39" name="Google Shape;2839;p2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Exercise Guide Notebook</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Follow the written steps in the notebook to complete tasks that guide you through building a predictive model.</a:t>
            </a:r>
            <a:endParaRPr sz="3000">
              <a:solidFill>
                <a:srgbClr val="434343"/>
              </a:solidFill>
              <a:latin typeface="Montserrat"/>
              <a:ea typeface="Montserrat"/>
              <a:cs typeface="Montserrat"/>
              <a:sym typeface="Montserrat"/>
            </a:endParaRPr>
          </a:p>
        </p:txBody>
      </p:sp>
      <p:pic>
        <p:nvPicPr>
          <p:cNvPr descr="watermark.jpg" id="2840" name="Google Shape;2840;p2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1" name="Google Shape;2841;p2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5" name="Shape 2845"/>
        <p:cNvGrpSpPr/>
        <p:nvPr/>
      </p:nvGrpSpPr>
      <p:grpSpPr>
        <a:xfrm>
          <a:off x="0" y="0"/>
          <a:ext cx="0" cy="0"/>
          <a:chOff x="0" y="0"/>
          <a:chExt cx="0" cy="0"/>
        </a:xfrm>
      </p:grpSpPr>
      <p:sp>
        <p:nvSpPr>
          <p:cNvPr id="2846" name="Google Shape;2846;p2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47" name="Google Shape;2847;p2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Code along with solutions lecture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Skip the next overview lecture and code along with us as we guide you through our solution video for the project.</a:t>
            </a:r>
            <a:endParaRPr sz="3000">
              <a:solidFill>
                <a:srgbClr val="434343"/>
              </a:solidFill>
              <a:latin typeface="Montserrat"/>
              <a:ea typeface="Montserrat"/>
              <a:cs typeface="Montserrat"/>
              <a:sym typeface="Montserrat"/>
            </a:endParaRPr>
          </a:p>
        </p:txBody>
      </p:sp>
      <p:pic>
        <p:nvPicPr>
          <p:cNvPr descr="watermark.jpg" id="2848" name="Google Shape;2848;p2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49" name="Google Shape;2849;p2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42" name="Google Shape;242;p3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43" name="Google Shape;243;p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44" name="Google Shape;244;p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45" name="Google Shape;245;p3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46" name="Google Shape;246;p3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47" name="Google Shape;247;p3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8" name="Google Shape;248;p33"/>
          <p:cNvCxnSpPr>
            <a:endCxn id="247"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49" name="Google Shape;249;p33"/>
          <p:cNvCxnSpPr>
            <a:endCxn id="247"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50" name="Google Shape;250;p3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51" name="Google Shape;251;p3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52" name="Google Shape;252;p3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53" name="Google Shape;253;p3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3" name="Shape 2853"/>
        <p:cNvGrpSpPr/>
        <p:nvPr/>
      </p:nvGrpSpPr>
      <p:grpSpPr>
        <a:xfrm>
          <a:off x="0" y="0"/>
          <a:ext cx="0" cy="0"/>
          <a:chOff x="0" y="0"/>
          <a:chExt cx="0" cy="0"/>
        </a:xfrm>
      </p:grpSpPr>
      <p:sp>
        <p:nvSpPr>
          <p:cNvPr id="2854" name="Google Shape;2854;p22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855" name="Google Shape;2855;p22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is a large project!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To reflect a realistic situation, we will spend a lot of time performing feature engineering and analyzing our data.</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explore the project guide notebook in the next lecture!</a:t>
            </a:r>
            <a:endParaRPr sz="3000">
              <a:solidFill>
                <a:srgbClr val="434343"/>
              </a:solidFill>
              <a:latin typeface="Montserrat"/>
              <a:ea typeface="Montserrat"/>
              <a:cs typeface="Montserrat"/>
              <a:sym typeface="Montserrat"/>
            </a:endParaRPr>
          </a:p>
        </p:txBody>
      </p:sp>
      <p:pic>
        <p:nvPicPr>
          <p:cNvPr descr="watermark.jpg" id="2856" name="Google Shape;2856;p22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57" name="Google Shape;2857;p22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1" name="Shape 2861"/>
        <p:cNvGrpSpPr/>
        <p:nvPr/>
      </p:nvGrpSpPr>
      <p:grpSpPr>
        <a:xfrm>
          <a:off x="0" y="0"/>
          <a:ext cx="0" cy="0"/>
          <a:chOff x="0" y="0"/>
          <a:chExt cx="0" cy="0"/>
        </a:xfrm>
      </p:grpSpPr>
      <p:sp>
        <p:nvSpPr>
          <p:cNvPr id="2862" name="Google Shape;2862;p223"/>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Exploratory Data Analysis</a:t>
            </a:r>
            <a:endParaRPr b="1" sz="3500">
              <a:solidFill>
                <a:srgbClr val="666666"/>
              </a:solidFill>
              <a:latin typeface="Montserrat"/>
              <a:ea typeface="Montserrat"/>
              <a:cs typeface="Montserrat"/>
              <a:sym typeface="Montserrat"/>
            </a:endParaRPr>
          </a:p>
        </p:txBody>
      </p:sp>
      <p:pic>
        <p:nvPicPr>
          <p:cNvPr descr="watermark.jpg" id="2863" name="Google Shape;2863;p22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64" name="Google Shape;2864;p22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8" name="Shape 2868"/>
        <p:cNvGrpSpPr/>
        <p:nvPr/>
      </p:nvGrpSpPr>
      <p:grpSpPr>
        <a:xfrm>
          <a:off x="0" y="0"/>
          <a:ext cx="0" cy="0"/>
          <a:chOff x="0" y="0"/>
          <a:chExt cx="0" cy="0"/>
        </a:xfrm>
      </p:grpSpPr>
      <p:sp>
        <p:nvSpPr>
          <p:cNvPr id="2869" name="Google Shape;2869;p224"/>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 Missing Data</a:t>
            </a:r>
            <a:endParaRPr b="1" sz="3500">
              <a:solidFill>
                <a:srgbClr val="666666"/>
              </a:solidFill>
              <a:latin typeface="Montserrat"/>
              <a:ea typeface="Montserrat"/>
              <a:cs typeface="Montserrat"/>
              <a:sym typeface="Montserrat"/>
            </a:endParaRPr>
          </a:p>
        </p:txBody>
      </p:sp>
      <p:pic>
        <p:nvPicPr>
          <p:cNvPr descr="watermark.jpg" id="2870" name="Google Shape;2870;p22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1" name="Google Shape;2871;p22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5" name="Shape 2875"/>
        <p:cNvGrpSpPr/>
        <p:nvPr/>
      </p:nvGrpSpPr>
      <p:grpSpPr>
        <a:xfrm>
          <a:off x="0" y="0"/>
          <a:ext cx="0" cy="0"/>
          <a:chOff x="0" y="0"/>
          <a:chExt cx="0" cy="0"/>
        </a:xfrm>
      </p:grpSpPr>
      <p:sp>
        <p:nvSpPr>
          <p:cNvPr id="2876" name="Google Shape;2876;p225"/>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Categorical</a:t>
            </a:r>
            <a:r>
              <a:rPr b="1" lang="en" sz="3500">
                <a:solidFill>
                  <a:srgbClr val="666666"/>
                </a:solidFill>
                <a:latin typeface="Montserrat"/>
                <a:ea typeface="Montserrat"/>
                <a:cs typeface="Montserrat"/>
                <a:sym typeface="Montserrat"/>
              </a:rPr>
              <a:t> Data</a:t>
            </a:r>
            <a:endParaRPr b="1" sz="3500">
              <a:solidFill>
                <a:srgbClr val="666666"/>
              </a:solidFill>
              <a:latin typeface="Montserrat"/>
              <a:ea typeface="Montserrat"/>
              <a:cs typeface="Montserrat"/>
              <a:sym typeface="Montserrat"/>
            </a:endParaRPr>
          </a:p>
        </p:txBody>
      </p:sp>
      <p:pic>
        <p:nvPicPr>
          <p:cNvPr descr="watermark.jpg" id="2877" name="Google Shape;2877;p22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78" name="Google Shape;2878;p22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2" name="Shape 2882"/>
        <p:cNvGrpSpPr/>
        <p:nvPr/>
      </p:nvGrpSpPr>
      <p:grpSpPr>
        <a:xfrm>
          <a:off x="0" y="0"/>
          <a:ext cx="0" cy="0"/>
          <a:chOff x="0" y="0"/>
          <a:chExt cx="0" cy="0"/>
        </a:xfrm>
      </p:grpSpPr>
      <p:sp>
        <p:nvSpPr>
          <p:cNvPr id="2883" name="Google Shape;2883;p226"/>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Data Preprocessing</a:t>
            </a:r>
            <a:endParaRPr b="1" sz="3500">
              <a:solidFill>
                <a:srgbClr val="666666"/>
              </a:solidFill>
              <a:latin typeface="Montserrat"/>
              <a:ea typeface="Montserrat"/>
              <a:cs typeface="Montserrat"/>
              <a:sym typeface="Montserrat"/>
            </a:endParaRPr>
          </a:p>
        </p:txBody>
      </p:sp>
      <p:pic>
        <p:nvPicPr>
          <p:cNvPr descr="watermark.jpg" id="2884" name="Google Shape;2884;p22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85" name="Google Shape;2885;p22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227"/>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Creating and Training a Model</a:t>
            </a:r>
            <a:endParaRPr b="1" sz="3500">
              <a:solidFill>
                <a:srgbClr val="666666"/>
              </a:solidFill>
              <a:latin typeface="Montserrat"/>
              <a:ea typeface="Montserrat"/>
              <a:cs typeface="Montserrat"/>
              <a:sym typeface="Montserrat"/>
            </a:endParaRPr>
          </a:p>
        </p:txBody>
      </p:sp>
      <p:pic>
        <p:nvPicPr>
          <p:cNvPr descr="watermark.jpg" id="2891" name="Google Shape;2891;p22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2" name="Google Shape;2892;p22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6" name="Shape 2896"/>
        <p:cNvGrpSpPr/>
        <p:nvPr/>
      </p:nvGrpSpPr>
      <p:grpSpPr>
        <a:xfrm>
          <a:off x="0" y="0"/>
          <a:ext cx="0" cy="0"/>
          <a:chOff x="0" y="0"/>
          <a:chExt cx="0" cy="0"/>
        </a:xfrm>
      </p:grpSpPr>
      <p:sp>
        <p:nvSpPr>
          <p:cNvPr id="2897" name="Google Shape;2897;p228"/>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898" name="Google Shape;2898;p22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899" name="Google Shape;2899;p22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3" name="Shape 2903"/>
        <p:cNvGrpSpPr/>
        <p:nvPr/>
      </p:nvGrpSpPr>
      <p:grpSpPr>
        <a:xfrm>
          <a:off x="0" y="0"/>
          <a:ext cx="0" cy="0"/>
          <a:chOff x="0" y="0"/>
          <a:chExt cx="0" cy="0"/>
        </a:xfrm>
      </p:grpSpPr>
      <p:sp>
        <p:nvSpPr>
          <p:cNvPr id="2904" name="Google Shape;2904;p229"/>
          <p:cNvSpPr txBox="1"/>
          <p:nvPr>
            <p:ph type="ctrTitle"/>
          </p:nvPr>
        </p:nvSpPr>
        <p:spPr>
          <a:xfrm>
            <a:off x="263900" y="2513775"/>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Keras Project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Exercise Solutions</a:t>
            </a:r>
            <a:endParaRPr b="1">
              <a:latin typeface="Montserrat"/>
              <a:ea typeface="Montserrat"/>
              <a:cs typeface="Montserrat"/>
              <a:sym typeface="Montserrat"/>
            </a:endParaRPr>
          </a:p>
          <a:p>
            <a:pPr indent="0" lvl="0" marL="0" rtl="0" algn="ctr">
              <a:spcBef>
                <a:spcPts val="0"/>
              </a:spcBef>
              <a:spcAft>
                <a:spcPts val="0"/>
              </a:spcAft>
              <a:buNone/>
            </a:pPr>
            <a:r>
              <a:rPr b="1" lang="en" sz="3500">
                <a:solidFill>
                  <a:srgbClr val="666666"/>
                </a:solidFill>
                <a:latin typeface="Montserrat"/>
                <a:ea typeface="Montserrat"/>
                <a:cs typeface="Montserrat"/>
                <a:sym typeface="Montserrat"/>
              </a:rPr>
              <a:t>Model Evaluation</a:t>
            </a:r>
            <a:endParaRPr b="1" sz="3500">
              <a:solidFill>
                <a:srgbClr val="666666"/>
              </a:solidFill>
              <a:latin typeface="Montserrat"/>
              <a:ea typeface="Montserrat"/>
              <a:cs typeface="Montserrat"/>
              <a:sym typeface="Montserrat"/>
            </a:endParaRPr>
          </a:p>
        </p:txBody>
      </p:sp>
      <p:pic>
        <p:nvPicPr>
          <p:cNvPr descr="watermark.jpg" id="2905" name="Google Shape;2905;p22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06" name="Google Shape;2906;p22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0" name="Shape 2910"/>
        <p:cNvGrpSpPr/>
        <p:nvPr/>
      </p:nvGrpSpPr>
      <p:grpSpPr>
        <a:xfrm>
          <a:off x="0" y="0"/>
          <a:ext cx="0" cy="0"/>
          <a:chOff x="0" y="0"/>
          <a:chExt cx="0" cy="0"/>
        </a:xfrm>
      </p:grpSpPr>
      <p:sp>
        <p:nvSpPr>
          <p:cNvPr id="2911" name="Google Shape;2911;p230"/>
          <p:cNvSpPr txBox="1"/>
          <p:nvPr>
            <p:ph type="ctrTitle"/>
          </p:nvPr>
        </p:nvSpPr>
        <p:spPr>
          <a:xfrm>
            <a:off x="287250" y="2178900"/>
            <a:ext cx="8520600" cy="78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Tensorboard</a:t>
            </a:r>
            <a:endParaRPr b="1" sz="3500">
              <a:solidFill>
                <a:srgbClr val="666666"/>
              </a:solidFill>
              <a:latin typeface="Montserrat"/>
              <a:ea typeface="Montserrat"/>
              <a:cs typeface="Montserrat"/>
              <a:sym typeface="Montserrat"/>
            </a:endParaRPr>
          </a:p>
        </p:txBody>
      </p:sp>
      <p:pic>
        <p:nvPicPr>
          <p:cNvPr descr="watermark.jpg" id="2912" name="Google Shape;2912;p23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13" name="Google Shape;2913;p23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7" name="Shape 2917"/>
        <p:cNvGrpSpPr/>
        <p:nvPr/>
      </p:nvGrpSpPr>
      <p:grpSpPr>
        <a:xfrm>
          <a:off x="0" y="0"/>
          <a:ext cx="0" cy="0"/>
          <a:chOff x="0" y="0"/>
          <a:chExt cx="0" cy="0"/>
        </a:xfrm>
      </p:grpSpPr>
      <p:sp>
        <p:nvSpPr>
          <p:cNvPr id="2918" name="Google Shape;2918;p23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19" name="Google Shape;2919;p23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Tensorboard is a visualization tool from Google designed to work in conjunction with TensorFlow to visualize various aspects of your model.</a:t>
            </a:r>
            <a:endParaRPr sz="3000">
              <a:solidFill>
                <a:srgbClr val="434343"/>
              </a:solidFill>
              <a:latin typeface="Montserrat"/>
              <a:ea typeface="Montserrat"/>
              <a:cs typeface="Montserrat"/>
              <a:sym typeface="Montserrat"/>
            </a:endParaRPr>
          </a:p>
        </p:txBody>
      </p:sp>
      <p:pic>
        <p:nvPicPr>
          <p:cNvPr descr="watermark.jpg" id="2920" name="Google Shape;2920;p23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1" name="Google Shape;2921;p23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59" name="Google Shape;259;p3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work through a simple example</a:t>
            </a:r>
            <a:endParaRPr sz="2900">
              <a:solidFill>
                <a:srgbClr val="434343"/>
              </a:solidFill>
              <a:latin typeface="Montserrat"/>
              <a:ea typeface="Montserrat"/>
              <a:cs typeface="Montserrat"/>
              <a:sym typeface="Montserrat"/>
            </a:endParaRPr>
          </a:p>
        </p:txBody>
      </p:sp>
      <p:pic>
        <p:nvPicPr>
          <p:cNvPr descr="watermark.jpg" id="260" name="Google Shape;260;p3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61" name="Google Shape;261;p3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62" name="Google Shape;262;p3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63" name="Google Shape;263;p3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64" name="Google Shape;264;p3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5" name="Google Shape;265;p34"/>
          <p:cNvCxnSpPr>
            <a:endCxn id="26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66" name="Google Shape;266;p34"/>
          <p:cNvCxnSpPr>
            <a:endCxn id="26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67" name="Google Shape;267;p3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68" name="Google Shape;268;p34"/>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69" name="Google Shape;269;p3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70" name="Google Shape;270;p3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71" name="Google Shape;271;p34"/>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5" name="Shape 2925"/>
        <p:cNvGrpSpPr/>
        <p:nvPr/>
      </p:nvGrpSpPr>
      <p:grpSpPr>
        <a:xfrm>
          <a:off x="0" y="0"/>
          <a:ext cx="0" cy="0"/>
          <a:chOff x="0" y="0"/>
          <a:chExt cx="0" cy="0"/>
        </a:xfrm>
      </p:grpSpPr>
      <p:sp>
        <p:nvSpPr>
          <p:cNvPr id="2926" name="Google Shape;2926;p23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27" name="Google Shape;2927;p2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Here we will simply understand how to view the Tensorboard dashboard in our browser and analyze an existing model.</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NOTE - This lecture requires that you understand file paths and the location of your notebook or .py file!</a:t>
            </a:r>
            <a:endParaRPr b="1" sz="3000">
              <a:solidFill>
                <a:srgbClr val="434343"/>
              </a:solidFill>
              <a:latin typeface="Montserrat"/>
              <a:ea typeface="Montserrat"/>
              <a:cs typeface="Montserrat"/>
              <a:sym typeface="Montserrat"/>
            </a:endParaRPr>
          </a:p>
        </p:txBody>
      </p:sp>
      <p:pic>
        <p:nvPicPr>
          <p:cNvPr descr="watermark.jpg" id="2928" name="Google Shape;2928;p23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29" name="Google Shape;2929;p23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2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3" name="Shape 2933"/>
        <p:cNvGrpSpPr/>
        <p:nvPr/>
      </p:nvGrpSpPr>
      <p:grpSpPr>
        <a:xfrm>
          <a:off x="0" y="0"/>
          <a:ext cx="0" cy="0"/>
          <a:chOff x="0" y="0"/>
          <a:chExt cx="0" cy="0"/>
        </a:xfrm>
      </p:grpSpPr>
      <p:sp>
        <p:nvSpPr>
          <p:cNvPr id="2934" name="Google Shape;2934;p23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Deep Learning</a:t>
            </a:r>
            <a:endParaRPr>
              <a:latin typeface="Montserrat"/>
              <a:ea typeface="Montserrat"/>
              <a:cs typeface="Montserrat"/>
              <a:sym typeface="Montserrat"/>
            </a:endParaRPr>
          </a:p>
        </p:txBody>
      </p:sp>
      <p:sp>
        <p:nvSpPr>
          <p:cNvPr id="2935" name="Google Shape;2935;p233"/>
          <p:cNvSpPr txBox="1"/>
          <p:nvPr>
            <p:ph idx="1" type="body"/>
          </p:nvPr>
        </p:nvSpPr>
        <p:spPr>
          <a:xfrm>
            <a:off x="311700" y="1152475"/>
            <a:ext cx="8803200" cy="26805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Keep in mind, Tensorboard is a separate library from TensorFlow.</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Google Collab Users can follow with Google’s official guide and pre-made notebook: </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b="1" sz="2000">
              <a:solidFill>
                <a:srgbClr val="434343"/>
              </a:solidFill>
              <a:latin typeface="Montserrat"/>
              <a:ea typeface="Montserrat"/>
              <a:cs typeface="Montserrat"/>
              <a:sym typeface="Montserrat"/>
            </a:endParaRPr>
          </a:p>
        </p:txBody>
      </p:sp>
      <p:pic>
        <p:nvPicPr>
          <p:cNvPr descr="watermark.jpg" id="2936" name="Google Shape;2936;p23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37" name="Google Shape;2937;p23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38" name="Google Shape;2938;p233"/>
          <p:cNvSpPr txBox="1"/>
          <p:nvPr>
            <p:ph idx="1" type="body"/>
          </p:nvPr>
        </p:nvSpPr>
        <p:spPr>
          <a:xfrm>
            <a:off x="0" y="3987175"/>
            <a:ext cx="9114900" cy="8142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1600"/>
              </a:spcAft>
              <a:buNone/>
            </a:pPr>
            <a:r>
              <a:rPr b="1" lang="en" sz="2200">
                <a:solidFill>
                  <a:schemeClr val="hlink"/>
                </a:solidFill>
                <a:uFill>
                  <a:noFill/>
                </a:uFill>
                <a:latin typeface="Overpass"/>
                <a:ea typeface="Overpass"/>
                <a:cs typeface="Overpass"/>
                <a:sym typeface="Overpass"/>
                <a:hlinkClick r:id="rId4"/>
              </a:rPr>
              <a:t>https://www.tensorflow.org/tensorboard/tensorboard_in_notebooks</a:t>
            </a:r>
            <a:endParaRPr b="1" sz="2200">
              <a:solidFill>
                <a:srgbClr val="434343"/>
              </a:solidFill>
              <a:latin typeface="Overpass"/>
              <a:ea typeface="Overpass"/>
              <a:cs typeface="Overpass"/>
              <a:sym typeface="Overpas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77" name="Google Shape;277;p35"/>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f(X) is just a sum, then y=x1+x2</a:t>
            </a:r>
            <a:endParaRPr sz="2900">
              <a:solidFill>
                <a:srgbClr val="434343"/>
              </a:solidFill>
              <a:latin typeface="Montserrat"/>
              <a:ea typeface="Montserrat"/>
              <a:cs typeface="Montserrat"/>
              <a:sym typeface="Montserrat"/>
            </a:endParaRPr>
          </a:p>
        </p:txBody>
      </p:sp>
      <p:pic>
        <p:nvPicPr>
          <p:cNvPr descr="watermark.jpg" id="278" name="Google Shape;278;p3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79" name="Google Shape;279;p3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80" name="Google Shape;280;p35"/>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81" name="Google Shape;281;p35"/>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282" name="Google Shape;282;p35"/>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3" name="Google Shape;283;p35"/>
          <p:cNvCxnSpPr>
            <a:endCxn id="282"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284" name="Google Shape;284;p35"/>
          <p:cNvCxnSpPr>
            <a:endCxn id="282"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285" name="Google Shape;285;p35"/>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286" name="Google Shape;286;p35"/>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287" name="Google Shape;287;p35"/>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288" name="Google Shape;288;p35"/>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289" name="Google Shape;289;p35"/>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295" name="Google Shape;295;p3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Realistically, we would want to be able to adjust some parameter in order to “learn”</a:t>
            </a:r>
            <a:endParaRPr sz="2900">
              <a:solidFill>
                <a:srgbClr val="434343"/>
              </a:solidFill>
              <a:latin typeface="Montserrat"/>
              <a:ea typeface="Montserrat"/>
              <a:cs typeface="Montserrat"/>
              <a:sym typeface="Montserrat"/>
            </a:endParaRPr>
          </a:p>
        </p:txBody>
      </p:sp>
      <p:pic>
        <p:nvPicPr>
          <p:cNvPr descr="watermark.jpg" id="296" name="Google Shape;296;p3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297" name="Google Shape;297;p3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298" name="Google Shape;298;p3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299" name="Google Shape;299;p3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00" name="Google Shape;300;p3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1" name="Google Shape;301;p36"/>
          <p:cNvCxnSpPr>
            <a:endCxn id="300"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02" name="Google Shape;302;p36"/>
          <p:cNvCxnSpPr>
            <a:endCxn id="300"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03" name="Google Shape;303;p3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04" name="Google Shape;304;p3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05" name="Google Shape;305;p3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06" name="Google Shape;306;p3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07" name="Google Shape;307;p3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13" name="Google Shape;313;p3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an adjustable weight we multiply against x </a:t>
            </a:r>
            <a:endParaRPr sz="2900">
              <a:solidFill>
                <a:srgbClr val="434343"/>
              </a:solidFill>
              <a:latin typeface="Montserrat"/>
              <a:ea typeface="Montserrat"/>
              <a:cs typeface="Montserrat"/>
              <a:sym typeface="Montserrat"/>
            </a:endParaRPr>
          </a:p>
        </p:txBody>
      </p:sp>
      <p:pic>
        <p:nvPicPr>
          <p:cNvPr descr="watermark.jpg" id="314" name="Google Shape;314;p3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15" name="Google Shape;315;p3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16" name="Google Shape;316;p3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17" name="Google Shape;317;p3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18" name="Google Shape;318;p3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9" name="Google Shape;319;p37"/>
          <p:cNvCxnSpPr>
            <a:endCxn id="3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20" name="Google Shape;320;p37"/>
          <p:cNvCxnSpPr>
            <a:endCxn id="3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21" name="Google Shape;321;p3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22" name="Google Shape;322;p3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23" name="Google Shape;323;p3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24" name="Google Shape;324;p3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25" name="Google Shape;325;p3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26" name="Google Shape;326;p3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27" name="Google Shape;327;p3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3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33" name="Google Shape;333;p3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Now </a:t>
            </a:r>
            <a:r>
              <a:rPr b="1" lang="en" sz="2900">
                <a:solidFill>
                  <a:srgbClr val="434343"/>
                </a:solidFill>
                <a:latin typeface="Montserrat"/>
                <a:ea typeface="Montserrat"/>
                <a:cs typeface="Montserrat"/>
                <a:sym typeface="Montserrat"/>
              </a:rPr>
              <a:t>y = x1w1 + x2w2</a:t>
            </a:r>
            <a:endParaRPr b="1" sz="2900">
              <a:solidFill>
                <a:srgbClr val="434343"/>
              </a:solidFill>
              <a:latin typeface="Montserrat"/>
              <a:ea typeface="Montserrat"/>
              <a:cs typeface="Montserrat"/>
              <a:sym typeface="Montserrat"/>
            </a:endParaRPr>
          </a:p>
        </p:txBody>
      </p:sp>
      <p:pic>
        <p:nvPicPr>
          <p:cNvPr descr="watermark.jpg" id="334" name="Google Shape;334;p3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35" name="Google Shape;335;p3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36" name="Google Shape;336;p3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37" name="Google Shape;337;p3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38" name="Google Shape;338;p3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9" name="Google Shape;339;p38"/>
          <p:cNvCxnSpPr>
            <a:endCxn id="3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40" name="Google Shape;340;p38"/>
          <p:cNvCxnSpPr>
            <a:endCxn id="3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41" name="Google Shape;341;p3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42" name="Google Shape;342;p38"/>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43" name="Google Shape;343;p3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44" name="Google Shape;344;p3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45" name="Google Shape;345;p38"/>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46" name="Google Shape;346;p38"/>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47" name="Google Shape;347;p38"/>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53" name="Google Shape;353;p3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could update the </a:t>
            </a:r>
            <a:r>
              <a:rPr b="1" lang="en" sz="2900">
                <a:solidFill>
                  <a:srgbClr val="434343"/>
                </a:solidFill>
                <a:latin typeface="Montserrat"/>
                <a:ea typeface="Montserrat"/>
                <a:cs typeface="Montserrat"/>
                <a:sym typeface="Montserrat"/>
              </a:rPr>
              <a:t>weights</a:t>
            </a:r>
            <a:r>
              <a:rPr lang="en" sz="2900">
                <a:solidFill>
                  <a:srgbClr val="434343"/>
                </a:solidFill>
                <a:latin typeface="Montserrat"/>
                <a:ea typeface="Montserrat"/>
                <a:cs typeface="Montserrat"/>
                <a:sym typeface="Montserrat"/>
              </a:rPr>
              <a:t> to effect </a:t>
            </a:r>
            <a:r>
              <a:rPr b="1" lang="en" sz="2900">
                <a:solidFill>
                  <a:srgbClr val="434343"/>
                </a:solidFill>
                <a:latin typeface="Montserrat"/>
                <a:ea typeface="Montserrat"/>
                <a:cs typeface="Montserrat"/>
                <a:sym typeface="Montserrat"/>
              </a:rPr>
              <a:t>y</a:t>
            </a:r>
            <a:endParaRPr b="1" sz="2900">
              <a:solidFill>
                <a:srgbClr val="434343"/>
              </a:solidFill>
              <a:latin typeface="Montserrat"/>
              <a:ea typeface="Montserrat"/>
              <a:cs typeface="Montserrat"/>
              <a:sym typeface="Montserrat"/>
            </a:endParaRPr>
          </a:p>
        </p:txBody>
      </p:sp>
      <p:pic>
        <p:nvPicPr>
          <p:cNvPr descr="watermark.jpg" id="354" name="Google Shape;354;p3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55" name="Google Shape;355;p3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56" name="Google Shape;356;p3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57" name="Google Shape;357;p3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58" name="Google Shape;358;p3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39"/>
          <p:cNvCxnSpPr>
            <a:endCxn id="3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60" name="Google Shape;360;p39"/>
          <p:cNvCxnSpPr>
            <a:endCxn id="35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61" name="Google Shape;361;p3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62" name="Google Shape;362;p39"/>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63" name="Google Shape;363;p3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64" name="Google Shape;364;p3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65" name="Google Shape;365;p39"/>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66" name="Google Shape;366;p39"/>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67" name="Google Shape;367;p39"/>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73" name="Google Shape;373;p4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But what if an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is zero?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won’t change anything!</a:t>
            </a:r>
            <a:endParaRPr b="1" sz="2900">
              <a:solidFill>
                <a:srgbClr val="434343"/>
              </a:solidFill>
              <a:latin typeface="Montserrat"/>
              <a:ea typeface="Montserrat"/>
              <a:cs typeface="Montserrat"/>
              <a:sym typeface="Montserrat"/>
            </a:endParaRPr>
          </a:p>
        </p:txBody>
      </p:sp>
      <p:pic>
        <p:nvPicPr>
          <p:cNvPr descr="watermark.jpg" id="374" name="Google Shape;374;p4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75" name="Google Shape;375;p4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76" name="Google Shape;376;p4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77" name="Google Shape;377;p4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78" name="Google Shape;378;p4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9" name="Google Shape;379;p40"/>
          <p:cNvCxnSpPr>
            <a:endCxn id="37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380" name="Google Shape;380;p40"/>
          <p:cNvCxnSpPr>
            <a:endCxn id="37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381" name="Google Shape;381;p4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382" name="Google Shape;382;p40"/>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383" name="Google Shape;383;p4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384" name="Google Shape;384;p4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385" name="Google Shape;385;p40"/>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386" name="Google Shape;386;p40"/>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387" name="Google Shape;387;p40"/>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393" name="Google Shape;393;p4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394" name="Google Shape;394;p4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395" name="Google Shape;395;p4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396" name="Google Shape;396;p4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397" name="Google Shape;397;p4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398" name="Google Shape;398;p4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9" name="Google Shape;399;p41"/>
          <p:cNvCxnSpPr>
            <a:endCxn id="39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00" name="Google Shape;400;p41"/>
          <p:cNvCxnSpPr>
            <a:endCxn id="39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01" name="Google Shape;401;p4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02" name="Google Shape;402;p41"/>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03" name="Google Shape;403;p4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04" name="Google Shape;404;p4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05" name="Google Shape;405;p41"/>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06" name="Google Shape;406;p41"/>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407" name="Google Shape;407;p41"/>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ANN</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71" name="Google Shape;71;p1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Theory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 Model to Neural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Cost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Feed Forward Networks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72" name="Google Shape;72;p1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3" name="Google Shape;73;p1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4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13" name="Google Shape;413;p42"/>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add in a </a:t>
            </a:r>
            <a:r>
              <a:rPr b="1" lang="en" sz="2900">
                <a:solidFill>
                  <a:srgbClr val="434343"/>
                </a:solidFill>
                <a:latin typeface="Montserrat"/>
                <a:ea typeface="Montserrat"/>
                <a:cs typeface="Montserrat"/>
                <a:sym typeface="Montserrat"/>
              </a:rPr>
              <a:t>bias</a:t>
            </a:r>
            <a:r>
              <a:rPr lang="en" sz="2900">
                <a:solidFill>
                  <a:srgbClr val="434343"/>
                </a:solidFill>
                <a:latin typeface="Montserrat"/>
                <a:ea typeface="Montserrat"/>
                <a:cs typeface="Montserrat"/>
                <a:sym typeface="Montserrat"/>
              </a:rPr>
              <a:t>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to the inputs.</a:t>
            </a:r>
            <a:endParaRPr sz="2900">
              <a:solidFill>
                <a:srgbClr val="434343"/>
              </a:solidFill>
              <a:latin typeface="Montserrat"/>
              <a:ea typeface="Montserrat"/>
              <a:cs typeface="Montserrat"/>
              <a:sym typeface="Montserrat"/>
            </a:endParaRPr>
          </a:p>
        </p:txBody>
      </p:sp>
      <p:pic>
        <p:nvPicPr>
          <p:cNvPr descr="watermark.jpg" id="414" name="Google Shape;414;p4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15" name="Google Shape;415;p4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16" name="Google Shape;416;p42"/>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17" name="Google Shape;417;p42"/>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18" name="Google Shape;418;p42"/>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9" name="Google Shape;419;p42"/>
          <p:cNvCxnSpPr>
            <a:endCxn id="41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20" name="Google Shape;420;p42"/>
          <p:cNvCxnSpPr>
            <a:endCxn id="41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21" name="Google Shape;421;p42"/>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22" name="Google Shape;422;p42"/>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23" name="Google Shape;423;p42"/>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24" name="Google Shape;424;p42"/>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25" name="Google Shape;425;p42"/>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26" name="Google Shape;426;p42"/>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27" name="Google Shape;427;p42"/>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33" name="Google Shape;433;p43"/>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y = (x1w1 + b) + (x2w2 + b)</a:t>
            </a:r>
            <a:endParaRPr sz="2900">
              <a:solidFill>
                <a:srgbClr val="434343"/>
              </a:solidFill>
              <a:latin typeface="Montserrat"/>
              <a:ea typeface="Montserrat"/>
              <a:cs typeface="Montserrat"/>
              <a:sym typeface="Montserrat"/>
            </a:endParaRPr>
          </a:p>
        </p:txBody>
      </p:sp>
      <p:pic>
        <p:nvPicPr>
          <p:cNvPr descr="watermark.jpg" id="434" name="Google Shape;434;p4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35" name="Google Shape;435;p4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36" name="Google Shape;436;p43"/>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37" name="Google Shape;437;p43"/>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38" name="Google Shape;438;p43"/>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9" name="Google Shape;439;p43"/>
          <p:cNvCxnSpPr>
            <a:endCxn id="43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40" name="Google Shape;440;p43"/>
          <p:cNvCxnSpPr>
            <a:endCxn id="438"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441" name="Google Shape;441;p43"/>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42" name="Google Shape;442;p43"/>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43" name="Google Shape;443;p43"/>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44" name="Google Shape;444;p43"/>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45" name="Google Shape;445;p43"/>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46" name="Google Shape;446;p43"/>
          <p:cNvSpPr txBox="1"/>
          <p:nvPr>
            <p:ph type="title"/>
          </p:nvPr>
        </p:nvSpPr>
        <p:spPr>
          <a:xfrm>
            <a:off x="2239625" y="16797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47" name="Google Shape;447;p43"/>
          <p:cNvSpPr txBox="1"/>
          <p:nvPr>
            <p:ph type="title"/>
          </p:nvPr>
        </p:nvSpPr>
        <p:spPr>
          <a:xfrm>
            <a:off x="2569650" y="355895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53" name="Google Shape;453;p44"/>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expand this to a generalization:</a:t>
            </a:r>
            <a:endParaRPr sz="2900">
              <a:solidFill>
                <a:srgbClr val="434343"/>
              </a:solidFill>
              <a:latin typeface="Montserrat"/>
              <a:ea typeface="Montserrat"/>
              <a:cs typeface="Montserrat"/>
              <a:sym typeface="Montserrat"/>
            </a:endParaRPr>
          </a:p>
        </p:txBody>
      </p:sp>
      <p:pic>
        <p:nvPicPr>
          <p:cNvPr descr="watermark.jpg" id="454" name="Google Shape;454;p4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55" name="Google Shape;455;p4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456" name="Google Shape;456;p44"/>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457" name="Google Shape;457;p44"/>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458" name="Google Shape;458;p44"/>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9" name="Google Shape;459;p44"/>
          <p:cNvCxnSpPr>
            <a:endCxn id="45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460" name="Google Shape;460;p44"/>
          <p:cNvCxnSpPr>
            <a:endCxn id="46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462" name="Google Shape;462;p44"/>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463" name="Google Shape;463;p44"/>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464" name="Google Shape;464;p44"/>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461" name="Google Shape;461;p44"/>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465" name="Google Shape;465;p44"/>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466" name="Google Shape;466;p44"/>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467" name="Google Shape;467;p44"/>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468" name="Google Shape;468;p44"/>
          <p:cNvCxnSpPr>
            <a:endCxn id="45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469" name="Google Shape;469;p44"/>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470" name="Google Shape;470;p44"/>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76" name="Google Shape;476;p4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We’ve been able to model a biological neuron as a simple perceptron! Mathematically our generalization was:</a:t>
            </a:r>
            <a:endParaRPr sz="2900">
              <a:solidFill>
                <a:srgbClr val="434343"/>
              </a:solidFill>
              <a:latin typeface="Montserrat"/>
              <a:ea typeface="Montserrat"/>
              <a:cs typeface="Montserrat"/>
              <a:sym typeface="Montserrat"/>
            </a:endParaRPr>
          </a:p>
        </p:txBody>
      </p:sp>
      <p:pic>
        <p:nvPicPr>
          <p:cNvPr descr="watermark.jpg" id="477" name="Google Shape;477;p4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78" name="Google Shape;478;p4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79" name="Google Shape;479;p45"/>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85" name="Google Shape;485;p4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Later on we will see how we can expand this model to have X be a </a:t>
            </a:r>
            <a:r>
              <a:rPr b="1" lang="en" sz="2900">
                <a:solidFill>
                  <a:srgbClr val="434343"/>
                </a:solidFill>
                <a:latin typeface="Montserrat"/>
                <a:ea typeface="Montserrat"/>
                <a:cs typeface="Montserrat"/>
                <a:sym typeface="Montserrat"/>
              </a:rPr>
              <a:t>tensor</a:t>
            </a:r>
            <a:r>
              <a:rPr lang="en" sz="2900">
                <a:solidFill>
                  <a:srgbClr val="434343"/>
                </a:solidFill>
                <a:latin typeface="Montserrat"/>
                <a:ea typeface="Montserrat"/>
                <a:cs typeface="Montserrat"/>
                <a:sym typeface="Montserrat"/>
              </a:rPr>
              <a:t> of information ( an n-dimensional matrix).</a:t>
            </a:r>
            <a:endParaRPr sz="2900">
              <a:solidFill>
                <a:srgbClr val="434343"/>
              </a:solidFill>
              <a:latin typeface="Montserrat"/>
              <a:ea typeface="Montserrat"/>
              <a:cs typeface="Montserrat"/>
              <a:sym typeface="Montserrat"/>
            </a:endParaRPr>
          </a:p>
        </p:txBody>
      </p:sp>
      <p:pic>
        <p:nvPicPr>
          <p:cNvPr descr="watermark.jpg" id="486" name="Google Shape;486;p4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87" name="Google Shape;487;p4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88" name="Google Shape;488;p46"/>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494" name="Google Shape;494;p4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Also we’ll see we can even simplify the bias to be at a layer level </a:t>
            </a:r>
            <a:r>
              <a:rPr lang="en" sz="2900">
                <a:solidFill>
                  <a:srgbClr val="434343"/>
                </a:solidFill>
                <a:latin typeface="Montserrat"/>
                <a:ea typeface="Montserrat"/>
                <a:cs typeface="Montserrat"/>
                <a:sym typeface="Montserrat"/>
              </a:rPr>
              <a:t>instead</a:t>
            </a:r>
            <a:r>
              <a:rPr lang="en" sz="2900">
                <a:solidFill>
                  <a:srgbClr val="434343"/>
                </a:solidFill>
                <a:latin typeface="Montserrat"/>
                <a:ea typeface="Montserrat"/>
                <a:cs typeface="Montserrat"/>
                <a:sym typeface="Montserrat"/>
              </a:rPr>
              <a:t> of a bias per input.</a:t>
            </a:r>
            <a:endParaRPr sz="2900">
              <a:solidFill>
                <a:srgbClr val="434343"/>
              </a:solidFill>
              <a:latin typeface="Montserrat"/>
              <a:ea typeface="Montserrat"/>
              <a:cs typeface="Montserrat"/>
              <a:sym typeface="Montserrat"/>
            </a:endParaRPr>
          </a:p>
        </p:txBody>
      </p:sp>
      <p:pic>
        <p:nvPicPr>
          <p:cNvPr descr="watermark.jpg" id="495" name="Google Shape;495;p4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496" name="Google Shape;496;p4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pic>
        <p:nvPicPr>
          <p:cNvPr id="497" name="Google Shape;497;p47"/>
          <p:cNvPicPr preferRelativeResize="0"/>
          <p:nvPr/>
        </p:nvPicPr>
        <p:blipFill>
          <a:blip r:embed="rId4">
            <a:alphaModFix/>
          </a:blip>
          <a:stretch>
            <a:fillRect/>
          </a:stretch>
        </p:blipFill>
        <p:spPr>
          <a:xfrm>
            <a:off x="2327826" y="2687075"/>
            <a:ext cx="5020474" cy="2287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4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03" name="Google Shape;503;p48"/>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Notice how at the end we sum a bunch of biases…</a:t>
            </a:r>
            <a:endParaRPr sz="2900">
              <a:solidFill>
                <a:srgbClr val="434343"/>
              </a:solidFill>
              <a:latin typeface="Montserrat"/>
              <a:ea typeface="Montserrat"/>
              <a:cs typeface="Montserrat"/>
              <a:sym typeface="Montserrat"/>
            </a:endParaRPr>
          </a:p>
        </p:txBody>
      </p:sp>
      <p:pic>
        <p:nvPicPr>
          <p:cNvPr descr="watermark.jpg" id="504" name="Google Shape;504;p4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05" name="Google Shape;505;p4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06" name="Google Shape;506;p48"/>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07" name="Google Shape;507;p48"/>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08" name="Google Shape;508;p48"/>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9" name="Google Shape;509;p48"/>
          <p:cNvCxnSpPr>
            <a:endCxn id="508"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10" name="Google Shape;510;p48"/>
          <p:cNvCxnSpPr>
            <a:endCxn id="511"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12" name="Google Shape;512;p48"/>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13" name="Google Shape;513;p48"/>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14" name="Google Shape;514;p48"/>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11" name="Google Shape;511;p48"/>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15" name="Google Shape;515;p48"/>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16" name="Google Shape;516;p48"/>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17" name="Google Shape;517;p48"/>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18" name="Google Shape;518;p48"/>
          <p:cNvCxnSpPr>
            <a:endCxn id="508"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19" name="Google Shape;519;p48"/>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20" name="Google Shape;520;p48"/>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4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26" name="Google Shape;526;p49"/>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27" name="Google Shape;527;p4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28" name="Google Shape;528;p4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29" name="Google Shape;529;p49"/>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30" name="Google Shape;530;p49"/>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31" name="Google Shape;531;p49"/>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32" name="Google Shape;532;p49"/>
          <p:cNvCxnSpPr>
            <a:endCxn id="531"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33" name="Google Shape;533;p49"/>
          <p:cNvCxnSpPr>
            <a:endCxn id="534"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35" name="Google Shape;535;p49"/>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36" name="Google Shape;536;p49"/>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37" name="Google Shape;537;p49"/>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34" name="Google Shape;534;p49"/>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38" name="Google Shape;538;p49"/>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39" name="Google Shape;539;p49"/>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 b</a:t>
            </a:r>
            <a:endParaRPr b="1">
              <a:solidFill>
                <a:srgbClr val="351C75"/>
              </a:solidFill>
              <a:latin typeface="Montserrat"/>
              <a:ea typeface="Montserrat"/>
              <a:cs typeface="Montserrat"/>
              <a:sym typeface="Montserrat"/>
            </a:endParaRPr>
          </a:p>
        </p:txBody>
      </p:sp>
      <p:sp>
        <p:nvSpPr>
          <p:cNvPr id="540" name="Google Shape;540;p49"/>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 b</a:t>
            </a:r>
            <a:endParaRPr b="1">
              <a:solidFill>
                <a:srgbClr val="351C75"/>
              </a:solidFill>
              <a:latin typeface="Montserrat"/>
              <a:ea typeface="Montserrat"/>
              <a:cs typeface="Montserrat"/>
              <a:sym typeface="Montserrat"/>
            </a:endParaRPr>
          </a:p>
        </p:txBody>
      </p:sp>
      <p:cxnSp>
        <p:nvCxnSpPr>
          <p:cNvPr id="541" name="Google Shape;541;p49"/>
          <p:cNvCxnSpPr>
            <a:endCxn id="531"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42" name="Google Shape;542;p49"/>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43" name="Google Shape;543;p49"/>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 b</a:t>
            </a:r>
            <a:endParaRPr b="1">
              <a:solidFill>
                <a:srgbClr val="351C75"/>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49" name="Google Shape;549;p50"/>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50" name="Google Shape;550;p5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51" name="Google Shape;551;p5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52" name="Google Shape;552;p50"/>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53" name="Google Shape;553;p50"/>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54" name="Google Shape;554;p50"/>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50"/>
          <p:cNvCxnSpPr>
            <a:endCxn id="55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56" name="Google Shape;556;p50"/>
          <p:cNvCxnSpPr>
            <a:endCxn id="557"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58" name="Google Shape;558;p50"/>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59" name="Google Shape;559;p50"/>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60" name="Google Shape;560;p50"/>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57" name="Google Shape;557;p50"/>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61" name="Google Shape;561;p50"/>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62" name="Google Shape;562;p50"/>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63" name="Google Shape;563;p50"/>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64" name="Google Shape;564;p50"/>
          <p:cNvCxnSpPr>
            <a:endCxn id="554"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65" name="Google Shape;565;p50"/>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66" name="Google Shape;566;p50"/>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67" name="Google Shape;567;p50"/>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68" name="Google Shape;568;p50"/>
          <p:cNvSpPr txBox="1"/>
          <p:nvPr>
            <p:ph type="title"/>
          </p:nvPr>
        </p:nvSpPr>
        <p:spPr>
          <a:xfrm>
            <a:off x="4196625" y="4395650"/>
            <a:ext cx="2083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r>
              <a:rPr b="1" lang="en">
                <a:solidFill>
                  <a:srgbClr val="351C75"/>
                </a:solidFill>
                <a:latin typeface="Montserrat"/>
                <a:ea typeface="Montserrat"/>
                <a:cs typeface="Montserrat"/>
                <a:sym typeface="Montserrat"/>
              </a:rPr>
              <a:t> </a:t>
            </a:r>
            <a:endParaRPr b="1">
              <a:solidFill>
                <a:srgbClr val="351C75"/>
              </a:solidFill>
              <a:latin typeface="Montserrat"/>
              <a:ea typeface="Montserrat"/>
              <a:cs typeface="Montserrat"/>
              <a:sym typeface="Montserra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5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74" name="Google Shape;574;p51"/>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Theoretically for any number of biases, there exists a bias that is the sum.</a:t>
            </a:r>
            <a:endParaRPr sz="2900">
              <a:solidFill>
                <a:srgbClr val="434343"/>
              </a:solidFill>
              <a:latin typeface="Montserrat"/>
              <a:ea typeface="Montserrat"/>
              <a:cs typeface="Montserrat"/>
              <a:sym typeface="Montserrat"/>
            </a:endParaRPr>
          </a:p>
        </p:txBody>
      </p:sp>
      <p:pic>
        <p:nvPicPr>
          <p:cNvPr descr="watermark.jpg" id="575" name="Google Shape;575;p5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576" name="Google Shape;576;p5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577" name="Google Shape;577;p51"/>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578" name="Google Shape;578;p51"/>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579" name="Google Shape;579;p51"/>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0" name="Google Shape;580;p51"/>
          <p:cNvCxnSpPr>
            <a:endCxn id="579"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581" name="Google Shape;581;p51"/>
          <p:cNvCxnSpPr>
            <a:endCxn id="582" idx="1"/>
          </p:cNvCxnSpPr>
          <p:nvPr/>
        </p:nvCxnSpPr>
        <p:spPr>
          <a:xfrm flipH="1" rot="10800000">
            <a:off x="2342325" y="2867575"/>
            <a:ext cx="1622400" cy="330000"/>
          </a:xfrm>
          <a:prstGeom prst="straightConnector1">
            <a:avLst/>
          </a:prstGeom>
          <a:noFill/>
          <a:ln cap="flat" cmpd="sng" w="38100">
            <a:solidFill>
              <a:srgbClr val="674EA7"/>
            </a:solidFill>
            <a:prstDash val="solid"/>
            <a:round/>
            <a:headEnd len="med" w="med" type="none"/>
            <a:tailEnd len="med" w="med" type="triangle"/>
          </a:ln>
        </p:spPr>
      </p:cxnSp>
      <p:cxnSp>
        <p:nvCxnSpPr>
          <p:cNvPr id="583" name="Google Shape;583;p51"/>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584" name="Google Shape;584;p51"/>
          <p:cNvSpPr txBox="1"/>
          <p:nvPr>
            <p:ph type="title"/>
          </p:nvPr>
        </p:nvSpPr>
        <p:spPr>
          <a:xfrm>
            <a:off x="17802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585" name="Google Shape;585;p51"/>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582" name="Google Shape;582;p51"/>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586" name="Google Shape;586;p51"/>
          <p:cNvSpPr txBox="1"/>
          <p:nvPr>
            <p:ph type="title"/>
          </p:nvPr>
        </p:nvSpPr>
        <p:spPr>
          <a:xfrm>
            <a:off x="16278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587" name="Google Shape;587;p51"/>
          <p:cNvSpPr txBox="1"/>
          <p:nvPr>
            <p:ph type="title"/>
          </p:nvPr>
        </p:nvSpPr>
        <p:spPr>
          <a:xfrm>
            <a:off x="2163425" y="22893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 </a:t>
            </a:r>
            <a:endParaRPr b="1">
              <a:solidFill>
                <a:srgbClr val="351C75"/>
              </a:solidFill>
              <a:latin typeface="Montserrat"/>
              <a:ea typeface="Montserrat"/>
              <a:cs typeface="Montserrat"/>
              <a:sym typeface="Montserrat"/>
            </a:endParaRPr>
          </a:p>
        </p:txBody>
      </p:sp>
      <p:sp>
        <p:nvSpPr>
          <p:cNvPr id="588" name="Google Shape;588;p51"/>
          <p:cNvSpPr txBox="1"/>
          <p:nvPr>
            <p:ph type="title"/>
          </p:nvPr>
        </p:nvSpPr>
        <p:spPr>
          <a:xfrm>
            <a:off x="2173775" y="3063600"/>
            <a:ext cx="17814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 </a:t>
            </a:r>
            <a:endParaRPr b="1">
              <a:solidFill>
                <a:srgbClr val="351C75"/>
              </a:solidFill>
              <a:latin typeface="Montserrat"/>
              <a:ea typeface="Montserrat"/>
              <a:cs typeface="Montserrat"/>
              <a:sym typeface="Montserrat"/>
            </a:endParaRPr>
          </a:p>
        </p:txBody>
      </p:sp>
      <p:cxnSp>
        <p:nvCxnSpPr>
          <p:cNvPr id="589" name="Google Shape;589;p51"/>
          <p:cNvCxnSpPr>
            <a:endCxn id="579" idx="4"/>
          </p:cNvCxnSpPr>
          <p:nvPr/>
        </p:nvCxnSpPr>
        <p:spPr>
          <a:xfrm flipH="1" rot="10800000">
            <a:off x="2325975" y="3371425"/>
            <a:ext cx="2083800" cy="1171200"/>
          </a:xfrm>
          <a:prstGeom prst="straightConnector1">
            <a:avLst/>
          </a:prstGeom>
          <a:noFill/>
          <a:ln cap="flat" cmpd="sng" w="38100">
            <a:solidFill>
              <a:srgbClr val="674EA7"/>
            </a:solidFill>
            <a:prstDash val="solid"/>
            <a:round/>
            <a:headEnd len="med" w="med" type="none"/>
            <a:tailEnd len="med" w="med" type="triangle"/>
          </a:ln>
        </p:spPr>
      </p:cxnSp>
      <p:sp>
        <p:nvSpPr>
          <p:cNvPr id="590" name="Google Shape;590;p51"/>
          <p:cNvSpPr txBox="1"/>
          <p:nvPr>
            <p:ph type="title"/>
          </p:nvPr>
        </p:nvSpPr>
        <p:spPr>
          <a:xfrm>
            <a:off x="1627850" y="41316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xn</a:t>
            </a:r>
            <a:endParaRPr b="1">
              <a:solidFill>
                <a:srgbClr val="351C75"/>
              </a:solidFill>
              <a:latin typeface="Montserrat"/>
              <a:ea typeface="Montserrat"/>
              <a:cs typeface="Montserrat"/>
              <a:sym typeface="Montserrat"/>
            </a:endParaRPr>
          </a:p>
        </p:txBody>
      </p:sp>
      <p:sp>
        <p:nvSpPr>
          <p:cNvPr id="591" name="Google Shape;591;p51"/>
          <p:cNvSpPr txBox="1"/>
          <p:nvPr>
            <p:ph type="title"/>
          </p:nvPr>
        </p:nvSpPr>
        <p:spPr>
          <a:xfrm>
            <a:off x="2628375" y="4188600"/>
            <a:ext cx="2315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*wn </a:t>
            </a:r>
            <a:endParaRPr b="1">
              <a:solidFill>
                <a:srgbClr val="351C75"/>
              </a:solidFill>
              <a:latin typeface="Montserrat"/>
              <a:ea typeface="Montserrat"/>
              <a:cs typeface="Montserrat"/>
              <a:sym typeface="Montserrat"/>
            </a:endParaRPr>
          </a:p>
        </p:txBody>
      </p:sp>
      <p:cxnSp>
        <p:nvCxnSpPr>
          <p:cNvPr id="592" name="Google Shape;592;p51"/>
          <p:cNvCxnSpPr/>
          <p:nvPr/>
        </p:nvCxnSpPr>
        <p:spPr>
          <a:xfrm rot="10800000">
            <a:off x="4409925" y="3478625"/>
            <a:ext cx="0" cy="996900"/>
          </a:xfrm>
          <a:prstGeom prst="straightConnector1">
            <a:avLst/>
          </a:prstGeom>
          <a:noFill/>
          <a:ln cap="flat" cmpd="sng" w="38100">
            <a:solidFill>
              <a:srgbClr val="674EA7"/>
            </a:solidFill>
            <a:prstDash val="solid"/>
            <a:round/>
            <a:headEnd len="med" w="med" type="none"/>
            <a:tailEnd len="med" w="med" type="triangle"/>
          </a:ln>
        </p:spPr>
      </p:cxnSp>
      <p:sp>
        <p:nvSpPr>
          <p:cNvPr id="593" name="Google Shape;593;p51"/>
          <p:cNvSpPr txBox="1"/>
          <p:nvPr>
            <p:ph type="title"/>
          </p:nvPr>
        </p:nvSpPr>
        <p:spPr>
          <a:xfrm>
            <a:off x="4196625" y="4395650"/>
            <a:ext cx="4947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 = b1 + b2 + … +bn </a:t>
            </a:r>
            <a:endParaRPr b="1">
              <a:solidFill>
                <a:srgbClr val="351C75"/>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ANN</a:t>
            </a:r>
            <a:endParaRPr>
              <a:latin typeface="Montserrat"/>
              <a:ea typeface="Montserrat"/>
              <a:cs typeface="Montserrat"/>
              <a:sym typeface="Montserrat"/>
            </a:endParaRPr>
          </a:p>
        </p:txBody>
      </p:sp>
      <p:sp>
        <p:nvSpPr>
          <p:cNvPr id="79" name="Google Shape;79;p1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Coding Topics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TensorFlow 2.0 Keras Syntax</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ANN with Keras</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Regression</a:t>
            </a:r>
            <a:endParaRPr sz="2900">
              <a:solidFill>
                <a:srgbClr val="434343"/>
              </a:solidFill>
              <a:latin typeface="Montserrat"/>
              <a:ea typeface="Montserrat"/>
              <a:cs typeface="Montserrat"/>
              <a:sym typeface="Montserrat"/>
            </a:endParaRPr>
          </a:p>
          <a:p>
            <a:pPr indent="-412750" lvl="2" marL="18288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Classification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Exercises for Keras ANN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Tensorboard Visualizations</a:t>
            </a:r>
            <a:endParaRPr sz="2900">
              <a:solidFill>
                <a:srgbClr val="434343"/>
              </a:solidFill>
              <a:latin typeface="Montserrat"/>
              <a:ea typeface="Montserrat"/>
              <a:cs typeface="Montserrat"/>
              <a:sym typeface="Montserrat"/>
            </a:endParaRPr>
          </a:p>
        </p:txBody>
      </p:sp>
      <p:pic>
        <p:nvPicPr>
          <p:cNvPr descr="watermark.jpg" id="80" name="Google Shape;80;p1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1" name="Google Shape;81;p1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599" name="Google Shape;599;p5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review what we learned:</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understand the very basics of a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saw how we can create a simple perceptron model replicating the core concepts behind a neuron.</a:t>
            </a:r>
            <a:endParaRPr sz="2900">
              <a:solidFill>
                <a:srgbClr val="434343"/>
              </a:solidFill>
              <a:latin typeface="Montserrat"/>
              <a:ea typeface="Montserrat"/>
              <a:cs typeface="Montserrat"/>
              <a:sym typeface="Montserrat"/>
            </a:endParaRPr>
          </a:p>
        </p:txBody>
      </p:sp>
      <p:pic>
        <p:nvPicPr>
          <p:cNvPr descr="watermark.jpg" id="600" name="Google Shape;600;p5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1" name="Google Shape;601;p5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5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Neural Networks</a:t>
            </a:r>
            <a:endParaRPr b="1">
              <a:latin typeface="Montserrat"/>
              <a:ea typeface="Montserrat"/>
              <a:cs typeface="Montserrat"/>
              <a:sym typeface="Montserrat"/>
            </a:endParaRPr>
          </a:p>
        </p:txBody>
      </p:sp>
      <p:sp>
        <p:nvSpPr>
          <p:cNvPr id="607" name="Google Shape;607;p5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608" name="Google Shape;608;p5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09" name="Google Shape;609;p5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5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15" name="Google Shape;615;p5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p:txBody>
      </p:sp>
      <p:pic>
        <p:nvPicPr>
          <p:cNvPr descr="watermark.jpg" id="616" name="Google Shape;616;p5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17" name="Google Shape;617;p5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23" name="Google Shape;623;p5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single perceptron won’t be enough to learn complicated systems.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Fortunately, we can expand on the idea of a single perceptron, to create a multi-layer perceptron model.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We’ll also introduce the idea of activation functions.</a:t>
            </a:r>
            <a:endParaRPr sz="2900">
              <a:solidFill>
                <a:srgbClr val="434343"/>
              </a:solidFill>
              <a:latin typeface="Montserrat"/>
              <a:ea typeface="Montserrat"/>
              <a:cs typeface="Montserrat"/>
              <a:sym typeface="Montserrat"/>
            </a:endParaRPr>
          </a:p>
        </p:txBody>
      </p:sp>
      <p:pic>
        <p:nvPicPr>
          <p:cNvPr descr="watermark.jpg" id="624" name="Google Shape;624;p5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25" name="Google Shape;625;p5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9" name="Shape 629"/>
        <p:cNvGrpSpPr/>
        <p:nvPr/>
      </p:nvGrpSpPr>
      <p:grpSpPr>
        <a:xfrm>
          <a:off x="0" y="0"/>
          <a:ext cx="0" cy="0"/>
          <a:chOff x="0" y="0"/>
          <a:chExt cx="0" cy="0"/>
        </a:xfrm>
      </p:grpSpPr>
      <p:sp>
        <p:nvSpPr>
          <p:cNvPr id="630" name="Google Shape;630;p5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31" name="Google Shape;631;p5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build a network of perceptrons, we can connect layers of perceptrons, using a </a:t>
            </a:r>
            <a:r>
              <a:rPr b="1" lang="en" sz="2900">
                <a:solidFill>
                  <a:srgbClr val="434343"/>
                </a:solidFill>
                <a:latin typeface="Montserrat"/>
                <a:ea typeface="Montserrat"/>
                <a:cs typeface="Montserrat"/>
                <a:sym typeface="Montserrat"/>
              </a:rPr>
              <a:t>multi-layer perceptron model</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p:txBody>
      </p:sp>
      <p:pic>
        <p:nvPicPr>
          <p:cNvPr descr="watermark.jpg" id="632" name="Google Shape;632;p5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33" name="Google Shape;633;p5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34" name="Google Shape;634;p56"/>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56"/>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56"/>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56"/>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56"/>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56"/>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56"/>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56"/>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56"/>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3" name="Google Shape;643;p56"/>
          <p:cNvCxnSpPr>
            <a:stCxn id="634" idx="6"/>
            <a:endCxn id="637"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44" name="Google Shape;644;p56"/>
          <p:cNvCxnSpPr>
            <a:endCxn id="638"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45" name="Google Shape;645;p56"/>
          <p:cNvCxnSpPr>
            <a:stCxn id="637" idx="6"/>
            <a:endCxn id="640"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46" name="Google Shape;646;p56"/>
          <p:cNvCxnSpPr>
            <a:stCxn id="637" idx="6"/>
            <a:endCxn id="639"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47" name="Google Shape;647;p56"/>
          <p:cNvCxnSpPr>
            <a:stCxn id="637" idx="6"/>
            <a:endCxn id="641"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48" name="Google Shape;648;p56"/>
          <p:cNvCxnSpPr>
            <a:endCxn id="642"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49" name="Google Shape;649;p56"/>
          <p:cNvCxnSpPr>
            <a:endCxn id="642"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50" name="Google Shape;650;p56"/>
          <p:cNvCxnSpPr>
            <a:endCxn id="642"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51" name="Google Shape;651;p56"/>
          <p:cNvCxnSpPr>
            <a:stCxn id="638" idx="6"/>
            <a:endCxn id="639"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52" name="Google Shape;652;p56"/>
          <p:cNvCxnSpPr>
            <a:stCxn id="638" idx="6"/>
            <a:endCxn id="641"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53" name="Google Shape;653;p56"/>
          <p:cNvCxnSpPr>
            <a:endCxn id="640"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54" name="Google Shape;654;p56"/>
          <p:cNvCxnSpPr>
            <a:endCxn id="637"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55" name="Google Shape;655;p56"/>
          <p:cNvCxnSpPr>
            <a:endCxn id="638"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56" name="Google Shape;656;p56"/>
          <p:cNvCxnSpPr>
            <a:endCxn id="637"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57" name="Google Shape;657;p56"/>
          <p:cNvCxnSpPr>
            <a:endCxn id="638"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5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63" name="Google Shape;663;p5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outputs of one perceptron are directly fed into as inputs to another perceptron.</a:t>
            </a:r>
            <a:endParaRPr sz="2900">
              <a:solidFill>
                <a:srgbClr val="434343"/>
              </a:solidFill>
              <a:latin typeface="Montserrat"/>
              <a:ea typeface="Montserrat"/>
              <a:cs typeface="Montserrat"/>
              <a:sym typeface="Montserrat"/>
            </a:endParaRPr>
          </a:p>
        </p:txBody>
      </p:sp>
      <p:pic>
        <p:nvPicPr>
          <p:cNvPr descr="watermark.jpg" id="664" name="Google Shape;664;p5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65" name="Google Shape;665;p5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66" name="Google Shape;666;p57"/>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57"/>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57"/>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57"/>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57"/>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57"/>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57"/>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57"/>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57"/>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75" name="Google Shape;675;p57"/>
          <p:cNvCxnSpPr>
            <a:stCxn id="666" idx="6"/>
            <a:endCxn id="66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676" name="Google Shape;676;p57"/>
          <p:cNvCxnSpPr>
            <a:endCxn id="67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677" name="Google Shape;677;p57"/>
          <p:cNvCxnSpPr>
            <a:stCxn id="669" idx="6"/>
            <a:endCxn id="67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678" name="Google Shape;678;p57"/>
          <p:cNvCxnSpPr>
            <a:stCxn id="669" idx="6"/>
            <a:endCxn id="67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679" name="Google Shape;679;p57"/>
          <p:cNvCxnSpPr>
            <a:stCxn id="669" idx="6"/>
            <a:endCxn id="67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680" name="Google Shape;680;p57"/>
          <p:cNvCxnSpPr>
            <a:endCxn id="67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681" name="Google Shape;681;p57"/>
          <p:cNvCxnSpPr>
            <a:endCxn id="67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682" name="Google Shape;682;p57"/>
          <p:cNvCxnSpPr>
            <a:endCxn id="67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683" name="Google Shape;683;p57"/>
          <p:cNvCxnSpPr>
            <a:stCxn id="670" idx="6"/>
            <a:endCxn id="67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684" name="Google Shape;684;p57"/>
          <p:cNvCxnSpPr>
            <a:stCxn id="670" idx="6"/>
            <a:endCxn id="67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685" name="Google Shape;685;p57"/>
          <p:cNvCxnSpPr>
            <a:endCxn id="67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686" name="Google Shape;686;p57"/>
          <p:cNvCxnSpPr>
            <a:endCxn id="66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687" name="Google Shape;687;p57"/>
          <p:cNvCxnSpPr>
            <a:endCxn id="67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688" name="Google Shape;688;p57"/>
          <p:cNvCxnSpPr>
            <a:endCxn id="66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689" name="Google Shape;689;p57"/>
          <p:cNvCxnSpPr>
            <a:endCxn id="67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5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695" name="Google Shape;695;p5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allows the network as a whole to learn about interactions and relationships between features.</a:t>
            </a:r>
            <a:endParaRPr sz="2900">
              <a:solidFill>
                <a:srgbClr val="434343"/>
              </a:solidFill>
              <a:latin typeface="Montserrat"/>
              <a:ea typeface="Montserrat"/>
              <a:cs typeface="Montserrat"/>
              <a:sym typeface="Montserrat"/>
            </a:endParaRPr>
          </a:p>
        </p:txBody>
      </p:sp>
      <p:pic>
        <p:nvPicPr>
          <p:cNvPr descr="watermark.jpg" id="696" name="Google Shape;696;p5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697" name="Google Shape;697;p5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698" name="Google Shape;698;p58"/>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58"/>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58"/>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58"/>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58"/>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58"/>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58"/>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58"/>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58"/>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7" name="Google Shape;707;p58"/>
          <p:cNvCxnSpPr>
            <a:stCxn id="698" idx="6"/>
            <a:endCxn id="701"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08" name="Google Shape;708;p58"/>
          <p:cNvCxnSpPr>
            <a:endCxn id="702"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09" name="Google Shape;709;p58"/>
          <p:cNvCxnSpPr>
            <a:stCxn id="701" idx="6"/>
            <a:endCxn id="704"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10" name="Google Shape;710;p58"/>
          <p:cNvCxnSpPr>
            <a:stCxn id="701" idx="6"/>
            <a:endCxn id="703"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11" name="Google Shape;711;p58"/>
          <p:cNvCxnSpPr>
            <a:stCxn id="701" idx="6"/>
            <a:endCxn id="705"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12" name="Google Shape;712;p58"/>
          <p:cNvCxnSpPr>
            <a:endCxn id="706"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13" name="Google Shape;713;p58"/>
          <p:cNvCxnSpPr>
            <a:endCxn id="706"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14" name="Google Shape;714;p58"/>
          <p:cNvCxnSpPr>
            <a:endCxn id="706"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15" name="Google Shape;715;p58"/>
          <p:cNvCxnSpPr>
            <a:stCxn id="702" idx="6"/>
            <a:endCxn id="703"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16" name="Google Shape;716;p58"/>
          <p:cNvCxnSpPr>
            <a:stCxn id="702" idx="6"/>
            <a:endCxn id="705"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17" name="Google Shape;717;p58"/>
          <p:cNvCxnSpPr>
            <a:endCxn id="704"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18" name="Google Shape;718;p58"/>
          <p:cNvCxnSpPr>
            <a:endCxn id="701"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19" name="Google Shape;719;p58"/>
          <p:cNvCxnSpPr>
            <a:endCxn id="702"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20" name="Google Shape;720;p58"/>
          <p:cNvCxnSpPr>
            <a:endCxn id="701"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21" name="Google Shape;721;p58"/>
          <p:cNvCxnSpPr>
            <a:endCxn id="702"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5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27" name="Google Shape;727;p5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first layer is the </a:t>
            </a:r>
            <a:r>
              <a:rPr b="1" lang="en" sz="2900">
                <a:solidFill>
                  <a:srgbClr val="434343"/>
                </a:solidFill>
                <a:latin typeface="Montserrat"/>
                <a:ea typeface="Montserrat"/>
                <a:cs typeface="Montserrat"/>
                <a:sym typeface="Montserrat"/>
              </a:rPr>
              <a:t>input layer</a:t>
            </a:r>
            <a:endParaRPr b="1" sz="2900">
              <a:solidFill>
                <a:srgbClr val="434343"/>
              </a:solidFill>
              <a:latin typeface="Montserrat"/>
              <a:ea typeface="Montserrat"/>
              <a:cs typeface="Montserrat"/>
              <a:sym typeface="Montserrat"/>
            </a:endParaRPr>
          </a:p>
        </p:txBody>
      </p:sp>
      <p:pic>
        <p:nvPicPr>
          <p:cNvPr descr="watermark.jpg" id="728" name="Google Shape;728;p5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29" name="Google Shape;729;p5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30" name="Google Shape;730;p59"/>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59"/>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59"/>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59"/>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59"/>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59"/>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59"/>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59"/>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59"/>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39" name="Google Shape;739;p59"/>
          <p:cNvCxnSpPr>
            <a:stCxn id="730" idx="6"/>
            <a:endCxn id="733"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40" name="Google Shape;740;p59"/>
          <p:cNvCxnSpPr>
            <a:endCxn id="734"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41" name="Google Shape;741;p59"/>
          <p:cNvCxnSpPr>
            <a:stCxn id="733" idx="6"/>
            <a:endCxn id="736"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42" name="Google Shape;742;p59"/>
          <p:cNvCxnSpPr>
            <a:stCxn id="733" idx="6"/>
            <a:endCxn id="735"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43" name="Google Shape;743;p59"/>
          <p:cNvCxnSpPr>
            <a:stCxn id="733" idx="6"/>
            <a:endCxn id="737"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44" name="Google Shape;744;p59"/>
          <p:cNvCxnSpPr>
            <a:endCxn id="738"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45" name="Google Shape;745;p59"/>
          <p:cNvCxnSpPr>
            <a:endCxn id="738"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46" name="Google Shape;746;p59"/>
          <p:cNvCxnSpPr>
            <a:endCxn id="738"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47" name="Google Shape;747;p59"/>
          <p:cNvCxnSpPr>
            <a:stCxn id="734" idx="6"/>
            <a:endCxn id="735"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48" name="Google Shape;748;p59"/>
          <p:cNvCxnSpPr>
            <a:stCxn id="734" idx="6"/>
            <a:endCxn id="737"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49" name="Google Shape;749;p59"/>
          <p:cNvCxnSpPr>
            <a:endCxn id="736"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50" name="Google Shape;750;p59"/>
          <p:cNvCxnSpPr>
            <a:endCxn id="733"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51" name="Google Shape;751;p59"/>
          <p:cNvCxnSpPr>
            <a:endCxn id="734"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52" name="Google Shape;752;p59"/>
          <p:cNvCxnSpPr>
            <a:endCxn id="733"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53" name="Google Shape;753;p59"/>
          <p:cNvCxnSpPr>
            <a:endCxn id="734"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54" name="Google Shape;754;p59"/>
          <p:cNvSpPr/>
          <p:nvPr/>
        </p:nvSpPr>
        <p:spPr>
          <a:xfrm>
            <a:off x="2503275" y="2602450"/>
            <a:ext cx="796500" cy="24087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6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60" name="Google Shape;760;p6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 last layer is the </a:t>
            </a:r>
            <a:r>
              <a:rPr b="1" lang="en" sz="2900">
                <a:solidFill>
                  <a:srgbClr val="434343"/>
                </a:solidFill>
                <a:latin typeface="Montserrat"/>
                <a:ea typeface="Montserrat"/>
                <a:cs typeface="Montserrat"/>
                <a:sym typeface="Montserrat"/>
              </a:rPr>
              <a:t>output layer.</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Note: This last layer can be more than one neuron</a:t>
            </a:r>
            <a:endParaRPr sz="2900">
              <a:solidFill>
                <a:srgbClr val="434343"/>
              </a:solidFill>
              <a:latin typeface="Montserrat"/>
              <a:ea typeface="Montserrat"/>
              <a:cs typeface="Montserrat"/>
              <a:sym typeface="Montserrat"/>
            </a:endParaRPr>
          </a:p>
        </p:txBody>
      </p:sp>
      <p:pic>
        <p:nvPicPr>
          <p:cNvPr descr="watermark.jpg" id="761" name="Google Shape;761;p6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62" name="Google Shape;762;p6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63" name="Google Shape;763;p6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6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6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6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6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6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6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6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6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2" name="Google Shape;772;p60"/>
          <p:cNvCxnSpPr>
            <a:stCxn id="763" idx="6"/>
            <a:endCxn id="76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773" name="Google Shape;773;p60"/>
          <p:cNvCxnSpPr>
            <a:endCxn id="76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774" name="Google Shape;774;p60"/>
          <p:cNvCxnSpPr>
            <a:stCxn id="766" idx="6"/>
            <a:endCxn id="76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775" name="Google Shape;775;p60"/>
          <p:cNvCxnSpPr>
            <a:stCxn id="766" idx="6"/>
            <a:endCxn id="76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776" name="Google Shape;776;p60"/>
          <p:cNvCxnSpPr>
            <a:stCxn id="766" idx="6"/>
            <a:endCxn id="77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777" name="Google Shape;777;p60"/>
          <p:cNvCxnSpPr>
            <a:endCxn id="77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778" name="Google Shape;778;p60"/>
          <p:cNvCxnSpPr>
            <a:endCxn id="77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779" name="Google Shape;779;p60"/>
          <p:cNvCxnSpPr>
            <a:endCxn id="77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780" name="Google Shape;780;p60"/>
          <p:cNvCxnSpPr>
            <a:stCxn id="767" idx="6"/>
            <a:endCxn id="76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781" name="Google Shape;781;p60"/>
          <p:cNvCxnSpPr>
            <a:stCxn id="767" idx="6"/>
            <a:endCxn id="77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782" name="Google Shape;782;p60"/>
          <p:cNvCxnSpPr>
            <a:endCxn id="76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783" name="Google Shape;783;p60"/>
          <p:cNvCxnSpPr>
            <a:endCxn id="76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784" name="Google Shape;784;p60"/>
          <p:cNvCxnSpPr>
            <a:endCxn id="76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785" name="Google Shape;785;p60"/>
          <p:cNvCxnSpPr>
            <a:endCxn id="76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786" name="Google Shape;786;p60"/>
          <p:cNvCxnSpPr>
            <a:endCxn id="76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787" name="Google Shape;787;p60"/>
          <p:cNvSpPr/>
          <p:nvPr/>
        </p:nvSpPr>
        <p:spPr>
          <a:xfrm>
            <a:off x="5813875" y="3354900"/>
            <a:ext cx="890100" cy="11556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793" name="Google Shape;793;p6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Layers in between the input and output layers are the </a:t>
            </a:r>
            <a:r>
              <a:rPr b="1" lang="en" sz="2900">
                <a:solidFill>
                  <a:srgbClr val="434343"/>
                </a:solidFill>
                <a:latin typeface="Montserrat"/>
                <a:ea typeface="Montserrat"/>
                <a:cs typeface="Montserrat"/>
                <a:sym typeface="Montserrat"/>
              </a:rPr>
              <a:t>hidden layers.</a:t>
            </a:r>
            <a:endParaRPr b="1" sz="2900">
              <a:solidFill>
                <a:srgbClr val="434343"/>
              </a:solidFill>
              <a:latin typeface="Montserrat"/>
              <a:ea typeface="Montserrat"/>
              <a:cs typeface="Montserrat"/>
              <a:sym typeface="Montserrat"/>
            </a:endParaRPr>
          </a:p>
        </p:txBody>
      </p:sp>
      <p:pic>
        <p:nvPicPr>
          <p:cNvPr descr="watermark.jpg" id="794" name="Google Shape;794;p6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795" name="Google Shape;795;p6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796" name="Google Shape;796;p6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6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6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6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61"/>
          <p:cNvCxnSpPr>
            <a:stCxn id="796" idx="6"/>
            <a:endCxn id="799"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06" name="Google Shape;806;p61"/>
          <p:cNvCxnSpPr>
            <a:endCxn id="800"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07" name="Google Shape;807;p61"/>
          <p:cNvCxnSpPr>
            <a:stCxn id="799" idx="6"/>
            <a:endCxn id="802"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08" name="Google Shape;808;p61"/>
          <p:cNvCxnSpPr>
            <a:stCxn id="799" idx="6"/>
            <a:endCxn id="801"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09" name="Google Shape;809;p61"/>
          <p:cNvCxnSpPr>
            <a:stCxn id="799" idx="6"/>
            <a:endCxn id="803"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10" name="Google Shape;810;p61"/>
          <p:cNvCxnSpPr>
            <a:endCxn id="804"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11" name="Google Shape;811;p61"/>
          <p:cNvCxnSpPr>
            <a:endCxn id="804"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12" name="Google Shape;812;p61"/>
          <p:cNvCxnSpPr>
            <a:endCxn id="804"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13" name="Google Shape;813;p61"/>
          <p:cNvCxnSpPr>
            <a:stCxn id="800" idx="6"/>
            <a:endCxn id="801"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14" name="Google Shape;814;p61"/>
          <p:cNvCxnSpPr>
            <a:stCxn id="800" idx="6"/>
            <a:endCxn id="803"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15" name="Google Shape;815;p61"/>
          <p:cNvCxnSpPr>
            <a:endCxn id="802"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16" name="Google Shape;816;p61"/>
          <p:cNvCxnSpPr>
            <a:endCxn id="799"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17" name="Google Shape;817;p61"/>
          <p:cNvCxnSpPr>
            <a:endCxn id="800"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18" name="Google Shape;818;p61"/>
          <p:cNvCxnSpPr>
            <a:endCxn id="799"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19" name="Google Shape;819;p61"/>
          <p:cNvCxnSpPr>
            <a:endCxn id="800"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20" name="Google Shape;820;p61"/>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ctrTitle"/>
          </p:nvPr>
        </p:nvSpPr>
        <p:spPr>
          <a:xfrm>
            <a:off x="311700" y="1108500"/>
            <a:ext cx="88323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Let’s get started!</a:t>
            </a:r>
            <a:endParaRPr b="1">
              <a:latin typeface="Montserrat"/>
              <a:ea typeface="Montserrat"/>
              <a:cs typeface="Montserrat"/>
              <a:sym typeface="Montserrat"/>
            </a:endParaRPr>
          </a:p>
        </p:txBody>
      </p:sp>
      <p:pic>
        <p:nvPicPr>
          <p:cNvPr descr="watermark.jpg" id="87" name="Google Shape;87;p1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8" name="Google Shape;88;p1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6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26" name="Google Shape;826;p6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layers are difficult to interpret, due to their high interconnectivity and distance away from known input or output values.</a:t>
            </a:r>
            <a:endParaRPr b="1" sz="2900">
              <a:solidFill>
                <a:srgbClr val="434343"/>
              </a:solidFill>
              <a:latin typeface="Montserrat"/>
              <a:ea typeface="Montserrat"/>
              <a:cs typeface="Montserrat"/>
              <a:sym typeface="Montserrat"/>
            </a:endParaRPr>
          </a:p>
        </p:txBody>
      </p:sp>
      <p:pic>
        <p:nvPicPr>
          <p:cNvPr descr="watermark.jpg" id="827" name="Google Shape;827;p6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28" name="Google Shape;828;p6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29" name="Google Shape;829;p6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6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6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6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6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6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6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8" name="Google Shape;838;p62"/>
          <p:cNvCxnSpPr>
            <a:stCxn id="829" idx="6"/>
            <a:endCxn id="832"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39" name="Google Shape;839;p62"/>
          <p:cNvCxnSpPr>
            <a:endCxn id="833"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40" name="Google Shape;840;p62"/>
          <p:cNvCxnSpPr>
            <a:stCxn id="832" idx="6"/>
            <a:endCxn id="835"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41" name="Google Shape;841;p62"/>
          <p:cNvCxnSpPr>
            <a:stCxn id="832" idx="6"/>
            <a:endCxn id="834"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42" name="Google Shape;842;p62"/>
          <p:cNvCxnSpPr>
            <a:stCxn id="832" idx="6"/>
            <a:endCxn id="836"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43" name="Google Shape;843;p62"/>
          <p:cNvCxnSpPr>
            <a:endCxn id="837"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44" name="Google Shape;844;p62"/>
          <p:cNvCxnSpPr>
            <a:endCxn id="837"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45" name="Google Shape;845;p62"/>
          <p:cNvCxnSpPr>
            <a:endCxn id="837"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46" name="Google Shape;846;p62"/>
          <p:cNvCxnSpPr>
            <a:stCxn id="833" idx="6"/>
            <a:endCxn id="834"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47" name="Google Shape;847;p62"/>
          <p:cNvCxnSpPr>
            <a:stCxn id="833" idx="6"/>
            <a:endCxn id="836"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48" name="Google Shape;848;p62"/>
          <p:cNvCxnSpPr>
            <a:endCxn id="835"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49" name="Google Shape;849;p62"/>
          <p:cNvCxnSpPr>
            <a:endCxn id="832"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50" name="Google Shape;850;p62"/>
          <p:cNvCxnSpPr>
            <a:endCxn id="833"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51" name="Google Shape;851;p62"/>
          <p:cNvCxnSpPr>
            <a:endCxn id="832"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52" name="Google Shape;852;p62"/>
          <p:cNvCxnSpPr>
            <a:endCxn id="833"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53" name="Google Shape;853;p62"/>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6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59" name="Google Shape;859;p6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60" name="Google Shape;860;p6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861" name="Google Shape;861;p6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862" name="Google Shape;862;p63"/>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63"/>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63"/>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63"/>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63"/>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63"/>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63"/>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63"/>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63"/>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71" name="Google Shape;871;p63"/>
          <p:cNvCxnSpPr>
            <a:stCxn id="862" idx="6"/>
            <a:endCxn id="865"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872" name="Google Shape;872;p63"/>
          <p:cNvCxnSpPr>
            <a:endCxn id="866"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873" name="Google Shape;873;p63"/>
          <p:cNvCxnSpPr>
            <a:stCxn id="865" idx="6"/>
            <a:endCxn id="868"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874" name="Google Shape;874;p63"/>
          <p:cNvCxnSpPr>
            <a:stCxn id="865" idx="6"/>
            <a:endCxn id="867"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875" name="Google Shape;875;p63"/>
          <p:cNvCxnSpPr>
            <a:stCxn id="865" idx="6"/>
            <a:endCxn id="869"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876" name="Google Shape;876;p63"/>
          <p:cNvCxnSpPr>
            <a:endCxn id="870"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877" name="Google Shape;877;p63"/>
          <p:cNvCxnSpPr>
            <a:endCxn id="870"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878" name="Google Shape;878;p63"/>
          <p:cNvCxnSpPr>
            <a:endCxn id="870"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879" name="Google Shape;879;p63"/>
          <p:cNvCxnSpPr>
            <a:stCxn id="866" idx="6"/>
            <a:endCxn id="867"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880" name="Google Shape;880;p63"/>
          <p:cNvCxnSpPr>
            <a:stCxn id="866" idx="6"/>
            <a:endCxn id="869"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881" name="Google Shape;881;p63"/>
          <p:cNvCxnSpPr>
            <a:endCxn id="868"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882" name="Google Shape;882;p63"/>
          <p:cNvCxnSpPr>
            <a:endCxn id="865"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883" name="Google Shape;883;p63"/>
          <p:cNvCxnSpPr>
            <a:endCxn id="866"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884" name="Google Shape;884;p63"/>
          <p:cNvCxnSpPr>
            <a:endCxn id="865"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885" name="Google Shape;885;p63"/>
          <p:cNvCxnSpPr>
            <a:endCxn id="866"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886" name="Google Shape;886;p63"/>
          <p:cNvSpPr/>
          <p:nvPr/>
        </p:nvSpPr>
        <p:spPr>
          <a:xfrm>
            <a:off x="3669575" y="2680425"/>
            <a:ext cx="1936800" cy="2397300"/>
          </a:xfrm>
          <a:prstGeom prst="roundRect">
            <a:avLst>
              <a:gd fmla="val 16667" name="adj"/>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pic>
        <p:nvPicPr>
          <p:cNvPr id="891" name="Google Shape;891;p64"/>
          <p:cNvPicPr preferRelativeResize="0"/>
          <p:nvPr/>
        </p:nvPicPr>
        <p:blipFill>
          <a:blip r:embed="rId3">
            <a:alphaModFix/>
          </a:blip>
          <a:stretch>
            <a:fillRect/>
          </a:stretch>
        </p:blipFill>
        <p:spPr>
          <a:xfrm>
            <a:off x="1582250" y="2511225"/>
            <a:ext cx="5979500" cy="2290150"/>
          </a:xfrm>
          <a:prstGeom prst="rect">
            <a:avLst/>
          </a:prstGeom>
          <a:noFill/>
          <a:ln>
            <a:noFill/>
          </a:ln>
        </p:spPr>
      </p:pic>
      <p:sp>
        <p:nvSpPr>
          <p:cNvPr id="892" name="Google Shape;892;p6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893" name="Google Shape;893;p6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Neural Networks become </a:t>
            </a:r>
            <a:r>
              <a:rPr b="1" lang="en" sz="2900">
                <a:solidFill>
                  <a:srgbClr val="434343"/>
                </a:solidFill>
                <a:latin typeface="Montserrat"/>
                <a:ea typeface="Montserrat"/>
                <a:cs typeface="Montserrat"/>
                <a:sym typeface="Montserrat"/>
              </a:rPr>
              <a:t>“deep neural networks” </a:t>
            </a:r>
            <a:r>
              <a:rPr lang="en" sz="2900">
                <a:solidFill>
                  <a:srgbClr val="434343"/>
                </a:solidFill>
                <a:latin typeface="Montserrat"/>
                <a:ea typeface="Montserrat"/>
                <a:cs typeface="Montserrat"/>
                <a:sym typeface="Montserrat"/>
              </a:rPr>
              <a:t>if then contain 2 or more hidden layers.</a:t>
            </a:r>
            <a:endParaRPr sz="2900">
              <a:solidFill>
                <a:srgbClr val="434343"/>
              </a:solidFill>
              <a:latin typeface="Montserrat"/>
              <a:ea typeface="Montserrat"/>
              <a:cs typeface="Montserrat"/>
              <a:sym typeface="Montserrat"/>
            </a:endParaRPr>
          </a:p>
        </p:txBody>
      </p:sp>
      <p:pic>
        <p:nvPicPr>
          <p:cNvPr descr="watermark.jpg" id="894" name="Google Shape;894;p64"/>
          <p:cNvPicPr preferRelativeResize="0"/>
          <p:nvPr/>
        </p:nvPicPr>
        <p:blipFill rotWithShape="1">
          <a:blip r:embed="rId4">
            <a:alphaModFix/>
          </a:blip>
          <a:srcRect b="38251" l="51048" r="35216" t="14424"/>
          <a:stretch/>
        </p:blipFill>
        <p:spPr>
          <a:xfrm>
            <a:off x="152400" y="152400"/>
            <a:ext cx="890025" cy="859476"/>
          </a:xfrm>
          <a:prstGeom prst="rect">
            <a:avLst/>
          </a:prstGeom>
          <a:noFill/>
          <a:ln>
            <a:noFill/>
          </a:ln>
        </p:spPr>
      </p:pic>
      <p:pic>
        <p:nvPicPr>
          <p:cNvPr descr="watermark.jpg" id="895" name="Google Shape;895;p64"/>
          <p:cNvPicPr preferRelativeResize="0"/>
          <p:nvPr/>
        </p:nvPicPr>
        <p:blipFill rotWithShape="1">
          <a:blip r:embed="rId4">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9" name="Shape 899"/>
        <p:cNvGrpSpPr/>
        <p:nvPr/>
      </p:nvGrpSpPr>
      <p:grpSpPr>
        <a:xfrm>
          <a:off x="0" y="0"/>
          <a:ext cx="0" cy="0"/>
          <a:chOff x="0" y="0"/>
          <a:chExt cx="0" cy="0"/>
        </a:xfrm>
      </p:grpSpPr>
      <p:sp>
        <p:nvSpPr>
          <p:cNvPr id="900" name="Google Shape;900;p6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1" name="Google Shape;901;p6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Terminology:</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Input Layer: First layer that directly accepts real data values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Hidden Layer: Any layer between input and output layers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Output Layer: The final estimate of the output.</a:t>
            </a:r>
            <a:endParaRPr sz="2900">
              <a:solidFill>
                <a:srgbClr val="434343"/>
              </a:solidFill>
              <a:latin typeface="Montserrat"/>
              <a:ea typeface="Montserrat"/>
              <a:cs typeface="Montserrat"/>
              <a:sym typeface="Montserrat"/>
            </a:endParaRPr>
          </a:p>
        </p:txBody>
      </p:sp>
      <p:pic>
        <p:nvPicPr>
          <p:cNvPr descr="watermark.jpg" id="902" name="Google Shape;902;p6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03" name="Google Shape;903;p6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09" name="Google Shape;909;p66"/>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What is incredible about the neural network framework is that it can be used to approximate any function.</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Zhou Lu and later on Boris Hanin proved mathematically that Neural Networks can approximate any convex continuous function.</a:t>
            </a:r>
            <a:endParaRPr sz="2900">
              <a:solidFill>
                <a:srgbClr val="434343"/>
              </a:solidFill>
              <a:latin typeface="Montserrat"/>
              <a:ea typeface="Montserrat"/>
              <a:cs typeface="Montserrat"/>
              <a:sym typeface="Montserrat"/>
            </a:endParaRPr>
          </a:p>
        </p:txBody>
      </p:sp>
      <p:pic>
        <p:nvPicPr>
          <p:cNvPr descr="watermark.jpg" id="910" name="Google Shape;910;p6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1" name="Google Shape;911;p6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6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17" name="Google Shape;917;p67"/>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more details on this check out the Wikipedia page for “Universal Approximation Theorem”</a:t>
            </a:r>
            <a:endParaRPr sz="2900">
              <a:solidFill>
                <a:srgbClr val="434343"/>
              </a:solidFill>
              <a:latin typeface="Montserrat"/>
              <a:ea typeface="Montserrat"/>
              <a:cs typeface="Montserrat"/>
              <a:sym typeface="Montserrat"/>
            </a:endParaRPr>
          </a:p>
          <a:p>
            <a:pPr indent="0" lvl="0" marL="9144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18" name="Google Shape;918;p6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19" name="Google Shape;919;p6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3" name="Shape 923"/>
        <p:cNvGrpSpPr/>
        <p:nvPr/>
      </p:nvGrpSpPr>
      <p:grpSpPr>
        <a:xfrm>
          <a:off x="0" y="0"/>
          <a:ext cx="0" cy="0"/>
          <a:chOff x="0" y="0"/>
          <a:chExt cx="0" cy="0"/>
        </a:xfrm>
      </p:grpSpPr>
      <p:sp>
        <p:nvSpPr>
          <p:cNvPr id="924" name="Google Shape;924;p6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25" name="Google Shape;925;p6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in our simple model we saw that the perceptron itself contained a very simple summation function f(x).</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most use cases however that won’t be useful, we’ll want to be able to set constraints to our output values, especially in classification tasks.</a:t>
            </a:r>
            <a:endParaRPr sz="2900">
              <a:solidFill>
                <a:srgbClr val="434343"/>
              </a:solidFill>
              <a:latin typeface="Montserrat"/>
              <a:ea typeface="Montserrat"/>
              <a:cs typeface="Montserrat"/>
              <a:sym typeface="Montserrat"/>
            </a:endParaRPr>
          </a:p>
        </p:txBody>
      </p:sp>
      <p:pic>
        <p:nvPicPr>
          <p:cNvPr descr="watermark.jpg" id="926" name="Google Shape;926;p6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27" name="Google Shape;927;p6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33" name="Google Shape;933;p6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a classification tasks, it would be useful to have all outputs fall between 0 and 1.</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These values can then present probability assignments for each class.</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the next lecture, we’ll explore how to use </a:t>
            </a:r>
            <a:r>
              <a:rPr b="1" lang="en" sz="2900">
                <a:solidFill>
                  <a:srgbClr val="434343"/>
                </a:solidFill>
                <a:latin typeface="Montserrat"/>
                <a:ea typeface="Montserrat"/>
                <a:cs typeface="Montserrat"/>
                <a:sym typeface="Montserrat"/>
              </a:rPr>
              <a:t>activation functions</a:t>
            </a:r>
            <a:r>
              <a:rPr lang="en" sz="2900">
                <a:solidFill>
                  <a:srgbClr val="434343"/>
                </a:solidFill>
                <a:latin typeface="Montserrat"/>
                <a:ea typeface="Montserrat"/>
                <a:cs typeface="Montserrat"/>
                <a:sym typeface="Montserrat"/>
              </a:rPr>
              <a:t> to set boundaries to output values from the neuron.</a:t>
            </a:r>
            <a:endParaRPr sz="2900">
              <a:solidFill>
                <a:srgbClr val="434343"/>
              </a:solidFill>
              <a:latin typeface="Montserrat"/>
              <a:ea typeface="Montserrat"/>
              <a:cs typeface="Montserrat"/>
              <a:sym typeface="Montserrat"/>
            </a:endParaRPr>
          </a:p>
        </p:txBody>
      </p:sp>
      <p:pic>
        <p:nvPicPr>
          <p:cNvPr descr="watermark.jpg" id="934" name="Google Shape;934;p6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35" name="Google Shape;935;p6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7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941" name="Google Shape;941;p7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42" name="Google Shape;942;p7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43" name="Google Shape;943;p7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7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49" name="Google Shape;949;p7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that inputs </a:t>
            </a:r>
            <a:r>
              <a:rPr b="1" lang="en" sz="2900">
                <a:solidFill>
                  <a:srgbClr val="434343"/>
                </a:solidFill>
                <a:latin typeface="Montserrat"/>
                <a:ea typeface="Montserrat"/>
                <a:cs typeface="Montserrat"/>
                <a:sym typeface="Montserrat"/>
              </a:rPr>
              <a:t>x</a:t>
            </a:r>
            <a:r>
              <a:rPr lang="en" sz="2900">
                <a:solidFill>
                  <a:srgbClr val="434343"/>
                </a:solidFill>
                <a:latin typeface="Montserrat"/>
                <a:ea typeface="Montserrat"/>
                <a:cs typeface="Montserrat"/>
                <a:sym typeface="Montserrat"/>
              </a:rPr>
              <a:t> have a weight </a:t>
            </a:r>
            <a:r>
              <a:rPr b="1" lang="en" sz="2900">
                <a:solidFill>
                  <a:srgbClr val="434343"/>
                </a:solidFill>
                <a:latin typeface="Montserrat"/>
                <a:ea typeface="Montserrat"/>
                <a:cs typeface="Montserrat"/>
                <a:sym typeface="Montserrat"/>
              </a:rPr>
              <a:t>w </a:t>
            </a:r>
            <a:r>
              <a:rPr lang="en" sz="2900">
                <a:solidFill>
                  <a:srgbClr val="434343"/>
                </a:solidFill>
                <a:latin typeface="Montserrat"/>
                <a:ea typeface="Montserrat"/>
                <a:cs typeface="Montserrat"/>
                <a:sym typeface="Montserrat"/>
              </a:rPr>
              <a:t>and a bias term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attached to them in the perceptron model.</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0" name="Google Shape;950;p7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1" name="Google Shape;951;p7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Perceptron Model</a:t>
            </a:r>
            <a:endParaRPr b="1">
              <a:latin typeface="Montserrat"/>
              <a:ea typeface="Montserrat"/>
              <a:cs typeface="Montserrat"/>
              <a:sym typeface="Montserrat"/>
            </a:endParaRPr>
          </a:p>
        </p:txBody>
      </p:sp>
      <p:sp>
        <p:nvSpPr>
          <p:cNvPr id="94" name="Google Shape;94;p18"/>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95" name="Google Shape;95;p1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 name="Google Shape;96;p1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7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57" name="Google Shape;957;p7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Which means we have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Clearly </a:t>
            </a:r>
            <a:r>
              <a:rPr b="1" lang="en" sz="2900">
                <a:solidFill>
                  <a:srgbClr val="434343"/>
                </a:solidFill>
                <a:latin typeface="Montserrat"/>
                <a:ea typeface="Montserrat"/>
                <a:cs typeface="Montserrat"/>
                <a:sym typeface="Montserrat"/>
              </a:rPr>
              <a:t>w</a:t>
            </a:r>
            <a:r>
              <a:rPr lang="en" sz="2900">
                <a:solidFill>
                  <a:srgbClr val="434343"/>
                </a:solidFill>
                <a:latin typeface="Montserrat"/>
                <a:ea typeface="Montserrat"/>
                <a:cs typeface="Montserrat"/>
                <a:sym typeface="Montserrat"/>
              </a:rPr>
              <a:t> implies how much weight or strength to give the incoming input.</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think of </a:t>
            </a:r>
            <a:r>
              <a:rPr b="1" lang="en" sz="2900">
                <a:solidFill>
                  <a:srgbClr val="434343"/>
                </a:solidFill>
                <a:latin typeface="Montserrat"/>
                <a:ea typeface="Montserrat"/>
                <a:cs typeface="Montserrat"/>
                <a:sym typeface="Montserrat"/>
              </a:rPr>
              <a:t>b</a:t>
            </a:r>
            <a:r>
              <a:rPr lang="en" sz="2900">
                <a:solidFill>
                  <a:srgbClr val="434343"/>
                </a:solidFill>
                <a:latin typeface="Montserrat"/>
                <a:ea typeface="Montserrat"/>
                <a:cs typeface="Montserrat"/>
                <a:sym typeface="Montserrat"/>
              </a:rPr>
              <a:t> as an offset value, making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have to reach a certain threshold before having an effect.</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58" name="Google Shape;958;p7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59" name="Google Shape;959;p7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3" name="Shape 963"/>
        <p:cNvGrpSpPr/>
        <p:nvPr/>
      </p:nvGrpSpPr>
      <p:grpSpPr>
        <a:xfrm>
          <a:off x="0" y="0"/>
          <a:ext cx="0" cy="0"/>
          <a:chOff x="0" y="0"/>
          <a:chExt cx="0" cy="0"/>
        </a:xfrm>
      </p:grpSpPr>
      <p:sp>
        <p:nvSpPr>
          <p:cNvPr id="964" name="Google Shape;964;p7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65" name="Google Shape;965;p73"/>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For example if </a:t>
            </a:r>
            <a:r>
              <a:rPr b="1" lang="en" sz="2900">
                <a:solidFill>
                  <a:srgbClr val="434343"/>
                </a:solidFill>
                <a:latin typeface="Montserrat"/>
                <a:ea typeface="Montserrat"/>
                <a:cs typeface="Montserrat"/>
                <a:sym typeface="Montserrat"/>
              </a:rPr>
              <a:t>b= -10</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Then the effects of </a:t>
            </a:r>
            <a:r>
              <a:rPr b="1" lang="en" sz="2900">
                <a:solidFill>
                  <a:srgbClr val="434343"/>
                </a:solidFill>
                <a:latin typeface="Montserrat"/>
                <a:ea typeface="Montserrat"/>
                <a:cs typeface="Montserrat"/>
                <a:sym typeface="Montserrat"/>
              </a:rPr>
              <a:t>x*w</a:t>
            </a:r>
            <a:r>
              <a:rPr lang="en" sz="2900">
                <a:solidFill>
                  <a:srgbClr val="434343"/>
                </a:solidFill>
                <a:latin typeface="Montserrat"/>
                <a:ea typeface="Montserrat"/>
                <a:cs typeface="Montserrat"/>
                <a:sym typeface="Montserrat"/>
              </a:rPr>
              <a:t> won’t really start to overcome the bias until their product surpasses 10.</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After that, then the effect is solely based on the value of </a:t>
            </a:r>
            <a:r>
              <a:rPr b="1" lang="en" sz="2900">
                <a:solidFill>
                  <a:srgbClr val="434343"/>
                </a:solidFill>
                <a:latin typeface="Montserrat"/>
                <a:ea typeface="Montserrat"/>
                <a:cs typeface="Montserrat"/>
                <a:sym typeface="Montserrat"/>
              </a:rPr>
              <a:t>w.</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Thus the term “bias”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66" name="Google Shape;966;p7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67" name="Google Shape;967;p7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73" name="Google Shape;973;p74"/>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Next we want to set boundaries for the overall output value of:</a:t>
            </a:r>
            <a:endParaRPr b="1"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x*w + b</a:t>
            </a:r>
            <a:endParaRPr b="1"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We can state:</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b="1" lang="en" sz="2900">
                <a:solidFill>
                  <a:srgbClr val="434343"/>
                </a:solidFill>
                <a:latin typeface="Montserrat"/>
                <a:ea typeface="Montserrat"/>
                <a:cs typeface="Montserrat"/>
                <a:sym typeface="Montserrat"/>
              </a:rPr>
              <a:t>z = x*w + b</a:t>
            </a:r>
            <a:endParaRPr sz="2900">
              <a:solidFill>
                <a:srgbClr val="434343"/>
              </a:solidFill>
              <a:latin typeface="Montserrat"/>
              <a:ea typeface="Montserrat"/>
              <a:cs typeface="Montserrat"/>
              <a:sym typeface="Montserrat"/>
            </a:endParaRPr>
          </a:p>
          <a:p>
            <a:pPr indent="-412750" lvl="0" marL="9144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And then pass </a:t>
            </a:r>
            <a:r>
              <a:rPr b="1" lang="en" sz="2900">
                <a:solidFill>
                  <a:srgbClr val="434343"/>
                </a:solidFill>
                <a:latin typeface="Montserrat"/>
                <a:ea typeface="Montserrat"/>
                <a:cs typeface="Montserrat"/>
                <a:sym typeface="Montserrat"/>
              </a:rPr>
              <a:t>z </a:t>
            </a:r>
            <a:r>
              <a:rPr lang="en" sz="2900">
                <a:solidFill>
                  <a:srgbClr val="434343"/>
                </a:solidFill>
                <a:latin typeface="Montserrat"/>
                <a:ea typeface="Montserrat"/>
                <a:cs typeface="Montserrat"/>
                <a:sym typeface="Montserrat"/>
              </a:rPr>
              <a:t>through some activation function to limit its value. </a:t>
            </a:r>
            <a:endParaRPr sz="2900">
              <a:solidFill>
                <a:srgbClr val="434343"/>
              </a:solidFill>
              <a:latin typeface="Montserrat"/>
              <a:ea typeface="Montserrat"/>
              <a:cs typeface="Montserrat"/>
              <a:sym typeface="Montserrat"/>
            </a:endParaRPr>
          </a:p>
          <a:p>
            <a:pPr indent="0" lvl="0" marL="1371600" marR="0" rtl="0" algn="l">
              <a:lnSpc>
                <a:spcPct val="100000"/>
              </a:lnSpc>
              <a:spcBef>
                <a:spcPts val="1600"/>
              </a:spcBef>
              <a:spcAft>
                <a:spcPts val="1600"/>
              </a:spcAft>
              <a:buNone/>
            </a:pPr>
            <a:r>
              <a:t/>
            </a:r>
            <a:endParaRPr sz="2900">
              <a:solidFill>
                <a:srgbClr val="434343"/>
              </a:solidFill>
              <a:latin typeface="Montserrat"/>
              <a:ea typeface="Montserrat"/>
              <a:cs typeface="Montserrat"/>
              <a:sym typeface="Montserrat"/>
            </a:endParaRPr>
          </a:p>
        </p:txBody>
      </p:sp>
      <p:pic>
        <p:nvPicPr>
          <p:cNvPr descr="watermark.jpg" id="974" name="Google Shape;974;p7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75" name="Google Shape;975;p7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981" name="Google Shape;981;p75"/>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 lot of research has been done into activation functions and their effectiveness. </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explore some common activation functions.</a:t>
            </a:r>
            <a:endParaRPr sz="2900">
              <a:solidFill>
                <a:srgbClr val="434343"/>
              </a:solidFill>
              <a:latin typeface="Montserrat"/>
              <a:ea typeface="Montserrat"/>
              <a:cs typeface="Montserrat"/>
              <a:sym typeface="Montserrat"/>
            </a:endParaRPr>
          </a:p>
        </p:txBody>
      </p:sp>
      <p:pic>
        <p:nvPicPr>
          <p:cNvPr descr="watermark.jpg" id="982" name="Google Shape;982;p7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83" name="Google Shape;983;p7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7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989" name="Google Shape;989;p76"/>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Recall our simple perceptron has an f(X)</a:t>
            </a:r>
            <a:endParaRPr sz="2900">
              <a:solidFill>
                <a:srgbClr val="434343"/>
              </a:solidFill>
              <a:latin typeface="Montserrat"/>
              <a:ea typeface="Montserrat"/>
              <a:cs typeface="Montserrat"/>
              <a:sym typeface="Montserrat"/>
            </a:endParaRPr>
          </a:p>
        </p:txBody>
      </p:sp>
      <p:pic>
        <p:nvPicPr>
          <p:cNvPr descr="watermark.jpg" id="990" name="Google Shape;990;p7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991" name="Google Shape;991;p7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992" name="Google Shape;992;p76"/>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993" name="Google Shape;993;p76"/>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994" name="Google Shape;994;p76"/>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95" name="Google Shape;995;p76"/>
          <p:cNvCxnSpPr>
            <a:endCxn id="994"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996" name="Google Shape;996;p76"/>
          <p:cNvCxnSpPr>
            <a:endCxn id="994"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997" name="Google Shape;997;p76"/>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998" name="Google Shape;998;p76"/>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999" name="Google Shape;999;p76"/>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00" name="Google Shape;1000;p76"/>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01" name="Google Shape;1001;p76"/>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02" name="Google Shape;1002;p76"/>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03" name="Google Shape;1003;p76"/>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04" name="Google Shape;1004;p76"/>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10" name="Google Shape;1010;p77"/>
          <p:cNvSpPr txBox="1"/>
          <p:nvPr>
            <p:ph idx="1" type="body"/>
          </p:nvPr>
        </p:nvSpPr>
        <p:spPr>
          <a:xfrm>
            <a:off x="311700" y="9238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we had a binary classification problem, we would want an output of either 0 or 1.</a:t>
            </a:r>
            <a:endParaRPr sz="2900">
              <a:solidFill>
                <a:srgbClr val="434343"/>
              </a:solidFill>
              <a:latin typeface="Montserrat"/>
              <a:ea typeface="Montserrat"/>
              <a:cs typeface="Montserrat"/>
              <a:sym typeface="Montserrat"/>
            </a:endParaRPr>
          </a:p>
        </p:txBody>
      </p:sp>
      <p:pic>
        <p:nvPicPr>
          <p:cNvPr descr="watermark.jpg" id="1011" name="Google Shape;1011;p7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12" name="Google Shape;1012;p7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013" name="Google Shape;1013;p77"/>
          <p:cNvSpPr txBox="1"/>
          <p:nvPr>
            <p:ph type="title"/>
          </p:nvPr>
        </p:nvSpPr>
        <p:spPr>
          <a:xfrm>
            <a:off x="94925"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Inputs</a:t>
            </a:r>
            <a:endParaRPr b="1">
              <a:solidFill>
                <a:srgbClr val="351C75"/>
              </a:solidFill>
              <a:latin typeface="Montserrat"/>
              <a:ea typeface="Montserrat"/>
              <a:cs typeface="Montserrat"/>
              <a:sym typeface="Montserrat"/>
            </a:endParaRPr>
          </a:p>
        </p:txBody>
      </p:sp>
      <p:sp>
        <p:nvSpPr>
          <p:cNvPr id="1014" name="Google Shape;1014;p77"/>
          <p:cNvSpPr txBox="1"/>
          <p:nvPr>
            <p:ph type="title"/>
          </p:nvPr>
        </p:nvSpPr>
        <p:spPr>
          <a:xfrm>
            <a:off x="7109750" y="2620275"/>
            <a:ext cx="213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Output</a:t>
            </a:r>
            <a:endParaRPr b="1">
              <a:solidFill>
                <a:srgbClr val="351C75"/>
              </a:solidFill>
              <a:latin typeface="Montserrat"/>
              <a:ea typeface="Montserrat"/>
              <a:cs typeface="Montserrat"/>
              <a:sym typeface="Montserrat"/>
            </a:endParaRPr>
          </a:p>
        </p:txBody>
      </p:sp>
      <p:sp>
        <p:nvSpPr>
          <p:cNvPr id="1015" name="Google Shape;1015;p77"/>
          <p:cNvSpPr/>
          <p:nvPr/>
        </p:nvSpPr>
        <p:spPr>
          <a:xfrm>
            <a:off x="3905925" y="2363725"/>
            <a:ext cx="1007700" cy="1007700"/>
          </a:xfrm>
          <a:prstGeom prst="ellipse">
            <a:avLst/>
          </a:prstGeom>
          <a:solidFill>
            <a:srgbClr val="EAD1DC"/>
          </a:solidFill>
          <a:ln cap="flat" cmpd="sng" w="76200">
            <a:solidFill>
              <a:srgbClr val="674EA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16" name="Google Shape;1016;p77"/>
          <p:cNvCxnSpPr>
            <a:endCxn id="1015" idx="1"/>
          </p:cNvCxnSpPr>
          <p:nvPr/>
        </p:nvCxnSpPr>
        <p:spPr>
          <a:xfrm>
            <a:off x="2272099" y="2252399"/>
            <a:ext cx="1781400" cy="258900"/>
          </a:xfrm>
          <a:prstGeom prst="straightConnector1">
            <a:avLst/>
          </a:prstGeom>
          <a:noFill/>
          <a:ln cap="flat" cmpd="sng" w="38100">
            <a:solidFill>
              <a:srgbClr val="674EA7"/>
            </a:solidFill>
            <a:prstDash val="solid"/>
            <a:round/>
            <a:headEnd len="med" w="med" type="none"/>
            <a:tailEnd len="med" w="med" type="triangle"/>
          </a:ln>
        </p:spPr>
      </p:cxnSp>
      <p:cxnSp>
        <p:nvCxnSpPr>
          <p:cNvPr id="1017" name="Google Shape;1017;p77"/>
          <p:cNvCxnSpPr>
            <a:endCxn id="1015" idx="3"/>
          </p:cNvCxnSpPr>
          <p:nvPr/>
        </p:nvCxnSpPr>
        <p:spPr>
          <a:xfrm flipH="1" rot="10800000">
            <a:off x="2285899" y="3223851"/>
            <a:ext cx="1767600" cy="547800"/>
          </a:xfrm>
          <a:prstGeom prst="straightConnector1">
            <a:avLst/>
          </a:prstGeom>
          <a:noFill/>
          <a:ln cap="flat" cmpd="sng" w="38100">
            <a:solidFill>
              <a:srgbClr val="674EA7"/>
            </a:solidFill>
            <a:prstDash val="solid"/>
            <a:round/>
            <a:headEnd len="med" w="med" type="none"/>
            <a:tailEnd len="med" w="med" type="triangle"/>
          </a:ln>
        </p:spPr>
      </p:cxnSp>
      <p:cxnSp>
        <p:nvCxnSpPr>
          <p:cNvPr id="1018" name="Google Shape;1018;p77"/>
          <p:cNvCxnSpPr/>
          <p:nvPr/>
        </p:nvCxnSpPr>
        <p:spPr>
          <a:xfrm>
            <a:off x="4913625" y="2905975"/>
            <a:ext cx="1846800" cy="0"/>
          </a:xfrm>
          <a:prstGeom prst="straightConnector1">
            <a:avLst/>
          </a:prstGeom>
          <a:noFill/>
          <a:ln cap="flat" cmpd="sng" w="38100">
            <a:solidFill>
              <a:srgbClr val="674EA7"/>
            </a:solidFill>
            <a:prstDash val="solid"/>
            <a:round/>
            <a:headEnd len="med" w="med" type="none"/>
            <a:tailEnd len="med" w="med" type="triangle"/>
          </a:ln>
        </p:spPr>
      </p:cxnSp>
      <p:sp>
        <p:nvSpPr>
          <p:cNvPr id="1019" name="Google Shape;1019;p77"/>
          <p:cNvSpPr txBox="1"/>
          <p:nvPr>
            <p:ph type="title"/>
          </p:nvPr>
        </p:nvSpPr>
        <p:spPr>
          <a:xfrm>
            <a:off x="1627850" y="19386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x1</a:t>
            </a:r>
            <a:endParaRPr b="1">
              <a:solidFill>
                <a:srgbClr val="351C75"/>
              </a:solidFill>
              <a:latin typeface="Montserrat"/>
              <a:ea typeface="Montserrat"/>
              <a:cs typeface="Montserrat"/>
              <a:sym typeface="Montserrat"/>
            </a:endParaRPr>
          </a:p>
        </p:txBody>
      </p:sp>
      <p:sp>
        <p:nvSpPr>
          <p:cNvPr id="1020" name="Google Shape;1020;p77"/>
          <p:cNvSpPr txBox="1"/>
          <p:nvPr>
            <p:ph type="title"/>
          </p:nvPr>
        </p:nvSpPr>
        <p:spPr>
          <a:xfrm>
            <a:off x="5670750" y="23457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y</a:t>
            </a:r>
            <a:endParaRPr b="1">
              <a:solidFill>
                <a:srgbClr val="351C75"/>
              </a:solidFill>
              <a:latin typeface="Montserrat"/>
              <a:ea typeface="Montserrat"/>
              <a:cs typeface="Montserrat"/>
              <a:sym typeface="Montserrat"/>
            </a:endParaRPr>
          </a:p>
        </p:txBody>
      </p:sp>
      <p:sp>
        <p:nvSpPr>
          <p:cNvPr id="1021" name="Google Shape;1021;p77"/>
          <p:cNvSpPr txBox="1"/>
          <p:nvPr>
            <p:ph type="title"/>
          </p:nvPr>
        </p:nvSpPr>
        <p:spPr>
          <a:xfrm>
            <a:off x="3964725" y="25812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f(X)</a:t>
            </a:r>
            <a:endParaRPr b="1">
              <a:solidFill>
                <a:srgbClr val="351C75"/>
              </a:solidFill>
              <a:latin typeface="Montserrat"/>
              <a:ea typeface="Montserrat"/>
              <a:cs typeface="Montserrat"/>
              <a:sym typeface="Montserrat"/>
            </a:endParaRPr>
          </a:p>
        </p:txBody>
      </p:sp>
      <p:sp>
        <p:nvSpPr>
          <p:cNvPr id="1022" name="Google Shape;1022;p77"/>
          <p:cNvSpPr txBox="1"/>
          <p:nvPr>
            <p:ph type="title"/>
          </p:nvPr>
        </p:nvSpPr>
        <p:spPr>
          <a:xfrm>
            <a:off x="1780250" y="3637300"/>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x2</a:t>
            </a:r>
            <a:endParaRPr b="1">
              <a:solidFill>
                <a:srgbClr val="351C75"/>
              </a:solidFill>
              <a:latin typeface="Montserrat"/>
              <a:ea typeface="Montserrat"/>
              <a:cs typeface="Montserrat"/>
              <a:sym typeface="Montserrat"/>
            </a:endParaRPr>
          </a:p>
        </p:txBody>
      </p:sp>
      <p:sp>
        <p:nvSpPr>
          <p:cNvPr id="1023" name="Google Shape;1023;p77"/>
          <p:cNvSpPr txBox="1"/>
          <p:nvPr>
            <p:ph type="title"/>
          </p:nvPr>
        </p:nvSpPr>
        <p:spPr>
          <a:xfrm>
            <a:off x="2724650" y="175982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w1</a:t>
            </a:r>
            <a:endParaRPr b="1">
              <a:solidFill>
                <a:srgbClr val="351C75"/>
              </a:solidFill>
              <a:latin typeface="Montserrat"/>
              <a:ea typeface="Montserrat"/>
              <a:cs typeface="Montserrat"/>
              <a:sym typeface="Montserrat"/>
            </a:endParaRPr>
          </a:p>
        </p:txBody>
      </p:sp>
      <p:sp>
        <p:nvSpPr>
          <p:cNvPr id="1024" name="Google Shape;1024;p77"/>
          <p:cNvSpPr txBox="1"/>
          <p:nvPr>
            <p:ph type="title"/>
          </p:nvPr>
        </p:nvSpPr>
        <p:spPr>
          <a:xfrm>
            <a:off x="2724650" y="29059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w2</a:t>
            </a:r>
            <a:endParaRPr b="1">
              <a:solidFill>
                <a:srgbClr val="351C75"/>
              </a:solidFill>
              <a:latin typeface="Montserrat"/>
              <a:ea typeface="Montserrat"/>
              <a:cs typeface="Montserrat"/>
              <a:sym typeface="Montserrat"/>
            </a:endParaRPr>
          </a:p>
        </p:txBody>
      </p:sp>
      <p:sp>
        <p:nvSpPr>
          <p:cNvPr id="1025" name="Google Shape;1025;p77"/>
          <p:cNvSpPr txBox="1"/>
          <p:nvPr>
            <p:ph type="title"/>
          </p:nvPr>
        </p:nvSpPr>
        <p:spPr>
          <a:xfrm>
            <a:off x="3837200" y="3291375"/>
            <a:ext cx="8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351C75"/>
                </a:solidFill>
                <a:latin typeface="Montserrat"/>
                <a:ea typeface="Montserrat"/>
                <a:cs typeface="Montserrat"/>
                <a:sym typeface="Montserrat"/>
              </a:rPr>
              <a:t>+b</a:t>
            </a:r>
            <a:endParaRPr b="1">
              <a:solidFill>
                <a:srgbClr val="351C75"/>
              </a:solidFill>
              <a:latin typeface="Montserrat"/>
              <a:ea typeface="Montserrat"/>
              <a:cs typeface="Montserrat"/>
              <a:sym typeface="Montserrat"/>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031" name="Google Shape;1031;p78"/>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avoid confusion, let’s define the total  inputs as a variable </a:t>
            </a:r>
            <a:r>
              <a:rPr b="1" lang="en" sz="2900">
                <a:solidFill>
                  <a:srgbClr val="434343"/>
                </a:solidFill>
                <a:latin typeface="Montserrat"/>
                <a:ea typeface="Montserrat"/>
                <a:cs typeface="Montserrat"/>
                <a:sym typeface="Montserrat"/>
              </a:rPr>
              <a:t>z.</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Where </a:t>
            </a:r>
            <a:r>
              <a:rPr b="1" lang="en" sz="2900">
                <a:solidFill>
                  <a:srgbClr val="434343"/>
                </a:solidFill>
                <a:latin typeface="Montserrat"/>
                <a:ea typeface="Montserrat"/>
                <a:cs typeface="Montserrat"/>
                <a:sym typeface="Montserrat"/>
              </a:rPr>
              <a:t>z = wx + b</a:t>
            </a:r>
            <a:endParaRPr b="1"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In this context, we’ll then refer to activation functions as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a:t>
            </a:r>
            <a:endParaRPr sz="2900">
              <a:solidFill>
                <a:srgbClr val="434343"/>
              </a:solidFill>
              <a:latin typeface="Montserrat"/>
              <a:ea typeface="Montserrat"/>
              <a:cs typeface="Montserrat"/>
              <a:sym typeface="Montserrat"/>
            </a:endParaRPr>
          </a:p>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Keep in mind, you will often see these variables capitalized </a:t>
            </a:r>
            <a:r>
              <a:rPr b="1" lang="en" sz="2900">
                <a:solidFill>
                  <a:srgbClr val="434343"/>
                </a:solidFill>
                <a:latin typeface="Montserrat"/>
                <a:ea typeface="Montserrat"/>
                <a:cs typeface="Montserrat"/>
                <a:sym typeface="Montserrat"/>
              </a:rPr>
              <a:t>f(Z)</a:t>
            </a:r>
            <a:r>
              <a:rPr lang="en" sz="2900">
                <a:solidFill>
                  <a:srgbClr val="434343"/>
                </a:solidFill>
                <a:latin typeface="Montserrat"/>
                <a:ea typeface="Montserrat"/>
                <a:cs typeface="Montserrat"/>
                <a:sym typeface="Montserrat"/>
              </a:rPr>
              <a:t> or </a:t>
            </a:r>
            <a:r>
              <a:rPr b="1" lang="en" sz="2900">
                <a:solidFill>
                  <a:srgbClr val="434343"/>
                </a:solidFill>
                <a:latin typeface="Montserrat"/>
                <a:ea typeface="Montserrat"/>
                <a:cs typeface="Montserrat"/>
                <a:sym typeface="Montserrat"/>
              </a:rPr>
              <a:t>X </a:t>
            </a:r>
            <a:r>
              <a:rPr lang="en" sz="2900">
                <a:solidFill>
                  <a:srgbClr val="434343"/>
                </a:solidFill>
                <a:latin typeface="Montserrat"/>
                <a:ea typeface="Montserrat"/>
                <a:cs typeface="Montserrat"/>
                <a:sym typeface="Montserrat"/>
              </a:rPr>
              <a:t>to denote a tensor input consisting of multiple values.</a:t>
            </a:r>
            <a:endParaRPr sz="2900">
              <a:solidFill>
                <a:srgbClr val="434343"/>
              </a:solidFill>
              <a:latin typeface="Montserrat"/>
              <a:ea typeface="Montserrat"/>
              <a:cs typeface="Montserrat"/>
              <a:sym typeface="Montserrat"/>
            </a:endParaRPr>
          </a:p>
        </p:txBody>
      </p:sp>
      <p:pic>
        <p:nvPicPr>
          <p:cNvPr descr="watermark.jpg" id="1032" name="Google Shape;1032;p7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33" name="Google Shape;1033;p7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7" name="Shape 1037"/>
        <p:cNvGrpSpPr/>
        <p:nvPr/>
      </p:nvGrpSpPr>
      <p:grpSpPr>
        <a:xfrm>
          <a:off x="0" y="0"/>
          <a:ext cx="0" cy="0"/>
          <a:chOff x="0" y="0"/>
          <a:chExt cx="0" cy="0"/>
        </a:xfrm>
      </p:grpSpPr>
      <p:sp>
        <p:nvSpPr>
          <p:cNvPr id="1038" name="Google Shape;1038;p7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39" name="Google Shape;1039;p79"/>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most simple networks rely on a basic </a:t>
            </a:r>
            <a:r>
              <a:rPr b="1" lang="en" sz="3000">
                <a:solidFill>
                  <a:srgbClr val="434343"/>
                </a:solidFill>
                <a:latin typeface="Montserrat"/>
                <a:ea typeface="Montserrat"/>
                <a:cs typeface="Montserrat"/>
                <a:sym typeface="Montserrat"/>
              </a:rPr>
              <a:t>step function</a:t>
            </a:r>
            <a:r>
              <a:rPr lang="en" sz="3000">
                <a:solidFill>
                  <a:srgbClr val="434343"/>
                </a:solidFill>
                <a:latin typeface="Montserrat"/>
                <a:ea typeface="Montserrat"/>
                <a:cs typeface="Montserrat"/>
                <a:sym typeface="Montserrat"/>
              </a:rPr>
              <a:t> that outputs 0 or 1.</a:t>
            </a:r>
            <a:endParaRPr sz="3000">
              <a:solidFill>
                <a:srgbClr val="434343"/>
              </a:solidFill>
              <a:latin typeface="Montserrat"/>
              <a:ea typeface="Montserrat"/>
              <a:cs typeface="Montserrat"/>
              <a:sym typeface="Montserrat"/>
            </a:endParaRPr>
          </a:p>
        </p:txBody>
      </p:sp>
      <p:pic>
        <p:nvPicPr>
          <p:cNvPr descr="watermark.jpg" id="1040" name="Google Shape;1040;p7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1" name="Google Shape;1041;p7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42" name="Google Shape;1042;p7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43" name="Google Shape;1043;p7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44" name="Google Shape;1044;p79"/>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45" name="Google Shape;1045;p7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46" name="Google Shape;1046;p7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47" name="Google Shape;1047;p7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48" name="Google Shape;1048;p79"/>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49" name="Google Shape;1049;p7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8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55" name="Google Shape;1055;p80"/>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Regardless of the values, this always outputs 0 or 1.</a:t>
            </a:r>
            <a:endParaRPr sz="3000">
              <a:solidFill>
                <a:srgbClr val="434343"/>
              </a:solidFill>
              <a:latin typeface="Montserrat"/>
              <a:ea typeface="Montserrat"/>
              <a:cs typeface="Montserrat"/>
              <a:sym typeface="Montserrat"/>
            </a:endParaRPr>
          </a:p>
        </p:txBody>
      </p:sp>
      <p:pic>
        <p:nvPicPr>
          <p:cNvPr descr="watermark.jpg" id="1056" name="Google Shape;1056;p8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57" name="Google Shape;1057;p8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58" name="Google Shape;1058;p8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59" name="Google Shape;1059;p8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60" name="Google Shape;1060;p80"/>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61" name="Google Shape;1061;p8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62" name="Google Shape;1062;p8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63" name="Google Shape;1063;p8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64" name="Google Shape;1064;p80"/>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65" name="Google Shape;1065;p8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8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71" name="Google Shape;1071;p81"/>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sort of function could be useful for classification (0 or 1 class).</a:t>
            </a:r>
            <a:endParaRPr sz="3000">
              <a:solidFill>
                <a:srgbClr val="434343"/>
              </a:solidFill>
              <a:latin typeface="Montserrat"/>
              <a:ea typeface="Montserrat"/>
              <a:cs typeface="Montserrat"/>
              <a:sym typeface="Montserrat"/>
            </a:endParaRPr>
          </a:p>
        </p:txBody>
      </p:sp>
      <p:pic>
        <p:nvPicPr>
          <p:cNvPr descr="watermark.jpg" id="1072" name="Google Shape;1072;p8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73" name="Google Shape;1073;p8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74" name="Google Shape;1074;p81"/>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75" name="Google Shape;1075;p8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76" name="Google Shape;1076;p8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77" name="Google Shape;1077;p81"/>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78" name="Google Shape;1078;p81"/>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79" name="Google Shape;1079;p81"/>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80" name="Google Shape;1080;p81"/>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81" name="Google Shape;1081;p8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02" name="Google Shape;102;p19"/>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To begin understanding deep learning, we will build up our model abstractions: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Single Biological Neuron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Perceptron</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Multi-layer Perceptron Model</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Deep Learning Neural Network</a:t>
            </a:r>
            <a:endParaRPr sz="2900">
              <a:solidFill>
                <a:srgbClr val="434343"/>
              </a:solidFill>
              <a:latin typeface="Montserrat"/>
              <a:ea typeface="Montserrat"/>
              <a:cs typeface="Montserrat"/>
              <a:sym typeface="Montserrat"/>
            </a:endParaRPr>
          </a:p>
        </p:txBody>
      </p:sp>
      <p:pic>
        <p:nvPicPr>
          <p:cNvPr descr="watermark.jpg" id="103" name="Google Shape;103;p1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4" name="Google Shape;104;p1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5" name="Shape 1085"/>
        <p:cNvGrpSpPr/>
        <p:nvPr/>
      </p:nvGrpSpPr>
      <p:grpSpPr>
        <a:xfrm>
          <a:off x="0" y="0"/>
          <a:ext cx="0" cy="0"/>
          <a:chOff x="0" y="0"/>
          <a:chExt cx="0" cy="0"/>
        </a:xfrm>
      </p:grpSpPr>
      <p:sp>
        <p:nvSpPr>
          <p:cNvPr id="1086" name="Google Shape;1086;p8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087" name="Google Shape;1087;p82"/>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However this is a very “strong” function, since small changes aren’t reflected.</a:t>
            </a:r>
            <a:endParaRPr sz="3000">
              <a:solidFill>
                <a:srgbClr val="434343"/>
              </a:solidFill>
              <a:latin typeface="Montserrat"/>
              <a:ea typeface="Montserrat"/>
              <a:cs typeface="Montserrat"/>
              <a:sym typeface="Montserrat"/>
            </a:endParaRPr>
          </a:p>
        </p:txBody>
      </p:sp>
      <p:pic>
        <p:nvPicPr>
          <p:cNvPr descr="watermark.jpg" id="1088" name="Google Shape;1088;p8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089" name="Google Shape;1089;p8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090" name="Google Shape;1090;p82"/>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091" name="Google Shape;1091;p82"/>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092" name="Google Shape;1092;p82"/>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093" name="Google Shape;1093;p82"/>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094" name="Google Shape;1094;p82"/>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095" name="Google Shape;1095;p82"/>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096" name="Google Shape;1096;p82"/>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097" name="Google Shape;1097;p82"/>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8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03" name="Google Shape;1103;p83"/>
          <p:cNvSpPr txBox="1"/>
          <p:nvPr>
            <p:ph idx="1" type="body"/>
          </p:nvPr>
        </p:nvSpPr>
        <p:spPr>
          <a:xfrm>
            <a:off x="311700" y="1152475"/>
            <a:ext cx="85206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is just an immediate cut off that splits between 0 and 1.</a:t>
            </a:r>
            <a:endParaRPr sz="3000">
              <a:solidFill>
                <a:srgbClr val="434343"/>
              </a:solidFill>
              <a:latin typeface="Montserrat"/>
              <a:ea typeface="Montserrat"/>
              <a:cs typeface="Montserrat"/>
              <a:sym typeface="Montserrat"/>
            </a:endParaRPr>
          </a:p>
        </p:txBody>
      </p:sp>
      <p:pic>
        <p:nvPicPr>
          <p:cNvPr descr="watermark.jpg" id="1104" name="Google Shape;1104;p8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05" name="Google Shape;1105;p8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06" name="Google Shape;1106;p83"/>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07" name="Google Shape;1107;p83"/>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08" name="Google Shape;1108;p83"/>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09" name="Google Shape;1109;p83"/>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10" name="Google Shape;1110;p83"/>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1" name="Google Shape;1111;p83"/>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12" name="Google Shape;1112;p83"/>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13" name="Google Shape;1113;p83"/>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14" name="Google Shape;1114;p83"/>
          <p:cNvSpPr/>
          <p:nvPr/>
        </p:nvSpPr>
        <p:spPr>
          <a:xfrm rot="-620905">
            <a:off x="5086876" y="3164515"/>
            <a:ext cx="1128964" cy="31169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8" name="Shape 1118"/>
        <p:cNvGrpSpPr/>
        <p:nvPr/>
      </p:nvGrpSpPr>
      <p:grpSpPr>
        <a:xfrm>
          <a:off x="0" y="0"/>
          <a:ext cx="0" cy="0"/>
          <a:chOff x="0" y="0"/>
          <a:chExt cx="0" cy="0"/>
        </a:xfrm>
      </p:grpSpPr>
      <p:sp>
        <p:nvSpPr>
          <p:cNvPr id="1119" name="Google Shape;1119;p8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20" name="Google Shape;1120;p84"/>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It would be nice if we could have a more dynamic function, for example the red line!</a:t>
            </a:r>
            <a:endParaRPr sz="3000">
              <a:solidFill>
                <a:srgbClr val="434343"/>
              </a:solidFill>
              <a:latin typeface="Montserrat"/>
              <a:ea typeface="Montserrat"/>
              <a:cs typeface="Montserrat"/>
              <a:sym typeface="Montserrat"/>
            </a:endParaRPr>
          </a:p>
        </p:txBody>
      </p:sp>
      <p:pic>
        <p:nvPicPr>
          <p:cNvPr descr="watermark.jpg" id="1121" name="Google Shape;1121;p8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2" name="Google Shape;1122;p8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23" name="Google Shape;1123;p84"/>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24" name="Google Shape;1124;p84"/>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25" name="Google Shape;1125;p84"/>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26" name="Google Shape;1126;p84"/>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27" name="Google Shape;1127;p84"/>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28" name="Google Shape;1128;p84"/>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29" name="Google Shape;1129;p84"/>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30" name="Google Shape;1130;p84"/>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31" name="Google Shape;1131;p84"/>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8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37" name="Google Shape;1137;p8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Lucky for us, this is the sigmoid function!</a:t>
            </a:r>
            <a:endParaRPr sz="3000">
              <a:solidFill>
                <a:srgbClr val="434343"/>
              </a:solidFill>
              <a:latin typeface="Montserrat"/>
              <a:ea typeface="Montserrat"/>
              <a:cs typeface="Montserrat"/>
              <a:sym typeface="Montserrat"/>
            </a:endParaRPr>
          </a:p>
        </p:txBody>
      </p:sp>
      <p:pic>
        <p:nvPicPr>
          <p:cNvPr descr="watermark.jpg" id="1138" name="Google Shape;1138;p8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39" name="Google Shape;1139;p8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40" name="Google Shape;1140;p85"/>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41" name="Google Shape;1141;p85"/>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42" name="Google Shape;1142;p85"/>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43" name="Google Shape;1143;p85"/>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44" name="Google Shape;1144;p85"/>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45" name="Google Shape;1145;p85"/>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46" name="Google Shape;1146;p85"/>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47" name="Google Shape;1147;p85"/>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48" name="Google Shape;1148;p85"/>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49" name="Google Shape;1149;p85"/>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55" name="Google Shape;1155;p8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Changing the activation function used can be beneficial depending on the task!</a:t>
            </a:r>
            <a:endParaRPr sz="3000">
              <a:solidFill>
                <a:srgbClr val="434343"/>
              </a:solidFill>
              <a:latin typeface="Montserrat"/>
              <a:ea typeface="Montserrat"/>
              <a:cs typeface="Montserrat"/>
              <a:sym typeface="Montserrat"/>
            </a:endParaRPr>
          </a:p>
        </p:txBody>
      </p:sp>
      <p:pic>
        <p:nvPicPr>
          <p:cNvPr descr="watermark.jpg" id="1156" name="Google Shape;1156;p8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57" name="Google Shape;1157;p8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58" name="Google Shape;1158;p86"/>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59" name="Google Shape;1159;p86"/>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60" name="Google Shape;1160;p86"/>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61" name="Google Shape;1161;p86"/>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62" name="Google Shape;1162;p86"/>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63" name="Google Shape;1163;p86"/>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64" name="Google Shape;1164;p86"/>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65" name="Google Shape;1165;p86"/>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66" name="Google Shape;1166;p86"/>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67" name="Google Shape;1167;p86"/>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1" name="Shape 1171"/>
        <p:cNvGrpSpPr/>
        <p:nvPr/>
      </p:nvGrpSpPr>
      <p:grpSpPr>
        <a:xfrm>
          <a:off x="0" y="0"/>
          <a:ext cx="0" cy="0"/>
          <a:chOff x="0" y="0"/>
          <a:chExt cx="0" cy="0"/>
        </a:xfrm>
      </p:grpSpPr>
      <p:sp>
        <p:nvSpPr>
          <p:cNvPr id="1172" name="Google Shape;1172;p8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73" name="Google Shape;1173;p8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still works for classification, and will be more sensitive to small changes.</a:t>
            </a:r>
            <a:endParaRPr sz="3000">
              <a:solidFill>
                <a:srgbClr val="434343"/>
              </a:solidFill>
              <a:latin typeface="Montserrat"/>
              <a:ea typeface="Montserrat"/>
              <a:cs typeface="Montserrat"/>
              <a:sym typeface="Montserrat"/>
            </a:endParaRPr>
          </a:p>
        </p:txBody>
      </p:sp>
      <p:pic>
        <p:nvPicPr>
          <p:cNvPr descr="watermark.jpg" id="1174" name="Google Shape;1174;p8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75" name="Google Shape;1175;p8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76" name="Google Shape;1176;p87"/>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77" name="Google Shape;1177;p87"/>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78" name="Google Shape;1178;p87"/>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79" name="Google Shape;1179;p87"/>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80" name="Google Shape;1180;p87"/>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81" name="Google Shape;1181;p87"/>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cxnSp>
        <p:nvCxnSpPr>
          <p:cNvPr id="1182" name="Google Shape;1182;p87"/>
          <p:cNvCxnSpPr/>
          <p:nvPr/>
        </p:nvCxnSpPr>
        <p:spPr>
          <a:xfrm flipH="1" rot="10800000">
            <a:off x="3666075" y="2631625"/>
            <a:ext cx="2634300" cy="1317300"/>
          </a:xfrm>
          <a:prstGeom prst="bentConnector3">
            <a:avLst>
              <a:gd fmla="val 50000" name="adj1"/>
            </a:avLst>
          </a:prstGeom>
          <a:noFill/>
          <a:ln cap="flat" cmpd="sng" w="38100">
            <a:solidFill>
              <a:srgbClr val="1155CC"/>
            </a:solidFill>
            <a:prstDash val="solid"/>
            <a:round/>
            <a:headEnd len="med" w="med" type="none"/>
            <a:tailEnd len="med" w="med" type="none"/>
          </a:ln>
        </p:spPr>
      </p:cxnSp>
      <p:sp>
        <p:nvSpPr>
          <p:cNvPr id="1183" name="Google Shape;1183;p87"/>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cxnSp>
        <p:nvCxnSpPr>
          <p:cNvPr id="1184" name="Google Shape;1184;p87"/>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pic>
        <p:nvPicPr>
          <p:cNvPr id="1185" name="Google Shape;1185;p87"/>
          <p:cNvPicPr preferRelativeResize="0"/>
          <p:nvPr/>
        </p:nvPicPr>
        <p:blipFill>
          <a:blip r:embed="rId4">
            <a:alphaModFix/>
          </a:blip>
          <a:stretch>
            <a:fillRect/>
          </a:stretch>
        </p:blipFill>
        <p:spPr>
          <a:xfrm>
            <a:off x="6662367" y="2476574"/>
            <a:ext cx="2387959" cy="85947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9" name="Shape 1189"/>
        <p:cNvGrpSpPr/>
        <p:nvPr/>
      </p:nvGrpSpPr>
      <p:grpSpPr>
        <a:xfrm>
          <a:off x="0" y="0"/>
          <a:ext cx="0" cy="0"/>
          <a:chOff x="0" y="0"/>
          <a:chExt cx="0" cy="0"/>
        </a:xfrm>
      </p:grpSpPr>
      <p:sp>
        <p:nvSpPr>
          <p:cNvPr id="1190" name="Google Shape;1190;p8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191" name="Google Shape;1191;p8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discuss a few more activation functions that we’ll encounter!</a:t>
            </a:r>
            <a:endParaRPr sz="3000">
              <a:solidFill>
                <a:srgbClr val="434343"/>
              </a:solidFill>
              <a:latin typeface="Montserrat"/>
              <a:ea typeface="Montserrat"/>
              <a:cs typeface="Montserrat"/>
              <a:sym typeface="Montserrat"/>
            </a:endParaRPr>
          </a:p>
        </p:txBody>
      </p:sp>
      <p:pic>
        <p:nvPicPr>
          <p:cNvPr descr="watermark.jpg" id="1192" name="Google Shape;1192;p8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93" name="Google Shape;1193;p8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194" name="Google Shape;1194;p88"/>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195" name="Google Shape;1195;p88"/>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196" name="Google Shape;1196;p88"/>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197" name="Google Shape;1197;p88"/>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198" name="Google Shape;1198;p88"/>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199" name="Google Shape;1199;p88"/>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00" name="Google Shape;1200;p88"/>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8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06" name="Google Shape;1206;p8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a:t>
            </a:r>
            <a:endParaRPr sz="3000">
              <a:solidFill>
                <a:srgbClr val="434343"/>
              </a:solidFill>
              <a:latin typeface="Montserrat"/>
              <a:ea typeface="Montserrat"/>
              <a:cs typeface="Montserrat"/>
              <a:sym typeface="Montserrat"/>
            </a:endParaRPr>
          </a:p>
        </p:txBody>
      </p:sp>
      <p:pic>
        <p:nvPicPr>
          <p:cNvPr descr="watermark.jpg" id="1207" name="Google Shape;1207;p8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8" name="Google Shape;1208;p8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09" name="Google Shape;1209;p89"/>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10" name="Google Shape;1210;p89"/>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11" name="Google Shape;1211;p89"/>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12" name="Google Shape;1212;p89"/>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3" name="Google Shape;1213;p89"/>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14" name="Google Shape;1214;p89"/>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15" name="Google Shape;1215;p89"/>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16" name="Google Shape;1216;p89"/>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17" name="Google Shape;1217;p89"/>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1" name="Shape 1221"/>
        <p:cNvGrpSpPr/>
        <p:nvPr/>
      </p:nvGrpSpPr>
      <p:grpSpPr>
        <a:xfrm>
          <a:off x="0" y="0"/>
          <a:ext cx="0" cy="0"/>
          <a:chOff x="0" y="0"/>
          <a:chExt cx="0" cy="0"/>
        </a:xfrm>
      </p:grpSpPr>
      <p:sp>
        <p:nvSpPr>
          <p:cNvPr id="1222" name="Google Shape;1222;p9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23" name="Google Shape;1223;p9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Hyperbolic Tangent: tanh(z) </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Outputs between -1 and 1 instead of 0 to 1</a:t>
            </a:r>
            <a:endParaRPr sz="3000">
              <a:solidFill>
                <a:srgbClr val="434343"/>
              </a:solidFill>
              <a:latin typeface="Montserrat"/>
              <a:ea typeface="Montserrat"/>
              <a:cs typeface="Montserrat"/>
              <a:sym typeface="Montserrat"/>
            </a:endParaRPr>
          </a:p>
        </p:txBody>
      </p:sp>
      <p:pic>
        <p:nvPicPr>
          <p:cNvPr descr="watermark.jpg" id="1224" name="Google Shape;1224;p9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25" name="Google Shape;1225;p9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26" name="Google Shape;1226;p90"/>
          <p:cNvCxnSpPr/>
          <p:nvPr/>
        </p:nvCxnSpPr>
        <p:spPr>
          <a:xfrm rot="10800000">
            <a:off x="3666075" y="230630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27" name="Google Shape;1227;p90"/>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28" name="Google Shape;1228;p90"/>
          <p:cNvSpPr txBox="1"/>
          <p:nvPr/>
        </p:nvSpPr>
        <p:spPr>
          <a:xfrm>
            <a:off x="1935375" y="2919350"/>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29" name="Google Shape;1229;p90"/>
          <p:cNvSpPr txBox="1"/>
          <p:nvPr/>
        </p:nvSpPr>
        <p:spPr>
          <a:xfrm>
            <a:off x="3224650" y="36627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0" name="Google Shape;1230;p90"/>
          <p:cNvSpPr txBox="1"/>
          <p:nvPr/>
        </p:nvSpPr>
        <p:spPr>
          <a:xfrm>
            <a:off x="3261850" y="2451313"/>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1</a:t>
            </a:r>
            <a:endParaRPr sz="2400">
              <a:latin typeface="Montserrat"/>
              <a:ea typeface="Montserrat"/>
              <a:cs typeface="Montserrat"/>
              <a:sym typeface="Montserrat"/>
            </a:endParaRPr>
          </a:p>
        </p:txBody>
      </p:sp>
      <p:sp>
        <p:nvSpPr>
          <p:cNvPr id="1231" name="Google Shape;1231;p90"/>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pic>
        <p:nvPicPr>
          <p:cNvPr id="1232" name="Google Shape;1232;p90"/>
          <p:cNvPicPr preferRelativeResize="0"/>
          <p:nvPr/>
        </p:nvPicPr>
        <p:blipFill rotWithShape="1">
          <a:blip r:embed="rId4">
            <a:alphaModFix/>
          </a:blip>
          <a:srcRect b="30709" l="0" r="64970" t="0"/>
          <a:stretch/>
        </p:blipFill>
        <p:spPr>
          <a:xfrm>
            <a:off x="6856775" y="3114375"/>
            <a:ext cx="1975449" cy="1355400"/>
          </a:xfrm>
          <a:prstGeom prst="rect">
            <a:avLst/>
          </a:prstGeom>
          <a:noFill/>
          <a:ln>
            <a:noFill/>
          </a:ln>
        </p:spPr>
      </p:pic>
      <p:pic>
        <p:nvPicPr>
          <p:cNvPr id="1233" name="Google Shape;1233;p90"/>
          <p:cNvPicPr preferRelativeResize="0"/>
          <p:nvPr/>
        </p:nvPicPr>
        <p:blipFill rotWithShape="1">
          <a:blip r:embed="rId4">
            <a:alphaModFix/>
          </a:blip>
          <a:srcRect b="68414" l="55417" r="8882" t="0"/>
          <a:stretch/>
        </p:blipFill>
        <p:spPr>
          <a:xfrm>
            <a:off x="6818925" y="2350750"/>
            <a:ext cx="2013300" cy="617850"/>
          </a:xfrm>
          <a:prstGeom prst="rect">
            <a:avLst/>
          </a:prstGeom>
          <a:noFill/>
          <a:ln>
            <a:noFill/>
          </a:ln>
        </p:spPr>
      </p:pic>
      <p:cxnSp>
        <p:nvCxnSpPr>
          <p:cNvPr id="1234" name="Google Shape;1234;p90"/>
          <p:cNvCxnSpPr/>
          <p:nvPr/>
        </p:nvCxnSpPr>
        <p:spPr>
          <a:xfrm flipH="1" rot="10800000">
            <a:off x="3681075" y="2646725"/>
            <a:ext cx="2614200" cy="1312200"/>
          </a:xfrm>
          <a:prstGeom prst="curvedConnector3">
            <a:avLst>
              <a:gd fmla="val 50000" name="adj1"/>
            </a:avLst>
          </a:prstGeom>
          <a:noFill/>
          <a:ln cap="flat" cmpd="sng" w="38100">
            <a:solidFill>
              <a:srgbClr val="CC0000"/>
            </a:solidFill>
            <a:prstDash val="solid"/>
            <a:round/>
            <a:headEnd len="med" w="med" type="none"/>
            <a:tailEnd len="med" w="med" type="none"/>
          </a:ln>
        </p:spPr>
      </p:cxn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9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40" name="Google Shape;1240;p9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Rectified Linear Unit (ReLU): This is actually a relatively simple function: max(0,z)</a:t>
            </a:r>
            <a:endParaRPr sz="3000">
              <a:solidFill>
                <a:srgbClr val="434343"/>
              </a:solidFill>
              <a:latin typeface="Montserrat"/>
              <a:ea typeface="Montserrat"/>
              <a:cs typeface="Montserrat"/>
              <a:sym typeface="Montserrat"/>
            </a:endParaRPr>
          </a:p>
        </p:txBody>
      </p:sp>
      <p:pic>
        <p:nvPicPr>
          <p:cNvPr descr="watermark.jpg" id="1241" name="Google Shape;1241;p9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42" name="Google Shape;1242;p9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cxnSp>
        <p:nvCxnSpPr>
          <p:cNvPr id="1243" name="Google Shape;1243;p91"/>
          <p:cNvCxnSpPr/>
          <p:nvPr/>
        </p:nvCxnSpPr>
        <p:spPr>
          <a:xfrm rot="10800000">
            <a:off x="4988175" y="2336350"/>
            <a:ext cx="0" cy="1747800"/>
          </a:xfrm>
          <a:prstGeom prst="straightConnector1">
            <a:avLst/>
          </a:prstGeom>
          <a:noFill/>
          <a:ln cap="flat" cmpd="sng" w="28575">
            <a:solidFill>
              <a:schemeClr val="dk2"/>
            </a:solidFill>
            <a:prstDash val="solid"/>
            <a:round/>
            <a:headEnd len="med" w="med" type="none"/>
            <a:tailEnd len="med" w="med" type="triangle"/>
          </a:ln>
        </p:spPr>
      </p:cxnSp>
      <p:cxnSp>
        <p:nvCxnSpPr>
          <p:cNvPr id="1244" name="Google Shape;1244;p91"/>
          <p:cNvCxnSpPr/>
          <p:nvPr/>
        </p:nvCxnSpPr>
        <p:spPr>
          <a:xfrm>
            <a:off x="3661050" y="4054100"/>
            <a:ext cx="2674500" cy="0"/>
          </a:xfrm>
          <a:prstGeom prst="straightConnector1">
            <a:avLst/>
          </a:prstGeom>
          <a:noFill/>
          <a:ln cap="flat" cmpd="sng" w="28575">
            <a:solidFill>
              <a:schemeClr val="dk2"/>
            </a:solidFill>
            <a:prstDash val="solid"/>
            <a:round/>
            <a:headEnd len="med" w="med" type="none"/>
            <a:tailEnd len="med" w="med" type="triangle"/>
          </a:ln>
        </p:spPr>
      </p:cxnSp>
      <p:sp>
        <p:nvSpPr>
          <p:cNvPr id="1245" name="Google Shape;1245;p91"/>
          <p:cNvSpPr txBox="1"/>
          <p:nvPr/>
        </p:nvSpPr>
        <p:spPr>
          <a:xfrm>
            <a:off x="4091775" y="4469775"/>
            <a:ext cx="20133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z = wx + b</a:t>
            </a:r>
            <a:endParaRPr sz="2400">
              <a:latin typeface="Montserrat"/>
              <a:ea typeface="Montserrat"/>
              <a:cs typeface="Montserrat"/>
              <a:sym typeface="Montserrat"/>
            </a:endParaRPr>
          </a:p>
        </p:txBody>
      </p:sp>
      <p:sp>
        <p:nvSpPr>
          <p:cNvPr id="1246" name="Google Shape;1246;p91"/>
          <p:cNvSpPr txBox="1"/>
          <p:nvPr/>
        </p:nvSpPr>
        <p:spPr>
          <a:xfrm>
            <a:off x="2239625" y="2922225"/>
            <a:ext cx="13500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Output</a:t>
            </a:r>
            <a:endParaRPr sz="2400">
              <a:latin typeface="Montserrat"/>
              <a:ea typeface="Montserrat"/>
              <a:cs typeface="Montserrat"/>
              <a:sym typeface="Montserrat"/>
            </a:endParaRPr>
          </a:p>
        </p:txBody>
      </p:sp>
      <p:sp>
        <p:nvSpPr>
          <p:cNvPr id="1247" name="Google Shape;1247;p91"/>
          <p:cNvSpPr txBox="1"/>
          <p:nvPr/>
        </p:nvSpPr>
        <p:spPr>
          <a:xfrm>
            <a:off x="4799400" y="3948925"/>
            <a:ext cx="449400" cy="41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Montserrat"/>
                <a:ea typeface="Montserrat"/>
                <a:cs typeface="Montserrat"/>
                <a:sym typeface="Montserrat"/>
              </a:rPr>
              <a:t>0</a:t>
            </a:r>
            <a:endParaRPr sz="2400">
              <a:latin typeface="Montserrat"/>
              <a:ea typeface="Montserrat"/>
              <a:cs typeface="Montserrat"/>
              <a:sym typeface="Montserrat"/>
            </a:endParaRPr>
          </a:p>
        </p:txBody>
      </p:sp>
      <p:sp>
        <p:nvSpPr>
          <p:cNvPr id="1248" name="Google Shape;1248;p91"/>
          <p:cNvSpPr/>
          <p:nvPr/>
        </p:nvSpPr>
        <p:spPr>
          <a:xfrm>
            <a:off x="3691100" y="2922225"/>
            <a:ext cx="2559225" cy="1086775"/>
          </a:xfrm>
          <a:custGeom>
            <a:rect b="b" l="l" r="r" t="t"/>
            <a:pathLst>
              <a:path extrusionOk="0" h="43471" w="102369">
                <a:moveTo>
                  <a:pt x="0" y="43471"/>
                </a:moveTo>
                <a:lnTo>
                  <a:pt x="52286" y="43071"/>
                </a:lnTo>
                <a:lnTo>
                  <a:pt x="102369" y="0"/>
                </a:lnTo>
              </a:path>
            </a:pathLst>
          </a:custGeom>
          <a:noFill/>
          <a:ln cap="flat" cmpd="sng" w="38100">
            <a:solidFill>
              <a:srgbClr val="990000"/>
            </a:solidFill>
            <a:prstDash val="solid"/>
            <a:round/>
            <a:headEnd len="med" w="med" type="none"/>
            <a:tailEnd len="med" w="med" type="triangl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0" name="Google Shape;110;p2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As we learn about more complex models, we’ll also introduce concepts, such as: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Activation Functions</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Gradient Descent</a:t>
            </a:r>
            <a:endParaRPr sz="2900">
              <a:solidFill>
                <a:srgbClr val="434343"/>
              </a:solidFill>
              <a:latin typeface="Montserrat"/>
              <a:ea typeface="Montserrat"/>
              <a:cs typeface="Montserrat"/>
              <a:sym typeface="Montserrat"/>
            </a:endParaRPr>
          </a:p>
          <a:p>
            <a:pPr indent="-412750" lvl="1" marL="13716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BackPropagation</a:t>
            </a:r>
            <a:endParaRPr sz="2900">
              <a:solidFill>
                <a:srgbClr val="434343"/>
              </a:solidFill>
              <a:latin typeface="Montserrat"/>
              <a:ea typeface="Montserrat"/>
              <a:cs typeface="Montserrat"/>
              <a:sym typeface="Montserrat"/>
            </a:endParaRPr>
          </a:p>
        </p:txBody>
      </p:sp>
      <p:pic>
        <p:nvPicPr>
          <p:cNvPr descr="watermark.jpg" id="111" name="Google Shape;111;p2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12" name="Google Shape;112;p2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2" name="Shape 1252"/>
        <p:cNvGrpSpPr/>
        <p:nvPr/>
      </p:nvGrpSpPr>
      <p:grpSpPr>
        <a:xfrm>
          <a:off x="0" y="0"/>
          <a:ext cx="0" cy="0"/>
          <a:chOff x="0" y="0"/>
          <a:chExt cx="0" cy="0"/>
        </a:xfrm>
      </p:grpSpPr>
      <p:sp>
        <p:nvSpPr>
          <p:cNvPr id="1253" name="Google Shape;1253;p9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54" name="Google Shape;1254;p92"/>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ReLu has been found to have very good performance, especially when dealing with the issue of </a:t>
            </a:r>
            <a:r>
              <a:rPr b="1" lang="en" sz="3000">
                <a:solidFill>
                  <a:srgbClr val="434343"/>
                </a:solidFill>
                <a:latin typeface="Montserrat"/>
                <a:ea typeface="Montserrat"/>
                <a:cs typeface="Montserrat"/>
                <a:sym typeface="Montserrat"/>
              </a:rPr>
              <a:t>vanishing gradient</a:t>
            </a:r>
            <a:r>
              <a:rPr lang="en" sz="3000">
                <a:solidFill>
                  <a:srgbClr val="434343"/>
                </a:solidFill>
                <a:latin typeface="Montserrat"/>
                <a:ea typeface="Montserrat"/>
                <a:cs typeface="Montserrat"/>
                <a:sym typeface="Montserrat"/>
              </a:rPr>
              <a: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We’ll often default to ReLu due to its overall good performance.</a:t>
            </a:r>
            <a:endParaRPr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55" name="Google Shape;1255;p9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56" name="Google Shape;1256;p9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0" name="Shape 1260"/>
        <p:cNvGrpSpPr/>
        <p:nvPr/>
      </p:nvGrpSpPr>
      <p:grpSpPr>
        <a:xfrm>
          <a:off x="0" y="0"/>
          <a:ext cx="0" cy="0"/>
          <a:chOff x="0" y="0"/>
          <a:chExt cx="0" cy="0"/>
        </a:xfrm>
      </p:grpSpPr>
      <p:sp>
        <p:nvSpPr>
          <p:cNvPr id="1261" name="Google Shape;1261;p9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62" name="Google Shape;1262;p93"/>
          <p:cNvSpPr txBox="1"/>
          <p:nvPr>
            <p:ph idx="1" type="body"/>
          </p:nvPr>
        </p:nvSpPr>
        <p:spPr>
          <a:xfrm>
            <a:off x="0" y="1152475"/>
            <a:ext cx="91440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For a full list of possible activation functions check out:</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b="1" lang="en" sz="3000">
                <a:solidFill>
                  <a:srgbClr val="434343"/>
                </a:solidFill>
                <a:latin typeface="Montserrat"/>
                <a:ea typeface="Montserrat"/>
                <a:cs typeface="Montserrat"/>
                <a:sym typeface="Montserrat"/>
              </a:rPr>
              <a:t>en.wikipedia.org/wiki/Activation_function</a:t>
            </a:r>
            <a:endParaRPr b="1" sz="3000">
              <a:solidFill>
                <a:srgbClr val="434343"/>
              </a:solidFill>
              <a:latin typeface="Montserrat"/>
              <a:ea typeface="Montserrat"/>
              <a:cs typeface="Montserrat"/>
              <a:sym typeface="Montserrat"/>
            </a:endParaRPr>
          </a:p>
          <a:p>
            <a:pPr indent="0" lvl="0" marL="457200" marR="0" rtl="0" algn="l">
              <a:lnSpc>
                <a:spcPct val="115000"/>
              </a:lnSpc>
              <a:spcBef>
                <a:spcPts val="1600"/>
              </a:spcBef>
              <a:spcAft>
                <a:spcPts val="1600"/>
              </a:spcAft>
              <a:buNone/>
            </a:pPr>
            <a:r>
              <a:t/>
            </a:r>
            <a:endParaRPr sz="3000">
              <a:solidFill>
                <a:srgbClr val="434343"/>
              </a:solidFill>
              <a:latin typeface="Montserrat"/>
              <a:ea typeface="Montserrat"/>
              <a:cs typeface="Montserrat"/>
              <a:sym typeface="Montserrat"/>
            </a:endParaRPr>
          </a:p>
        </p:txBody>
      </p:sp>
      <p:pic>
        <p:nvPicPr>
          <p:cNvPr descr="watermark.jpg" id="1263" name="Google Shape;1263;p9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64" name="Google Shape;1264;p9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8" name="Shape 1268"/>
        <p:cNvGrpSpPr/>
        <p:nvPr/>
      </p:nvGrpSpPr>
      <p:grpSpPr>
        <a:xfrm>
          <a:off x="0" y="0"/>
          <a:ext cx="0" cy="0"/>
          <a:chOff x="0" y="0"/>
          <a:chExt cx="0" cy="0"/>
        </a:xfrm>
      </p:grpSpPr>
      <p:sp>
        <p:nvSpPr>
          <p:cNvPr id="1269" name="Google Shape;1269;p9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latin typeface="Montserrat"/>
                <a:ea typeface="Montserrat"/>
                <a:cs typeface="Montserrat"/>
                <a:sym typeface="Montserrat"/>
              </a:rPr>
              <a:t>Multi-Class </a:t>
            </a:r>
            <a:endParaRPr b="1">
              <a:latin typeface="Montserrat"/>
              <a:ea typeface="Montserrat"/>
              <a:cs typeface="Montserrat"/>
              <a:sym typeface="Montserrat"/>
            </a:endParaRPr>
          </a:p>
          <a:p>
            <a:pPr indent="0" lvl="0" marL="0" rtl="0" algn="ctr">
              <a:spcBef>
                <a:spcPts val="0"/>
              </a:spcBef>
              <a:spcAft>
                <a:spcPts val="0"/>
              </a:spcAft>
              <a:buNone/>
            </a:pPr>
            <a:r>
              <a:rPr b="1" lang="en">
                <a:latin typeface="Montserrat"/>
                <a:ea typeface="Montserrat"/>
                <a:cs typeface="Montserrat"/>
                <a:sym typeface="Montserrat"/>
              </a:rPr>
              <a:t>Activation Functions</a:t>
            </a:r>
            <a:endParaRPr b="1">
              <a:latin typeface="Montserrat"/>
              <a:ea typeface="Montserrat"/>
              <a:cs typeface="Montserrat"/>
              <a:sym typeface="Montserrat"/>
            </a:endParaRPr>
          </a:p>
        </p:txBody>
      </p:sp>
      <p:sp>
        <p:nvSpPr>
          <p:cNvPr id="1270" name="Google Shape;1270;p9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pic>
        <p:nvPicPr>
          <p:cNvPr descr="watermark.jpg" id="1271" name="Google Shape;1271;p9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72" name="Google Shape;1272;p9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6" name="Shape 1276"/>
        <p:cNvGrpSpPr/>
        <p:nvPr/>
      </p:nvGrpSpPr>
      <p:grpSpPr>
        <a:xfrm>
          <a:off x="0" y="0"/>
          <a:ext cx="0" cy="0"/>
          <a:chOff x="0" y="0"/>
          <a:chExt cx="0" cy="0"/>
        </a:xfrm>
      </p:grpSpPr>
      <p:sp>
        <p:nvSpPr>
          <p:cNvPr id="1277" name="Google Shape;1277;p9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78" name="Google Shape;1278;p9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Notice all these activation functions make sense for  a single output, either a continuous label or trying to predict a binary classification (either a 0 or 1).</a:t>
            </a:r>
            <a:endParaRPr sz="3000">
              <a:solidFill>
                <a:srgbClr val="434343"/>
              </a:solidFill>
              <a:latin typeface="Montserrat"/>
              <a:ea typeface="Montserrat"/>
              <a:cs typeface="Montserrat"/>
              <a:sym typeface="Montserrat"/>
            </a:endParaRPr>
          </a:p>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But what should we do if we have a multi-class situation?</a:t>
            </a:r>
            <a:endParaRPr sz="3000">
              <a:solidFill>
                <a:srgbClr val="434343"/>
              </a:solidFill>
              <a:latin typeface="Montserrat"/>
              <a:ea typeface="Montserrat"/>
              <a:cs typeface="Montserrat"/>
              <a:sym typeface="Montserrat"/>
            </a:endParaRPr>
          </a:p>
        </p:txBody>
      </p:sp>
      <p:pic>
        <p:nvPicPr>
          <p:cNvPr descr="watermark.jpg" id="1279" name="Google Shape;1279;p9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0" name="Google Shape;1280;p9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4" name="Shape 1284"/>
        <p:cNvGrpSpPr/>
        <p:nvPr/>
      </p:nvGrpSpPr>
      <p:grpSpPr>
        <a:xfrm>
          <a:off x="0" y="0"/>
          <a:ext cx="0" cy="0"/>
          <a:chOff x="0" y="0"/>
          <a:chExt cx="0" cy="0"/>
        </a:xfrm>
      </p:grpSpPr>
      <p:sp>
        <p:nvSpPr>
          <p:cNvPr id="1285" name="Google Shape;1285;p9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86" name="Google Shape;1286;p96"/>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There are 2 main types of multi-class situations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Only one class per data point.</a:t>
            </a:r>
            <a:endParaRPr sz="3000">
              <a:solidFill>
                <a:srgbClr val="434343"/>
              </a:solidFill>
              <a:latin typeface="Montserrat"/>
              <a:ea typeface="Montserrat"/>
              <a:cs typeface="Montserrat"/>
              <a:sym typeface="Montserrat"/>
            </a:endParaRPr>
          </a:p>
        </p:txBody>
      </p:sp>
      <p:pic>
        <p:nvPicPr>
          <p:cNvPr descr="watermark.jpg" id="1287" name="Google Shape;1287;p9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88" name="Google Shape;1288;p9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2" name="Shape 1292"/>
        <p:cNvGrpSpPr/>
        <p:nvPr/>
      </p:nvGrpSpPr>
      <p:grpSpPr>
        <a:xfrm>
          <a:off x="0" y="0"/>
          <a:ext cx="0" cy="0"/>
          <a:chOff x="0" y="0"/>
          <a:chExt cx="0" cy="0"/>
        </a:xfrm>
      </p:grpSpPr>
      <p:sp>
        <p:nvSpPr>
          <p:cNvPr id="1293" name="Google Shape;1293;p9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294" name="Google Shape;1294;p97"/>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have multiple classes/categories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have multiple tags (e.g. beach, family, vacation, etc…)</a:t>
            </a:r>
            <a:endParaRPr sz="3000">
              <a:solidFill>
                <a:srgbClr val="434343"/>
              </a:solidFill>
              <a:latin typeface="Montserrat"/>
              <a:ea typeface="Montserrat"/>
              <a:cs typeface="Montserrat"/>
              <a:sym typeface="Montserrat"/>
            </a:endParaRPr>
          </a:p>
        </p:txBody>
      </p:sp>
      <p:pic>
        <p:nvPicPr>
          <p:cNvPr descr="watermark.jpg" id="1295" name="Google Shape;1295;p9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96" name="Google Shape;1296;p9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0" name="Shape 1300"/>
        <p:cNvGrpSpPr/>
        <p:nvPr/>
      </p:nvGrpSpPr>
      <p:grpSpPr>
        <a:xfrm>
          <a:off x="0" y="0"/>
          <a:ext cx="0" cy="0"/>
          <a:chOff x="0" y="0"/>
          <a:chExt cx="0" cy="0"/>
        </a:xfrm>
      </p:grpSpPr>
      <p:sp>
        <p:nvSpPr>
          <p:cNvPr id="1301" name="Google Shape;1301;p9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02" name="Google Shape;1302;p98"/>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A data point can only have one class/category assigned to it</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Photos can be categorized as being in grayscale (black and white) or full color photos. A photo can not be both at the same time.</a:t>
            </a:r>
            <a:endParaRPr sz="3000">
              <a:solidFill>
                <a:srgbClr val="434343"/>
              </a:solidFill>
              <a:latin typeface="Montserrat"/>
              <a:ea typeface="Montserrat"/>
              <a:cs typeface="Montserrat"/>
              <a:sym typeface="Montserrat"/>
            </a:endParaRPr>
          </a:p>
        </p:txBody>
      </p:sp>
      <p:pic>
        <p:nvPicPr>
          <p:cNvPr descr="watermark.jpg" id="1303" name="Google Shape;1303;p9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04" name="Google Shape;1304;p9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8" name="Shape 1308"/>
        <p:cNvGrpSpPr/>
        <p:nvPr/>
      </p:nvGrpSpPr>
      <p:grpSpPr>
        <a:xfrm>
          <a:off x="0" y="0"/>
          <a:ext cx="0" cy="0"/>
          <a:chOff x="0" y="0"/>
          <a:chExt cx="0" cy="0"/>
        </a:xfrm>
      </p:grpSpPr>
      <p:sp>
        <p:nvSpPr>
          <p:cNvPr id="1309" name="Google Shape;1309;p9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310" name="Google Shape;1310;p99"/>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The easiest way to organize multiple classes is to simply have 1 output node per class.</a:t>
            </a:r>
            <a:endParaRPr sz="3000">
              <a:solidFill>
                <a:srgbClr val="434343"/>
              </a:solidFill>
              <a:latin typeface="Montserrat"/>
              <a:ea typeface="Montserrat"/>
              <a:cs typeface="Montserrat"/>
              <a:sym typeface="Montserrat"/>
            </a:endParaRPr>
          </a:p>
        </p:txBody>
      </p:sp>
      <p:pic>
        <p:nvPicPr>
          <p:cNvPr descr="watermark.jpg" id="1311" name="Google Shape;1311;p9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12" name="Google Shape;1312;p9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6" name="Shape 1316"/>
        <p:cNvGrpSpPr/>
        <p:nvPr/>
      </p:nvGrpSpPr>
      <p:grpSpPr>
        <a:xfrm>
          <a:off x="0" y="0"/>
          <a:ext cx="0" cy="0"/>
          <a:chOff x="0" y="0"/>
          <a:chExt cx="0" cy="0"/>
        </a:xfrm>
      </p:grpSpPr>
      <p:sp>
        <p:nvSpPr>
          <p:cNvPr id="1317" name="Google Shape;1317;p10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18" name="Google Shape;1318;p100"/>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Previously we thought of the last output layer as a single node. </a:t>
            </a:r>
            <a:endParaRPr sz="2900">
              <a:solidFill>
                <a:srgbClr val="434343"/>
              </a:solidFill>
              <a:latin typeface="Montserrat"/>
              <a:ea typeface="Montserrat"/>
              <a:cs typeface="Montserrat"/>
              <a:sym typeface="Montserrat"/>
            </a:endParaRPr>
          </a:p>
        </p:txBody>
      </p:sp>
      <p:pic>
        <p:nvPicPr>
          <p:cNvPr descr="watermark.jpg" id="1319" name="Google Shape;1319;p10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20" name="Google Shape;1320;p10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21" name="Google Shape;1321;p100"/>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100"/>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100"/>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100"/>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100"/>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100"/>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100"/>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100"/>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00"/>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0" name="Google Shape;1330;p100"/>
          <p:cNvCxnSpPr>
            <a:stCxn id="1321" idx="6"/>
            <a:endCxn id="1324"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31" name="Google Shape;1331;p100"/>
          <p:cNvCxnSpPr>
            <a:endCxn id="1325"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32" name="Google Shape;1332;p100"/>
          <p:cNvCxnSpPr>
            <a:stCxn id="1324" idx="6"/>
            <a:endCxn id="1327"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33" name="Google Shape;1333;p100"/>
          <p:cNvCxnSpPr>
            <a:stCxn id="1324" idx="6"/>
            <a:endCxn id="1326"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34" name="Google Shape;1334;p100"/>
          <p:cNvCxnSpPr>
            <a:stCxn id="1324" idx="6"/>
            <a:endCxn id="1328"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35" name="Google Shape;1335;p100"/>
          <p:cNvCxnSpPr>
            <a:endCxn id="1329"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36" name="Google Shape;1336;p100"/>
          <p:cNvCxnSpPr>
            <a:endCxn id="1329"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37" name="Google Shape;1337;p100"/>
          <p:cNvCxnSpPr>
            <a:endCxn id="1329"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38" name="Google Shape;1338;p100"/>
          <p:cNvCxnSpPr>
            <a:stCxn id="1325" idx="6"/>
            <a:endCxn id="1326"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39" name="Google Shape;1339;p100"/>
          <p:cNvCxnSpPr>
            <a:stCxn id="1325" idx="6"/>
            <a:endCxn id="1328"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40" name="Google Shape;1340;p100"/>
          <p:cNvCxnSpPr>
            <a:endCxn id="1327"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41" name="Google Shape;1341;p100"/>
          <p:cNvCxnSpPr>
            <a:endCxn id="1324"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42" name="Google Shape;1342;p100"/>
          <p:cNvCxnSpPr>
            <a:endCxn id="1325"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43" name="Google Shape;1343;p100"/>
          <p:cNvCxnSpPr>
            <a:endCxn id="1324"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44" name="Google Shape;1344;p100"/>
          <p:cNvCxnSpPr>
            <a:endCxn id="1325"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8" name="Shape 1348"/>
        <p:cNvGrpSpPr/>
        <p:nvPr/>
      </p:nvGrpSpPr>
      <p:grpSpPr>
        <a:xfrm>
          <a:off x="0" y="0"/>
          <a:ext cx="0" cy="0"/>
          <a:chOff x="0" y="0"/>
          <a:chExt cx="0" cy="0"/>
        </a:xfrm>
      </p:grpSpPr>
      <p:sp>
        <p:nvSpPr>
          <p:cNvPr id="1349" name="Google Shape;1349;p10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50" name="Google Shape;1350;p10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This single node could output a continuous regression value or binary classification (0 or 1).</a:t>
            </a:r>
            <a:endParaRPr sz="2900">
              <a:solidFill>
                <a:srgbClr val="434343"/>
              </a:solidFill>
              <a:latin typeface="Montserrat"/>
              <a:ea typeface="Montserrat"/>
              <a:cs typeface="Montserrat"/>
              <a:sym typeface="Montserrat"/>
            </a:endParaRPr>
          </a:p>
        </p:txBody>
      </p:sp>
      <p:pic>
        <p:nvPicPr>
          <p:cNvPr descr="watermark.jpg" id="1351" name="Google Shape;1351;p10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52" name="Google Shape;1352;p10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53" name="Google Shape;1353;p101"/>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101"/>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101"/>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101"/>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101"/>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101"/>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101"/>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101"/>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01"/>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62" name="Google Shape;1362;p101"/>
          <p:cNvCxnSpPr>
            <a:stCxn id="1353" idx="6"/>
            <a:endCxn id="1356"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63" name="Google Shape;1363;p101"/>
          <p:cNvCxnSpPr>
            <a:endCxn id="1357"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64" name="Google Shape;1364;p101"/>
          <p:cNvCxnSpPr>
            <a:stCxn id="1356" idx="6"/>
            <a:endCxn id="1359"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65" name="Google Shape;1365;p101"/>
          <p:cNvCxnSpPr>
            <a:stCxn id="1356" idx="6"/>
            <a:endCxn id="1358"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66" name="Google Shape;1366;p101"/>
          <p:cNvCxnSpPr>
            <a:stCxn id="1356" idx="6"/>
            <a:endCxn id="1360"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67" name="Google Shape;1367;p101"/>
          <p:cNvCxnSpPr>
            <a:endCxn id="1361"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368" name="Google Shape;1368;p101"/>
          <p:cNvCxnSpPr>
            <a:endCxn id="1361"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369" name="Google Shape;1369;p101"/>
          <p:cNvCxnSpPr>
            <a:endCxn id="1361"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370" name="Google Shape;1370;p101"/>
          <p:cNvCxnSpPr>
            <a:stCxn id="1357" idx="6"/>
            <a:endCxn id="1358"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371" name="Google Shape;1371;p101"/>
          <p:cNvCxnSpPr>
            <a:stCxn id="1357" idx="6"/>
            <a:endCxn id="1360"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372" name="Google Shape;1372;p101"/>
          <p:cNvCxnSpPr>
            <a:endCxn id="1359"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373" name="Google Shape;1373;p101"/>
          <p:cNvCxnSpPr>
            <a:endCxn id="1356"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374" name="Google Shape;1374;p101"/>
          <p:cNvCxnSpPr>
            <a:endCxn id="1357"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375" name="Google Shape;1375;p101"/>
          <p:cNvCxnSpPr>
            <a:endCxn id="1356"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376" name="Google Shape;1376;p101"/>
          <p:cNvCxnSpPr>
            <a:endCxn id="1357"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Perceptron model</a:t>
            </a:r>
            <a:endParaRPr>
              <a:latin typeface="Montserrat"/>
              <a:ea typeface="Montserrat"/>
              <a:cs typeface="Montserrat"/>
              <a:sym typeface="Montserrat"/>
            </a:endParaRPr>
          </a:p>
        </p:txBody>
      </p:sp>
      <p:sp>
        <p:nvSpPr>
          <p:cNvPr id="118" name="Google Shape;118;p21"/>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If the whole idea behind deep learning is to have computers artificially mimic biological natural intelligence, we should probably build a general understanding of how biological neurons work!</a:t>
            </a:r>
            <a:endParaRPr sz="2900">
              <a:solidFill>
                <a:srgbClr val="434343"/>
              </a:solidFill>
              <a:latin typeface="Montserrat"/>
              <a:ea typeface="Montserrat"/>
              <a:cs typeface="Montserrat"/>
              <a:sym typeface="Montserrat"/>
            </a:endParaRPr>
          </a:p>
        </p:txBody>
      </p:sp>
      <p:pic>
        <p:nvPicPr>
          <p:cNvPr descr="watermark.jpg" id="119" name="Google Shape;119;p2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20" name="Google Shape;120;p2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0" name="Shape 1380"/>
        <p:cNvGrpSpPr/>
        <p:nvPr/>
      </p:nvGrpSpPr>
      <p:grpSpPr>
        <a:xfrm>
          <a:off x="0" y="0"/>
          <a:ext cx="0" cy="0"/>
          <a:chOff x="0" y="0"/>
          <a:chExt cx="0" cy="0"/>
        </a:xfrm>
      </p:grpSpPr>
      <p:sp>
        <p:nvSpPr>
          <p:cNvPr id="1381" name="Google Shape;1381;p102"/>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Neural Networks</a:t>
            </a:r>
            <a:endParaRPr>
              <a:latin typeface="Montserrat"/>
              <a:ea typeface="Montserrat"/>
              <a:cs typeface="Montserrat"/>
              <a:sym typeface="Montserrat"/>
            </a:endParaRPr>
          </a:p>
        </p:txBody>
      </p:sp>
      <p:sp>
        <p:nvSpPr>
          <p:cNvPr id="1382" name="Google Shape;1382;p102"/>
          <p:cNvSpPr txBox="1"/>
          <p:nvPr>
            <p:ph idx="1" type="body"/>
          </p:nvPr>
        </p:nvSpPr>
        <p:spPr>
          <a:xfrm>
            <a:off x="311700" y="1152475"/>
            <a:ext cx="8684100" cy="34164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Let’s expand this output layer to work for the case of multi-classification.</a:t>
            </a:r>
            <a:endParaRPr sz="2900">
              <a:solidFill>
                <a:srgbClr val="434343"/>
              </a:solidFill>
              <a:latin typeface="Montserrat"/>
              <a:ea typeface="Montserrat"/>
              <a:cs typeface="Montserrat"/>
              <a:sym typeface="Montserrat"/>
            </a:endParaRPr>
          </a:p>
        </p:txBody>
      </p:sp>
      <p:pic>
        <p:nvPicPr>
          <p:cNvPr descr="watermark.jpg" id="1383" name="Google Shape;1383;p102"/>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384" name="Google Shape;1384;p102"/>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385" name="Google Shape;1385;p102"/>
          <p:cNvSpPr/>
          <p:nvPr/>
        </p:nvSpPr>
        <p:spPr>
          <a:xfrm>
            <a:off x="2638913" y="28736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02"/>
          <p:cNvSpPr/>
          <p:nvPr/>
        </p:nvSpPr>
        <p:spPr>
          <a:xfrm>
            <a:off x="2638913" y="35678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102"/>
          <p:cNvSpPr/>
          <p:nvPr/>
        </p:nvSpPr>
        <p:spPr>
          <a:xfrm>
            <a:off x="2638913" y="43073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102"/>
          <p:cNvSpPr/>
          <p:nvPr/>
        </p:nvSpPr>
        <p:spPr>
          <a:xfrm>
            <a:off x="3767538" y="32343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102"/>
          <p:cNvSpPr/>
          <p:nvPr/>
        </p:nvSpPr>
        <p:spPr>
          <a:xfrm>
            <a:off x="3767538" y="38992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102"/>
          <p:cNvSpPr/>
          <p:nvPr/>
        </p:nvSpPr>
        <p:spPr>
          <a:xfrm>
            <a:off x="4773971" y="274357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102"/>
          <p:cNvSpPr/>
          <p:nvPr/>
        </p:nvSpPr>
        <p:spPr>
          <a:xfrm>
            <a:off x="4773971" y="361421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102"/>
          <p:cNvSpPr/>
          <p:nvPr/>
        </p:nvSpPr>
        <p:spPr>
          <a:xfrm>
            <a:off x="4773971" y="4539150"/>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102"/>
          <p:cNvSpPr/>
          <p:nvPr/>
        </p:nvSpPr>
        <p:spPr>
          <a:xfrm>
            <a:off x="5966585" y="3614213"/>
            <a:ext cx="538500" cy="538500"/>
          </a:xfrm>
          <a:prstGeom prst="ellipse">
            <a:avLst/>
          </a:prstGeom>
          <a:solidFill>
            <a:srgbClr val="F4CCCC"/>
          </a:solidFill>
          <a:ln cap="flat" cmpd="sng" w="28575">
            <a:solidFill>
              <a:srgbClr val="99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4" name="Google Shape;1394;p102"/>
          <p:cNvCxnSpPr>
            <a:stCxn id="1385" idx="6"/>
            <a:endCxn id="1388" idx="2"/>
          </p:cNvCxnSpPr>
          <p:nvPr/>
        </p:nvCxnSpPr>
        <p:spPr>
          <a:xfrm>
            <a:off x="3177413" y="31429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395" name="Google Shape;1395;p102"/>
          <p:cNvCxnSpPr>
            <a:endCxn id="1389" idx="2"/>
          </p:cNvCxnSpPr>
          <p:nvPr/>
        </p:nvCxnSpPr>
        <p:spPr>
          <a:xfrm>
            <a:off x="3177438" y="31629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396" name="Google Shape;1396;p102"/>
          <p:cNvCxnSpPr>
            <a:stCxn id="1388" idx="6"/>
            <a:endCxn id="1391" idx="2"/>
          </p:cNvCxnSpPr>
          <p:nvPr/>
        </p:nvCxnSpPr>
        <p:spPr>
          <a:xfrm>
            <a:off x="4306038" y="3503628"/>
            <a:ext cx="468000" cy="379800"/>
          </a:xfrm>
          <a:prstGeom prst="straightConnector1">
            <a:avLst/>
          </a:prstGeom>
          <a:noFill/>
          <a:ln cap="flat" cmpd="sng" w="28575">
            <a:solidFill>
              <a:srgbClr val="595959"/>
            </a:solidFill>
            <a:prstDash val="solid"/>
            <a:round/>
            <a:headEnd len="med" w="med" type="none"/>
            <a:tailEnd len="med" w="med" type="triangle"/>
          </a:ln>
        </p:spPr>
      </p:cxnSp>
      <p:cxnSp>
        <p:nvCxnSpPr>
          <p:cNvPr id="1397" name="Google Shape;1397;p102"/>
          <p:cNvCxnSpPr>
            <a:stCxn id="1388" idx="6"/>
            <a:endCxn id="1390" idx="2"/>
          </p:cNvCxnSpPr>
          <p:nvPr/>
        </p:nvCxnSpPr>
        <p:spPr>
          <a:xfrm flipH="1" rot="10800000">
            <a:off x="4306038" y="3012828"/>
            <a:ext cx="468000" cy="490800"/>
          </a:xfrm>
          <a:prstGeom prst="straightConnector1">
            <a:avLst/>
          </a:prstGeom>
          <a:noFill/>
          <a:ln cap="flat" cmpd="sng" w="28575">
            <a:solidFill>
              <a:srgbClr val="595959"/>
            </a:solidFill>
            <a:prstDash val="solid"/>
            <a:round/>
            <a:headEnd len="med" w="med" type="none"/>
            <a:tailEnd len="med" w="med" type="triangle"/>
          </a:ln>
        </p:spPr>
      </p:cxnSp>
      <p:cxnSp>
        <p:nvCxnSpPr>
          <p:cNvPr id="1398" name="Google Shape;1398;p102"/>
          <p:cNvCxnSpPr>
            <a:stCxn id="1388" idx="6"/>
            <a:endCxn id="1392" idx="1"/>
          </p:cNvCxnSpPr>
          <p:nvPr/>
        </p:nvCxnSpPr>
        <p:spPr>
          <a:xfrm>
            <a:off x="4306038" y="3503628"/>
            <a:ext cx="546900" cy="1114500"/>
          </a:xfrm>
          <a:prstGeom prst="straightConnector1">
            <a:avLst/>
          </a:prstGeom>
          <a:noFill/>
          <a:ln cap="flat" cmpd="sng" w="28575">
            <a:solidFill>
              <a:srgbClr val="595959"/>
            </a:solidFill>
            <a:prstDash val="solid"/>
            <a:round/>
            <a:headEnd len="med" w="med" type="none"/>
            <a:tailEnd len="med" w="med" type="triangle"/>
          </a:ln>
        </p:spPr>
      </p:cxnSp>
      <p:cxnSp>
        <p:nvCxnSpPr>
          <p:cNvPr id="1399" name="Google Shape;1399;p102"/>
          <p:cNvCxnSpPr>
            <a:endCxn id="1393" idx="2"/>
          </p:cNvCxnSpPr>
          <p:nvPr/>
        </p:nvCxnSpPr>
        <p:spPr>
          <a:xfrm>
            <a:off x="5312585" y="3012863"/>
            <a:ext cx="654000" cy="870600"/>
          </a:xfrm>
          <a:prstGeom prst="straightConnector1">
            <a:avLst/>
          </a:prstGeom>
          <a:noFill/>
          <a:ln cap="flat" cmpd="sng" w="28575">
            <a:solidFill>
              <a:srgbClr val="595959"/>
            </a:solidFill>
            <a:prstDash val="solid"/>
            <a:round/>
            <a:headEnd len="med" w="med" type="none"/>
            <a:tailEnd len="med" w="med" type="triangle"/>
          </a:ln>
        </p:spPr>
      </p:cxnSp>
      <p:cxnSp>
        <p:nvCxnSpPr>
          <p:cNvPr id="1400" name="Google Shape;1400;p102"/>
          <p:cNvCxnSpPr>
            <a:endCxn id="1393" idx="2"/>
          </p:cNvCxnSpPr>
          <p:nvPr/>
        </p:nvCxnSpPr>
        <p:spPr>
          <a:xfrm>
            <a:off x="5312585" y="388046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01" name="Google Shape;1401;p102"/>
          <p:cNvCxnSpPr>
            <a:endCxn id="1393" idx="2"/>
          </p:cNvCxnSpPr>
          <p:nvPr/>
        </p:nvCxnSpPr>
        <p:spPr>
          <a:xfrm flipH="1" rot="10800000">
            <a:off x="5344685" y="3883463"/>
            <a:ext cx="621900" cy="924900"/>
          </a:xfrm>
          <a:prstGeom prst="straightConnector1">
            <a:avLst/>
          </a:prstGeom>
          <a:noFill/>
          <a:ln cap="flat" cmpd="sng" w="28575">
            <a:solidFill>
              <a:srgbClr val="595959"/>
            </a:solidFill>
            <a:prstDash val="solid"/>
            <a:round/>
            <a:headEnd len="med" w="med" type="none"/>
            <a:tailEnd len="med" w="med" type="triangle"/>
          </a:ln>
        </p:spPr>
      </p:cxnSp>
      <p:cxnSp>
        <p:nvCxnSpPr>
          <p:cNvPr id="1402" name="Google Shape;1402;p102"/>
          <p:cNvCxnSpPr>
            <a:stCxn id="1389" idx="6"/>
            <a:endCxn id="1390" idx="2"/>
          </p:cNvCxnSpPr>
          <p:nvPr/>
        </p:nvCxnSpPr>
        <p:spPr>
          <a:xfrm flipH="1" rot="10800000">
            <a:off x="4306038" y="3012927"/>
            <a:ext cx="468000" cy="1155600"/>
          </a:xfrm>
          <a:prstGeom prst="straightConnector1">
            <a:avLst/>
          </a:prstGeom>
          <a:noFill/>
          <a:ln cap="flat" cmpd="sng" w="28575">
            <a:solidFill>
              <a:srgbClr val="595959"/>
            </a:solidFill>
            <a:prstDash val="solid"/>
            <a:round/>
            <a:headEnd len="med" w="med" type="none"/>
            <a:tailEnd len="med" w="med" type="triangle"/>
          </a:ln>
        </p:spPr>
      </p:cxnSp>
      <p:cxnSp>
        <p:nvCxnSpPr>
          <p:cNvPr id="1403" name="Google Shape;1403;p102"/>
          <p:cNvCxnSpPr>
            <a:stCxn id="1389" idx="6"/>
            <a:endCxn id="1392" idx="2"/>
          </p:cNvCxnSpPr>
          <p:nvPr/>
        </p:nvCxnSpPr>
        <p:spPr>
          <a:xfrm>
            <a:off x="4306038" y="4168527"/>
            <a:ext cx="468000" cy="639900"/>
          </a:xfrm>
          <a:prstGeom prst="straightConnector1">
            <a:avLst/>
          </a:prstGeom>
          <a:noFill/>
          <a:ln cap="flat" cmpd="sng" w="28575">
            <a:solidFill>
              <a:srgbClr val="595959"/>
            </a:solidFill>
            <a:prstDash val="solid"/>
            <a:round/>
            <a:headEnd len="med" w="med" type="none"/>
            <a:tailEnd len="med" w="med" type="triangle"/>
          </a:ln>
        </p:spPr>
      </p:cxnSp>
      <p:cxnSp>
        <p:nvCxnSpPr>
          <p:cNvPr id="1404" name="Google Shape;1404;p102"/>
          <p:cNvCxnSpPr>
            <a:endCxn id="1391" idx="2"/>
          </p:cNvCxnSpPr>
          <p:nvPr/>
        </p:nvCxnSpPr>
        <p:spPr>
          <a:xfrm flipH="1" rot="10800000">
            <a:off x="4306271" y="3883463"/>
            <a:ext cx="467700" cy="302400"/>
          </a:xfrm>
          <a:prstGeom prst="straightConnector1">
            <a:avLst/>
          </a:prstGeom>
          <a:noFill/>
          <a:ln cap="flat" cmpd="sng" w="28575">
            <a:solidFill>
              <a:srgbClr val="595959"/>
            </a:solidFill>
            <a:prstDash val="solid"/>
            <a:round/>
            <a:headEnd len="med" w="med" type="none"/>
            <a:tailEnd len="med" w="med" type="triangle"/>
          </a:ln>
        </p:spPr>
      </p:cxnSp>
      <p:cxnSp>
        <p:nvCxnSpPr>
          <p:cNvPr id="1405" name="Google Shape;1405;p102"/>
          <p:cNvCxnSpPr>
            <a:endCxn id="1388" idx="2"/>
          </p:cNvCxnSpPr>
          <p:nvPr/>
        </p:nvCxnSpPr>
        <p:spPr>
          <a:xfrm flipH="1" rot="10800000">
            <a:off x="3177438" y="35036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06" name="Google Shape;1406;p102"/>
          <p:cNvCxnSpPr>
            <a:endCxn id="1389" idx="2"/>
          </p:cNvCxnSpPr>
          <p:nvPr/>
        </p:nvCxnSpPr>
        <p:spPr>
          <a:xfrm>
            <a:off x="3177438" y="38535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07" name="Google Shape;1407;p102"/>
          <p:cNvCxnSpPr>
            <a:endCxn id="1388" idx="2"/>
          </p:cNvCxnSpPr>
          <p:nvPr/>
        </p:nvCxnSpPr>
        <p:spPr>
          <a:xfrm flipH="1" rot="10800000">
            <a:off x="3200838" y="35036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08" name="Google Shape;1408;p102"/>
          <p:cNvCxnSpPr>
            <a:endCxn id="1389" idx="2"/>
          </p:cNvCxnSpPr>
          <p:nvPr/>
        </p:nvCxnSpPr>
        <p:spPr>
          <a:xfrm flipH="1" rot="10800000">
            <a:off x="3200838" y="4168527"/>
            <a:ext cx="566700" cy="395700"/>
          </a:xfrm>
          <a:prstGeom prst="straightConnector1">
            <a:avLst/>
          </a:prstGeom>
          <a:noFill/>
          <a:ln cap="flat" cmpd="sng" w="28575">
            <a:solidFill>
              <a:srgbClr val="595959"/>
            </a:solidFill>
            <a:prstDash val="solid"/>
            <a:round/>
            <a:headEnd len="med" w="med" type="none"/>
            <a:tailEnd len="med" w="med" type="triangle"/>
          </a:ln>
        </p:spPr>
      </p:cxn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2" name="Shape 1412"/>
        <p:cNvGrpSpPr/>
        <p:nvPr/>
      </p:nvGrpSpPr>
      <p:grpSpPr>
        <a:xfrm>
          <a:off x="0" y="0"/>
          <a:ext cx="0" cy="0"/>
          <a:chOff x="0" y="0"/>
          <a:chExt cx="0" cy="0"/>
        </a:xfrm>
      </p:grpSpPr>
      <p:sp>
        <p:nvSpPr>
          <p:cNvPr id="1413" name="Google Shape;1413;p103"/>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14" name="Google Shape;1414;p103"/>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15" name="Google Shape;1415;p103"/>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16" name="Google Shape;1416;p103"/>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17" name="Google Shape;1417;p103"/>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103"/>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03"/>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20" name="Google Shape;1420;p103"/>
          <p:cNvCxnSpPr>
            <a:stCxn id="1421" idx="6"/>
            <a:endCxn id="141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22" name="Google Shape;1422;p103"/>
          <p:cNvCxnSpPr>
            <a:stCxn id="1421" idx="6"/>
            <a:endCxn id="141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23" name="Google Shape;1423;p103"/>
          <p:cNvCxnSpPr>
            <a:stCxn id="1424" idx="5"/>
            <a:endCxn id="141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25" name="Google Shape;1425;p103"/>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26" name="Google Shape;1426;p103"/>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27" name="Google Shape;1427;p103"/>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28" name="Google Shape;1428;p103"/>
          <p:cNvCxnSpPr>
            <a:stCxn id="1429" idx="6"/>
            <a:endCxn id="141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30" name="Google Shape;1430;p103"/>
          <p:cNvCxnSpPr>
            <a:stCxn id="1431" idx="5"/>
            <a:endCxn id="141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32" name="Google Shape;1432;p103"/>
          <p:cNvCxnSpPr>
            <a:stCxn id="1429" idx="6"/>
            <a:endCxn id="141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24" name="Google Shape;1424;p103"/>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103"/>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103"/>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103"/>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103"/>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103"/>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103"/>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38" name="Google Shape;1438;p103"/>
          <p:cNvCxnSpPr>
            <a:stCxn id="1433" idx="6"/>
            <a:endCxn id="143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39" name="Google Shape;1439;p103"/>
          <p:cNvCxnSpPr>
            <a:endCxn id="143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40" name="Google Shape;1440;p103"/>
          <p:cNvCxnSpPr>
            <a:endCxn id="143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41" name="Google Shape;1441;p103"/>
          <p:cNvCxnSpPr>
            <a:endCxn id="143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42" name="Google Shape;1442;p103"/>
          <p:cNvCxnSpPr>
            <a:endCxn id="143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43" name="Google Shape;1443;p103"/>
          <p:cNvCxnSpPr>
            <a:endCxn id="143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44" name="Google Shape;1444;p103"/>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103"/>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46" name="Google Shape;1446;p103"/>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103"/>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103"/>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2" name="Shape 1452"/>
        <p:cNvGrpSpPr/>
        <p:nvPr/>
      </p:nvGrpSpPr>
      <p:grpSpPr>
        <a:xfrm>
          <a:off x="0" y="0"/>
          <a:ext cx="0" cy="0"/>
          <a:chOff x="0" y="0"/>
          <a:chExt cx="0" cy="0"/>
        </a:xfrm>
      </p:grpSpPr>
      <p:sp>
        <p:nvSpPr>
          <p:cNvPr id="1453" name="Google Shape;1453;p104"/>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Montserrat"/>
                <a:ea typeface="Montserrat"/>
                <a:cs typeface="Montserrat"/>
                <a:sym typeface="Montserrat"/>
              </a:rPr>
              <a:t>Multiclass Classification</a:t>
            </a:r>
            <a:endParaRPr>
              <a:latin typeface="Montserrat"/>
              <a:ea typeface="Montserrat"/>
              <a:cs typeface="Montserrat"/>
              <a:sym typeface="Montserrat"/>
            </a:endParaRPr>
          </a:p>
        </p:txBody>
      </p:sp>
      <p:sp>
        <p:nvSpPr>
          <p:cNvPr id="1454" name="Google Shape;1454;p104"/>
          <p:cNvSpPr txBox="1"/>
          <p:nvPr>
            <p:ph idx="1" type="body"/>
          </p:nvPr>
        </p:nvSpPr>
        <p:spPr>
          <a:xfrm>
            <a:off x="311700" y="1152475"/>
            <a:ext cx="8684100" cy="721500"/>
          </a:xfrm>
          <a:prstGeom prst="rect">
            <a:avLst/>
          </a:prstGeom>
        </p:spPr>
        <p:txBody>
          <a:bodyPr anchorCtr="0" anchor="t" bIns="91425" lIns="91425" spcFirstLastPara="1" rIns="91425" wrap="square" tIns="91425">
            <a:noAutofit/>
          </a:bodyPr>
          <a:lstStyle/>
          <a:p>
            <a:pPr indent="-412750" lvl="0" marL="457200" marR="0" rtl="0" algn="l">
              <a:lnSpc>
                <a:spcPct val="100000"/>
              </a:lnSpc>
              <a:spcBef>
                <a:spcPts val="0"/>
              </a:spcBef>
              <a:spcAft>
                <a:spcPts val="0"/>
              </a:spcAft>
              <a:buClr>
                <a:srgbClr val="434343"/>
              </a:buClr>
              <a:buSzPts val="2900"/>
              <a:buFont typeface="Montserrat"/>
              <a:buChar char="●"/>
            </a:pPr>
            <a:r>
              <a:rPr lang="en" sz="2900">
                <a:solidFill>
                  <a:srgbClr val="434343"/>
                </a:solidFill>
                <a:latin typeface="Montserrat"/>
                <a:ea typeface="Montserrat"/>
                <a:cs typeface="Montserrat"/>
                <a:sym typeface="Montserrat"/>
              </a:rPr>
              <a:t>Organizing for Multiple Classes</a:t>
            </a:r>
            <a:endParaRPr sz="2900">
              <a:solidFill>
                <a:srgbClr val="434343"/>
              </a:solidFill>
              <a:latin typeface="Montserrat"/>
              <a:ea typeface="Montserrat"/>
              <a:cs typeface="Montserrat"/>
              <a:sym typeface="Montserrat"/>
            </a:endParaRPr>
          </a:p>
        </p:txBody>
      </p:sp>
      <p:pic>
        <p:nvPicPr>
          <p:cNvPr descr="watermark.jpg" id="1455" name="Google Shape;1455;p104"/>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56" name="Google Shape;1456;p104"/>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457" name="Google Shape;1457;p104"/>
          <p:cNvSpPr/>
          <p:nvPr/>
        </p:nvSpPr>
        <p:spPr>
          <a:xfrm>
            <a:off x="4296846" y="20374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104"/>
          <p:cNvSpPr/>
          <p:nvPr/>
        </p:nvSpPr>
        <p:spPr>
          <a:xfrm>
            <a:off x="4296846" y="2908063"/>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104"/>
          <p:cNvSpPr/>
          <p:nvPr/>
        </p:nvSpPr>
        <p:spPr>
          <a:xfrm>
            <a:off x="4302746" y="4123725"/>
            <a:ext cx="538500" cy="538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60" name="Google Shape;1460;p104"/>
          <p:cNvCxnSpPr>
            <a:stCxn id="1461" idx="6"/>
            <a:endCxn id="1458" idx="2"/>
          </p:cNvCxnSpPr>
          <p:nvPr/>
        </p:nvCxnSpPr>
        <p:spPr>
          <a:xfrm>
            <a:off x="2416446" y="2787913"/>
            <a:ext cx="1880400" cy="389400"/>
          </a:xfrm>
          <a:prstGeom prst="straightConnector1">
            <a:avLst/>
          </a:prstGeom>
          <a:noFill/>
          <a:ln cap="flat" cmpd="sng" w="28575">
            <a:solidFill>
              <a:srgbClr val="595959"/>
            </a:solidFill>
            <a:prstDash val="solid"/>
            <a:round/>
            <a:headEnd len="med" w="med" type="none"/>
            <a:tailEnd len="med" w="med" type="triangle"/>
          </a:ln>
        </p:spPr>
      </p:cxnSp>
      <p:cxnSp>
        <p:nvCxnSpPr>
          <p:cNvPr id="1462" name="Google Shape;1462;p104"/>
          <p:cNvCxnSpPr>
            <a:stCxn id="1461" idx="6"/>
            <a:endCxn id="1457" idx="2"/>
          </p:cNvCxnSpPr>
          <p:nvPr/>
        </p:nvCxnSpPr>
        <p:spPr>
          <a:xfrm flipH="1" rot="10800000">
            <a:off x="2416446" y="2306675"/>
            <a:ext cx="1880400" cy="481200"/>
          </a:xfrm>
          <a:prstGeom prst="straightConnector1">
            <a:avLst/>
          </a:prstGeom>
          <a:noFill/>
          <a:ln cap="flat" cmpd="sng" w="28575">
            <a:solidFill>
              <a:srgbClr val="595959"/>
            </a:solidFill>
            <a:prstDash val="solid"/>
            <a:round/>
            <a:headEnd len="med" w="med" type="none"/>
            <a:tailEnd len="med" w="med" type="triangle"/>
          </a:ln>
        </p:spPr>
      </p:cxnSp>
      <p:cxnSp>
        <p:nvCxnSpPr>
          <p:cNvPr id="1463" name="Google Shape;1463;p104"/>
          <p:cNvCxnSpPr>
            <a:stCxn id="1464" idx="5"/>
            <a:endCxn id="1459" idx="1"/>
          </p:cNvCxnSpPr>
          <p:nvPr/>
        </p:nvCxnSpPr>
        <p:spPr>
          <a:xfrm>
            <a:off x="2833702" y="2978316"/>
            <a:ext cx="1548000" cy="1224300"/>
          </a:xfrm>
          <a:prstGeom prst="straightConnector1">
            <a:avLst/>
          </a:prstGeom>
          <a:noFill/>
          <a:ln cap="flat" cmpd="sng" w="28575">
            <a:solidFill>
              <a:srgbClr val="595959"/>
            </a:solidFill>
            <a:prstDash val="solid"/>
            <a:round/>
            <a:headEnd len="med" w="med" type="none"/>
            <a:tailEnd len="med" w="med" type="triangle"/>
          </a:ln>
        </p:spPr>
      </p:cxnSp>
      <p:cxnSp>
        <p:nvCxnSpPr>
          <p:cNvPr id="1465" name="Google Shape;1465;p104"/>
          <p:cNvCxnSpPr/>
          <p:nvPr/>
        </p:nvCxnSpPr>
        <p:spPr>
          <a:xfrm flipH="1" rot="10800000">
            <a:off x="4835460" y="2299813"/>
            <a:ext cx="680100" cy="6900"/>
          </a:xfrm>
          <a:prstGeom prst="straightConnector1">
            <a:avLst/>
          </a:prstGeom>
          <a:noFill/>
          <a:ln cap="flat" cmpd="sng" w="28575">
            <a:solidFill>
              <a:srgbClr val="595959"/>
            </a:solidFill>
            <a:prstDash val="solid"/>
            <a:round/>
            <a:headEnd len="med" w="med" type="none"/>
            <a:tailEnd len="med" w="med" type="triangle"/>
          </a:ln>
        </p:spPr>
      </p:cxnSp>
      <p:cxnSp>
        <p:nvCxnSpPr>
          <p:cNvPr id="1466" name="Google Shape;1466;p104"/>
          <p:cNvCxnSpPr/>
          <p:nvPr/>
        </p:nvCxnSpPr>
        <p:spPr>
          <a:xfrm>
            <a:off x="4835460" y="3174313"/>
            <a:ext cx="654000" cy="3000"/>
          </a:xfrm>
          <a:prstGeom prst="straightConnector1">
            <a:avLst/>
          </a:prstGeom>
          <a:noFill/>
          <a:ln cap="flat" cmpd="sng" w="28575">
            <a:solidFill>
              <a:srgbClr val="595959"/>
            </a:solidFill>
            <a:prstDash val="solid"/>
            <a:round/>
            <a:headEnd len="med" w="med" type="none"/>
            <a:tailEnd len="med" w="med" type="triangle"/>
          </a:ln>
        </p:spPr>
      </p:cxnSp>
      <p:cxnSp>
        <p:nvCxnSpPr>
          <p:cNvPr id="1467" name="Google Shape;1467;p104"/>
          <p:cNvCxnSpPr/>
          <p:nvPr/>
        </p:nvCxnSpPr>
        <p:spPr>
          <a:xfrm>
            <a:off x="4818060" y="4392963"/>
            <a:ext cx="714900" cy="0"/>
          </a:xfrm>
          <a:prstGeom prst="straightConnector1">
            <a:avLst/>
          </a:prstGeom>
          <a:noFill/>
          <a:ln cap="flat" cmpd="sng" w="28575">
            <a:solidFill>
              <a:srgbClr val="595959"/>
            </a:solidFill>
            <a:prstDash val="solid"/>
            <a:round/>
            <a:headEnd len="med" w="med" type="none"/>
            <a:tailEnd len="med" w="med" type="triangle"/>
          </a:ln>
        </p:spPr>
      </p:cxnSp>
      <p:cxnSp>
        <p:nvCxnSpPr>
          <p:cNvPr id="1468" name="Google Shape;1468;p104"/>
          <p:cNvCxnSpPr>
            <a:stCxn id="1469" idx="6"/>
            <a:endCxn id="1457" idx="2"/>
          </p:cNvCxnSpPr>
          <p:nvPr/>
        </p:nvCxnSpPr>
        <p:spPr>
          <a:xfrm flipH="1" rot="10800000">
            <a:off x="2416446" y="2306675"/>
            <a:ext cx="1880400" cy="1146300"/>
          </a:xfrm>
          <a:prstGeom prst="straightConnector1">
            <a:avLst/>
          </a:prstGeom>
          <a:noFill/>
          <a:ln cap="flat" cmpd="sng" w="28575">
            <a:solidFill>
              <a:srgbClr val="595959"/>
            </a:solidFill>
            <a:prstDash val="solid"/>
            <a:round/>
            <a:headEnd len="med" w="med" type="none"/>
            <a:tailEnd len="med" w="med" type="triangle"/>
          </a:ln>
        </p:spPr>
      </p:cxnSp>
      <p:cxnSp>
        <p:nvCxnSpPr>
          <p:cNvPr id="1470" name="Google Shape;1470;p104"/>
          <p:cNvCxnSpPr>
            <a:stCxn id="1471" idx="5"/>
            <a:endCxn id="1459" idx="2"/>
          </p:cNvCxnSpPr>
          <p:nvPr/>
        </p:nvCxnSpPr>
        <p:spPr>
          <a:xfrm>
            <a:off x="2833702" y="3643215"/>
            <a:ext cx="1469100" cy="749700"/>
          </a:xfrm>
          <a:prstGeom prst="straightConnector1">
            <a:avLst/>
          </a:prstGeom>
          <a:noFill/>
          <a:ln cap="flat" cmpd="sng" w="28575">
            <a:solidFill>
              <a:srgbClr val="595959"/>
            </a:solidFill>
            <a:prstDash val="solid"/>
            <a:round/>
            <a:headEnd len="med" w="med" type="none"/>
            <a:tailEnd len="med" w="med" type="triangle"/>
          </a:ln>
        </p:spPr>
      </p:cxnSp>
      <p:cxnSp>
        <p:nvCxnSpPr>
          <p:cNvPr id="1472" name="Google Shape;1472;p104"/>
          <p:cNvCxnSpPr>
            <a:stCxn id="1469" idx="6"/>
            <a:endCxn id="1458" idx="2"/>
          </p:cNvCxnSpPr>
          <p:nvPr/>
        </p:nvCxnSpPr>
        <p:spPr>
          <a:xfrm flipH="1" rot="10800000">
            <a:off x="2416446" y="3177313"/>
            <a:ext cx="1880400" cy="275400"/>
          </a:xfrm>
          <a:prstGeom prst="straightConnector1">
            <a:avLst/>
          </a:prstGeom>
          <a:noFill/>
          <a:ln cap="flat" cmpd="sng" w="28575">
            <a:solidFill>
              <a:srgbClr val="595959"/>
            </a:solidFill>
            <a:prstDash val="solid"/>
            <a:round/>
            <a:headEnd len="med" w="med" type="none"/>
            <a:tailEnd len="med" w="med" type="triangle"/>
          </a:ln>
        </p:spPr>
      </p:cxnSp>
      <p:sp>
        <p:nvSpPr>
          <p:cNvPr id="1464" name="Google Shape;1464;p104"/>
          <p:cNvSpPr/>
          <p:nvPr/>
        </p:nvSpPr>
        <p:spPr>
          <a:xfrm>
            <a:off x="237406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104"/>
          <p:cNvSpPr/>
          <p:nvPr/>
        </p:nvSpPr>
        <p:spPr>
          <a:xfrm>
            <a:off x="237406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104"/>
          <p:cNvSpPr/>
          <p:nvPr/>
        </p:nvSpPr>
        <p:spPr>
          <a:xfrm>
            <a:off x="62088" y="2157950"/>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104"/>
          <p:cNvSpPr/>
          <p:nvPr/>
        </p:nvSpPr>
        <p:spPr>
          <a:xfrm>
            <a:off x="62088" y="2852189"/>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104"/>
          <p:cNvSpPr/>
          <p:nvPr/>
        </p:nvSpPr>
        <p:spPr>
          <a:xfrm>
            <a:off x="62088" y="3591668"/>
            <a:ext cx="538500" cy="538500"/>
          </a:xfrm>
          <a:prstGeom prst="ellipse">
            <a:avLst/>
          </a:prstGeom>
          <a:solidFill>
            <a:srgbClr val="D9D2E9"/>
          </a:solidFill>
          <a:ln cap="flat" cmpd="sng" w="28575">
            <a:solidFill>
              <a:srgbClr val="351C7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104"/>
          <p:cNvSpPr/>
          <p:nvPr/>
        </p:nvSpPr>
        <p:spPr>
          <a:xfrm>
            <a:off x="1190713" y="2518678"/>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104"/>
          <p:cNvSpPr/>
          <p:nvPr/>
        </p:nvSpPr>
        <p:spPr>
          <a:xfrm>
            <a:off x="1190713" y="3183577"/>
            <a:ext cx="538500" cy="538500"/>
          </a:xfrm>
          <a:prstGeom prst="ellipse">
            <a:avLst/>
          </a:prstGeom>
          <a:solidFill>
            <a:srgbClr val="CFE2F3"/>
          </a:solidFill>
          <a:ln cap="flat" cmpd="sng" w="28575">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78" name="Google Shape;1478;p104"/>
          <p:cNvCxnSpPr>
            <a:stCxn id="1473" idx="6"/>
            <a:endCxn id="1476" idx="2"/>
          </p:cNvCxnSpPr>
          <p:nvPr/>
        </p:nvCxnSpPr>
        <p:spPr>
          <a:xfrm>
            <a:off x="600588" y="2427200"/>
            <a:ext cx="590100" cy="360600"/>
          </a:xfrm>
          <a:prstGeom prst="straightConnector1">
            <a:avLst/>
          </a:prstGeom>
          <a:noFill/>
          <a:ln cap="flat" cmpd="sng" w="28575">
            <a:solidFill>
              <a:srgbClr val="595959"/>
            </a:solidFill>
            <a:prstDash val="solid"/>
            <a:round/>
            <a:headEnd len="med" w="med" type="none"/>
            <a:tailEnd len="med" w="med" type="triangle"/>
          </a:ln>
        </p:spPr>
      </p:cxnSp>
      <p:cxnSp>
        <p:nvCxnSpPr>
          <p:cNvPr id="1479" name="Google Shape;1479;p104"/>
          <p:cNvCxnSpPr>
            <a:endCxn id="1477" idx="2"/>
          </p:cNvCxnSpPr>
          <p:nvPr/>
        </p:nvCxnSpPr>
        <p:spPr>
          <a:xfrm>
            <a:off x="600613" y="2447227"/>
            <a:ext cx="590100" cy="1005600"/>
          </a:xfrm>
          <a:prstGeom prst="straightConnector1">
            <a:avLst/>
          </a:prstGeom>
          <a:noFill/>
          <a:ln cap="flat" cmpd="sng" w="28575">
            <a:solidFill>
              <a:srgbClr val="595959"/>
            </a:solidFill>
            <a:prstDash val="solid"/>
            <a:round/>
            <a:headEnd len="med" w="med" type="none"/>
            <a:tailEnd len="med" w="med" type="triangle"/>
          </a:ln>
        </p:spPr>
      </p:cxnSp>
      <p:cxnSp>
        <p:nvCxnSpPr>
          <p:cNvPr id="1480" name="Google Shape;1480;p104"/>
          <p:cNvCxnSpPr>
            <a:endCxn id="1476" idx="2"/>
          </p:cNvCxnSpPr>
          <p:nvPr/>
        </p:nvCxnSpPr>
        <p:spPr>
          <a:xfrm flipH="1" rot="10800000">
            <a:off x="600613" y="2787928"/>
            <a:ext cx="590100" cy="349800"/>
          </a:xfrm>
          <a:prstGeom prst="straightConnector1">
            <a:avLst/>
          </a:prstGeom>
          <a:noFill/>
          <a:ln cap="flat" cmpd="sng" w="28575">
            <a:solidFill>
              <a:srgbClr val="595959"/>
            </a:solidFill>
            <a:prstDash val="solid"/>
            <a:round/>
            <a:headEnd len="med" w="med" type="none"/>
            <a:tailEnd len="med" w="med" type="triangle"/>
          </a:ln>
        </p:spPr>
      </p:cxnSp>
      <p:cxnSp>
        <p:nvCxnSpPr>
          <p:cNvPr id="1481" name="Google Shape;1481;p104"/>
          <p:cNvCxnSpPr>
            <a:endCxn id="1477" idx="2"/>
          </p:cNvCxnSpPr>
          <p:nvPr/>
        </p:nvCxnSpPr>
        <p:spPr>
          <a:xfrm>
            <a:off x="600613" y="3137827"/>
            <a:ext cx="590100" cy="315000"/>
          </a:xfrm>
          <a:prstGeom prst="straightConnector1">
            <a:avLst/>
          </a:prstGeom>
          <a:noFill/>
          <a:ln cap="flat" cmpd="sng" w="28575">
            <a:solidFill>
              <a:srgbClr val="595959"/>
            </a:solidFill>
            <a:prstDash val="solid"/>
            <a:round/>
            <a:headEnd len="med" w="med" type="none"/>
            <a:tailEnd len="med" w="med" type="triangle"/>
          </a:ln>
        </p:spPr>
      </p:cxnSp>
      <p:cxnSp>
        <p:nvCxnSpPr>
          <p:cNvPr id="1482" name="Google Shape;1482;p104"/>
          <p:cNvCxnSpPr>
            <a:endCxn id="1476" idx="2"/>
          </p:cNvCxnSpPr>
          <p:nvPr/>
        </p:nvCxnSpPr>
        <p:spPr>
          <a:xfrm flipH="1" rot="10800000">
            <a:off x="624013" y="2787928"/>
            <a:ext cx="566700" cy="1060500"/>
          </a:xfrm>
          <a:prstGeom prst="straightConnector1">
            <a:avLst/>
          </a:prstGeom>
          <a:noFill/>
          <a:ln cap="flat" cmpd="sng" w="28575">
            <a:solidFill>
              <a:srgbClr val="595959"/>
            </a:solidFill>
            <a:prstDash val="solid"/>
            <a:round/>
            <a:headEnd len="med" w="med" type="none"/>
            <a:tailEnd len="med" w="med" type="triangle"/>
          </a:ln>
        </p:spPr>
      </p:cxnSp>
      <p:cxnSp>
        <p:nvCxnSpPr>
          <p:cNvPr id="1483" name="Google Shape;1483;p104"/>
          <p:cNvCxnSpPr>
            <a:endCxn id="1477" idx="2"/>
          </p:cNvCxnSpPr>
          <p:nvPr/>
        </p:nvCxnSpPr>
        <p:spPr>
          <a:xfrm flipH="1" rot="10800000">
            <a:off x="624013" y="3452827"/>
            <a:ext cx="566700" cy="395700"/>
          </a:xfrm>
          <a:prstGeom prst="straightConnector1">
            <a:avLst/>
          </a:prstGeom>
          <a:noFill/>
          <a:ln cap="flat" cmpd="sng" w="28575">
            <a:solidFill>
              <a:srgbClr val="595959"/>
            </a:solidFill>
            <a:prstDash val="solid"/>
            <a:round/>
            <a:headEnd len="med" w="med" type="none"/>
            <a:tailEnd len="med" w="med" type="triangle"/>
          </a:ln>
        </p:spPr>
      </p:cxnSp>
      <p:sp>
        <p:nvSpPr>
          <p:cNvPr id="1484" name="Google Shape;1484;p104"/>
          <p:cNvSpPr/>
          <p:nvPr/>
        </p:nvSpPr>
        <p:spPr>
          <a:xfrm>
            <a:off x="1813100" y="2986850"/>
            <a:ext cx="538500" cy="275400"/>
          </a:xfrm>
          <a:prstGeom prst="rightArrow">
            <a:avLst>
              <a:gd fmla="val 50000" name="adj1"/>
              <a:gd fmla="val 50000" name="adj2"/>
            </a:avLst>
          </a:prstGeom>
          <a:solidFill>
            <a:srgbClr val="CFE2F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104"/>
          <p:cNvSpPr txBox="1"/>
          <p:nvPr>
            <p:ph idx="1" type="body"/>
          </p:nvPr>
        </p:nvSpPr>
        <p:spPr>
          <a:xfrm>
            <a:off x="1190700" y="3720100"/>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Hidden Layers</a:t>
            </a:r>
            <a:endParaRPr>
              <a:solidFill>
                <a:srgbClr val="434343"/>
              </a:solidFill>
              <a:latin typeface="Montserrat"/>
              <a:ea typeface="Montserrat"/>
              <a:cs typeface="Montserrat"/>
              <a:sym typeface="Montserrat"/>
            </a:endParaRPr>
          </a:p>
        </p:txBody>
      </p:sp>
      <p:sp>
        <p:nvSpPr>
          <p:cNvPr id="1486" name="Google Shape;1486;p104"/>
          <p:cNvSpPr/>
          <p:nvPr/>
        </p:nvSpPr>
        <p:spPr>
          <a:xfrm>
            <a:off x="4505261" y="3515975"/>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104"/>
          <p:cNvSpPr/>
          <p:nvPr/>
        </p:nvSpPr>
        <p:spPr>
          <a:xfrm>
            <a:off x="4505261" y="371840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104"/>
          <p:cNvSpPr/>
          <p:nvPr/>
        </p:nvSpPr>
        <p:spPr>
          <a:xfrm>
            <a:off x="4505261" y="3920836"/>
            <a:ext cx="133500" cy="133500"/>
          </a:xfrm>
          <a:prstGeom prst="ellipse">
            <a:avLst/>
          </a:prstGeom>
          <a:solidFill>
            <a:srgbClr val="D9EAD3"/>
          </a:solidFill>
          <a:ln cap="flat" cmpd="sng" w="28575">
            <a:solidFill>
              <a:srgbClr val="38761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104"/>
          <p:cNvSpPr txBox="1"/>
          <p:nvPr>
            <p:ph idx="1" type="body"/>
          </p:nvPr>
        </p:nvSpPr>
        <p:spPr>
          <a:xfrm>
            <a:off x="5515650" y="20340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One</a:t>
            </a:r>
            <a:endParaRPr>
              <a:solidFill>
                <a:srgbClr val="434343"/>
              </a:solidFill>
              <a:latin typeface="Montserrat"/>
              <a:ea typeface="Montserrat"/>
              <a:cs typeface="Montserrat"/>
              <a:sym typeface="Montserrat"/>
            </a:endParaRPr>
          </a:p>
        </p:txBody>
      </p:sp>
      <p:sp>
        <p:nvSpPr>
          <p:cNvPr id="1490" name="Google Shape;1490;p104"/>
          <p:cNvSpPr txBox="1"/>
          <p:nvPr>
            <p:ph idx="1" type="body"/>
          </p:nvPr>
        </p:nvSpPr>
        <p:spPr>
          <a:xfrm>
            <a:off x="5489550" y="290807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Two</a:t>
            </a:r>
            <a:endParaRPr>
              <a:solidFill>
                <a:srgbClr val="434343"/>
              </a:solidFill>
              <a:latin typeface="Montserrat"/>
              <a:ea typeface="Montserrat"/>
              <a:cs typeface="Montserrat"/>
              <a:sym typeface="Montserrat"/>
            </a:endParaRPr>
          </a:p>
        </p:txBody>
      </p:sp>
      <p:sp>
        <p:nvSpPr>
          <p:cNvPr id="1491" name="Google Shape;1491;p104"/>
          <p:cNvSpPr txBox="1"/>
          <p:nvPr>
            <p:ph idx="1" type="body"/>
          </p:nvPr>
        </p:nvSpPr>
        <p:spPr>
          <a:xfrm>
            <a:off x="5515650" y="4123725"/>
            <a:ext cx="1959000" cy="5385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1600"/>
              </a:spcAft>
              <a:buNone/>
            </a:pPr>
            <a:r>
              <a:rPr lang="en">
                <a:solidFill>
                  <a:srgbClr val="434343"/>
                </a:solidFill>
                <a:latin typeface="Montserrat"/>
                <a:ea typeface="Montserrat"/>
                <a:cs typeface="Montserrat"/>
                <a:sym typeface="Montserrat"/>
              </a:rPr>
              <a:t>Class </a:t>
            </a:r>
            <a:r>
              <a:rPr b="1" lang="en">
                <a:solidFill>
                  <a:srgbClr val="434343"/>
                </a:solidFill>
                <a:latin typeface="Montserrat"/>
                <a:ea typeface="Montserrat"/>
                <a:cs typeface="Montserrat"/>
                <a:sym typeface="Montserrat"/>
              </a:rPr>
              <a:t>N</a:t>
            </a:r>
            <a:endParaRPr b="1">
              <a:solidFill>
                <a:srgbClr val="434343"/>
              </a:solidFill>
              <a:latin typeface="Montserrat"/>
              <a:ea typeface="Montserrat"/>
              <a:cs typeface="Montserrat"/>
              <a:sym typeface="Montserrat"/>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5" name="Shape 1495"/>
        <p:cNvGrpSpPr/>
        <p:nvPr/>
      </p:nvGrpSpPr>
      <p:grpSpPr>
        <a:xfrm>
          <a:off x="0" y="0"/>
          <a:ext cx="0" cy="0"/>
          <a:chOff x="0" y="0"/>
          <a:chExt cx="0" cy="0"/>
        </a:xfrm>
      </p:grpSpPr>
      <p:sp>
        <p:nvSpPr>
          <p:cNvPr id="1496" name="Google Shape;1496;p105"/>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497" name="Google Shape;1497;p105"/>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This means we will need to organize categories for this output layer.</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We can’t just have categories like “red”, “blue”, “green”, etc...</a:t>
            </a:r>
            <a:endParaRPr sz="3000">
              <a:solidFill>
                <a:srgbClr val="434343"/>
              </a:solidFill>
              <a:latin typeface="Montserrat"/>
              <a:ea typeface="Montserrat"/>
              <a:cs typeface="Montserrat"/>
              <a:sym typeface="Montserrat"/>
            </a:endParaRPr>
          </a:p>
        </p:txBody>
      </p:sp>
      <p:pic>
        <p:nvPicPr>
          <p:cNvPr descr="watermark.jpg" id="1498" name="Google Shape;1498;p105"/>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499" name="Google Shape;1499;p105"/>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3" name="Shape 1503"/>
        <p:cNvGrpSpPr/>
        <p:nvPr/>
      </p:nvGrpSpPr>
      <p:grpSpPr>
        <a:xfrm>
          <a:off x="0" y="0"/>
          <a:ext cx="0" cy="0"/>
          <a:chOff x="0" y="0"/>
          <a:chExt cx="0" cy="0"/>
        </a:xfrm>
      </p:grpSpPr>
      <p:sp>
        <p:nvSpPr>
          <p:cNvPr id="1504" name="Google Shape;1504;p106"/>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05" name="Google Shape;1505;p106"/>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Organizing Multiple Classes</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Instead we use </a:t>
            </a:r>
            <a:r>
              <a:rPr b="1" lang="en" sz="3000">
                <a:solidFill>
                  <a:srgbClr val="434343"/>
                </a:solidFill>
                <a:latin typeface="Montserrat"/>
                <a:ea typeface="Montserrat"/>
                <a:cs typeface="Montserrat"/>
                <a:sym typeface="Montserrat"/>
              </a:rPr>
              <a:t>one-hot encoding</a:t>
            </a:r>
            <a:endParaRPr b="1"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Let’s take a look at what this looks like for mutually exclusive classes.</a:t>
            </a:r>
            <a:endParaRPr sz="3000">
              <a:solidFill>
                <a:srgbClr val="434343"/>
              </a:solidFill>
              <a:latin typeface="Montserrat"/>
              <a:ea typeface="Montserrat"/>
              <a:cs typeface="Montserrat"/>
              <a:sym typeface="Montserrat"/>
            </a:endParaRPr>
          </a:p>
        </p:txBody>
      </p:sp>
      <p:pic>
        <p:nvPicPr>
          <p:cNvPr descr="watermark.jpg" id="1506" name="Google Shape;1506;p106"/>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07" name="Google Shape;1507;p106"/>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1" name="Shape 1511"/>
        <p:cNvGrpSpPr/>
        <p:nvPr/>
      </p:nvGrpSpPr>
      <p:grpSpPr>
        <a:xfrm>
          <a:off x="0" y="0"/>
          <a:ext cx="0" cy="0"/>
          <a:chOff x="0" y="0"/>
          <a:chExt cx="0" cy="0"/>
        </a:xfrm>
      </p:grpSpPr>
      <p:sp>
        <p:nvSpPr>
          <p:cNvPr id="1512" name="Google Shape;1512;p107"/>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13" name="Google Shape;1513;p107"/>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14" name="Google Shape;1514;p107"/>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15" name="Google Shape;1515;p107"/>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graphicFrame>
        <p:nvGraphicFramePr>
          <p:cNvPr id="1516" name="Google Shape;1516;p107"/>
          <p:cNvGraphicFramePr/>
          <p:nvPr/>
        </p:nvGraphicFramePr>
        <p:xfrm>
          <a:off x="152400" y="2172350"/>
          <a:ext cx="3000000" cy="3000000"/>
        </p:xfrm>
        <a:graphic>
          <a:graphicData uri="http://schemas.openxmlformats.org/drawingml/2006/table">
            <a:tbl>
              <a:tblPr>
                <a:noFill/>
                <a:tableStyleId>{102C3982-AA00-480E-84D6-A3D848ECEE51}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sp>
        <p:nvSpPr>
          <p:cNvPr id="1517" name="Google Shape;1517;p107"/>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108"/>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23" name="Google Shape;1523;p108"/>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Mutually Exclusive Classes</a:t>
            </a:r>
            <a:endParaRPr sz="3000">
              <a:solidFill>
                <a:srgbClr val="434343"/>
              </a:solidFill>
              <a:latin typeface="Montserrat"/>
              <a:ea typeface="Montserrat"/>
              <a:cs typeface="Montserrat"/>
              <a:sym typeface="Montserrat"/>
            </a:endParaRPr>
          </a:p>
        </p:txBody>
      </p:sp>
      <p:pic>
        <p:nvPicPr>
          <p:cNvPr descr="watermark.jpg" id="1524" name="Google Shape;1524;p108"/>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25" name="Google Shape;1525;p108"/>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26" name="Google Shape;1526;p108"/>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27" name="Google Shape;1527;p108"/>
          <p:cNvGraphicFramePr/>
          <p:nvPr/>
        </p:nvGraphicFramePr>
        <p:xfrm>
          <a:off x="4335100" y="1894900"/>
          <a:ext cx="3000000" cy="3000000"/>
        </p:xfrm>
        <a:graphic>
          <a:graphicData uri="http://schemas.openxmlformats.org/drawingml/2006/table">
            <a:tbl>
              <a:tblPr>
                <a:noFill/>
                <a:tableStyleId>{102C3982-AA00-480E-84D6-A3D848ECEE51}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Montserrat"/>
                          <a:ea typeface="Montserrat"/>
                          <a:cs typeface="Montserrat"/>
                          <a:sym typeface="Montserrat"/>
                        </a:rPr>
                        <a:t>BLUE</a:t>
                      </a:r>
                      <a:endParaRPr b="1">
                        <a:solidFill>
                          <a:schemeClr val="dk1"/>
                        </a:solidFill>
                        <a:latin typeface="Montserrat"/>
                        <a:ea typeface="Montserrat"/>
                        <a:cs typeface="Montserrat"/>
                        <a:sym typeface="Montserrat"/>
                      </a:endParaRPr>
                    </a:p>
                  </a:txBody>
                  <a:tcPr marT="91425" marB="91425" marR="91425" marL="91425">
                    <a:solidFill>
                      <a:srgbClr val="A4C2F4"/>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28" name="Google Shape;1528;p108"/>
          <p:cNvGraphicFramePr/>
          <p:nvPr/>
        </p:nvGraphicFramePr>
        <p:xfrm>
          <a:off x="152400" y="2172350"/>
          <a:ext cx="3000000" cy="3000000"/>
        </p:xfrm>
        <a:graphic>
          <a:graphicData uri="http://schemas.openxmlformats.org/drawingml/2006/table">
            <a:tbl>
              <a:tblPr>
                <a:noFill/>
                <a:tableStyleId>{102C3982-AA00-480E-84D6-A3D848ECEE51}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GREEN</a:t>
                      </a:r>
                      <a:endParaRPr b="1">
                        <a:latin typeface="Montserrat"/>
                        <a:ea typeface="Montserrat"/>
                        <a:cs typeface="Montserrat"/>
                        <a:sym typeface="Montserrat"/>
                      </a:endParaRPr>
                    </a:p>
                  </a:txBody>
                  <a:tcPr marT="91425" marB="91425" marR="91425" marL="91425">
                    <a:solidFill>
                      <a:srgbClr val="B6D7A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BLUE</a:t>
                      </a:r>
                      <a:endParaRPr b="1">
                        <a:latin typeface="Montserrat"/>
                        <a:ea typeface="Montserrat"/>
                        <a:cs typeface="Montserrat"/>
                        <a:sym typeface="Montserrat"/>
                      </a:endParaRPr>
                    </a:p>
                  </a:txBody>
                  <a:tcPr marT="91425" marB="91425" marR="91425" marL="91425">
                    <a:solidFill>
                      <a:srgbClr val="9FC5E8"/>
                    </a:solidFill>
                  </a:tcPr>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RED</a:t>
                      </a:r>
                      <a:endParaRPr b="1">
                        <a:latin typeface="Montserrat"/>
                        <a:ea typeface="Montserrat"/>
                        <a:cs typeface="Montserrat"/>
                        <a:sym typeface="Montserrat"/>
                      </a:endParaRPr>
                    </a:p>
                  </a:txBody>
                  <a:tcPr marT="91425" marB="91425" marR="91425" marL="91425">
                    <a:solidFill>
                      <a:srgbClr val="F4CCCC"/>
                    </a:solidFill>
                  </a:tcPr>
                </a:tc>
              </a:tr>
            </a:tbl>
          </a:graphicData>
        </a:graphic>
      </p:graphicFrame>
      <p:cxnSp>
        <p:nvCxnSpPr>
          <p:cNvPr id="1529" name="Google Shape;1529;p108"/>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3" name="Shape 1533"/>
        <p:cNvGrpSpPr/>
        <p:nvPr/>
      </p:nvGrpSpPr>
      <p:grpSpPr>
        <a:xfrm>
          <a:off x="0" y="0"/>
          <a:ext cx="0" cy="0"/>
          <a:chOff x="0" y="0"/>
          <a:chExt cx="0" cy="0"/>
        </a:xfrm>
      </p:grpSpPr>
      <p:sp>
        <p:nvSpPr>
          <p:cNvPr id="1534" name="Google Shape;1534;p109"/>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35" name="Google Shape;1535;p109"/>
          <p:cNvSpPr txBox="1"/>
          <p:nvPr>
            <p:ph idx="1" type="body"/>
          </p:nvPr>
        </p:nvSpPr>
        <p:spPr>
          <a:xfrm>
            <a:off x="311700" y="1152475"/>
            <a:ext cx="8832300" cy="33393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 Classes</a:t>
            </a:r>
            <a:endParaRPr sz="3000">
              <a:solidFill>
                <a:srgbClr val="434343"/>
              </a:solidFill>
              <a:latin typeface="Montserrat"/>
              <a:ea typeface="Montserrat"/>
              <a:cs typeface="Montserrat"/>
              <a:sym typeface="Montserrat"/>
            </a:endParaRPr>
          </a:p>
        </p:txBody>
      </p:sp>
      <p:pic>
        <p:nvPicPr>
          <p:cNvPr descr="watermark.jpg" id="1536" name="Google Shape;1536;p109"/>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37" name="Google Shape;1537;p109"/>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
        <p:nvSpPr>
          <p:cNvPr id="1538" name="Google Shape;1538;p109"/>
          <p:cNvSpPr txBox="1"/>
          <p:nvPr/>
        </p:nvSpPr>
        <p:spPr>
          <a:xfrm>
            <a:off x="7748650" y="2929600"/>
            <a:ext cx="5496600" cy="64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1539" name="Google Shape;1539;p109"/>
          <p:cNvGraphicFramePr/>
          <p:nvPr/>
        </p:nvGraphicFramePr>
        <p:xfrm>
          <a:off x="4335100" y="1894900"/>
          <a:ext cx="3000000" cy="3000000"/>
        </p:xfrm>
        <a:graphic>
          <a:graphicData uri="http://schemas.openxmlformats.org/drawingml/2006/table">
            <a:tbl>
              <a:tblPr>
                <a:noFill/>
                <a:tableStyleId>{102C3982-AA00-480E-84D6-A3D848ECEE51}</a:tableStyleId>
              </a:tblPr>
              <a:tblGrid>
                <a:gridCol w="1419700"/>
                <a:gridCol w="904400"/>
                <a:gridCol w="1162050"/>
                <a:gridCol w="1162050"/>
              </a:tblGrid>
              <a:tr h="411100">
                <a:tc>
                  <a:txBody>
                    <a:bodyPr/>
                    <a:lstStyle/>
                    <a:p>
                      <a:pPr indent="0" lvl="0" marL="0" rtl="0" algn="l">
                        <a:spcBef>
                          <a:spcPts val="0"/>
                        </a:spcBef>
                        <a:spcAft>
                          <a:spcPts val="0"/>
                        </a:spcAft>
                        <a:buNone/>
                      </a:pPr>
                      <a:r>
                        <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C</a:t>
                      </a:r>
                      <a:endParaRPr b="1">
                        <a:solidFill>
                          <a:schemeClr val="dk1"/>
                        </a:solidFill>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r>
              <a:tr h="3962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0</a:t>
                      </a:r>
                      <a:endParaRPr b="1">
                        <a:latin typeface="Montserrat"/>
                        <a:ea typeface="Montserrat"/>
                        <a:cs typeface="Montserrat"/>
                        <a:sym typeface="Montserrat"/>
                      </a:endParaRPr>
                    </a:p>
                  </a:txBody>
                  <a:tcPr marT="91425" marB="91425" marR="91425" marL="91425"/>
                </a:tc>
              </a:tr>
            </a:tbl>
          </a:graphicData>
        </a:graphic>
      </p:graphicFrame>
      <p:graphicFrame>
        <p:nvGraphicFramePr>
          <p:cNvPr id="1540" name="Google Shape;1540;p109"/>
          <p:cNvGraphicFramePr/>
          <p:nvPr/>
        </p:nvGraphicFramePr>
        <p:xfrm>
          <a:off x="152400" y="2172350"/>
          <a:ext cx="3000000" cy="3000000"/>
        </p:xfrm>
        <a:graphic>
          <a:graphicData uri="http://schemas.openxmlformats.org/drawingml/2006/table">
            <a:tbl>
              <a:tblPr>
                <a:noFill/>
                <a:tableStyleId>{102C3982-AA00-480E-84D6-A3D848ECEE51}</a:tableStyleId>
              </a:tblPr>
              <a:tblGrid>
                <a:gridCol w="1665650"/>
                <a:gridCol w="1665650"/>
              </a:tblGrid>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1</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2</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Data Point 3</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C,B</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a:t>
                      </a:r>
                      <a:endParaRPr b="1">
                        <a:latin typeface="Montserrat"/>
                        <a:ea typeface="Montserrat"/>
                        <a:cs typeface="Montserrat"/>
                        <a:sym typeface="Montserrat"/>
                      </a:endParaRPr>
                    </a:p>
                  </a:txBody>
                  <a:tcPr marT="91425" marB="91425" marR="91425" marL="91425"/>
                </a:tc>
              </a:tr>
              <a:tr h="381000">
                <a:tc>
                  <a:txBody>
                    <a:bodyPr/>
                    <a:lstStyle/>
                    <a:p>
                      <a:pPr indent="0" lvl="0" marL="0" rtl="0" algn="ctr">
                        <a:spcBef>
                          <a:spcPts val="0"/>
                        </a:spcBef>
                        <a:spcAft>
                          <a:spcPts val="0"/>
                        </a:spcAft>
                        <a:buNone/>
                      </a:pPr>
                      <a:r>
                        <a:rPr b="1" lang="en">
                          <a:solidFill>
                            <a:schemeClr val="dk1"/>
                          </a:solidFill>
                          <a:latin typeface="Montserrat"/>
                          <a:ea typeface="Montserrat"/>
                          <a:cs typeface="Montserrat"/>
                          <a:sym typeface="Montserrat"/>
                        </a:rPr>
                        <a:t>Data Point N</a:t>
                      </a:r>
                      <a:endParaRPr b="1">
                        <a:latin typeface="Montserrat"/>
                        <a:ea typeface="Montserrat"/>
                        <a:cs typeface="Montserrat"/>
                        <a:sym typeface="Montserrat"/>
                      </a:endParaRPr>
                    </a:p>
                  </a:txBody>
                  <a:tcPr marT="91425" marB="91425" marR="91425" marL="91425"/>
                </a:tc>
                <a:tc>
                  <a:txBody>
                    <a:bodyPr/>
                    <a:lstStyle/>
                    <a:p>
                      <a:pPr indent="0" lvl="0" marL="0" rtl="0" algn="ctr">
                        <a:spcBef>
                          <a:spcPts val="0"/>
                        </a:spcBef>
                        <a:spcAft>
                          <a:spcPts val="0"/>
                        </a:spcAft>
                        <a:buNone/>
                      </a:pPr>
                      <a:r>
                        <a:rPr b="1" lang="en">
                          <a:latin typeface="Montserrat"/>
                          <a:ea typeface="Montserrat"/>
                          <a:cs typeface="Montserrat"/>
                          <a:sym typeface="Montserrat"/>
                        </a:rPr>
                        <a:t>B</a:t>
                      </a:r>
                      <a:endParaRPr b="1">
                        <a:latin typeface="Montserrat"/>
                        <a:ea typeface="Montserrat"/>
                        <a:cs typeface="Montserrat"/>
                        <a:sym typeface="Montserrat"/>
                      </a:endParaRPr>
                    </a:p>
                  </a:txBody>
                  <a:tcPr marT="91425" marB="91425" marR="91425" marL="91425"/>
                </a:tc>
              </a:tr>
            </a:tbl>
          </a:graphicData>
        </a:graphic>
      </p:graphicFrame>
      <p:cxnSp>
        <p:nvCxnSpPr>
          <p:cNvPr id="1541" name="Google Shape;1541;p109"/>
          <p:cNvCxnSpPr/>
          <p:nvPr/>
        </p:nvCxnSpPr>
        <p:spPr>
          <a:xfrm>
            <a:off x="3607125" y="3196800"/>
            <a:ext cx="591600" cy="0"/>
          </a:xfrm>
          <a:prstGeom prst="straightConnector1">
            <a:avLst/>
          </a:prstGeom>
          <a:noFill/>
          <a:ln cap="flat" cmpd="sng" w="38100">
            <a:solidFill>
              <a:schemeClr val="dk2"/>
            </a:solidFill>
            <a:prstDash val="solid"/>
            <a:round/>
            <a:headEnd len="med" w="med" type="none"/>
            <a:tailEnd len="med" w="med" type="triangle"/>
          </a:ln>
        </p:spPr>
      </p:cxn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5" name="Shape 1545"/>
        <p:cNvGrpSpPr/>
        <p:nvPr/>
      </p:nvGrpSpPr>
      <p:grpSpPr>
        <a:xfrm>
          <a:off x="0" y="0"/>
          <a:ext cx="0" cy="0"/>
          <a:chOff x="0" y="0"/>
          <a:chExt cx="0" cy="0"/>
        </a:xfrm>
      </p:grpSpPr>
      <p:sp>
        <p:nvSpPr>
          <p:cNvPr id="1546" name="Google Shape;1546;p110"/>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47" name="Google Shape;1547;p110"/>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Now that we have our data correctly organized, we just need to choose the correct classification activation function that the last output layer should have.</a:t>
            </a:r>
            <a:endParaRPr sz="3000">
              <a:solidFill>
                <a:srgbClr val="434343"/>
              </a:solidFill>
              <a:latin typeface="Montserrat"/>
              <a:ea typeface="Montserrat"/>
              <a:cs typeface="Montserrat"/>
              <a:sym typeface="Montserrat"/>
            </a:endParaRPr>
          </a:p>
        </p:txBody>
      </p:sp>
      <p:pic>
        <p:nvPicPr>
          <p:cNvPr descr="watermark.jpg" id="1548" name="Google Shape;1548;p110"/>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49" name="Google Shape;1549;p110"/>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3" name="Shape 1553"/>
        <p:cNvGrpSpPr/>
        <p:nvPr/>
      </p:nvGrpSpPr>
      <p:grpSpPr>
        <a:xfrm>
          <a:off x="0" y="0"/>
          <a:ext cx="0" cy="0"/>
          <a:chOff x="0" y="0"/>
          <a:chExt cx="0" cy="0"/>
        </a:xfrm>
      </p:grpSpPr>
      <p:sp>
        <p:nvSpPr>
          <p:cNvPr id="1554" name="Google Shape;1554;p111"/>
          <p:cNvSpPr txBox="1"/>
          <p:nvPr>
            <p:ph type="title"/>
          </p:nvPr>
        </p:nvSpPr>
        <p:spPr>
          <a:xfrm>
            <a:off x="1042425" y="295788"/>
            <a:ext cx="7789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latin typeface="Montserrat"/>
                <a:ea typeface="Montserrat"/>
                <a:cs typeface="Montserrat"/>
                <a:sym typeface="Montserrat"/>
              </a:rPr>
              <a:t>Deep Learning</a:t>
            </a:r>
            <a:endParaRPr>
              <a:latin typeface="Montserrat"/>
              <a:ea typeface="Montserrat"/>
              <a:cs typeface="Montserrat"/>
              <a:sym typeface="Montserrat"/>
            </a:endParaRPr>
          </a:p>
          <a:p>
            <a:pPr indent="0" lvl="0" marL="0" rtl="0" algn="l">
              <a:spcBef>
                <a:spcPts val="0"/>
              </a:spcBef>
              <a:spcAft>
                <a:spcPts val="0"/>
              </a:spcAft>
              <a:buNone/>
            </a:pPr>
            <a:r>
              <a:t/>
            </a:r>
            <a:endParaRPr>
              <a:latin typeface="Montserrat"/>
              <a:ea typeface="Montserrat"/>
              <a:cs typeface="Montserrat"/>
              <a:sym typeface="Montserrat"/>
            </a:endParaRPr>
          </a:p>
        </p:txBody>
      </p:sp>
      <p:sp>
        <p:nvSpPr>
          <p:cNvPr id="1555" name="Google Shape;1555;p111"/>
          <p:cNvSpPr txBox="1"/>
          <p:nvPr>
            <p:ph idx="1" type="body"/>
          </p:nvPr>
        </p:nvSpPr>
        <p:spPr>
          <a:xfrm>
            <a:off x="311700" y="1152475"/>
            <a:ext cx="8832300" cy="1133700"/>
          </a:xfrm>
          <a:prstGeom prst="rect">
            <a:avLst/>
          </a:prstGeom>
        </p:spPr>
        <p:txBody>
          <a:bodyPr anchorCtr="0" anchor="t" bIns="91425" lIns="91425" spcFirstLastPara="1" rIns="91425" wrap="square" tIns="91425">
            <a:noAutofit/>
          </a:bodyPr>
          <a:lstStyle/>
          <a:p>
            <a:pPr indent="-419100" lvl="0" marL="4572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Non-exclusive</a:t>
            </a:r>
            <a:endParaRPr sz="3000">
              <a:solidFill>
                <a:srgbClr val="434343"/>
              </a:solidFill>
              <a:latin typeface="Montserrat"/>
              <a:ea typeface="Montserrat"/>
              <a:cs typeface="Montserrat"/>
              <a:sym typeface="Montserrat"/>
            </a:endParaRPr>
          </a:p>
          <a:p>
            <a:pPr indent="-419100" lvl="1" marL="9144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Sigmoid function</a:t>
            </a:r>
            <a:endParaRPr sz="3000">
              <a:solidFill>
                <a:srgbClr val="434343"/>
              </a:solidFill>
              <a:latin typeface="Montserrat"/>
              <a:ea typeface="Montserrat"/>
              <a:cs typeface="Montserrat"/>
              <a:sym typeface="Montserrat"/>
            </a:endParaRPr>
          </a:p>
          <a:p>
            <a:pPr indent="-419100" lvl="2" marL="1371600" marR="0" rtl="0" algn="l">
              <a:lnSpc>
                <a:spcPct val="115000"/>
              </a:lnSpc>
              <a:spcBef>
                <a:spcPts val="0"/>
              </a:spcBef>
              <a:spcAft>
                <a:spcPts val="0"/>
              </a:spcAft>
              <a:buClr>
                <a:srgbClr val="434343"/>
              </a:buClr>
              <a:buSzPts val="3000"/>
              <a:buFont typeface="Montserrat"/>
              <a:buChar char="■"/>
            </a:pPr>
            <a:r>
              <a:rPr lang="en" sz="3000">
                <a:solidFill>
                  <a:srgbClr val="434343"/>
                </a:solidFill>
                <a:latin typeface="Montserrat"/>
                <a:ea typeface="Montserrat"/>
                <a:cs typeface="Montserrat"/>
                <a:sym typeface="Montserrat"/>
              </a:rPr>
              <a:t>Each neuron will output a value between 0 and 1, indicating the probability of having that class assigned to it.</a:t>
            </a:r>
            <a:endParaRPr sz="3000">
              <a:solidFill>
                <a:srgbClr val="434343"/>
              </a:solidFill>
              <a:latin typeface="Montserrat"/>
              <a:ea typeface="Montserrat"/>
              <a:cs typeface="Montserrat"/>
              <a:sym typeface="Montserrat"/>
            </a:endParaRPr>
          </a:p>
        </p:txBody>
      </p:sp>
      <p:pic>
        <p:nvPicPr>
          <p:cNvPr descr="watermark.jpg" id="1556" name="Google Shape;1556;p111"/>
          <p:cNvPicPr preferRelativeResize="0"/>
          <p:nvPr/>
        </p:nvPicPr>
        <p:blipFill rotWithShape="1">
          <a:blip r:embed="rId3">
            <a:alphaModFix/>
          </a:blip>
          <a:srcRect b="38251" l="51048" r="35216" t="14424"/>
          <a:stretch/>
        </p:blipFill>
        <p:spPr>
          <a:xfrm>
            <a:off x="152400" y="152400"/>
            <a:ext cx="890025" cy="859476"/>
          </a:xfrm>
          <a:prstGeom prst="rect">
            <a:avLst/>
          </a:prstGeom>
          <a:noFill/>
          <a:ln>
            <a:noFill/>
          </a:ln>
        </p:spPr>
      </p:pic>
      <p:pic>
        <p:nvPicPr>
          <p:cNvPr descr="watermark.jpg" id="1557" name="Google Shape;1557;p111"/>
          <p:cNvPicPr preferRelativeResize="0"/>
          <p:nvPr/>
        </p:nvPicPr>
        <p:blipFill rotWithShape="1">
          <a:blip r:embed="rId3">
            <a:alphaModFix/>
          </a:blip>
          <a:srcRect b="38442" l="-230" r="230" t="8854"/>
          <a:stretch/>
        </p:blipFill>
        <p:spPr>
          <a:xfrm>
            <a:off x="-76200" y="4801375"/>
            <a:ext cx="2315821" cy="3421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