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3A70-1CC7-8AF9-BC88-DEC5BE73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9E84C-2AE1-EB67-447C-2880D06C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6C42-7730-45C8-7CA8-52E412AF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11F0-D082-C3EB-F8B6-22ADE601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8936-2ED7-AFDE-C4CB-E342A5D8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3661-A681-54AB-383F-088E7798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9F2F1-558A-1EF4-DAAA-8168E11F6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A7C3-BA53-FC2E-0B15-5A7539DF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7DFF-3BE2-B919-C742-78DF1D91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1623-B748-B9AD-93AE-30CF1C81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8A6B0-1ADF-9205-6C59-9E9EBF0A8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CD95-1FD7-E236-E663-FB08EC97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CE61F-9FAE-6BD5-F3BB-1AFFFD9B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FE00-7BC2-4ACD-7C9A-34E34D1B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8123-6F0B-96C5-DCCA-E90E228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5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B657-903E-DDA3-1634-6C69A7E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1163-3FE5-7C61-9829-6F88182A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956B-E7CD-BAAA-7FBB-518AC834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16EB-5E76-0CC6-4A72-9D82074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20FE-3D76-698D-CFE8-F339BC65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F0E-D48F-3813-EE12-1176ABBD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7FF1-7BA3-ABF3-CE76-BE7EE9C5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C4C2-AD9A-C170-075A-2312B5E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D090-F968-654C-3BE0-0A348439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EB6B-598B-1E12-A165-74764EF2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F3A3-B8C5-216E-6003-C11C46BD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D33E-96F5-384D-BE42-48F3EAC7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FF99-329C-8274-B1A1-650F1D68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8B05-4B67-0634-9AF0-378185C9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7C53-EAE0-E7A1-816F-6B3F54FC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8B92C-F167-C1F5-4BC6-E0024B89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630C-3CA4-6B10-9042-C0EBBEA8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4F6C-A866-56F0-202B-92695AF6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57FF7-12B5-F283-AEFE-7DE9CB80E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5A9CA-3522-A7B1-64DF-9DE64D8A9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C15EF-CD50-310D-6ACE-EB57B4EB9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E62C7-4442-FF47-2686-34593EF3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F46B6-846B-A771-B67C-949D354C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147DE-23C2-9BB0-E8E0-E0202CB1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CD6A-4E26-4D73-4705-CE758FD4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F7FB5-7699-90ED-2BD1-A1873072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6383-830F-0072-A916-41704BF3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8038B-9C72-91A4-7BCD-605B0675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41EF-FF68-2BF9-C5CE-B4B83F71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E8AA5-4523-1BA0-0A4C-5338BBD0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07BF-930E-0711-F858-60989BEE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032E-1D0F-FCE4-93CF-8A472671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4A6E-3542-50E8-2262-188968BD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1F40A-32A5-8791-9876-AEDCC9AC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1020-E99B-3D4A-7CF5-14274F12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992C-8FE6-3C3D-E87B-A3B35C59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43467-7927-9F4A-26FE-8E13DE6F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49D0-4EEA-3D8B-A0A6-6B177869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6834-4B82-E323-D43F-1C91A62D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65EE3-074E-CDCE-5527-A369AA061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400E-CE78-FD2E-5EDB-B0372018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CBDCE-D067-EE79-808B-BFF73317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3458-03E7-D353-A1F0-C641E55E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FDBC0-4AAA-B44D-0A09-CFA36AB4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2F92-372E-075F-B4E4-655C9507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A850-6B11-F343-1018-01707150B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E2592-9CCE-4BC2-A80F-4E153026FC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4CAE-F6AA-6A4E-DA80-B19D0B073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6176-C924-5421-B043-0E75D3ED9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7CB98-9A32-4590-B735-E628F675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37433E-3B8B-A324-8950-2EED17291482}"/>
              </a:ext>
            </a:extLst>
          </p:cNvPr>
          <p:cNvSpPr/>
          <p:nvPr/>
        </p:nvSpPr>
        <p:spPr>
          <a:xfrm>
            <a:off x="643811" y="2603240"/>
            <a:ext cx="1772817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GDPOfCountry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E9B343-0764-97FC-D3DA-30DFB3615583}"/>
              </a:ext>
            </a:extLst>
          </p:cNvPr>
          <p:cNvSpPr/>
          <p:nvPr/>
        </p:nvSpPr>
        <p:spPr>
          <a:xfrm>
            <a:off x="4966994" y="2603240"/>
            <a:ext cx="1993641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GDPPerCapita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075E9B-61CA-E5EE-D91F-82062CA93B62}"/>
              </a:ext>
            </a:extLst>
          </p:cNvPr>
          <p:cNvSpPr/>
          <p:nvPr/>
        </p:nvSpPr>
        <p:spPr>
          <a:xfrm>
            <a:off x="8957387" y="2603240"/>
            <a:ext cx="2979576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GDPByIndsustryPercentage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2A778F-4ACF-3A43-D97D-3B90880A2721}"/>
              </a:ext>
            </a:extLst>
          </p:cNvPr>
          <p:cNvSpPr/>
          <p:nvPr/>
        </p:nvSpPr>
        <p:spPr>
          <a:xfrm>
            <a:off x="5172269" y="295470"/>
            <a:ext cx="1583094" cy="5411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GDPResults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B2530-9033-B3F7-A558-0F11CF41C500}"/>
              </a:ext>
            </a:extLst>
          </p:cNvPr>
          <p:cNvSpPr txBox="1"/>
          <p:nvPr/>
        </p:nvSpPr>
        <p:spPr>
          <a:xfrm>
            <a:off x="4627984" y="923731"/>
            <a:ext cx="3181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needed data</a:t>
            </a:r>
          </a:p>
          <a:p>
            <a:r>
              <a:rPr lang="en-US" dirty="0"/>
              <a:t>Store persistently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A4AF7-F6AA-9D79-D036-D950158DA7D2}"/>
              </a:ext>
            </a:extLst>
          </p:cNvPr>
          <p:cNvSpPr txBox="1"/>
          <p:nvPr/>
        </p:nvSpPr>
        <p:spPr>
          <a:xfrm>
            <a:off x="255037" y="3144416"/>
            <a:ext cx="329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</a:t>
            </a:r>
            <a:r>
              <a:rPr lang="en-US" dirty="0" err="1"/>
              <a:t>GDPResults</a:t>
            </a:r>
            <a:endParaRPr lang="en-US" dirty="0"/>
          </a:p>
          <a:p>
            <a:r>
              <a:rPr lang="en-US" dirty="0"/>
              <a:t>Store persistently</a:t>
            </a:r>
          </a:p>
          <a:p>
            <a:r>
              <a:rPr lang="en-US" dirty="0"/>
              <a:t>Attributes: </a:t>
            </a:r>
          </a:p>
          <a:p>
            <a:r>
              <a:rPr lang="en-US" dirty="0"/>
              <a:t>-Country</a:t>
            </a:r>
          </a:p>
          <a:p>
            <a:r>
              <a:rPr lang="en-US" dirty="0"/>
              <a:t>-GDP Rank</a:t>
            </a:r>
          </a:p>
          <a:p>
            <a:r>
              <a:rPr lang="en-US" dirty="0"/>
              <a:t>-GDPPC Rank</a:t>
            </a:r>
          </a:p>
          <a:p>
            <a:r>
              <a:rPr lang="en-US" dirty="0"/>
              <a:t>-IGDP Rank</a:t>
            </a:r>
          </a:p>
          <a:p>
            <a:r>
              <a:rPr lang="en-US" dirty="0"/>
              <a:t>-GDP (in millions) (2 decimals)</a:t>
            </a:r>
          </a:p>
          <a:p>
            <a:r>
              <a:rPr lang="en-US" dirty="0"/>
              <a:t>-GDPPC (2 decimals)</a:t>
            </a:r>
          </a:p>
          <a:p>
            <a:r>
              <a:rPr lang="en-US" dirty="0"/>
              <a:t>-IGDP (in Millions) (2 decimals)</a:t>
            </a:r>
          </a:p>
          <a:p>
            <a:r>
              <a:rPr lang="en-US" dirty="0"/>
              <a:t>-Population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3E6FC1-7C09-EE88-7F4E-7F2D14C075CF}"/>
              </a:ext>
            </a:extLst>
          </p:cNvPr>
          <p:cNvSpPr txBox="1"/>
          <p:nvPr/>
        </p:nvSpPr>
        <p:spPr>
          <a:xfrm>
            <a:off x="164841" y="311450"/>
            <a:ext cx="3296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the periods of all numbers must be vertically aligned to increase readability (trailing zeros!).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You may use the Oracle SQL function </a:t>
            </a:r>
            <a:r>
              <a:rPr lang="en-US" sz="1800" b="0" i="0" u="none" strike="noStrike" baseline="0" dirty="0">
                <a:latin typeface="CMTT10"/>
              </a:rPr>
              <a:t>TO CHAR </a:t>
            </a:r>
            <a:r>
              <a:rPr lang="en-US" sz="1800" b="0" i="0" u="none" strike="noStrike" baseline="0" dirty="0">
                <a:latin typeface="NimbusRomNo9L-Regu"/>
              </a:rPr>
              <a:t>for this purpose.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11766-6B25-F914-745E-40C918A1998D}"/>
              </a:ext>
            </a:extLst>
          </p:cNvPr>
          <p:cNvSpPr txBox="1"/>
          <p:nvPr/>
        </p:nvSpPr>
        <p:spPr>
          <a:xfrm>
            <a:off x="4315406" y="3287485"/>
            <a:ext cx="329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</a:t>
            </a:r>
            <a:r>
              <a:rPr lang="en-US" dirty="0" err="1"/>
              <a:t>GDPResults</a:t>
            </a:r>
            <a:endParaRPr lang="en-US" dirty="0"/>
          </a:p>
          <a:p>
            <a:r>
              <a:rPr lang="en-US" dirty="0"/>
              <a:t>Store persistently</a:t>
            </a:r>
          </a:p>
          <a:p>
            <a:r>
              <a:rPr lang="en-US" dirty="0"/>
              <a:t>Attributes: </a:t>
            </a:r>
          </a:p>
          <a:p>
            <a:r>
              <a:rPr lang="en-US" dirty="0"/>
              <a:t>-Country</a:t>
            </a:r>
          </a:p>
          <a:p>
            <a:r>
              <a:rPr lang="en-US" dirty="0"/>
              <a:t>-GDPPC Rank</a:t>
            </a:r>
          </a:p>
          <a:p>
            <a:r>
              <a:rPr lang="en-US" dirty="0"/>
              <a:t>-IGDP Rank</a:t>
            </a:r>
          </a:p>
          <a:p>
            <a:r>
              <a:rPr lang="en-US" dirty="0"/>
              <a:t>-GDP Rank</a:t>
            </a:r>
          </a:p>
          <a:p>
            <a:r>
              <a:rPr lang="en-US" dirty="0"/>
              <a:t>-GDPPC (2 decimals)</a:t>
            </a:r>
          </a:p>
          <a:p>
            <a:r>
              <a:rPr lang="en-US" dirty="0"/>
              <a:t>-IGDP (in Millions) (2 decimals)</a:t>
            </a:r>
          </a:p>
          <a:p>
            <a:r>
              <a:rPr lang="en-US" dirty="0"/>
              <a:t>-GDP (in millions) (2 decimals)</a:t>
            </a:r>
          </a:p>
          <a:p>
            <a:r>
              <a:rPr lang="en-US" dirty="0"/>
              <a:t>-Population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22C9F-10FC-3B0A-9969-738BF7E6492A}"/>
              </a:ext>
            </a:extLst>
          </p:cNvPr>
          <p:cNvSpPr txBox="1"/>
          <p:nvPr/>
        </p:nvSpPr>
        <p:spPr>
          <a:xfrm>
            <a:off x="8798766" y="3287484"/>
            <a:ext cx="3296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data FROM </a:t>
            </a:r>
            <a:r>
              <a:rPr lang="en-US" dirty="0" err="1"/>
              <a:t>GDPResults</a:t>
            </a:r>
            <a:endParaRPr lang="en-US" dirty="0"/>
          </a:p>
          <a:p>
            <a:r>
              <a:rPr lang="en-US" dirty="0"/>
              <a:t>Store persistently</a:t>
            </a:r>
          </a:p>
          <a:p>
            <a:r>
              <a:rPr lang="en-US" dirty="0"/>
              <a:t>Attributes: </a:t>
            </a:r>
          </a:p>
          <a:p>
            <a:r>
              <a:rPr lang="en-US" dirty="0"/>
              <a:t>-Country</a:t>
            </a:r>
          </a:p>
          <a:p>
            <a:r>
              <a:rPr lang="en-US" dirty="0"/>
              <a:t>-IGDP Rank</a:t>
            </a:r>
          </a:p>
          <a:p>
            <a:r>
              <a:rPr lang="en-US" dirty="0"/>
              <a:t>-GDP Rank</a:t>
            </a:r>
          </a:p>
          <a:p>
            <a:r>
              <a:rPr lang="en-US" dirty="0"/>
              <a:t>-GDPPC Rank</a:t>
            </a:r>
          </a:p>
          <a:p>
            <a:r>
              <a:rPr lang="en-US" dirty="0"/>
              <a:t>-IGDP (in Millions) (2 decimals)</a:t>
            </a:r>
          </a:p>
          <a:p>
            <a:r>
              <a:rPr lang="en-US" dirty="0"/>
              <a:t>-GDP (in millions) (2 decimals)</a:t>
            </a:r>
          </a:p>
          <a:p>
            <a:r>
              <a:rPr lang="en-US" dirty="0"/>
              <a:t>-GDPPC (2 decimals)</a:t>
            </a:r>
          </a:p>
          <a:p>
            <a:r>
              <a:rPr lang="en-US" dirty="0"/>
              <a:t>-Population</a:t>
            </a:r>
          </a:p>
        </p:txBody>
      </p:sp>
    </p:spTree>
    <p:extLst>
      <p:ext uri="{BB962C8B-B14F-4D97-AF65-F5344CB8AC3E}">
        <p14:creationId xmlns:p14="http://schemas.microsoft.com/office/powerpoint/2010/main" val="16121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DA16-D7BB-1E69-4B96-8C7B648B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3104"/>
          </a:xfrm>
        </p:spPr>
        <p:txBody>
          <a:bodyPr/>
          <a:lstStyle/>
          <a:p>
            <a:r>
              <a:rPr lang="en-US" dirty="0" err="1"/>
              <a:t>GDPResults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C633-BE45-7D0B-6558-BE1BB80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3104"/>
            <a:ext cx="12192000" cy="5974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GDPResults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sz="2800" dirty="0"/>
              <a:t>SELECT C.name AS country,</a:t>
            </a:r>
          </a:p>
          <a:p>
            <a:pPr marL="457200" lvl="1" indent="0">
              <a:buNone/>
            </a:pPr>
            <a:r>
              <a:rPr lang="en-US" sz="2800" dirty="0"/>
              <a:t>	RANK() OVER(ORDER BY </a:t>
            </a:r>
            <a:r>
              <a:rPr lang="en-US" sz="2800" dirty="0" err="1"/>
              <a:t>E.gdp</a:t>
            </a:r>
            <a:r>
              <a:rPr lang="en-US" sz="2800" dirty="0"/>
              <a:t> DESC) AS </a:t>
            </a:r>
            <a:r>
              <a:rPr lang="en-US" sz="2800" dirty="0" err="1"/>
              <a:t>GDP_Rank</a:t>
            </a:r>
            <a:r>
              <a:rPr lang="en-US" sz="2800" dirty="0"/>
              <a:t>,</a:t>
            </a:r>
          </a:p>
          <a:p>
            <a:pPr marL="457200" lvl="1" indent="0">
              <a:buNone/>
            </a:pPr>
            <a:r>
              <a:rPr lang="en-US" sz="2800" dirty="0"/>
              <a:t>	RANK() OVER(ORDER BY </a:t>
            </a:r>
            <a:r>
              <a:rPr lang="en-US" sz="2800" dirty="0" err="1"/>
              <a:t>E.gdp</a:t>
            </a:r>
            <a:r>
              <a:rPr lang="en-US" sz="2800" dirty="0"/>
              <a:t> / </a:t>
            </a:r>
            <a:r>
              <a:rPr lang="en-US" sz="2800" dirty="0" err="1"/>
              <a:t>C.population</a:t>
            </a:r>
            <a:r>
              <a:rPr lang="en-US" sz="2800" dirty="0"/>
              <a:t> DESC) AS </a:t>
            </a:r>
            <a:r>
              <a:rPr lang="en-US" sz="2800" dirty="0" err="1"/>
              <a:t>GDPPC_Rank</a:t>
            </a:r>
            <a:r>
              <a:rPr lang="en-US" sz="2800" dirty="0"/>
              <a:t>,</a:t>
            </a:r>
          </a:p>
          <a:p>
            <a:pPr marL="457200" lvl="1" indent="0">
              <a:buNone/>
            </a:pPr>
            <a:r>
              <a:rPr lang="en-US" sz="2800" dirty="0"/>
              <a:t>	RANK() OVER(ORDER BY </a:t>
            </a:r>
            <a:r>
              <a:rPr lang="en-US" sz="2800" dirty="0" err="1"/>
              <a:t>E.industry</a:t>
            </a:r>
            <a:r>
              <a:rPr lang="en-US" sz="2800" dirty="0"/>
              <a:t> DESC) AS </a:t>
            </a:r>
            <a:r>
              <a:rPr lang="en-US" sz="2800" dirty="0" err="1"/>
              <a:t>IGDP_Rank</a:t>
            </a:r>
            <a:r>
              <a:rPr lang="en-US" sz="2800" dirty="0"/>
              <a:t>,</a:t>
            </a:r>
          </a:p>
          <a:p>
            <a:pPr marL="457200" lvl="1" indent="0">
              <a:buNone/>
            </a:pPr>
            <a:r>
              <a:rPr lang="en-US" sz="2800" dirty="0"/>
              <a:t>	ROUND(</a:t>
            </a:r>
            <a:r>
              <a:rPr lang="en-US" sz="2800" dirty="0" err="1"/>
              <a:t>E.gdp</a:t>
            </a:r>
            <a:r>
              <a:rPr lang="en-US" sz="2800" dirty="0"/>
              <a:t>, 2) AS </a:t>
            </a:r>
            <a:r>
              <a:rPr lang="en-US" sz="2800" dirty="0" err="1"/>
              <a:t>GDP_in_millions</a:t>
            </a:r>
            <a:r>
              <a:rPr lang="en-US" sz="2800" dirty="0"/>
              <a:t>,</a:t>
            </a:r>
          </a:p>
          <a:p>
            <a:pPr marL="457200" lvl="1" indent="0">
              <a:buNone/>
            </a:pPr>
            <a:r>
              <a:rPr lang="en-US" sz="2800" dirty="0"/>
              <a:t>	ROUND(</a:t>
            </a:r>
            <a:r>
              <a:rPr lang="en-US" sz="2800" dirty="0" err="1"/>
              <a:t>E.gdp</a:t>
            </a:r>
            <a:r>
              <a:rPr lang="en-US" sz="2800" dirty="0"/>
              <a:t> / </a:t>
            </a:r>
            <a:r>
              <a:rPr lang="en-US" sz="2800" dirty="0" err="1"/>
              <a:t>C.population</a:t>
            </a:r>
            <a:r>
              <a:rPr lang="en-US" sz="2800" dirty="0"/>
              <a:t>, 2) AS GDPPC ,</a:t>
            </a:r>
          </a:p>
          <a:p>
            <a:pPr marL="457200" lvl="1" indent="0">
              <a:buNone/>
            </a:pPr>
            <a:r>
              <a:rPr lang="en-US" sz="2800" dirty="0"/>
              <a:t>	ROUND(</a:t>
            </a:r>
            <a:r>
              <a:rPr lang="en-US" sz="2800" dirty="0" err="1"/>
              <a:t>E.gdp</a:t>
            </a:r>
            <a:r>
              <a:rPr lang="en-US" sz="2800" dirty="0"/>
              <a:t> * </a:t>
            </a:r>
            <a:r>
              <a:rPr lang="en-US" sz="2800" dirty="0" err="1"/>
              <a:t>E.industry</a:t>
            </a:r>
            <a:r>
              <a:rPr lang="en-US" sz="2800" dirty="0"/>
              <a:t>, 2) AS </a:t>
            </a:r>
            <a:r>
              <a:rPr lang="en-US" sz="2800" dirty="0" err="1"/>
              <a:t>IGDP_in_millions</a:t>
            </a:r>
            <a:r>
              <a:rPr lang="en-US" sz="2800" dirty="0"/>
              <a:t>,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C.population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FROM economy E, country C</a:t>
            </a:r>
          </a:p>
          <a:p>
            <a:pPr marL="45720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E.country</a:t>
            </a:r>
            <a:r>
              <a:rPr lang="en-US" sz="2800" dirty="0"/>
              <a:t> = </a:t>
            </a:r>
            <a:r>
              <a:rPr lang="en-US" sz="2800" dirty="0" err="1"/>
              <a:t>C.code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65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E47-3FA6-102C-33E8-C3F2E0F7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8087"/>
          </a:xfrm>
        </p:spPr>
        <p:txBody>
          <a:bodyPr>
            <a:normAutofit/>
          </a:bodyPr>
          <a:lstStyle/>
          <a:p>
            <a:r>
              <a:rPr lang="en-US" dirty="0" err="1"/>
              <a:t>GDPOfCountry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0369-BD7E-6038-DBE2-D9B13D36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6342"/>
            <a:ext cx="12192000" cy="532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SELECT country, </a:t>
            </a:r>
            <a:r>
              <a:rPr lang="en-US" sz="3200" dirty="0" err="1"/>
              <a:t>GDP_Rank</a:t>
            </a:r>
            <a:r>
              <a:rPr lang="en-US" sz="3200" dirty="0"/>
              <a:t>, </a:t>
            </a:r>
            <a:r>
              <a:rPr lang="en-US" sz="3200" dirty="0" err="1"/>
              <a:t>GDPPC_Rank</a:t>
            </a:r>
            <a:r>
              <a:rPr lang="en-US" sz="3200" dirty="0"/>
              <a:t>, </a:t>
            </a:r>
            <a:r>
              <a:rPr lang="en-US" sz="3200" dirty="0" err="1"/>
              <a:t>IGDP_Rank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	LPAD(TO_CHAR(</a:t>
            </a:r>
            <a:r>
              <a:rPr lang="en-US" sz="3200" dirty="0" err="1"/>
              <a:t>GDP_in_millions</a:t>
            </a:r>
            <a:r>
              <a:rPr lang="en-US" sz="3200" dirty="0"/>
              <a:t>, '99999990D99'),17), </a:t>
            </a:r>
          </a:p>
          <a:p>
            <a:pPr marL="0" indent="0">
              <a:buNone/>
            </a:pPr>
            <a:r>
              <a:rPr lang="en-US" sz="3200" dirty="0"/>
              <a:t>	LPAD(TO_CHAR(GDPPC, '99999990D99'),17),</a:t>
            </a:r>
          </a:p>
          <a:p>
            <a:pPr marL="0" indent="0">
              <a:buNone/>
            </a:pPr>
            <a:r>
              <a:rPr lang="en-US" sz="3200" dirty="0"/>
              <a:t>	LPAD(TO_CHAR(</a:t>
            </a:r>
            <a:r>
              <a:rPr lang="en-US" sz="3200" dirty="0" err="1"/>
              <a:t>IGDP_in_millions</a:t>
            </a:r>
            <a:r>
              <a:rPr lang="en-US" sz="3200" dirty="0"/>
              <a:t>, '99999990D99'),17),</a:t>
            </a:r>
          </a:p>
          <a:p>
            <a:pPr marL="0" indent="0">
              <a:buNone/>
            </a:pPr>
            <a:r>
              <a:rPr lang="en-US" sz="3200" dirty="0"/>
              <a:t>	population</a:t>
            </a:r>
          </a:p>
          <a:p>
            <a:pPr marL="0" indent="0">
              <a:buNone/>
            </a:pPr>
            <a:r>
              <a:rPr lang="en-US" sz="3200" dirty="0"/>
              <a:t>FROM </a:t>
            </a:r>
            <a:r>
              <a:rPr lang="en-US" sz="3200" dirty="0" err="1"/>
              <a:t>GDPResults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6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E47-3FA6-102C-33E8-C3F2E0F7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8087"/>
          </a:xfrm>
        </p:spPr>
        <p:txBody>
          <a:bodyPr>
            <a:normAutofit/>
          </a:bodyPr>
          <a:lstStyle/>
          <a:p>
            <a:r>
              <a:rPr lang="en-US" dirty="0" err="1"/>
              <a:t>GDPByIndsustryPercentage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0369-BD7E-6038-DBE2-D9B13D36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6342"/>
            <a:ext cx="12192000" cy="532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SELECT country, </a:t>
            </a:r>
            <a:r>
              <a:rPr lang="en-US" sz="3200" dirty="0" err="1"/>
              <a:t>IGDP_Rank</a:t>
            </a:r>
            <a:r>
              <a:rPr lang="en-US" sz="3200" dirty="0"/>
              <a:t>, </a:t>
            </a:r>
            <a:r>
              <a:rPr lang="en-US" sz="3200" dirty="0" err="1"/>
              <a:t>GDP_Rank</a:t>
            </a:r>
            <a:r>
              <a:rPr lang="en-US" sz="3200" dirty="0"/>
              <a:t>, </a:t>
            </a:r>
            <a:r>
              <a:rPr lang="en-US" sz="3200" dirty="0" err="1"/>
              <a:t>GDPPC_Rank</a:t>
            </a:r>
            <a:r>
              <a:rPr lang="en-US" sz="3200" dirty="0"/>
              <a:t>, </a:t>
            </a:r>
          </a:p>
          <a:p>
            <a:pPr marL="0" indent="0">
              <a:buNone/>
            </a:pPr>
            <a:r>
              <a:rPr lang="en-US" sz="3200" dirty="0"/>
              <a:t>	LPAD(TO_CHAR(</a:t>
            </a:r>
            <a:r>
              <a:rPr lang="en-US" sz="3200" dirty="0" err="1"/>
              <a:t>IGDP_in_millions</a:t>
            </a:r>
            <a:r>
              <a:rPr lang="en-US" sz="3200" dirty="0"/>
              <a:t>, '99999990D99'),17),</a:t>
            </a:r>
          </a:p>
          <a:p>
            <a:pPr marL="0" indent="0">
              <a:buNone/>
            </a:pPr>
            <a:r>
              <a:rPr lang="en-US" sz="3200" dirty="0"/>
              <a:t>	LPAD(TO_CHAR(</a:t>
            </a:r>
            <a:r>
              <a:rPr lang="en-US" sz="3200" dirty="0" err="1"/>
              <a:t>GDP_in_millions</a:t>
            </a:r>
            <a:r>
              <a:rPr lang="en-US" sz="3200" dirty="0"/>
              <a:t>, '99999990D99'),17),</a:t>
            </a:r>
          </a:p>
          <a:p>
            <a:pPr marL="0" indent="0">
              <a:buNone/>
            </a:pPr>
            <a:r>
              <a:rPr lang="en-US" sz="3200" dirty="0"/>
              <a:t>	LPAD(TO_CHAR(GDPPC, '99999990D99'),17),</a:t>
            </a:r>
          </a:p>
          <a:p>
            <a:pPr marL="0" indent="0">
              <a:buNone/>
            </a:pPr>
            <a:r>
              <a:rPr lang="en-US" sz="3200" dirty="0"/>
              <a:t>	population</a:t>
            </a:r>
          </a:p>
          <a:p>
            <a:pPr marL="0" indent="0">
              <a:buNone/>
            </a:pPr>
            <a:r>
              <a:rPr lang="en-US" sz="3200" dirty="0"/>
              <a:t>FROM </a:t>
            </a:r>
            <a:r>
              <a:rPr lang="en-US" sz="3200" dirty="0" err="1"/>
              <a:t>GDPResults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E47-3FA6-102C-33E8-C3F2E0F7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8087"/>
          </a:xfrm>
        </p:spPr>
        <p:txBody>
          <a:bodyPr>
            <a:normAutofit/>
          </a:bodyPr>
          <a:lstStyle/>
          <a:p>
            <a:r>
              <a:rPr lang="en-US" dirty="0" err="1"/>
              <a:t>GDPPerCapita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0369-BD7E-6038-DBE2-D9B13D36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6342"/>
            <a:ext cx="12192000" cy="5320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SELECT country, </a:t>
            </a:r>
            <a:r>
              <a:rPr lang="en-US" sz="3200" dirty="0" err="1"/>
              <a:t>GDPPC_Rank</a:t>
            </a:r>
            <a:r>
              <a:rPr lang="en-US" sz="3200" dirty="0"/>
              <a:t>, </a:t>
            </a:r>
            <a:r>
              <a:rPr lang="en-US" sz="3200" dirty="0" err="1"/>
              <a:t>IGDP_Rank</a:t>
            </a:r>
            <a:r>
              <a:rPr lang="en-US" sz="3200" dirty="0"/>
              <a:t>, </a:t>
            </a:r>
            <a:r>
              <a:rPr lang="en-US" sz="3200" dirty="0" err="1"/>
              <a:t>GDP_Rank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dirty="0"/>
              <a:t>	LPAD(TO_CHAR(GDPPC, '99999990D99'),17),</a:t>
            </a:r>
          </a:p>
          <a:p>
            <a:pPr marL="0" indent="0">
              <a:buNone/>
            </a:pPr>
            <a:r>
              <a:rPr lang="en-US" sz="3200" dirty="0"/>
              <a:t>	LPAD(TO_CHAR(</a:t>
            </a:r>
            <a:r>
              <a:rPr lang="en-US" sz="3200" dirty="0" err="1"/>
              <a:t>IGDP_in_millions</a:t>
            </a:r>
            <a:r>
              <a:rPr lang="en-US" sz="3200" dirty="0"/>
              <a:t>, '99999990D99'),17),</a:t>
            </a:r>
          </a:p>
          <a:p>
            <a:pPr marL="0" indent="0">
              <a:buNone/>
            </a:pPr>
            <a:r>
              <a:rPr lang="en-US" sz="3200" dirty="0"/>
              <a:t>	LPAD(TO_CHAR(</a:t>
            </a:r>
            <a:r>
              <a:rPr lang="en-US" sz="3200" dirty="0" err="1"/>
              <a:t>GDP_in_millions</a:t>
            </a:r>
            <a:r>
              <a:rPr lang="en-US" sz="3200" dirty="0"/>
              <a:t>, '99999990D99'),17),</a:t>
            </a:r>
          </a:p>
          <a:p>
            <a:pPr marL="0" indent="0">
              <a:buNone/>
            </a:pPr>
            <a:r>
              <a:rPr lang="en-US" sz="3200" dirty="0"/>
              <a:t>	population</a:t>
            </a:r>
          </a:p>
          <a:p>
            <a:pPr marL="0" indent="0">
              <a:buNone/>
            </a:pPr>
            <a:r>
              <a:rPr lang="en-US" sz="3200" dirty="0"/>
              <a:t>FROM </a:t>
            </a:r>
            <a:r>
              <a:rPr lang="en-US" sz="3200" dirty="0" err="1"/>
              <a:t>GDPResults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0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AA4B-08F8-0864-2AE4-E37230B5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4747-88C6-442C-34D1-592A2200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A) Not possible, the final subquery (SELECT * FROM works WHERE </a:t>
            </a:r>
            <a:r>
              <a:rPr lang="en-US" dirty="0" err="1"/>
              <a:t>employee.enum</a:t>
            </a:r>
            <a:r>
              <a:rPr lang="en-US" dirty="0"/>
              <a:t> = </a:t>
            </a:r>
            <a:r>
              <a:rPr lang="en-US" dirty="0" err="1"/>
              <a:t>works.enum</a:t>
            </a:r>
            <a:r>
              <a:rPr lang="en-US" dirty="0"/>
              <a:t> AND </a:t>
            </a:r>
            <a:r>
              <a:rPr lang="en-US" dirty="0" err="1"/>
              <a:t>works.pnum</a:t>
            </a:r>
            <a:r>
              <a:rPr lang="en-US" dirty="0"/>
              <a:t> = </a:t>
            </a:r>
            <a:r>
              <a:rPr lang="en-US" dirty="0" err="1"/>
              <a:t>projects.pnum</a:t>
            </a:r>
            <a:r>
              <a:rPr lang="en-US" dirty="0"/>
              <a:t>) attempts to join tables (employee, projects) that it has not imported, resulting in an error.</a:t>
            </a:r>
          </a:p>
          <a:p>
            <a:r>
              <a:rPr lang="en-US" dirty="0"/>
              <a:t>B) Not possible, there is no GROUP BY functionality in </a:t>
            </a:r>
            <a:r>
              <a:rPr lang="en-US"/>
              <a:t>relational algebra.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583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CMTT10</vt:lpstr>
      <vt:lpstr>NimbusRomNo9L-Regu</vt:lpstr>
      <vt:lpstr>Office Theme</vt:lpstr>
      <vt:lpstr>PowerPoint Presentation</vt:lpstr>
      <vt:lpstr>GDPResults</vt:lpstr>
      <vt:lpstr>GDPOfCountry</vt:lpstr>
      <vt:lpstr>GDPByIndsustryPercentage</vt:lpstr>
      <vt:lpstr>GDPPerCapita</vt:lpstr>
      <vt:lpstr>Q3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LUND, KYLE T Maj USAF AFGSC AFGSC/A3CM</dc:creator>
  <cp:lastModifiedBy>LUND, KYLE T Maj USAF AFGSC AFGSC/A3CM</cp:lastModifiedBy>
  <cp:revision>9</cp:revision>
  <dcterms:created xsi:type="dcterms:W3CDTF">2024-10-21T12:21:11Z</dcterms:created>
  <dcterms:modified xsi:type="dcterms:W3CDTF">2024-10-21T14:09:07Z</dcterms:modified>
</cp:coreProperties>
</file>