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C02F-388D-30B1-676F-8C1BC366E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E235F-3E6F-DEAE-8840-5D92CBF94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0645E-D0E3-3968-76C7-7640C708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F809-FDA0-49F8-AE39-CF408492A0B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5A8C-4E04-8494-11B3-433DC3C8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5ECFC-8EF1-3469-C21B-00AD3CF4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AACF-013A-4C24-B316-9F90A01E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0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967B-DEEB-ABF7-BB4D-A0D103E2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58582-24A1-9C11-BB71-F6157AE68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92FD3-D9B6-4C0A-DD39-F42A63A6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F809-FDA0-49F8-AE39-CF408492A0B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5F58-3492-EBEE-8AE1-DA5D3903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68338-4481-4E47-7C87-DBF043BC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AACF-013A-4C24-B316-9F90A01E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5DCCF-97E6-EFEE-DB6A-9820D0985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EEFF5-B10B-BB01-93F7-1598E2378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130D1-DB72-F840-E217-D78E46CB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F809-FDA0-49F8-AE39-CF408492A0B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D3A60-CBDB-E439-3F0C-A6B3DA91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3AEDA-5374-4CA2-145F-2483AC90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AACF-013A-4C24-B316-9F90A01E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7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BC4C-6F17-D51C-5343-8CCC44E6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05F74-AE46-1D5F-2C44-BCB33FD4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45A66-4547-6BBB-C331-FA9EBF5B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F809-FDA0-49F8-AE39-CF408492A0B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D4D0F-94B4-5FA5-CD73-60329445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54A68-FF92-F29C-B2BA-7CDCFEDA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AACF-013A-4C24-B316-9F90A01E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6174-7B00-EB39-536E-E9B170E8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20F28-05FD-A38D-BE91-123BFF00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69DDC-A615-F31F-5357-DE2A52DF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F809-FDA0-49F8-AE39-CF408492A0B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467F1-5D73-958A-6A38-65CC540B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7BA80-F151-E6FA-19D8-0248C651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AACF-013A-4C24-B316-9F90A01E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7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27BE-D3F3-2371-E06A-F073E617B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2DA7-4317-99DB-72CF-F36779B5A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655A5-8948-7528-3E7E-3B7C243B3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F5FFB-5683-1BBC-7ABA-47C525D9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F809-FDA0-49F8-AE39-CF408492A0B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87F30-2789-0EE5-C1F8-D9FDB992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DC1BC-4F2C-9576-08EA-D3790401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AACF-013A-4C24-B316-9F90A01E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C336-605C-EC0E-64CD-5428310E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A8BB4-B96F-8B2D-78AB-4C1D49BED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48EA0-179B-BC20-A1D1-B167979B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569CE-85FD-D5A5-7BC8-C8A53FC35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F2FF6-E6C4-9413-C183-7ABEC264A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A2C18-9387-07E5-880E-8C0CFB8E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F809-FDA0-49F8-AE39-CF408492A0B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1757A1-7261-D544-787E-5DC12F24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B44CD2-EB5F-188E-D381-08BCBC7E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AACF-013A-4C24-B316-9F90A01E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8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2668-5FF3-6E40-39B8-713DB094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75333-2205-35FB-A0B0-EC18885A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F809-FDA0-49F8-AE39-CF408492A0B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AB428-5BE8-12F9-866C-7EA06BFB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A0CBC-FDAB-F2FB-47E8-BAF7E6E9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AACF-013A-4C24-B316-9F90A01E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3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D3DEB-5465-2E6F-4C03-D4DCEC7F7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F809-FDA0-49F8-AE39-CF408492A0B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C0A5B-7125-4C45-2240-C1C59E6C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8D439-89C5-CA2D-9727-96DE51DF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AACF-013A-4C24-B316-9F90A01E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2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7A21-0727-ABD3-3FC5-6C626B75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EFF4-BD25-CC19-0D97-7EC9136F8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BAFCE-BE51-3DAB-4258-0492CD780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0679B-E0C1-539F-7BA5-9323BBA5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F809-FDA0-49F8-AE39-CF408492A0B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B045E-3184-BBD5-9403-A495EAEF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BDF6D-BD95-A6BB-DBEA-F16D3A80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AACF-013A-4C24-B316-9F90A01E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7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7744-93D8-75B0-5E83-5EC9B0F2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9ED8A-F562-48CF-458E-0E14830C5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75128-260C-03CB-880F-75B523990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B11DE-4F71-15D9-A679-30C32661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F809-FDA0-49F8-AE39-CF408492A0B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E7930-161C-A032-D95F-A3C6AD99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5DE57-79AE-BBCA-913F-F091C4EC7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AACF-013A-4C24-B316-9F90A01E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1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10F63-0EC9-E832-5B2D-0C46897F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56259-5614-5CA3-27A9-0AF892F09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079C7-E2F8-E16D-D73C-DA2B371D6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06F809-FDA0-49F8-AE39-CF408492A0B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3A94B-90AB-5D34-B71A-E5EA1E69C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B25-E378-314C-9FD2-1109368A9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78AACF-013A-4C24-B316-9F90A01EB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3E3720-B392-28AD-3A80-F683E0C64CD1}"/>
              </a:ext>
            </a:extLst>
          </p:cNvPr>
          <p:cNvSpPr txBox="1"/>
          <p:nvPr/>
        </p:nvSpPr>
        <p:spPr>
          <a:xfrm>
            <a:off x="0" y="470785"/>
            <a:ext cx="2281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1: Break plain text into blocks of 16 letters, ignoring spaces, punctuation, and capitalization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DD1A7-C8E9-4F87-0105-C310AA3DD1C6}"/>
              </a:ext>
            </a:extLst>
          </p:cNvPr>
          <p:cNvSpPr txBox="1"/>
          <p:nvPr/>
        </p:nvSpPr>
        <p:spPr>
          <a:xfrm>
            <a:off x="8917664" y="172180"/>
            <a:ext cx="1566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Example Plain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E63AA-B8C3-ABEF-4AA4-215E3331E9DA}"/>
              </a:ext>
            </a:extLst>
          </p:cNvPr>
          <p:cNvSpPr txBox="1"/>
          <p:nvPr/>
        </p:nvSpPr>
        <p:spPr>
          <a:xfrm>
            <a:off x="3576130" y="18293"/>
            <a:ext cx="2752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I leave twenty million dollars to my friendly cousin Bill.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6303F-1B71-CE31-F1E7-57E2FF34EE6B}"/>
              </a:ext>
            </a:extLst>
          </p:cNvPr>
          <p:cNvSpPr txBox="1"/>
          <p:nvPr/>
        </p:nvSpPr>
        <p:spPr>
          <a:xfrm>
            <a:off x="2376541" y="829279"/>
            <a:ext cx="1643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ileavetwentymill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1E2AB-732B-293B-076C-547FC326A97E}"/>
              </a:ext>
            </a:extLst>
          </p:cNvPr>
          <p:cNvSpPr txBox="1"/>
          <p:nvPr/>
        </p:nvSpPr>
        <p:spPr>
          <a:xfrm>
            <a:off x="4083119" y="805629"/>
            <a:ext cx="174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iondollarstomyfr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4ED3B-D519-E226-0326-21D153414248}"/>
              </a:ext>
            </a:extLst>
          </p:cNvPr>
          <p:cNvSpPr txBox="1"/>
          <p:nvPr/>
        </p:nvSpPr>
        <p:spPr>
          <a:xfrm>
            <a:off x="5830438" y="823606"/>
            <a:ext cx="1662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iendlycousinbill</a:t>
            </a: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2806CF-202F-1BE1-BE0B-4F9590E2E66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198143" y="603068"/>
            <a:ext cx="1754114" cy="226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D55285-F277-92CE-F18A-3DF1F63567A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952257" y="603068"/>
            <a:ext cx="4522" cy="202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21455D-7CA0-BD94-6A4A-B72FE2D506F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952257" y="603068"/>
            <a:ext cx="1709591" cy="220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9624A7-CE22-CBE6-C434-7998ECE56866}"/>
              </a:ext>
            </a:extLst>
          </p:cNvPr>
          <p:cNvSpPr txBox="1"/>
          <p:nvPr/>
        </p:nvSpPr>
        <p:spPr>
          <a:xfrm>
            <a:off x="8940298" y="832101"/>
            <a:ext cx="1566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Split Text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8A67-EC3D-07B6-F391-5B42328C1E1C}"/>
              </a:ext>
            </a:extLst>
          </p:cNvPr>
          <p:cNvSpPr txBox="1"/>
          <p:nvPr/>
        </p:nvSpPr>
        <p:spPr>
          <a:xfrm>
            <a:off x="-6795" y="1410840"/>
            <a:ext cx="2281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2: Pad last block with nulls if it contains less than 16 chars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CF727D-A11C-5FDD-048D-EABDB5E703D2}"/>
              </a:ext>
            </a:extLst>
          </p:cNvPr>
          <p:cNvSpPr txBox="1"/>
          <p:nvPr/>
        </p:nvSpPr>
        <p:spPr>
          <a:xfrm>
            <a:off x="2376541" y="1537585"/>
            <a:ext cx="1643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ileavetwentymill</a:t>
            </a:r>
            <a:endParaRPr 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DAEC2F-B22A-C514-E548-72ED61C9EFB7}"/>
              </a:ext>
            </a:extLst>
          </p:cNvPr>
          <p:cNvSpPr txBox="1"/>
          <p:nvPr/>
        </p:nvSpPr>
        <p:spPr>
          <a:xfrm>
            <a:off x="4083119" y="1513935"/>
            <a:ext cx="174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iondollarstomyfr</a:t>
            </a:r>
            <a:endParaRPr 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78DC06-BEC4-018E-CA00-BD82879B93D3}"/>
              </a:ext>
            </a:extLst>
          </p:cNvPr>
          <p:cNvSpPr txBox="1"/>
          <p:nvPr/>
        </p:nvSpPr>
        <p:spPr>
          <a:xfrm>
            <a:off x="5830438" y="1531912"/>
            <a:ext cx="1662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iendlycousinbill</a:t>
            </a:r>
            <a:endParaRPr lang="en-US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1F026E-6C07-F8A4-6DAA-56C0E5A69902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4956779" y="1144183"/>
            <a:ext cx="0" cy="369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411784-7261-6FD4-30A4-C3749A4AA722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6661848" y="1162160"/>
            <a:ext cx="0" cy="369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9761FA-29CD-DC7B-2D3E-7B5D171F4AE9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>
            <a:off x="3198143" y="1167833"/>
            <a:ext cx="0" cy="369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53CA98A-A9CB-EE05-F9C5-43767AA2B504}"/>
              </a:ext>
            </a:extLst>
          </p:cNvPr>
          <p:cNvSpPr txBox="1"/>
          <p:nvPr/>
        </p:nvSpPr>
        <p:spPr>
          <a:xfrm>
            <a:off x="8917664" y="1492022"/>
            <a:ext cx="1973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Padded Text (No change required for this example)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87D6A3-3860-79F3-2539-A6F0F74DD8E0}"/>
              </a:ext>
            </a:extLst>
          </p:cNvPr>
          <p:cNvSpPr txBox="1"/>
          <p:nvPr/>
        </p:nvSpPr>
        <p:spPr>
          <a:xfrm>
            <a:off x="0" y="2166229"/>
            <a:ext cx="228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3: Initialize running total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E254EE-8027-0B29-90B4-654CE25B960C}"/>
              </a:ext>
            </a:extLst>
          </p:cNvPr>
          <p:cNvSpPr txBox="1"/>
          <p:nvPr/>
        </p:nvSpPr>
        <p:spPr>
          <a:xfrm>
            <a:off x="2376541" y="2106708"/>
            <a:ext cx="1643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ileavetwentymill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36BA2-C515-C895-B7B3-1583D409EBCC}"/>
              </a:ext>
            </a:extLst>
          </p:cNvPr>
          <p:cNvSpPr txBox="1"/>
          <p:nvPr/>
        </p:nvSpPr>
        <p:spPr>
          <a:xfrm>
            <a:off x="4083119" y="2083058"/>
            <a:ext cx="1747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iondollarstomyfr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63F079-B651-E103-75D5-33B48DF2E404}"/>
              </a:ext>
            </a:extLst>
          </p:cNvPr>
          <p:cNvSpPr txBox="1"/>
          <p:nvPr/>
        </p:nvSpPr>
        <p:spPr>
          <a:xfrm>
            <a:off x="5830438" y="2101035"/>
            <a:ext cx="1662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err="1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iendlycousinbill</a:t>
            </a:r>
            <a:endParaRPr lang="en-US" sz="16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C5F03E-542B-AD74-B57B-B52C1149F505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3198143" y="1876139"/>
            <a:ext cx="0" cy="230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8E6F8E-8528-362E-50E1-84602A1A780A}"/>
              </a:ext>
            </a:extLst>
          </p:cNvPr>
          <p:cNvCxnSpPr>
            <a:cxnSpLocks/>
            <a:stCxn id="21" idx="2"/>
            <a:endCxn id="35" idx="0"/>
          </p:cNvCxnSpPr>
          <p:nvPr/>
        </p:nvCxnSpPr>
        <p:spPr>
          <a:xfrm>
            <a:off x="4956779" y="1852489"/>
            <a:ext cx="0" cy="230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505BEEC-5D11-F6DD-DFD9-8911365DCD83}"/>
              </a:ext>
            </a:extLst>
          </p:cNvPr>
          <p:cNvCxnSpPr>
            <a:cxnSpLocks/>
            <a:stCxn id="22" idx="2"/>
            <a:endCxn id="36" idx="0"/>
          </p:cNvCxnSpPr>
          <p:nvPr/>
        </p:nvCxnSpPr>
        <p:spPr>
          <a:xfrm>
            <a:off x="6661848" y="1870466"/>
            <a:ext cx="0" cy="230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052995C-81FD-163E-FCCC-DC6F3D4F3016}"/>
              </a:ext>
            </a:extLst>
          </p:cNvPr>
          <p:cNvSpPr txBox="1"/>
          <p:nvPr/>
        </p:nvSpPr>
        <p:spPr>
          <a:xfrm>
            <a:off x="7493257" y="2101035"/>
            <a:ext cx="1080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(0, 0, 0, 0)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F2D61F-AA91-F7D9-D66D-F761B103F4B5}"/>
              </a:ext>
            </a:extLst>
          </p:cNvPr>
          <p:cNvSpPr txBox="1"/>
          <p:nvPr/>
        </p:nvSpPr>
        <p:spPr>
          <a:xfrm>
            <a:off x="0" y="2650956"/>
            <a:ext cx="22814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4: For the first block, arrange chars into 4x4 block, and convert the chars to numbers (A=0, B=1, etc.). Sum the columns, and add the mod 26 of the result to the running total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596B2608-BFB6-4F02-B13A-23F4415B2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141887"/>
              </p:ext>
            </p:extLst>
          </p:nvPr>
        </p:nvGraphicFramePr>
        <p:xfrm>
          <a:off x="2627643" y="2650956"/>
          <a:ext cx="1141000" cy="1119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250">
                  <a:extLst>
                    <a:ext uri="{9D8B030D-6E8A-4147-A177-3AD203B41FA5}">
                      <a16:colId xmlns:a16="http://schemas.microsoft.com/office/drawing/2014/main" val="1037039058"/>
                    </a:ext>
                  </a:extLst>
                </a:gridCol>
                <a:gridCol w="285250">
                  <a:extLst>
                    <a:ext uri="{9D8B030D-6E8A-4147-A177-3AD203B41FA5}">
                      <a16:colId xmlns:a16="http://schemas.microsoft.com/office/drawing/2014/main" val="4088184425"/>
                    </a:ext>
                  </a:extLst>
                </a:gridCol>
                <a:gridCol w="285250">
                  <a:extLst>
                    <a:ext uri="{9D8B030D-6E8A-4147-A177-3AD203B41FA5}">
                      <a16:colId xmlns:a16="http://schemas.microsoft.com/office/drawing/2014/main" val="2847886341"/>
                    </a:ext>
                  </a:extLst>
                </a:gridCol>
                <a:gridCol w="285250">
                  <a:extLst>
                    <a:ext uri="{9D8B030D-6E8A-4147-A177-3AD203B41FA5}">
                      <a16:colId xmlns:a16="http://schemas.microsoft.com/office/drawing/2014/main" val="663212041"/>
                    </a:ext>
                  </a:extLst>
                </a:gridCol>
              </a:tblGrid>
              <a:tr h="279933">
                <a:tc>
                  <a:txBody>
                    <a:bodyPr/>
                    <a:lstStyle/>
                    <a:p>
                      <a:r>
                        <a:rPr lang="en-US" sz="1200" dirty="0" err="1"/>
                        <a:t>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149859"/>
                  </a:ext>
                </a:extLst>
              </a:tr>
              <a:tr h="279933"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000388"/>
                  </a:ext>
                </a:extLst>
              </a:tr>
              <a:tr h="279933"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72486"/>
                  </a:ext>
                </a:extLst>
              </a:tr>
              <a:tr h="279933"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73766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E0ECA2-0896-0DA7-A15D-3C6FD346EDE6}"/>
              </a:ext>
            </a:extLst>
          </p:cNvPr>
          <p:cNvCxnSpPr>
            <a:cxnSpLocks/>
            <a:stCxn id="34" idx="2"/>
            <a:endCxn id="50" idx="0"/>
          </p:cNvCxnSpPr>
          <p:nvPr/>
        </p:nvCxnSpPr>
        <p:spPr>
          <a:xfrm>
            <a:off x="3198143" y="2445262"/>
            <a:ext cx="0" cy="20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8EF88796-FAB8-3F69-A070-A43E5A2B3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406244"/>
              </p:ext>
            </p:extLst>
          </p:nvPr>
        </p:nvGraphicFramePr>
        <p:xfrm>
          <a:off x="3979411" y="2510989"/>
          <a:ext cx="1482360" cy="1399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590">
                  <a:extLst>
                    <a:ext uri="{9D8B030D-6E8A-4147-A177-3AD203B41FA5}">
                      <a16:colId xmlns:a16="http://schemas.microsoft.com/office/drawing/2014/main" val="1037039058"/>
                    </a:ext>
                  </a:extLst>
                </a:gridCol>
                <a:gridCol w="370590">
                  <a:extLst>
                    <a:ext uri="{9D8B030D-6E8A-4147-A177-3AD203B41FA5}">
                      <a16:colId xmlns:a16="http://schemas.microsoft.com/office/drawing/2014/main" val="4088184425"/>
                    </a:ext>
                  </a:extLst>
                </a:gridCol>
                <a:gridCol w="370590">
                  <a:extLst>
                    <a:ext uri="{9D8B030D-6E8A-4147-A177-3AD203B41FA5}">
                      <a16:colId xmlns:a16="http://schemas.microsoft.com/office/drawing/2014/main" val="2847886341"/>
                    </a:ext>
                  </a:extLst>
                </a:gridCol>
                <a:gridCol w="370590">
                  <a:extLst>
                    <a:ext uri="{9D8B030D-6E8A-4147-A177-3AD203B41FA5}">
                      <a16:colId xmlns:a16="http://schemas.microsoft.com/office/drawing/2014/main" val="663212041"/>
                    </a:ext>
                  </a:extLst>
                </a:gridCol>
              </a:tblGrid>
              <a:tr h="279933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149859"/>
                  </a:ext>
                </a:extLst>
              </a:tr>
              <a:tr h="279933">
                <a:tc>
                  <a:txBody>
                    <a:bodyPr/>
                    <a:lstStyle/>
                    <a:p>
                      <a:r>
                        <a:rPr lang="en-US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000388"/>
                  </a:ext>
                </a:extLst>
              </a:tr>
              <a:tr h="279933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72486"/>
                  </a:ext>
                </a:extLst>
              </a:tr>
              <a:tr h="279933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73766"/>
                  </a:ext>
                </a:extLst>
              </a:tr>
              <a:tr h="279933">
                <a:tc>
                  <a:txBody>
                    <a:bodyPr/>
                    <a:lstStyle/>
                    <a:p>
                      <a:r>
                        <a:rPr lang="en-US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84617"/>
                  </a:ext>
                </a:extLst>
              </a:tr>
            </a:tbl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4628B2-207C-8B6D-9961-A92529D9ECB7}"/>
              </a:ext>
            </a:extLst>
          </p:cNvPr>
          <p:cNvCxnSpPr>
            <a:cxnSpLocks/>
            <a:stCxn id="50" idx="3"/>
            <a:endCxn id="55" idx="1"/>
          </p:cNvCxnSpPr>
          <p:nvPr/>
        </p:nvCxnSpPr>
        <p:spPr>
          <a:xfrm flipV="1">
            <a:off x="3768643" y="3210821"/>
            <a:ext cx="2107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266D9BC-40B0-1C14-A060-65792DE6C31D}"/>
              </a:ext>
            </a:extLst>
          </p:cNvPr>
          <p:cNvSpPr txBox="1"/>
          <p:nvPr/>
        </p:nvSpPr>
        <p:spPr>
          <a:xfrm>
            <a:off x="7535506" y="1847250"/>
            <a:ext cx="1566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Running Total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647C37-BA6E-2E7B-22D3-F89D9CC7E112}"/>
              </a:ext>
            </a:extLst>
          </p:cNvPr>
          <p:cNvSpPr txBox="1"/>
          <p:nvPr/>
        </p:nvSpPr>
        <p:spPr>
          <a:xfrm>
            <a:off x="7535506" y="2872267"/>
            <a:ext cx="1382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(19, 10, 1, 5)</a:t>
            </a:r>
            <a:endParaRPr lang="en-US" sz="16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2EF700-1EC7-FF16-406E-3CB3DDEC114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025489" y="3041544"/>
            <a:ext cx="5100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E551B5-69BA-C1A3-4FCA-FA7B219E98CB}"/>
              </a:ext>
            </a:extLst>
          </p:cNvPr>
          <p:cNvSpPr txBox="1"/>
          <p:nvPr/>
        </p:nvSpPr>
        <p:spPr>
          <a:xfrm>
            <a:off x="6605938" y="2872267"/>
            <a:ext cx="553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+=</a:t>
            </a:r>
            <a:endParaRPr lang="en-US" sz="16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E0A3148-5FC5-527D-C94C-C47ABACF61DB}"/>
              </a:ext>
            </a:extLst>
          </p:cNvPr>
          <p:cNvCxnSpPr>
            <a:cxnSpLocks/>
          </p:cNvCxnSpPr>
          <p:nvPr/>
        </p:nvCxnSpPr>
        <p:spPr>
          <a:xfrm flipV="1">
            <a:off x="5461771" y="3130922"/>
            <a:ext cx="1268460" cy="639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C59FD53-9477-245B-AC86-706ACC4B8BA1}"/>
              </a:ext>
            </a:extLst>
          </p:cNvPr>
          <p:cNvCxnSpPr>
            <a:cxnSpLocks/>
          </p:cNvCxnSpPr>
          <p:nvPr/>
        </p:nvCxnSpPr>
        <p:spPr>
          <a:xfrm flipH="1">
            <a:off x="6944131" y="2381663"/>
            <a:ext cx="696994" cy="587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3F9FA56-9BEA-BF1A-85AA-80C5A7A80440}"/>
              </a:ext>
            </a:extLst>
          </p:cNvPr>
          <p:cNvSpPr txBox="1"/>
          <p:nvPr/>
        </p:nvSpPr>
        <p:spPr>
          <a:xfrm>
            <a:off x="-6795" y="4277176"/>
            <a:ext cx="2281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5: Shift 1</a:t>
            </a:r>
            <a:r>
              <a:rPr lang="en-US" sz="1200" b="1" baseline="30000" dirty="0"/>
              <a:t>st</a:t>
            </a:r>
            <a:r>
              <a:rPr lang="en-US" sz="1200" b="1" dirty="0"/>
              <a:t> row left by 1. Shift 2</a:t>
            </a:r>
            <a:r>
              <a:rPr lang="en-US" sz="1200" b="1" baseline="30000" dirty="0"/>
              <a:t>nd</a:t>
            </a:r>
            <a:r>
              <a:rPr lang="en-US" sz="1200" b="1" dirty="0"/>
              <a:t> row left by 2. Shift 3</a:t>
            </a:r>
            <a:r>
              <a:rPr lang="en-US" sz="1200" b="1" baseline="30000" dirty="0"/>
              <a:t>rd</a:t>
            </a:r>
            <a:r>
              <a:rPr lang="en-US" sz="1200" b="1" dirty="0"/>
              <a:t> row left by 3. Reverse the fourth row. Sum the columns, add the result to the running total, and mod 26 the result.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E74F64A-8C10-DCB0-95FF-AD2093065658}"/>
              </a:ext>
            </a:extLst>
          </p:cNvPr>
          <p:cNvSpPr txBox="1"/>
          <p:nvPr/>
        </p:nvSpPr>
        <p:spPr>
          <a:xfrm>
            <a:off x="-6795" y="5982330"/>
            <a:ext cx="228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6: Repeat for all blocks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2A86CD-3061-FF56-0875-4957D74BA346}"/>
              </a:ext>
            </a:extLst>
          </p:cNvPr>
          <p:cNvSpPr txBox="1"/>
          <p:nvPr/>
        </p:nvSpPr>
        <p:spPr>
          <a:xfrm>
            <a:off x="-6795" y="6450822"/>
            <a:ext cx="2281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 7: Convert the running total into chars, using the same mapping as before (0=A, 1=B, etc.)</a:t>
            </a:r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66A05FF1-C222-F808-0ABD-31D40657D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18193"/>
              </p:ext>
            </p:extLst>
          </p:nvPr>
        </p:nvGraphicFramePr>
        <p:xfrm>
          <a:off x="3979411" y="4103322"/>
          <a:ext cx="1488325" cy="1399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1037039058"/>
                    </a:ext>
                  </a:extLst>
                </a:gridCol>
                <a:gridCol w="370590">
                  <a:extLst>
                    <a:ext uri="{9D8B030D-6E8A-4147-A177-3AD203B41FA5}">
                      <a16:colId xmlns:a16="http://schemas.microsoft.com/office/drawing/2014/main" val="4088184425"/>
                    </a:ext>
                  </a:extLst>
                </a:gridCol>
                <a:gridCol w="370590">
                  <a:extLst>
                    <a:ext uri="{9D8B030D-6E8A-4147-A177-3AD203B41FA5}">
                      <a16:colId xmlns:a16="http://schemas.microsoft.com/office/drawing/2014/main" val="2847886341"/>
                    </a:ext>
                  </a:extLst>
                </a:gridCol>
                <a:gridCol w="370590">
                  <a:extLst>
                    <a:ext uri="{9D8B030D-6E8A-4147-A177-3AD203B41FA5}">
                      <a16:colId xmlns:a16="http://schemas.microsoft.com/office/drawing/2014/main" val="663212041"/>
                    </a:ext>
                  </a:extLst>
                </a:gridCol>
              </a:tblGrid>
              <a:tr h="279933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149859"/>
                  </a:ext>
                </a:extLst>
              </a:tr>
              <a:tr h="279933">
                <a:tc>
                  <a:txBody>
                    <a:bodyPr/>
                    <a:lstStyle/>
                    <a:p>
                      <a:r>
                        <a:rPr lang="en-US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000388"/>
                  </a:ext>
                </a:extLst>
              </a:tr>
              <a:tr h="279933"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72486"/>
                  </a:ext>
                </a:extLst>
              </a:tr>
              <a:tr h="279933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473766"/>
                  </a:ext>
                </a:extLst>
              </a:tr>
              <a:tr h="279933"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84617"/>
                  </a:ext>
                </a:extLst>
              </a:tr>
            </a:tbl>
          </a:graphicData>
        </a:graphic>
      </p:graphicFrame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4A08BAB-4CF8-ED54-DC6A-611D63B4BC86}"/>
              </a:ext>
            </a:extLst>
          </p:cNvPr>
          <p:cNvCxnSpPr>
            <a:cxnSpLocks/>
            <a:stCxn id="55" idx="2"/>
            <a:endCxn id="85" idx="0"/>
          </p:cNvCxnSpPr>
          <p:nvPr/>
        </p:nvCxnSpPr>
        <p:spPr>
          <a:xfrm>
            <a:off x="4720591" y="3910654"/>
            <a:ext cx="2982" cy="192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F00D075E-153A-5975-3C0F-05BEC23C0844}"/>
              </a:ext>
            </a:extLst>
          </p:cNvPr>
          <p:cNvSpPr txBox="1"/>
          <p:nvPr/>
        </p:nvSpPr>
        <p:spPr>
          <a:xfrm>
            <a:off x="7558140" y="4441911"/>
            <a:ext cx="1382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(6, 25, 17, 22)</a:t>
            </a:r>
            <a:endParaRPr lang="en-US" sz="16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865F9C6-1A55-498D-46CE-D377D5669BF1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7048123" y="4611188"/>
            <a:ext cx="5100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831E2C4-48BB-61D8-851E-8A2F831EA37B}"/>
              </a:ext>
            </a:extLst>
          </p:cNvPr>
          <p:cNvSpPr txBox="1"/>
          <p:nvPr/>
        </p:nvSpPr>
        <p:spPr>
          <a:xfrm>
            <a:off x="6628572" y="4441911"/>
            <a:ext cx="553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+=</a:t>
            </a:r>
            <a:endParaRPr lang="en-US" sz="16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29EF4A8-6936-7A84-9194-B7728CCFAEBA}"/>
              </a:ext>
            </a:extLst>
          </p:cNvPr>
          <p:cNvCxnSpPr>
            <a:cxnSpLocks/>
          </p:cNvCxnSpPr>
          <p:nvPr/>
        </p:nvCxnSpPr>
        <p:spPr>
          <a:xfrm flipV="1">
            <a:off x="5484405" y="4700566"/>
            <a:ext cx="1268460" cy="639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46D0851-A90F-1C98-DA2A-880596E473BC}"/>
              </a:ext>
            </a:extLst>
          </p:cNvPr>
          <p:cNvCxnSpPr>
            <a:cxnSpLocks/>
          </p:cNvCxnSpPr>
          <p:nvPr/>
        </p:nvCxnSpPr>
        <p:spPr>
          <a:xfrm flipH="1">
            <a:off x="6966765" y="3187607"/>
            <a:ext cx="764894" cy="1351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4330396-C5FD-17E2-E688-73A64DFBB27D}"/>
              </a:ext>
            </a:extLst>
          </p:cNvPr>
          <p:cNvSpPr txBox="1"/>
          <p:nvPr/>
        </p:nvSpPr>
        <p:spPr>
          <a:xfrm>
            <a:off x="7591416" y="5614030"/>
            <a:ext cx="1382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(9, 23, 20, 2)</a:t>
            </a:r>
            <a:endParaRPr lang="en-US" sz="1600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1857102-8DC7-1AE1-A1A7-E0E9AA77F422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7081399" y="5783307"/>
            <a:ext cx="5100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DE59744-55DB-2798-78EA-3049F55F00A9}"/>
              </a:ext>
            </a:extLst>
          </p:cNvPr>
          <p:cNvSpPr txBox="1"/>
          <p:nvPr/>
        </p:nvSpPr>
        <p:spPr>
          <a:xfrm>
            <a:off x="6661848" y="5614030"/>
            <a:ext cx="553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+=</a:t>
            </a:r>
            <a:endParaRPr lang="en-US" sz="1600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4C8897A-68F5-B737-73A9-743AC75EB549}"/>
              </a:ext>
            </a:extLst>
          </p:cNvPr>
          <p:cNvCxnSpPr>
            <a:cxnSpLocks/>
            <a:stCxn id="89" idx="2"/>
            <a:endCxn id="102" idx="0"/>
          </p:cNvCxnSpPr>
          <p:nvPr/>
        </p:nvCxnSpPr>
        <p:spPr>
          <a:xfrm flipH="1">
            <a:off x="6938733" y="4780465"/>
            <a:ext cx="1310486" cy="8335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6B0694A-9AB1-4AFB-38ED-C74EDF5E0F55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5562007" y="2319970"/>
            <a:ext cx="1376726" cy="3294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B84A49F5-B33C-2FE6-D7A9-80C2C1628937}"/>
              </a:ext>
            </a:extLst>
          </p:cNvPr>
          <p:cNvSpPr txBox="1"/>
          <p:nvPr/>
        </p:nvSpPr>
        <p:spPr>
          <a:xfrm>
            <a:off x="7257952" y="6043644"/>
            <a:ext cx="1251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(1, 5, 16, 6)</a:t>
            </a:r>
            <a:endParaRPr lang="en-US" sz="1600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36990CE-E873-2BC3-360C-F49A2C7E7313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6747935" y="6212921"/>
            <a:ext cx="510017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8DB9CBB4-9DD4-E40E-AF06-FA11D7B0D663}"/>
              </a:ext>
            </a:extLst>
          </p:cNvPr>
          <p:cNvSpPr txBox="1"/>
          <p:nvPr/>
        </p:nvSpPr>
        <p:spPr>
          <a:xfrm>
            <a:off x="6328384" y="6043644"/>
            <a:ext cx="5537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+=</a:t>
            </a:r>
            <a:endParaRPr lang="en-US" sz="1600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2245306-897D-3976-58D7-DC4BA09031A0}"/>
              </a:ext>
            </a:extLst>
          </p:cNvPr>
          <p:cNvCxnSpPr>
            <a:cxnSpLocks/>
            <a:stCxn id="36" idx="2"/>
            <a:endCxn id="111" idx="0"/>
          </p:cNvCxnSpPr>
          <p:nvPr/>
        </p:nvCxnSpPr>
        <p:spPr>
          <a:xfrm flipH="1">
            <a:off x="6605269" y="2439589"/>
            <a:ext cx="56579" cy="360405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A9AF404-CFAB-6CC8-3FC2-77B156141A86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6747935" y="5952584"/>
            <a:ext cx="1534560" cy="15675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3F5BFFA-A2E1-EAE4-A36E-6125491F3479}"/>
              </a:ext>
            </a:extLst>
          </p:cNvPr>
          <p:cNvCxnSpPr>
            <a:cxnSpLocks/>
            <a:stCxn id="109" idx="2"/>
            <a:endCxn id="120" idx="0"/>
          </p:cNvCxnSpPr>
          <p:nvPr/>
        </p:nvCxnSpPr>
        <p:spPr>
          <a:xfrm>
            <a:off x="7883476" y="6382198"/>
            <a:ext cx="2328" cy="16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9BACE20-753A-E1EF-8289-EB38CE90DA80}"/>
              </a:ext>
            </a:extLst>
          </p:cNvPr>
          <p:cNvSpPr txBox="1"/>
          <p:nvPr/>
        </p:nvSpPr>
        <p:spPr>
          <a:xfrm>
            <a:off x="7535506" y="6547320"/>
            <a:ext cx="700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Web"/>
              </a:rPr>
              <a:t>BFQG</a:t>
            </a:r>
            <a:endParaRPr lang="en-US" sz="16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D445B21-4D3C-006D-FB9B-6D09960DB3CC}"/>
              </a:ext>
            </a:extLst>
          </p:cNvPr>
          <p:cNvSpPr txBox="1"/>
          <p:nvPr/>
        </p:nvSpPr>
        <p:spPr>
          <a:xfrm>
            <a:off x="8917664" y="6547320"/>
            <a:ext cx="1973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Final Hash Value</a:t>
            </a:r>
          </a:p>
        </p:txBody>
      </p:sp>
    </p:spTree>
    <p:extLst>
      <p:ext uri="{BB962C8B-B14F-4D97-AF65-F5344CB8AC3E}">
        <p14:creationId xmlns:p14="http://schemas.microsoft.com/office/powerpoint/2010/main" val="30839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835358-FCCE-F729-4C23-8635FE010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12" y="425512"/>
            <a:ext cx="6432487" cy="643248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20CC30-A6C8-DAF1-BA37-C13BF1CE4C03}"/>
              </a:ext>
            </a:extLst>
          </p:cNvPr>
          <p:cNvCxnSpPr>
            <a:cxnSpLocks/>
          </p:cNvCxnSpPr>
          <p:nvPr/>
        </p:nvCxnSpPr>
        <p:spPr>
          <a:xfrm>
            <a:off x="8827135" y="316871"/>
            <a:ext cx="0" cy="64189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FBA477-B1B6-D522-4D47-CA24F12877AE}"/>
              </a:ext>
            </a:extLst>
          </p:cNvPr>
          <p:cNvCxnSpPr>
            <a:cxnSpLocks/>
          </p:cNvCxnSpPr>
          <p:nvPr/>
        </p:nvCxnSpPr>
        <p:spPr>
          <a:xfrm>
            <a:off x="2678317" y="4975318"/>
            <a:ext cx="72065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9064A32-A58A-FC86-DCDA-377C9DCB2965}"/>
              </a:ext>
            </a:extLst>
          </p:cNvPr>
          <p:cNvSpPr/>
          <p:nvPr/>
        </p:nvSpPr>
        <p:spPr>
          <a:xfrm>
            <a:off x="8564585" y="4712769"/>
            <a:ext cx="253497" cy="2444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2534A-4384-59AB-F648-82FA76FC1833}"/>
              </a:ext>
            </a:extLst>
          </p:cNvPr>
          <p:cNvSpPr txBox="1"/>
          <p:nvPr/>
        </p:nvSpPr>
        <p:spPr>
          <a:xfrm>
            <a:off x="2394649" y="4803743"/>
            <a:ext cx="34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6DC83A-8DDB-E091-FB39-9C4EF6CB9A3C}"/>
              </a:ext>
            </a:extLst>
          </p:cNvPr>
          <p:cNvCxnSpPr>
            <a:cxnSpLocks/>
          </p:cNvCxnSpPr>
          <p:nvPr/>
        </p:nvCxnSpPr>
        <p:spPr>
          <a:xfrm>
            <a:off x="2678317" y="890702"/>
            <a:ext cx="72065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88366E-75B1-A4B4-35BA-6B89D90F8936}"/>
              </a:ext>
            </a:extLst>
          </p:cNvPr>
          <p:cNvCxnSpPr>
            <a:cxnSpLocks/>
          </p:cNvCxnSpPr>
          <p:nvPr/>
        </p:nvCxnSpPr>
        <p:spPr>
          <a:xfrm>
            <a:off x="5231400" y="336932"/>
            <a:ext cx="0" cy="6418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603F5C-57EF-CF4A-E3E4-28607FB25F58}"/>
              </a:ext>
            </a:extLst>
          </p:cNvPr>
          <p:cNvSpPr txBox="1"/>
          <p:nvPr/>
        </p:nvSpPr>
        <p:spPr>
          <a:xfrm>
            <a:off x="2399550" y="706036"/>
            <a:ext cx="34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F618C1-08D3-3643-DA95-7E31ADC60213}"/>
              </a:ext>
            </a:extLst>
          </p:cNvPr>
          <p:cNvSpPr/>
          <p:nvPr/>
        </p:nvSpPr>
        <p:spPr>
          <a:xfrm>
            <a:off x="4986957" y="658946"/>
            <a:ext cx="253497" cy="244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C3676E-1721-ABAA-32EC-3A61FC35A35C}"/>
              </a:ext>
            </a:extLst>
          </p:cNvPr>
          <p:cNvCxnSpPr>
            <a:cxnSpLocks/>
          </p:cNvCxnSpPr>
          <p:nvPr/>
        </p:nvCxnSpPr>
        <p:spPr>
          <a:xfrm>
            <a:off x="2678317" y="1160146"/>
            <a:ext cx="7206558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69911F-3F31-9B5A-21F2-97352FD8B405}"/>
              </a:ext>
            </a:extLst>
          </p:cNvPr>
          <p:cNvCxnSpPr>
            <a:cxnSpLocks/>
          </p:cNvCxnSpPr>
          <p:nvPr/>
        </p:nvCxnSpPr>
        <p:spPr>
          <a:xfrm>
            <a:off x="6911011" y="336931"/>
            <a:ext cx="0" cy="641890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E028FCE-85EE-296A-06B9-C37231A3C3BF}"/>
              </a:ext>
            </a:extLst>
          </p:cNvPr>
          <p:cNvSpPr txBox="1"/>
          <p:nvPr/>
        </p:nvSpPr>
        <p:spPr>
          <a:xfrm>
            <a:off x="2394648" y="975480"/>
            <a:ext cx="3440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E4912B-2B51-EC36-C01C-A55D3B3CD7E8}"/>
              </a:ext>
            </a:extLst>
          </p:cNvPr>
          <p:cNvSpPr/>
          <p:nvPr/>
        </p:nvSpPr>
        <p:spPr>
          <a:xfrm>
            <a:off x="6648458" y="892184"/>
            <a:ext cx="253497" cy="257614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317</Words>
  <Application>Microsoft Office PowerPoint</Application>
  <PresentationFormat>Widescreen</PresentationFormat>
  <Paragraphs>91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LatoWeb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Lund</dc:creator>
  <cp:lastModifiedBy>Kyle Lund</cp:lastModifiedBy>
  <cp:revision>3</cp:revision>
  <dcterms:created xsi:type="dcterms:W3CDTF">2024-05-18T18:56:26Z</dcterms:created>
  <dcterms:modified xsi:type="dcterms:W3CDTF">2024-05-18T22:29:56Z</dcterms:modified>
</cp:coreProperties>
</file>