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6"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08"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38"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39"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43"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44"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47"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48" name="Picture 47"/>
          <p:cNvPicPr/>
          <p:nvPr/>
        </p:nvPicPr>
        <p:blipFill>
          <a:blip r:embed="rId2"/>
          <a:stretch>
            <a:fillRect/>
          </a:stretch>
        </p:blipFill>
        <p:spPr>
          <a:xfrm>
            <a:off x="3602880" y="1604520"/>
            <a:ext cx="4984920" cy="3977280"/>
          </a:xfrm>
          <a:prstGeom prst="rect">
            <a:avLst/>
          </a:prstGeom>
          <a:ln>
            <a:noFill/>
          </a:ln>
        </p:spPr>
      </p:pic>
      <p:pic>
        <p:nvPicPr>
          <p:cNvPr id="49" name="Picture 48"/>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96928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algn="ctr">
              <a:lnSpc>
                <a:spcPct val="100000"/>
              </a:lnSpc>
            </a:pPr>
            <a:fld id="{28A731D5-A9A9-4773-8F29-53076B9C9D92}"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1039882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algn="ctr">
              <a:lnSpc>
                <a:spcPct val="100000"/>
              </a:lnSpc>
            </a:pPr>
            <a:fld id="{28A731D5-A9A9-4773-8F29-53076B9C9D92}"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48090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pPr algn="ctr">
              <a:lnSpc>
                <a:spcPct val="100000"/>
              </a:lnSpc>
            </a:pPr>
            <a:fld id="{28A731D5-A9A9-4773-8F29-53076B9C9D92}"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986249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pPr algn="ctr">
              <a:lnSpc>
                <a:spcPct val="100000"/>
              </a:lnSpc>
            </a:pPr>
            <a:fld id="{28A731D5-A9A9-4773-8F29-53076B9C9D92}"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1965605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8/27/2015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1399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pPr algn="ctr">
              <a:lnSpc>
                <a:spcPct val="100000"/>
              </a:lnSpc>
            </a:pPr>
            <a:fld id="{28A731D5-A9A9-4773-8F29-53076B9C9D92}" type="slidenum">
              <a:rPr lang="en-NZ" sz="2800" smtClean="0">
                <a:solidFill>
                  <a:srgbClr val="FFFFFF"/>
                </a:solidFill>
                <a:latin typeface="Century Gothic"/>
              </a:rPr>
              <a:t>‹#›</a:t>
            </a:fld>
            <a:endParaRPr lang="en-NZ"/>
          </a:p>
        </p:txBody>
      </p:sp>
      <p:pic>
        <p:nvPicPr>
          <p:cNvPr id="5" name="Picture 10"/>
          <p:cNvPicPr/>
          <p:nvPr userDrawn="1"/>
        </p:nvPicPr>
        <p:blipFill>
          <a:blip r:embed="rId2"/>
          <a:stretch>
            <a:fillRect/>
          </a:stretch>
        </p:blipFill>
        <p:spPr>
          <a:xfrm>
            <a:off x="207900" y="178403"/>
            <a:ext cx="1239900" cy="855739"/>
          </a:xfrm>
          <a:prstGeom prst="rect">
            <a:avLst/>
          </a:prstGeom>
          <a:ln>
            <a:noFill/>
          </a:ln>
        </p:spPr>
      </p:pic>
    </p:spTree>
    <p:extLst>
      <p:ext uri="{BB962C8B-B14F-4D97-AF65-F5344CB8AC3E}">
        <p14:creationId xmlns:p14="http://schemas.microsoft.com/office/powerpoint/2010/main" val="277570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7"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pPr algn="ctr">
              <a:lnSpc>
                <a:spcPct val="100000"/>
              </a:lnSpc>
            </a:pPr>
            <a:fld id="{28A731D5-A9A9-4773-8F29-53076B9C9D92}"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537222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pPr algn="ctr">
              <a:lnSpc>
                <a:spcPct val="100000"/>
              </a:lnSpc>
            </a:pPr>
            <a:fld id="{28A731D5-A9A9-4773-8F29-53076B9C9D92}"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883075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algn="ctr">
              <a:lnSpc>
                <a:spcPct val="100000"/>
              </a:lnSpc>
            </a:pPr>
            <a:fld id="{5BF3E842-4762-42A1-A90C-1E84C994D83C}"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973265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algn="ctr">
              <a:lnSpc>
                <a:spcPct val="100000"/>
              </a:lnSpc>
            </a:pPr>
            <a:fld id="{5BF3E842-4762-42A1-A90C-1E84C994D83C}" type="slidenum">
              <a:rPr lang="en-NZ" sz="2800" smtClean="0">
                <a:solidFill>
                  <a:srgbClr val="FFFFFF"/>
                </a:solidFill>
                <a:latin typeface="Century Gothic"/>
              </a:rPr>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967328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algn="ctr">
              <a:lnSpc>
                <a:spcPct val="100000"/>
              </a:lnSpc>
            </a:pPr>
            <a:fld id="{5BF3E842-4762-42A1-A90C-1E84C994D83C}"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1427071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algn="ctr">
              <a:lnSpc>
                <a:spcPct val="100000"/>
              </a:lnSpc>
            </a:pPr>
            <a:fld id="{5BF3E842-4762-42A1-A90C-1E84C994D83C}" type="slidenum">
              <a:rPr lang="en-NZ" sz="2800" smtClean="0">
                <a:solidFill>
                  <a:srgbClr val="FFFFFF"/>
                </a:solidFill>
                <a:latin typeface="Century Gothic"/>
              </a:rPr>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1930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algn="ctr">
              <a:lnSpc>
                <a:spcPct val="100000"/>
              </a:lnSpc>
            </a:pPr>
            <a:fld id="{5BF3E842-4762-42A1-A90C-1E84C994D83C}"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2728176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algn="ctr">
              <a:lnSpc>
                <a:spcPct val="100000"/>
              </a:lnSpc>
            </a:pPr>
            <a:fld id="{28A731D5-A9A9-4773-8F29-53076B9C9D92}"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9832144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NZ" sz="1000" b="1" smtClean="0">
                <a:solidFill>
                  <a:srgbClr val="B31166"/>
                </a:solidFill>
                <a:latin typeface="Century Gothic"/>
              </a:rPr>
              <a:t>27/08/15</a:t>
            </a:r>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algn="ctr">
              <a:lnSpc>
                <a:spcPct val="100000"/>
              </a:lnSpc>
            </a:pPr>
            <a:fld id="{28A731D5-A9A9-4773-8F29-53076B9C9D92}"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251394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9"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7"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28"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36"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CustomShape 1"/>
          <p:cNvSpPr/>
          <p:nvPr/>
        </p:nvSpPr>
        <p:spPr>
          <a:xfrm>
            <a:off x="0" y="0"/>
            <a:ext cx="12191760" cy="6857640"/>
          </a:xfrm>
          <a:prstGeom prst="rect">
            <a:avLst/>
          </a:prstGeom>
          <a:blipFill>
            <a:blip r:embed="rId14"/>
            <a:stretch>
              <a:fillRect/>
            </a:stretch>
          </a:blipFill>
          <a:ln w="19080">
            <a:noFill/>
          </a:ln>
        </p:spPr>
      </p:sp>
      <p:sp>
        <p:nvSpPr>
          <p:cNvPr id="17" name="CustomShape 2"/>
          <p:cNvSpPr/>
          <p:nvPr/>
        </p:nvSpPr>
        <p:spPr>
          <a:xfrm>
            <a:off x="0" y="2666880"/>
            <a:ext cx="4190760" cy="4190760"/>
          </a:xfrm>
          <a:prstGeom prst="ellipse">
            <a:avLst/>
          </a:prstGeom>
          <a:gradFill>
            <a:gsLst>
              <a:gs pos="0">
                <a:srgbClr val="9B6BF2"/>
              </a:gs>
              <a:gs pos="100000">
                <a:srgbClr val="9B6BF2"/>
              </a:gs>
            </a:gsLst>
            <a:path path="circle"/>
          </a:gradFill>
          <a:ln w="9360">
            <a:noFill/>
          </a:ln>
        </p:spPr>
      </p:sp>
      <p:sp>
        <p:nvSpPr>
          <p:cNvPr id="2" name="CustomShape 3"/>
          <p:cNvSpPr/>
          <p:nvPr/>
        </p:nvSpPr>
        <p:spPr>
          <a:xfrm>
            <a:off x="0" y="2895480"/>
            <a:ext cx="2361960" cy="2361960"/>
          </a:xfrm>
          <a:prstGeom prst="ellipse">
            <a:avLst/>
          </a:prstGeom>
          <a:gradFill>
            <a:gsLst>
              <a:gs pos="0">
                <a:srgbClr val="9B6BF2"/>
              </a:gs>
              <a:gs pos="100000">
                <a:srgbClr val="9B6BF2"/>
              </a:gs>
            </a:gsLst>
            <a:path path="circle"/>
          </a:gradFill>
          <a:ln w="9360">
            <a:noFill/>
          </a:ln>
        </p:spPr>
      </p:sp>
      <p:sp>
        <p:nvSpPr>
          <p:cNvPr id="3" name="CustomShape 4"/>
          <p:cNvSpPr/>
          <p:nvPr/>
        </p:nvSpPr>
        <p:spPr>
          <a:xfrm>
            <a:off x="8609040" y="5867280"/>
            <a:ext cx="990360" cy="990360"/>
          </a:xfrm>
          <a:prstGeom prst="ellipse">
            <a:avLst/>
          </a:prstGeom>
          <a:gradFill>
            <a:gsLst>
              <a:gs pos="0">
                <a:srgbClr val="9B6BF2"/>
              </a:gs>
              <a:gs pos="100000">
                <a:srgbClr val="9B6BF2"/>
              </a:gs>
            </a:gsLst>
            <a:path path="circle"/>
          </a:gradFill>
          <a:ln w="9360">
            <a:noFill/>
          </a:ln>
        </p:spPr>
      </p:sp>
      <p:sp>
        <p:nvSpPr>
          <p:cNvPr id="4" name="CustomShape 5"/>
          <p:cNvSpPr/>
          <p:nvPr/>
        </p:nvSpPr>
        <p:spPr>
          <a:xfrm>
            <a:off x="8609040" y="1676520"/>
            <a:ext cx="2819160" cy="2819160"/>
          </a:xfrm>
          <a:prstGeom prst="ellipse">
            <a:avLst/>
          </a:prstGeom>
          <a:gradFill>
            <a:gsLst>
              <a:gs pos="0">
                <a:srgbClr val="9B6BF2"/>
              </a:gs>
              <a:gs pos="100000">
                <a:srgbClr val="9B6BF2"/>
              </a:gs>
            </a:gsLst>
            <a:path path="circle"/>
          </a:gradFill>
          <a:ln w="9360">
            <a:noFill/>
          </a:ln>
        </p:spPr>
      </p:sp>
      <p:sp>
        <p:nvSpPr>
          <p:cNvPr id="5" name="CustomShape 6"/>
          <p:cNvSpPr/>
          <p:nvPr/>
        </p:nvSpPr>
        <p:spPr>
          <a:xfrm>
            <a:off x="7999560" y="8640"/>
            <a:ext cx="1599840" cy="1599840"/>
          </a:xfrm>
          <a:prstGeom prst="ellipse">
            <a:avLst/>
          </a:prstGeom>
          <a:gradFill>
            <a:gsLst>
              <a:gs pos="0">
                <a:srgbClr val="9B6BF2"/>
              </a:gs>
              <a:gs pos="100000">
                <a:srgbClr val="9B6BF2"/>
              </a:gs>
            </a:gsLst>
            <a:path path="circle"/>
          </a:gradFill>
          <a:ln w="9360">
            <a:noFill/>
          </a:ln>
        </p:spPr>
      </p:sp>
      <p:sp>
        <p:nvSpPr>
          <p:cNvPr id="6" name="CustomShape 7"/>
          <p:cNvSpPr/>
          <p:nvPr/>
        </p:nvSpPr>
        <p:spPr>
          <a:xfrm rot="21010200">
            <a:off x="8490960" y="1797480"/>
            <a:ext cx="3299040" cy="440640"/>
          </a:xfrm>
          <a:prstGeom prst="rect">
            <a:avLst/>
          </a:prstGeom>
          <a:solidFill>
            <a:srgbClr val="FFFFFF"/>
          </a:solidFill>
          <a:ln>
            <a:noFill/>
          </a:ln>
        </p:spPr>
      </p:sp>
      <p:sp>
        <p:nvSpPr>
          <p:cNvPr id="7" name="CustomShape 8"/>
          <p:cNvSpPr/>
          <p:nvPr/>
        </p:nvSpPr>
        <p:spPr>
          <a:xfrm>
            <a:off x="459360" y="1866240"/>
            <a:ext cx="11277360" cy="4533480"/>
          </a:xfrm>
          <a:prstGeom prst="rect">
            <a:avLst/>
          </a:prstGeom>
          <a:solidFill>
            <a:srgbClr val="FFFFFF"/>
          </a:solidFill>
          <a:ln>
            <a:noFill/>
          </a:ln>
        </p:spPr>
      </p:sp>
      <p:sp>
        <p:nvSpPr>
          <p:cNvPr id="8" name="CustomShape 9"/>
          <p:cNvSpPr/>
          <p:nvPr/>
        </p:nvSpPr>
        <p:spPr>
          <a:xfrm>
            <a:off x="0" y="1440"/>
            <a:ext cx="12191760" cy="6856200"/>
          </a:xfrm>
          <a:prstGeom prst="rect">
            <a:avLst/>
          </a:prstGeom>
          <a:solidFill>
            <a:srgbClr val="FFFFFF"/>
          </a:solidFill>
          <a:ln>
            <a:noFill/>
          </a:ln>
        </p:spPr>
      </p:sp>
      <p:sp>
        <p:nvSpPr>
          <p:cNvPr id="9" name="CustomShape 10"/>
          <p:cNvSpPr/>
          <p:nvPr/>
        </p:nvSpPr>
        <p:spPr>
          <a:xfrm>
            <a:off x="10437840" y="0"/>
            <a:ext cx="685440" cy="1142640"/>
          </a:xfrm>
          <a:prstGeom prst="rect">
            <a:avLst/>
          </a:prstGeom>
          <a:solidFill>
            <a:srgbClr val="B31166"/>
          </a:solidFill>
          <a:ln w="9360">
            <a:noFill/>
          </a:ln>
        </p:spPr>
      </p:sp>
      <p:sp>
        <p:nvSpPr>
          <p:cNvPr id="10" name="PlaceHolder 11"/>
          <p:cNvSpPr>
            <a:spLocks noGrp="1"/>
          </p:cNvSpPr>
          <p:nvPr>
            <p:ph type="dt"/>
          </p:nvPr>
        </p:nvSpPr>
        <p:spPr>
          <a:xfrm>
            <a:off x="10653120" y="6391800"/>
            <a:ext cx="990360" cy="304560"/>
          </a:xfrm>
          <a:prstGeom prst="rect">
            <a:avLst/>
          </a:prstGeom>
        </p:spPr>
        <p:txBody>
          <a:bodyPr anchor="ctr"/>
          <a:lstStyle/>
          <a:p>
            <a:pPr algn="r">
              <a:lnSpc>
                <a:spcPct val="100000"/>
              </a:lnSpc>
            </a:pPr>
            <a:r>
              <a:rPr lang="en-NZ" sz="1000" b="1">
                <a:solidFill>
                  <a:srgbClr val="B31166"/>
                </a:solidFill>
                <a:latin typeface="Century Gothic"/>
              </a:rPr>
              <a:t>27/08/15</a:t>
            </a:r>
            <a:endParaRPr/>
          </a:p>
        </p:txBody>
      </p:sp>
      <p:sp>
        <p:nvSpPr>
          <p:cNvPr id="11" name="PlaceHolder 12"/>
          <p:cNvSpPr>
            <a:spLocks noGrp="1"/>
          </p:cNvSpPr>
          <p:nvPr>
            <p:ph type="ftr"/>
          </p:nvPr>
        </p:nvSpPr>
        <p:spPr>
          <a:xfrm>
            <a:off x="561240" y="6391800"/>
            <a:ext cx="3859560" cy="304560"/>
          </a:xfrm>
          <a:prstGeom prst="rect">
            <a:avLst/>
          </a:prstGeom>
        </p:spPr>
        <p:txBody>
          <a:bodyPr anchor="ctr"/>
          <a:lstStyle/>
          <a:p>
            <a:endParaRPr/>
          </a:p>
        </p:txBody>
      </p:sp>
      <p:sp>
        <p:nvSpPr>
          <p:cNvPr id="12" name="CustomShape 13"/>
          <p:cNvSpPr/>
          <p:nvPr/>
        </p:nvSpPr>
        <p:spPr>
          <a:xfrm>
            <a:off x="10437840" y="0"/>
            <a:ext cx="685440" cy="1142640"/>
          </a:xfrm>
          <a:prstGeom prst="rect">
            <a:avLst/>
          </a:prstGeom>
          <a:solidFill>
            <a:srgbClr val="B31166"/>
          </a:solidFill>
          <a:ln w="9360">
            <a:noFill/>
          </a:ln>
        </p:spPr>
      </p:sp>
      <p:sp>
        <p:nvSpPr>
          <p:cNvPr id="13" name="PlaceHolder 14"/>
          <p:cNvSpPr>
            <a:spLocks noGrp="1"/>
          </p:cNvSpPr>
          <p:nvPr>
            <p:ph type="sldNum"/>
          </p:nvPr>
        </p:nvSpPr>
        <p:spPr>
          <a:xfrm>
            <a:off x="10352520" y="295560"/>
            <a:ext cx="837720" cy="767160"/>
          </a:xfrm>
          <a:prstGeom prst="rect">
            <a:avLst/>
          </a:prstGeom>
        </p:spPr>
        <p:txBody>
          <a:bodyPr anchor="b"/>
          <a:lstStyle/>
          <a:p>
            <a:pPr algn="ctr">
              <a:lnSpc>
                <a:spcPct val="100000"/>
              </a:lnSpc>
            </a:pPr>
            <a:fld id="{5BF3E842-4762-42A1-A90C-1E84C994D83C}" type="slidenum">
              <a:rPr lang="en-NZ" sz="2800">
                <a:solidFill>
                  <a:srgbClr val="FFFFFF"/>
                </a:solidFill>
                <a:latin typeface="Century Gothic"/>
              </a:rPr>
              <a:t>‹#›</a:t>
            </a:fld>
            <a:endParaRPr/>
          </a:p>
        </p:txBody>
      </p:sp>
      <p:sp>
        <p:nvSpPr>
          <p:cNvPr id="14" name="PlaceHolder 15"/>
          <p:cNvSpPr>
            <a:spLocks noGrp="1"/>
          </p:cNvSpPr>
          <p:nvPr>
            <p:ph type="title"/>
          </p:nvPr>
        </p:nvSpPr>
        <p:spPr>
          <a:xfrm>
            <a:off x="609480" y="273600"/>
            <a:ext cx="10972440" cy="1144800"/>
          </a:xfrm>
          <a:prstGeom prst="rect">
            <a:avLst/>
          </a:prstGeom>
        </p:spPr>
        <p:txBody>
          <a:bodyPr lIns="0" tIns="0" rIns="0" bIns="0" anchor="ctr"/>
          <a:lstStyle/>
          <a:p>
            <a:r>
              <a:rPr lang="en-US">
                <a:latin typeface="Century Gothic"/>
              </a:rPr>
              <a:t>Click to edit the title text format</a:t>
            </a:r>
            <a:endParaRPr/>
          </a:p>
        </p:txBody>
      </p:sp>
      <p:sp>
        <p:nvSpPr>
          <p:cNvPr id="15" name="PlaceHolder 16"/>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a:latin typeface="Century Gothic"/>
              </a:rPr>
              <a:t>Click to edit the outline text format</a:t>
            </a:r>
            <a:endParaRPr/>
          </a:p>
          <a:p>
            <a:pPr lvl="1">
              <a:buSzPct val="75000"/>
              <a:buFont typeface="StarSymbol"/>
              <a:buChar char=""/>
            </a:pPr>
            <a:r>
              <a:rPr lang="en-US" sz="1400">
                <a:latin typeface="Century Gothic"/>
              </a:rPr>
              <a:t>Second Outline Level</a:t>
            </a:r>
            <a:endParaRPr/>
          </a:p>
          <a:p>
            <a:pPr lvl="2">
              <a:buSzPct val="45000"/>
              <a:buFont typeface="StarSymbol"/>
              <a:buChar char=""/>
            </a:pPr>
            <a:r>
              <a:rPr lang="en-US" sz="1200">
                <a:latin typeface="Century Gothic"/>
              </a:rPr>
              <a:t>Third Outline Level</a:t>
            </a:r>
            <a:endParaRPr/>
          </a:p>
          <a:p>
            <a:pPr lvl="3">
              <a:buSzPct val="75000"/>
              <a:buFont typeface="StarSymbol"/>
              <a:buChar char=""/>
            </a:pPr>
            <a:r>
              <a:rPr lang="en-US" sz="1200">
                <a:latin typeface="Century Gothic"/>
              </a:rPr>
              <a:t>Fourth Outline Level</a:t>
            </a:r>
            <a:endParaRPr/>
          </a:p>
          <a:p>
            <a:pPr lvl="4">
              <a:buSzPct val="45000"/>
              <a:buFont typeface="StarSymbol"/>
              <a:buChar char=""/>
            </a:pPr>
            <a:r>
              <a:rPr lang="en-US" sz="2000">
                <a:latin typeface="Century Gothic"/>
              </a:rPr>
              <a:t>Fifth Outline Level</a:t>
            </a:r>
            <a:endParaRPr/>
          </a:p>
          <a:p>
            <a:pPr lvl="5">
              <a:buSzPct val="45000"/>
              <a:buFont typeface="StarSymbol"/>
              <a:buChar char=""/>
            </a:pPr>
            <a:r>
              <a:rPr lang="en-US" sz="2000">
                <a:latin typeface="Century Gothic"/>
              </a:rPr>
              <a:t>Sixth Outline Level</a:t>
            </a:r>
            <a:endParaRPr/>
          </a:p>
          <a:p>
            <a:pPr lvl="6">
              <a:buSzPct val="45000"/>
              <a:buFont typeface="StarSymbol"/>
              <a:buChar char=""/>
            </a:pPr>
            <a:r>
              <a:rPr lang="en-US" sz="2000">
                <a:latin typeface="Century Gothic"/>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lnSpc>
                <a:spcPct val="100000"/>
              </a:lnSpc>
            </a:pPr>
            <a:r>
              <a:rPr lang="en-NZ" sz="1000" b="1" smtClean="0">
                <a:solidFill>
                  <a:srgbClr val="B31166"/>
                </a:solidFill>
                <a:latin typeface="Century Gothic"/>
              </a:rPr>
              <a:t>27/08/15</a:t>
            </a:r>
            <a:endParaRPr lang="en-N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lgn="ctr">
              <a:lnSpc>
                <a:spcPct val="100000"/>
              </a:lnSpc>
            </a:pPr>
            <a:fld id="{5BF3E842-4762-42A1-A90C-1E84C994D83C}" type="slidenum">
              <a:rPr lang="en-NZ" sz="2800" smtClean="0">
                <a:solidFill>
                  <a:srgbClr val="FFFFFF"/>
                </a:solidFill>
                <a:latin typeface="Century Gothic"/>
              </a:rPr>
              <a:t>‹#›</a:t>
            </a:fld>
            <a:endParaRPr lang="en-NZ"/>
          </a:p>
        </p:txBody>
      </p:sp>
    </p:spTree>
    <p:extLst>
      <p:ext uri="{BB962C8B-B14F-4D97-AF65-F5344CB8AC3E}">
        <p14:creationId xmlns:p14="http://schemas.microsoft.com/office/powerpoint/2010/main" val="124506653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1"/>
          <p:cNvPicPr/>
          <p:nvPr/>
        </p:nvPicPr>
        <p:blipFill>
          <a:blip r:embed="rId2"/>
          <a:stretch>
            <a:fillRect/>
          </a:stretch>
        </p:blipFill>
        <p:spPr>
          <a:xfrm>
            <a:off x="4660920" y="1695240"/>
            <a:ext cx="2869560" cy="1853640"/>
          </a:xfrm>
          <a:prstGeom prst="rect">
            <a:avLst/>
          </a:prstGeom>
          <a:ln>
            <a:noFill/>
          </a:ln>
        </p:spPr>
      </p:pic>
      <p:sp>
        <p:nvSpPr>
          <p:cNvPr id="100" name="CustomShape 1"/>
          <p:cNvSpPr/>
          <p:nvPr/>
        </p:nvSpPr>
        <p:spPr>
          <a:xfrm>
            <a:off x="3291120" y="3890520"/>
            <a:ext cx="5609520" cy="699840"/>
          </a:xfrm>
          <a:prstGeom prst="rect">
            <a:avLst/>
          </a:prstGeom>
          <a:noFill/>
          <a:ln>
            <a:noFill/>
          </a:ln>
        </p:spPr>
        <p:txBody>
          <a:bodyPr wrap="none" lIns="90000" tIns="45000" rIns="90000" bIns="45000"/>
          <a:lstStyle/>
          <a:p>
            <a:pPr>
              <a:lnSpc>
                <a:spcPct val="100000"/>
              </a:lnSpc>
            </a:pPr>
            <a:r>
              <a:rPr lang="en-NZ" sz="4000">
                <a:solidFill>
                  <a:srgbClr val="000000"/>
                </a:solidFill>
                <a:latin typeface="MS Reference Sans Serif"/>
              </a:rPr>
              <a:t>FINAL PRESENTATION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594080" y="830160"/>
            <a:ext cx="8760960" cy="706680"/>
          </a:xfrm>
          <a:prstGeom prst="rect">
            <a:avLst/>
          </a:prstGeom>
        </p:spPr>
        <p:txBody>
          <a:bodyPr anchor="ctr"/>
          <a:lstStyle/>
          <a:p>
            <a:pPr algn="ctr">
              <a:lnSpc>
                <a:spcPct val="100000"/>
              </a:lnSpc>
            </a:pPr>
            <a:r>
              <a:rPr lang="en-US" sz="4800" dirty="0">
                <a:solidFill>
                  <a:schemeClr val="accent6">
                    <a:lumMod val="50000"/>
                  </a:schemeClr>
                </a:solidFill>
                <a:latin typeface="Century Gothic"/>
              </a:rPr>
              <a:t>ROBOTS</a:t>
            </a:r>
            <a:endParaRPr dirty="0">
              <a:solidFill>
                <a:schemeClr val="accent6">
                  <a:lumMod val="50000"/>
                </a:schemeClr>
              </a:solidFill>
            </a:endParaRPr>
          </a:p>
        </p:txBody>
      </p:sp>
      <p:sp>
        <p:nvSpPr>
          <p:cNvPr id="132" name="TextShape 2"/>
          <p:cNvSpPr txBox="1"/>
          <p:nvPr/>
        </p:nvSpPr>
        <p:spPr>
          <a:xfrm>
            <a:off x="1204781" y="1916640"/>
            <a:ext cx="8825400" cy="1116360"/>
          </a:xfrm>
          <a:prstGeom prst="rect">
            <a:avLst/>
          </a:prstGeom>
        </p:spPr>
        <p:txBody>
          <a:bodyPr/>
          <a:lstStyle/>
          <a:p>
            <a:pPr algn="ctr">
              <a:lnSpc>
                <a:spcPct val="100000"/>
              </a:lnSpc>
            </a:pPr>
            <a:r>
              <a:rPr lang="en-US" sz="2000" dirty="0">
                <a:solidFill>
                  <a:srgbClr val="404040"/>
                </a:solidFill>
                <a:latin typeface="Century Gothic"/>
              </a:rPr>
              <a:t>There are also two different types of people, visitors and workers. These can be identified best by the presence of a worker hat on the worker robot. There is also a tractor robot that is much larger and moves faster than people.</a:t>
            </a:r>
            <a:endParaRPr sz="2000" dirty="0"/>
          </a:p>
        </p:txBody>
      </p:sp>
      <p:pic>
        <p:nvPicPr>
          <p:cNvPr id="133" name="Picture 3"/>
          <p:cNvPicPr/>
          <p:nvPr/>
        </p:nvPicPr>
        <p:blipFill>
          <a:blip r:embed="rId2"/>
          <a:stretch>
            <a:fillRect/>
          </a:stretch>
        </p:blipFill>
        <p:spPr>
          <a:xfrm>
            <a:off x="1826640" y="3594960"/>
            <a:ext cx="3157200" cy="2648160"/>
          </a:xfrm>
          <a:prstGeom prst="rect">
            <a:avLst/>
          </a:prstGeom>
          <a:ln>
            <a:noFill/>
          </a:ln>
        </p:spPr>
      </p:pic>
      <p:pic>
        <p:nvPicPr>
          <p:cNvPr id="134" name="Picture 4"/>
          <p:cNvPicPr/>
          <p:nvPr/>
        </p:nvPicPr>
        <p:blipFill>
          <a:blip r:embed="rId3"/>
          <a:stretch>
            <a:fillRect/>
          </a:stretch>
        </p:blipFill>
        <p:spPr>
          <a:xfrm>
            <a:off x="6751440" y="3503880"/>
            <a:ext cx="2338560" cy="2739240"/>
          </a:xfrm>
          <a:prstGeom prst="rect">
            <a:avLst/>
          </a:prstGeom>
          <a:ln>
            <a:noFill/>
          </a:ln>
        </p:spPr>
      </p:pic>
      <p:sp>
        <p:nvSpPr>
          <p:cNvPr id="136" name="CustomShape 3"/>
          <p:cNvSpPr/>
          <p:nvPr/>
        </p:nvSpPr>
        <p:spPr>
          <a:xfrm>
            <a:off x="2263320" y="6348240"/>
            <a:ext cx="2284200" cy="257760"/>
          </a:xfrm>
          <a:prstGeom prst="rect">
            <a:avLst/>
          </a:prstGeom>
          <a:noFill/>
          <a:ln>
            <a:noFill/>
          </a:ln>
        </p:spPr>
        <p:txBody>
          <a:bodyPr wrap="none" lIns="90000" tIns="45000" rIns="90000" bIns="45000"/>
          <a:lstStyle/>
          <a:p>
            <a:pPr>
              <a:lnSpc>
                <a:spcPct val="100000"/>
              </a:lnSpc>
            </a:pPr>
            <a:r>
              <a:rPr lang="en-NZ" sz="1100">
                <a:solidFill>
                  <a:srgbClr val="000000"/>
                </a:solidFill>
                <a:latin typeface="Century Gothic"/>
              </a:rPr>
              <a:t>Figure 6.) A worker and visitor</a:t>
            </a:r>
            <a:endParaRPr/>
          </a:p>
        </p:txBody>
      </p:sp>
      <p:sp>
        <p:nvSpPr>
          <p:cNvPr id="137" name="CustomShape 4"/>
          <p:cNvSpPr/>
          <p:nvPr/>
        </p:nvSpPr>
        <p:spPr>
          <a:xfrm>
            <a:off x="6177960" y="6348240"/>
            <a:ext cx="3556800" cy="257760"/>
          </a:xfrm>
          <a:prstGeom prst="rect">
            <a:avLst/>
          </a:prstGeom>
          <a:noFill/>
          <a:ln>
            <a:noFill/>
          </a:ln>
        </p:spPr>
        <p:txBody>
          <a:bodyPr wrap="none" lIns="90000" tIns="45000" rIns="90000" bIns="45000"/>
          <a:lstStyle/>
          <a:p>
            <a:pPr>
              <a:lnSpc>
                <a:spcPct val="100000"/>
              </a:lnSpc>
            </a:pPr>
            <a:r>
              <a:rPr lang="en-NZ" sz="1100">
                <a:solidFill>
                  <a:srgbClr val="000000"/>
                </a:solidFill>
                <a:latin typeface="Century Gothic"/>
              </a:rPr>
              <a:t>Figure 7.) Size comparison of tractor and people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154880" y="2603520"/>
            <a:ext cx="8825400" cy="3416040"/>
          </a:xfrm>
          <a:prstGeom prst="rect">
            <a:avLst/>
          </a:prstGeom>
        </p:spPr>
        <p:txBody>
          <a:bodyPr/>
          <a:lstStyle/>
          <a:p>
            <a:pPr algn="ctr">
              <a:lnSpc>
                <a:spcPct val="100000"/>
              </a:lnSpc>
            </a:pPr>
            <a:r>
              <a:rPr lang="en-US" sz="2000" dirty="0">
                <a:solidFill>
                  <a:srgbClr val="404040"/>
                </a:solidFill>
                <a:latin typeface="Century Gothic"/>
              </a:rPr>
              <a:t>Animals have also been modelled to roam throughout the orchard. There are two models, cats and dogs. There are no real </a:t>
            </a:r>
            <a:r>
              <a:rPr lang="en-US" sz="2000" dirty="0" err="1">
                <a:solidFill>
                  <a:srgbClr val="404040"/>
                </a:solidFill>
                <a:latin typeface="Century Gothic"/>
              </a:rPr>
              <a:t>behavioural</a:t>
            </a:r>
            <a:r>
              <a:rPr lang="en-US" sz="2000" dirty="0">
                <a:solidFill>
                  <a:srgbClr val="404040"/>
                </a:solidFill>
                <a:latin typeface="Century Gothic"/>
              </a:rPr>
              <a:t> differences between the two.</a:t>
            </a:r>
            <a:endParaRPr sz="2000" dirty="0"/>
          </a:p>
        </p:txBody>
      </p:sp>
      <p:sp>
        <p:nvSpPr>
          <p:cNvPr id="139" name="TextShape 2"/>
          <p:cNvSpPr txBox="1"/>
          <p:nvPr/>
        </p:nvSpPr>
        <p:spPr>
          <a:xfrm>
            <a:off x="1590480" y="830160"/>
            <a:ext cx="8760960" cy="706680"/>
          </a:xfrm>
          <a:prstGeom prst="rect">
            <a:avLst/>
          </a:prstGeom>
        </p:spPr>
        <p:txBody>
          <a:bodyPr anchor="ctr"/>
          <a:lstStyle/>
          <a:p>
            <a:pPr algn="ctr">
              <a:lnSpc>
                <a:spcPct val="100000"/>
              </a:lnSpc>
            </a:pPr>
            <a:r>
              <a:rPr lang="en-US" sz="4800" dirty="0">
                <a:solidFill>
                  <a:schemeClr val="accent6">
                    <a:lumMod val="50000"/>
                  </a:schemeClr>
                </a:solidFill>
                <a:latin typeface="Century Gothic"/>
              </a:rPr>
              <a:t>ROBOTS</a:t>
            </a:r>
            <a:endParaRPr dirty="0">
              <a:solidFill>
                <a:schemeClr val="accent6">
                  <a:lumMod val="50000"/>
                </a:schemeClr>
              </a:solidFill>
            </a:endParaRPr>
          </a:p>
        </p:txBody>
      </p:sp>
      <p:pic>
        <p:nvPicPr>
          <p:cNvPr id="140" name="Picture 4"/>
          <p:cNvPicPr/>
          <p:nvPr/>
        </p:nvPicPr>
        <p:blipFill>
          <a:blip r:embed="rId2"/>
          <a:stretch>
            <a:fillRect/>
          </a:stretch>
        </p:blipFill>
        <p:spPr>
          <a:xfrm>
            <a:off x="3605760" y="3844440"/>
            <a:ext cx="3924000" cy="1266480"/>
          </a:xfrm>
          <a:prstGeom prst="rect">
            <a:avLst/>
          </a:prstGeom>
          <a:ln>
            <a:noFill/>
          </a:ln>
        </p:spPr>
      </p:pic>
      <p:sp>
        <p:nvSpPr>
          <p:cNvPr id="141" name="CustomShape 3"/>
          <p:cNvSpPr/>
          <p:nvPr/>
        </p:nvSpPr>
        <p:spPr>
          <a:xfrm>
            <a:off x="3500280" y="5173200"/>
            <a:ext cx="4134600" cy="257760"/>
          </a:xfrm>
          <a:prstGeom prst="rect">
            <a:avLst/>
          </a:prstGeom>
          <a:noFill/>
          <a:ln>
            <a:noFill/>
          </a:ln>
        </p:spPr>
        <p:txBody>
          <a:bodyPr wrap="none" lIns="90000" tIns="45000" rIns="90000" bIns="45000"/>
          <a:lstStyle/>
          <a:p>
            <a:pPr>
              <a:lnSpc>
                <a:spcPct val="100000"/>
              </a:lnSpc>
            </a:pPr>
            <a:r>
              <a:rPr lang="en-NZ" sz="1100">
                <a:solidFill>
                  <a:srgbClr val="000000"/>
                </a:solidFill>
                <a:latin typeface="Century Gothic"/>
              </a:rPr>
              <a:t>Figure 8. The dog and cat share a rare moment of peace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1154880" y="2603520"/>
            <a:ext cx="8825400" cy="3416040"/>
          </a:xfrm>
          <a:prstGeom prst="rect">
            <a:avLst/>
          </a:prstGeom>
        </p:spPr>
        <p:txBody>
          <a:bodyPr/>
          <a:lstStyle/>
          <a:p>
            <a:endParaRPr/>
          </a:p>
        </p:txBody>
      </p:sp>
      <p:sp>
        <p:nvSpPr>
          <p:cNvPr id="144" name="TextShape 2"/>
          <p:cNvSpPr txBox="1"/>
          <p:nvPr/>
        </p:nvSpPr>
        <p:spPr>
          <a:xfrm>
            <a:off x="1590480" y="830160"/>
            <a:ext cx="8760960" cy="706680"/>
          </a:xfrm>
          <a:prstGeom prst="rect">
            <a:avLst/>
          </a:prstGeom>
        </p:spPr>
        <p:txBody>
          <a:bodyPr anchor="ctr"/>
          <a:lstStyle/>
          <a:p>
            <a:pPr algn="ctr">
              <a:lnSpc>
                <a:spcPct val="100000"/>
              </a:lnSpc>
            </a:pPr>
            <a:r>
              <a:rPr lang="en-US" sz="4800" dirty="0">
                <a:solidFill>
                  <a:schemeClr val="accent6">
                    <a:lumMod val="50000"/>
                  </a:schemeClr>
                </a:solidFill>
                <a:latin typeface="Century Gothic"/>
              </a:rPr>
              <a:t>DEMO PRESENTATION</a:t>
            </a:r>
            <a:endParaRPr dirty="0">
              <a:solidFill>
                <a:schemeClr val="accent6">
                  <a:lumMod val="50000"/>
                </a:schemeClr>
              </a:solidFill>
            </a:endParaRPr>
          </a:p>
        </p:txBody>
      </p:sp>
      <p:pic>
        <p:nvPicPr>
          <p:cNvPr id="2050" name="Picture 2" descr="https://camo.githubusercontent.com/e508d9ab79f5a85a1305390c9b2f89316441ae35/687474703a2f2f73342e706f7374696d672e6f72672f6365756533306472682f456e746972655f5374616765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118" y="1702052"/>
            <a:ext cx="6743165" cy="4542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160800" y="2315520"/>
            <a:ext cx="5168160" cy="2102760"/>
          </a:xfrm>
          <a:prstGeom prst="rect">
            <a:avLst/>
          </a:prstGeom>
          <a:noFill/>
          <a:ln>
            <a:noFill/>
          </a:ln>
        </p:spPr>
        <p:txBody>
          <a:bodyPr/>
          <a:lstStyle/>
          <a:p>
            <a:pPr algn="ctr">
              <a:lnSpc>
                <a:spcPct val="100000"/>
              </a:lnSpc>
            </a:pPr>
            <a:r>
              <a:rPr lang="en-NZ" sz="6600">
                <a:solidFill>
                  <a:srgbClr val="000000"/>
                </a:solidFill>
                <a:latin typeface="Century Gothic"/>
              </a:rPr>
              <a:t>Robot Behaviour</a:t>
            </a:r>
            <a:endParaRPr/>
          </a:p>
        </p:txBody>
      </p:sp>
      <p:pic>
        <p:nvPicPr>
          <p:cNvPr id="147" name="Picture 2"/>
          <p:cNvPicPr/>
          <p:nvPr/>
        </p:nvPicPr>
        <p:blipFill>
          <a:blip r:embed="rId2"/>
          <a:stretch>
            <a:fillRect/>
          </a:stretch>
        </p:blipFill>
        <p:spPr>
          <a:xfrm>
            <a:off x="11423880" y="6361920"/>
            <a:ext cx="767880" cy="495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0000" y="2603520"/>
            <a:ext cx="8322120" cy="3416040"/>
          </a:xfrm>
          <a:prstGeom prst="rect">
            <a:avLst/>
          </a:prstGeom>
        </p:spPr>
        <p:txBody>
          <a:bodyPr/>
          <a:lstStyle/>
          <a:p>
            <a:pPr>
              <a:lnSpc>
                <a:spcPct val="100000"/>
              </a:lnSpc>
              <a:buSzPct val="80000"/>
              <a:buFont typeface="Wingdings 3" charset="2"/>
              <a:buChar char=""/>
            </a:pPr>
            <a:r>
              <a:rPr lang="en-US" b="1">
                <a:solidFill>
                  <a:srgbClr val="404040"/>
                </a:solidFill>
                <a:latin typeface="Century Gothic"/>
              </a:rPr>
              <a:t>Sensing behavior</a:t>
            </a:r>
            <a:endParaRPr/>
          </a:p>
          <a:p>
            <a:pPr>
              <a:lnSpc>
                <a:spcPct val="100000"/>
              </a:lnSpc>
              <a:buSzPct val="80000"/>
              <a:buFont typeface="Wingdings 3" charset="2"/>
              <a:buChar char=""/>
            </a:pPr>
            <a:r>
              <a:rPr lang="en-US">
                <a:solidFill>
                  <a:srgbClr val="404040"/>
                </a:solidFill>
                <a:latin typeface="Century Gothic"/>
              </a:rPr>
              <a:t>Aim: ensure the robots can use sensors to sense their environment and react appropriately</a:t>
            </a:r>
            <a:endParaRPr/>
          </a:p>
          <a:p>
            <a:pPr>
              <a:lnSpc>
                <a:spcPct val="100000"/>
              </a:lnSpc>
              <a:buSzPct val="80000"/>
              <a:buFont typeface="Wingdings 3" charset="2"/>
              <a:buChar char=""/>
            </a:pPr>
            <a:r>
              <a:rPr lang="en-US">
                <a:solidFill>
                  <a:srgbClr val="404040"/>
                </a:solidFill>
                <a:latin typeface="Century Gothic"/>
              </a:rPr>
              <a:t>Use: in every dynamic object</a:t>
            </a:r>
            <a:endParaRPr/>
          </a:p>
          <a:p>
            <a:pPr>
              <a:lnSpc>
                <a:spcPct val="100000"/>
              </a:lnSpc>
              <a:buSzPct val="80000"/>
              <a:buFont typeface="Wingdings 3" charset="2"/>
              <a:buChar char=""/>
            </a:pPr>
            <a:r>
              <a:rPr lang="en-US">
                <a:solidFill>
                  <a:srgbClr val="404040"/>
                </a:solidFill>
                <a:latin typeface="Century Gothic"/>
              </a:rPr>
              <a:t>Previously:</a:t>
            </a:r>
            <a:endParaRPr/>
          </a:p>
          <a:p>
            <a:pPr lvl="1">
              <a:lnSpc>
                <a:spcPct val="100000"/>
              </a:lnSpc>
              <a:buSzPct val="80000"/>
              <a:buFont typeface="Wingdings 3" charset="2"/>
              <a:buChar char=""/>
            </a:pPr>
            <a:r>
              <a:rPr lang="en-US" sz="1600">
                <a:solidFill>
                  <a:srgbClr val="404040"/>
                </a:solidFill>
                <a:latin typeface="Century Gothic"/>
              </a:rPr>
              <a:t>60 degree sensor</a:t>
            </a:r>
            <a:endParaRPr/>
          </a:p>
          <a:p>
            <a:pPr lvl="1">
              <a:lnSpc>
                <a:spcPct val="100000"/>
              </a:lnSpc>
              <a:buSzPct val="80000"/>
              <a:buFont typeface="Wingdings 3" charset="2"/>
              <a:buChar char=""/>
            </a:pPr>
            <a:r>
              <a:rPr lang="en-US" sz="1600">
                <a:solidFill>
                  <a:srgbClr val="404040"/>
                </a:solidFill>
                <a:latin typeface="Century Gothic"/>
              </a:rPr>
              <a:t>Failing in corners</a:t>
            </a:r>
            <a:endParaRPr/>
          </a:p>
          <a:p>
            <a:pPr>
              <a:buSzPct val="80000"/>
              <a:buFont typeface="Wingdings 3" charset="2"/>
              <a:buChar char=""/>
            </a:pPr>
            <a:r>
              <a:rPr lang="en-US" sz="1600">
                <a:solidFill>
                  <a:srgbClr val="404040"/>
                </a:solidFill>
                <a:latin typeface="Century Gothic"/>
              </a:rPr>
              <a:t>Now:</a:t>
            </a:r>
            <a:endParaRPr/>
          </a:p>
          <a:p>
            <a:pPr lvl="1">
              <a:buSzPct val="80000"/>
              <a:buFont typeface="Wingdings 3" charset="2"/>
              <a:buChar char=""/>
            </a:pPr>
            <a:r>
              <a:rPr lang="en-US" sz="1600">
                <a:solidFill>
                  <a:srgbClr val="404040"/>
                </a:solidFill>
                <a:latin typeface="Century Gothic"/>
              </a:rPr>
              <a:t>180 degree sensor</a:t>
            </a:r>
            <a:endParaRPr/>
          </a:p>
          <a:p>
            <a:pPr lvl="1">
              <a:buSzPct val="80000"/>
              <a:buFont typeface="Wingdings 3" charset="2"/>
              <a:buChar char=""/>
            </a:pPr>
            <a:r>
              <a:rPr lang="en-US" sz="1600">
                <a:solidFill>
                  <a:srgbClr val="404040"/>
                </a:solidFill>
                <a:latin typeface="Century Gothic"/>
              </a:rPr>
              <a:t>Different sensing behaviour for different robots</a:t>
            </a:r>
            <a:endParaRPr/>
          </a:p>
        </p:txBody>
      </p:sp>
      <p:sp>
        <p:nvSpPr>
          <p:cNvPr id="149"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OBSTACLE DETECTION</a:t>
            </a:r>
            <a:endParaRPr dirty="0">
              <a:solidFill>
                <a:schemeClr val="accent6">
                  <a:lumMod val="50000"/>
                </a:schemeClr>
              </a:solidFill>
            </a:endParaRPr>
          </a:p>
        </p:txBody>
      </p:sp>
      <p:pic>
        <p:nvPicPr>
          <p:cNvPr id="151" name="Picture 3"/>
          <p:cNvPicPr/>
          <p:nvPr/>
        </p:nvPicPr>
        <p:blipFill>
          <a:blip r:embed="rId2"/>
          <a:stretch>
            <a:fillRect/>
          </a:stretch>
        </p:blipFill>
        <p:spPr>
          <a:xfrm>
            <a:off x="6742440" y="3749760"/>
            <a:ext cx="4921560" cy="2612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TURNING</a:t>
            </a:r>
            <a:endParaRPr dirty="0">
              <a:solidFill>
                <a:schemeClr val="accent6">
                  <a:lumMod val="50000"/>
                </a:schemeClr>
              </a:solidFill>
            </a:endParaRPr>
          </a:p>
        </p:txBody>
      </p:sp>
      <p:sp>
        <p:nvSpPr>
          <p:cNvPr id="153" name="TextShape 2"/>
          <p:cNvSpPr txBox="1"/>
          <p:nvPr/>
        </p:nvSpPr>
        <p:spPr>
          <a:xfrm>
            <a:off x="797279" y="2384280"/>
            <a:ext cx="9698040" cy="3977640"/>
          </a:xfrm>
          <a:prstGeom prst="rect">
            <a:avLst/>
          </a:prstGeom>
        </p:spPr>
        <p:txBody>
          <a:bodyPr tIns="0" bIns="0" anchor="ctr"/>
          <a:lstStyle/>
          <a:p>
            <a:pPr>
              <a:lnSpc>
                <a:spcPct val="100000"/>
              </a:lnSpc>
            </a:pPr>
            <a:r>
              <a:rPr lang="en-US" sz="2000" b="1" dirty="0">
                <a:solidFill>
                  <a:srgbClr val="404040"/>
                </a:solidFill>
                <a:latin typeface="Century Gothic"/>
              </a:rPr>
              <a:t>Aim</a:t>
            </a:r>
            <a:r>
              <a:rPr lang="en-US" sz="2000" dirty="0">
                <a:solidFill>
                  <a:srgbClr val="404040"/>
                </a:solidFill>
                <a:latin typeface="Century Gothic"/>
              </a:rPr>
              <a:t>: For a robot to have the ability to turn exactly 90 degrees clockwise and anticlockwise</a:t>
            </a:r>
            <a:endParaRPr sz="2000" dirty="0"/>
          </a:p>
          <a:p>
            <a:pPr>
              <a:lnSpc>
                <a:spcPct val="100000"/>
              </a:lnSpc>
              <a:buSzPct val="80000"/>
              <a:buFont typeface="Wingdings 3" charset="2"/>
              <a:buChar char=""/>
            </a:pPr>
            <a:r>
              <a:rPr lang="en-US" sz="2000" dirty="0">
                <a:solidFill>
                  <a:srgbClr val="404040"/>
                </a:solidFill>
                <a:latin typeface="Century Gothic"/>
              </a:rPr>
              <a:t>Use: Every dynamic object, except animals and trespassers, 
as their </a:t>
            </a:r>
            <a:r>
              <a:rPr lang="en-US" sz="2000" dirty="0" err="1">
                <a:solidFill>
                  <a:srgbClr val="404040"/>
                </a:solidFill>
                <a:latin typeface="Century Gothic"/>
              </a:rPr>
              <a:t>behaviour</a:t>
            </a:r>
            <a:r>
              <a:rPr lang="en-US" sz="2000" dirty="0">
                <a:solidFill>
                  <a:srgbClr val="404040"/>
                </a:solidFill>
                <a:latin typeface="Century Gothic"/>
              </a:rPr>
              <a:t> in terms of where they go can be considered random</a:t>
            </a:r>
            <a:endParaRPr sz="2000" dirty="0"/>
          </a:p>
          <a:p>
            <a:pPr>
              <a:lnSpc>
                <a:spcPct val="100000"/>
              </a:lnSpc>
              <a:buSzPct val="80000"/>
              <a:buFont typeface="Wingdings 3" charset="2"/>
              <a:buChar char=""/>
            </a:pPr>
            <a:r>
              <a:rPr lang="en-US" sz="2000" dirty="0">
                <a:solidFill>
                  <a:srgbClr val="404040"/>
                </a:solidFill>
                <a:latin typeface="Century Gothic"/>
              </a:rPr>
              <a:t>Procedure:</a:t>
            </a:r>
            <a:endParaRPr sz="2000" dirty="0"/>
          </a:p>
          <a:p>
            <a:pPr lvl="1">
              <a:lnSpc>
                <a:spcPct val="100000"/>
              </a:lnSpc>
              <a:buSzPct val="80000"/>
              <a:buFont typeface="Wingdings 3" charset="2"/>
              <a:buChar char=""/>
            </a:pPr>
            <a:r>
              <a:rPr lang="en-US" sz="2000" dirty="0">
                <a:solidFill>
                  <a:srgbClr val="404040"/>
                </a:solidFill>
                <a:latin typeface="Century Gothic"/>
              </a:rPr>
              <a:t>Method has been made where the </a:t>
            </a:r>
            <a:r>
              <a:rPr lang="en-US" sz="2000" dirty="0" err="1">
                <a:solidFill>
                  <a:srgbClr val="404040"/>
                </a:solidFill>
                <a:latin typeface="Century Gothic"/>
              </a:rPr>
              <a:t>twist.angular.z</a:t>
            </a:r>
            <a:r>
              <a:rPr lang="en-US" sz="2000" dirty="0">
                <a:solidFill>
                  <a:srgbClr val="404040"/>
                </a:solidFill>
                <a:latin typeface="Century Gothic"/>
              </a:rPr>
              <a:t> is modified. 
It is understood that </a:t>
            </a:r>
            <a:r>
              <a:rPr lang="en-US" sz="2000" dirty="0" err="1">
                <a:solidFill>
                  <a:srgbClr val="404040"/>
                </a:solidFill>
                <a:latin typeface="Century Gothic"/>
              </a:rPr>
              <a:t>twist.angular.z</a:t>
            </a:r>
            <a:r>
              <a:rPr lang="en-US" sz="2000" dirty="0">
                <a:solidFill>
                  <a:srgbClr val="404040"/>
                </a:solidFill>
                <a:latin typeface="Century Gothic"/>
              </a:rPr>
              <a:t> is in terms of angular velocity so this is set to pi/8, 
meaning the robot will rotate pi/8 radians per second (one full 360 degree rotation every 16 seconds.</a:t>
            </a:r>
            <a:endParaRPr sz="2000" dirty="0"/>
          </a:p>
          <a:p>
            <a:pPr lvl="1">
              <a:lnSpc>
                <a:spcPct val="100000"/>
              </a:lnSpc>
              <a:buSzPct val="80000"/>
              <a:buFont typeface="Wingdings 3" charset="2"/>
              <a:buChar char=""/>
            </a:pPr>
            <a:r>
              <a:rPr lang="en-US" sz="2000" dirty="0">
                <a:solidFill>
                  <a:srgbClr val="404040"/>
                </a:solidFill>
                <a:latin typeface="Century Gothic"/>
              </a:rPr>
              <a:t>The </a:t>
            </a:r>
            <a:r>
              <a:rPr lang="en-US" sz="2000" dirty="0" err="1">
                <a:solidFill>
                  <a:srgbClr val="404040"/>
                </a:solidFill>
                <a:latin typeface="Century Gothic"/>
              </a:rPr>
              <a:t>rospy</a:t>
            </a:r>
            <a:r>
              <a:rPr lang="en-US" sz="2000" dirty="0">
                <a:solidFill>
                  <a:srgbClr val="404040"/>
                </a:solidFill>
                <a:latin typeface="Century Gothic"/>
              </a:rPr>
              <a:t> is set to sleep for 4 seconds, after which twist is </a:t>
            </a:r>
            <a:r>
              <a:rPr lang="en-US" sz="2000" dirty="0" err="1">
                <a:solidFill>
                  <a:srgbClr val="404040"/>
                </a:solidFill>
                <a:latin typeface="Century Gothic"/>
              </a:rPr>
              <a:t>initialised</a:t>
            </a:r>
            <a:r>
              <a:rPr lang="en-US" sz="2000" dirty="0">
                <a:solidFill>
                  <a:srgbClr val="404040"/>
                </a:solidFill>
                <a:latin typeface="Century Gothic"/>
              </a:rPr>
              <a:t> again.</a:t>
            </a:r>
            <a:endParaRPr sz="2000" dirty="0"/>
          </a:p>
          <a:p>
            <a:pPr lvl="1">
              <a:lnSpc>
                <a:spcPct val="100000"/>
              </a:lnSpc>
              <a:buSzPct val="80000"/>
              <a:buFont typeface="Wingdings 3" charset="2"/>
              <a:buChar char=""/>
            </a:pPr>
            <a:r>
              <a:rPr lang="en-US" sz="2000" dirty="0">
                <a:solidFill>
                  <a:srgbClr val="404040"/>
                </a:solidFill>
                <a:latin typeface="Century Gothic"/>
              </a:rPr>
              <a:t>This </a:t>
            </a:r>
            <a:r>
              <a:rPr lang="en-US" sz="2000" dirty="0" err="1">
                <a:solidFill>
                  <a:srgbClr val="404040"/>
                </a:solidFill>
                <a:latin typeface="Century Gothic"/>
              </a:rPr>
              <a:t>initialisation</a:t>
            </a:r>
            <a:r>
              <a:rPr lang="en-US" sz="2000" dirty="0">
                <a:solidFill>
                  <a:srgbClr val="404040"/>
                </a:solidFill>
                <a:latin typeface="Century Gothic"/>
              </a:rPr>
              <a:t> resets the values of twist, stopping the robot</a:t>
            </a:r>
            <a:endParaRPr sz="2000" dirty="0"/>
          </a:p>
          <a:p>
            <a:pPr lvl="1">
              <a:lnSpc>
                <a:spcPct val="100000"/>
              </a:lnSpc>
              <a:buSzPct val="80000"/>
              <a:buFont typeface="Wingdings 3" charset="2"/>
              <a:buChar char=""/>
            </a:pPr>
            <a:r>
              <a:rPr lang="en-US" sz="2000" dirty="0">
                <a:solidFill>
                  <a:srgbClr val="404040"/>
                </a:solidFill>
                <a:latin typeface="Century Gothic"/>
              </a:rPr>
              <a:t>After this 4 second sleep, the robot should have rotated 90 degrees (pi/2 radians).</a:t>
            </a:r>
            <a:endParaRPr sz="2000" dirty="0"/>
          </a:p>
          <a:p>
            <a:endParaRPr sz="2000" dirty="0"/>
          </a:p>
          <a:p>
            <a:pPr>
              <a:lnSpc>
                <a:spcPct val="100000"/>
              </a:lnSpc>
            </a:pP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Picture 3"/>
          <p:cNvPicPr/>
          <p:nvPr/>
        </p:nvPicPr>
        <p:blipFill>
          <a:blip r:embed="rId2"/>
          <a:stretch>
            <a:fillRect/>
          </a:stretch>
        </p:blipFill>
        <p:spPr>
          <a:xfrm>
            <a:off x="2361240" y="1571760"/>
            <a:ext cx="7491960" cy="3714480"/>
          </a:xfrm>
          <a:prstGeom prst="rect">
            <a:avLst/>
          </a:prstGeom>
          <a:ln>
            <a:noFill/>
          </a:ln>
        </p:spPr>
      </p:pic>
      <p:pic>
        <p:nvPicPr>
          <p:cNvPr id="156" name="Picture 4"/>
          <p:cNvPicPr/>
          <p:nvPr/>
        </p:nvPicPr>
        <p:blipFill>
          <a:blip r:embed="rId3"/>
          <a:stretch>
            <a:fillRect/>
          </a:stretch>
        </p:blipFill>
        <p:spPr>
          <a:xfrm>
            <a:off x="11423880" y="6361920"/>
            <a:ext cx="767880" cy="495720"/>
          </a:xfrm>
          <a:prstGeom prst="rect">
            <a:avLst/>
          </a:prstGeom>
          <a:ln>
            <a:noFill/>
          </a:ln>
        </p:spPr>
      </p:pic>
      <p:sp>
        <p:nvSpPr>
          <p:cNvPr id="157" name="CustomShape 1"/>
          <p:cNvSpPr/>
          <p:nvPr/>
        </p:nvSpPr>
        <p:spPr>
          <a:xfrm>
            <a:off x="5026680" y="5477040"/>
            <a:ext cx="2239920" cy="257760"/>
          </a:xfrm>
          <a:prstGeom prst="rect">
            <a:avLst/>
          </a:prstGeom>
          <a:noFill/>
          <a:ln>
            <a:noFill/>
          </a:ln>
        </p:spPr>
        <p:txBody>
          <a:bodyPr wrap="none" lIns="90000" tIns="45000" rIns="90000" bIns="45000"/>
          <a:lstStyle/>
          <a:p>
            <a:pPr>
              <a:lnSpc>
                <a:spcPct val="100000"/>
              </a:lnSpc>
            </a:pPr>
            <a:r>
              <a:rPr lang="en-NZ" sz="1100">
                <a:solidFill>
                  <a:srgbClr val="000000"/>
                </a:solidFill>
                <a:latin typeface="Century Gothic"/>
              </a:rPr>
              <a:t>Figure 10.) A person mid-turn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1109612" y="2440557"/>
            <a:ext cx="8825400" cy="3416040"/>
          </a:xfrm>
          <a:prstGeom prst="rect">
            <a:avLst/>
          </a:prstGeom>
        </p:spPr>
        <p:txBody>
          <a:bodyPr/>
          <a:lstStyle/>
          <a:p>
            <a:pPr>
              <a:lnSpc>
                <a:spcPct val="100000"/>
              </a:lnSpc>
            </a:pPr>
            <a:r>
              <a:rPr lang="en-US" sz="2000" b="1" dirty="0">
                <a:solidFill>
                  <a:srgbClr val="404040"/>
                </a:solidFill>
                <a:latin typeface="Century Gothic"/>
              </a:rPr>
              <a:t>Aim</a:t>
            </a:r>
            <a:r>
              <a:rPr lang="en-US" sz="2000" dirty="0">
                <a:solidFill>
                  <a:srgbClr val="404040"/>
                </a:solidFill>
                <a:latin typeface="Century Gothic"/>
              </a:rPr>
              <a:t>: moves robot to a destination</a:t>
            </a:r>
            <a:endParaRPr sz="2000" dirty="0"/>
          </a:p>
          <a:p>
            <a:pPr>
              <a:lnSpc>
                <a:spcPct val="100000"/>
              </a:lnSpc>
              <a:buSzPct val="80000"/>
              <a:buFont typeface="Wingdings 3" charset="2"/>
              <a:buChar char=""/>
            </a:pPr>
            <a:r>
              <a:rPr lang="en-US" sz="2000" dirty="0">
                <a:solidFill>
                  <a:srgbClr val="404040"/>
                </a:solidFill>
                <a:latin typeface="Century Gothic"/>
              </a:rPr>
              <a:t>Use: in every dynamic object</a:t>
            </a:r>
            <a:endParaRPr sz="2000" dirty="0"/>
          </a:p>
          <a:p>
            <a:pPr>
              <a:lnSpc>
                <a:spcPct val="100000"/>
              </a:lnSpc>
              <a:buSzPct val="80000"/>
              <a:buFont typeface="Wingdings 3" charset="2"/>
              <a:buChar char=""/>
            </a:pPr>
            <a:r>
              <a:rPr lang="en-US" sz="2000" dirty="0">
                <a:solidFill>
                  <a:srgbClr val="404040"/>
                </a:solidFill>
                <a:latin typeface="Century Gothic"/>
              </a:rPr>
              <a:t>What has been done:</a:t>
            </a:r>
            <a:endParaRPr sz="2000" dirty="0"/>
          </a:p>
          <a:p>
            <a:pPr lvl="1">
              <a:lnSpc>
                <a:spcPct val="100000"/>
              </a:lnSpc>
              <a:buSzPct val="80000"/>
              <a:buFont typeface="Wingdings 3" charset="2"/>
              <a:buChar char=""/>
            </a:pPr>
            <a:r>
              <a:rPr lang="en-US" sz="2000" dirty="0">
                <a:solidFill>
                  <a:srgbClr val="404040"/>
                </a:solidFill>
                <a:latin typeface="Century Gothic"/>
              </a:rPr>
              <a:t>Node can move x </a:t>
            </a:r>
            <a:r>
              <a:rPr lang="en-US" sz="2000" dirty="0" err="1">
                <a:solidFill>
                  <a:srgbClr val="404040"/>
                </a:solidFill>
                <a:latin typeface="Century Gothic"/>
              </a:rPr>
              <a:t>metres</a:t>
            </a:r>
            <a:r>
              <a:rPr lang="en-US" sz="2000" dirty="0">
                <a:solidFill>
                  <a:srgbClr val="404040"/>
                </a:solidFill>
                <a:latin typeface="Century Gothic"/>
              </a:rPr>
              <a:t> forward</a:t>
            </a:r>
            <a:endParaRPr sz="2000" dirty="0"/>
          </a:p>
          <a:p>
            <a:pPr lvl="2">
              <a:lnSpc>
                <a:spcPct val="100000"/>
              </a:lnSpc>
              <a:buSzPct val="80000"/>
              <a:buFont typeface="Wingdings 3" charset="2"/>
              <a:buChar char=""/>
            </a:pPr>
            <a:r>
              <a:rPr lang="en-US" sz="2000" dirty="0">
                <a:solidFill>
                  <a:srgbClr val="404040"/>
                </a:solidFill>
                <a:latin typeface="Century Gothic"/>
              </a:rPr>
              <a:t>Uses the amount of time to move x </a:t>
            </a:r>
            <a:r>
              <a:rPr lang="en-US" sz="2000" dirty="0" err="1">
                <a:solidFill>
                  <a:srgbClr val="404040"/>
                </a:solidFill>
                <a:latin typeface="Century Gothic"/>
              </a:rPr>
              <a:t>metres</a:t>
            </a:r>
            <a:r>
              <a:rPr lang="en-US" sz="2000" dirty="0">
                <a:solidFill>
                  <a:srgbClr val="404040"/>
                </a:solidFill>
                <a:latin typeface="Century Gothic"/>
              </a:rPr>
              <a:t> by the node's velocity</a:t>
            </a:r>
            <a:endParaRPr sz="2000" dirty="0"/>
          </a:p>
          <a:p>
            <a:pPr lvl="2">
              <a:lnSpc>
                <a:spcPct val="100000"/>
              </a:lnSpc>
              <a:buSzPct val="80000"/>
              <a:buFont typeface="Wingdings 3" charset="2"/>
              <a:buChar char=""/>
            </a:pPr>
            <a:r>
              <a:rPr lang="en-US" sz="2000" dirty="0">
                <a:solidFill>
                  <a:srgbClr val="404040"/>
                </a:solidFill>
                <a:latin typeface="Century Gothic"/>
              </a:rPr>
              <a:t>Publishes its velocity for this amount of time and then stops</a:t>
            </a:r>
            <a:endParaRPr sz="2000" dirty="0"/>
          </a:p>
          <a:p>
            <a:pPr lvl="1">
              <a:lnSpc>
                <a:spcPct val="100000"/>
              </a:lnSpc>
              <a:buSzPct val="80000"/>
              <a:buFont typeface="Wingdings 3" charset="2"/>
              <a:buChar char=""/>
            </a:pPr>
            <a:r>
              <a:rPr lang="en-US" sz="2000" dirty="0">
                <a:solidFill>
                  <a:srgbClr val="404040"/>
                </a:solidFill>
                <a:latin typeface="Century Gothic"/>
              </a:rPr>
              <a:t>Node can move to a position on the map given by a point</a:t>
            </a:r>
            <a:endParaRPr sz="2000" dirty="0"/>
          </a:p>
          <a:p>
            <a:pPr lvl="2">
              <a:lnSpc>
                <a:spcPct val="100000"/>
              </a:lnSpc>
              <a:buSzPct val="80000"/>
              <a:buFont typeface="Wingdings 3" charset="2"/>
              <a:buChar char=""/>
            </a:pPr>
            <a:r>
              <a:rPr lang="en-US" sz="2000" dirty="0">
                <a:solidFill>
                  <a:srgbClr val="404040"/>
                </a:solidFill>
                <a:latin typeface="Century Gothic"/>
              </a:rPr>
              <a:t>The robot retrieves data regarding its position in the world</a:t>
            </a:r>
            <a:endParaRPr sz="2000" dirty="0"/>
          </a:p>
          <a:p>
            <a:pPr lvl="2">
              <a:lnSpc>
                <a:spcPct val="100000"/>
              </a:lnSpc>
              <a:buSzPct val="80000"/>
              <a:buFont typeface="Wingdings 3" charset="2"/>
              <a:buChar char=""/>
            </a:pPr>
            <a:r>
              <a:rPr lang="en-US" sz="2000" dirty="0" err="1">
                <a:solidFill>
                  <a:srgbClr val="404040"/>
                </a:solidFill>
                <a:latin typeface="Century Gothic"/>
              </a:rPr>
              <a:t>Utilises</a:t>
            </a:r>
            <a:r>
              <a:rPr lang="en-US" sz="2000" dirty="0">
                <a:solidFill>
                  <a:srgbClr val="404040"/>
                </a:solidFill>
                <a:latin typeface="Century Gothic"/>
              </a:rPr>
              <a:t> turning and move x </a:t>
            </a:r>
            <a:r>
              <a:rPr lang="en-US" sz="2000" dirty="0" err="1">
                <a:solidFill>
                  <a:srgbClr val="404040"/>
                </a:solidFill>
                <a:latin typeface="Century Gothic"/>
              </a:rPr>
              <a:t>metres</a:t>
            </a:r>
            <a:r>
              <a:rPr lang="en-US" sz="2000" dirty="0">
                <a:solidFill>
                  <a:srgbClr val="404040"/>
                </a:solidFill>
                <a:latin typeface="Century Gothic"/>
              </a:rPr>
              <a:t> functionality to get to the new position</a:t>
            </a:r>
            <a:endParaRPr sz="2000" dirty="0"/>
          </a:p>
          <a:p>
            <a:pPr lvl="2">
              <a:lnSpc>
                <a:spcPct val="100000"/>
              </a:lnSpc>
              <a:buSzPct val="80000"/>
              <a:buFont typeface="Wingdings 3" charset="2"/>
              <a:buChar char=""/>
            </a:pPr>
            <a:r>
              <a:rPr lang="en-US" sz="2000" dirty="0">
                <a:solidFill>
                  <a:srgbClr val="404040"/>
                </a:solidFill>
                <a:latin typeface="Century Gothic"/>
              </a:rPr>
              <a:t>Moves in x then y direction </a:t>
            </a:r>
            <a:endParaRPr sz="2000" dirty="0"/>
          </a:p>
        </p:txBody>
      </p:sp>
      <p:sp>
        <p:nvSpPr>
          <p:cNvPr id="159"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DIRECTED MOVEMENT</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icture 3"/>
          <p:cNvPicPr/>
          <p:nvPr/>
        </p:nvPicPr>
        <p:blipFill>
          <a:blip r:embed="rId2"/>
          <a:stretch>
            <a:fillRect/>
          </a:stretch>
        </p:blipFill>
        <p:spPr>
          <a:xfrm>
            <a:off x="2467080" y="933480"/>
            <a:ext cx="7117920" cy="4843080"/>
          </a:xfrm>
          <a:prstGeom prst="rect">
            <a:avLst/>
          </a:prstGeom>
          <a:ln>
            <a:noFill/>
          </a:ln>
        </p:spPr>
      </p:pic>
      <p:pic>
        <p:nvPicPr>
          <p:cNvPr id="162" name="Picture 4"/>
          <p:cNvPicPr/>
          <p:nvPr/>
        </p:nvPicPr>
        <p:blipFill>
          <a:blip r:embed="rId3"/>
          <a:stretch>
            <a:fillRect/>
          </a:stretch>
        </p:blipFill>
        <p:spPr>
          <a:xfrm>
            <a:off x="11423880" y="6361920"/>
            <a:ext cx="767880" cy="495720"/>
          </a:xfrm>
          <a:prstGeom prst="rect">
            <a:avLst/>
          </a:prstGeom>
          <a:ln>
            <a:noFill/>
          </a:ln>
        </p:spPr>
      </p:pic>
      <p:sp>
        <p:nvSpPr>
          <p:cNvPr id="163" name="CustomShape 1"/>
          <p:cNvSpPr/>
          <p:nvPr/>
        </p:nvSpPr>
        <p:spPr>
          <a:xfrm>
            <a:off x="3754440" y="5776920"/>
            <a:ext cx="4542840" cy="257760"/>
          </a:xfrm>
          <a:prstGeom prst="rect">
            <a:avLst/>
          </a:prstGeom>
          <a:noFill/>
          <a:ln>
            <a:noFill/>
          </a:ln>
        </p:spPr>
        <p:txBody>
          <a:bodyPr wrap="none" lIns="90000" tIns="45000" rIns="90000" bIns="45000"/>
          <a:lstStyle/>
          <a:p>
            <a:pPr>
              <a:lnSpc>
                <a:spcPct val="100000"/>
              </a:lnSpc>
            </a:pPr>
            <a:r>
              <a:rPr lang="en-NZ" sz="1100">
                <a:solidFill>
                  <a:srgbClr val="000000"/>
                </a:solidFill>
                <a:latin typeface="Century Gothic"/>
              </a:rPr>
              <a:t>Figure 11.) The sequence in which a robot moves to a position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154880" y="2603520"/>
            <a:ext cx="8825400" cy="3416040"/>
          </a:xfrm>
          <a:prstGeom prst="rect">
            <a:avLst/>
          </a:prstGeom>
        </p:spPr>
        <p:txBody>
          <a:bodyPr/>
          <a:lstStyle/>
          <a:p>
            <a:pPr>
              <a:lnSpc>
                <a:spcPct val="100000"/>
              </a:lnSpc>
            </a:pPr>
            <a:r>
              <a:rPr lang="en-US" sz="2000" b="1" dirty="0">
                <a:solidFill>
                  <a:srgbClr val="404040"/>
                </a:solidFill>
                <a:latin typeface="Century Gothic"/>
              </a:rPr>
              <a:t>Aim</a:t>
            </a:r>
            <a:r>
              <a:rPr lang="en-US" sz="2000" dirty="0">
                <a:solidFill>
                  <a:srgbClr val="404040"/>
                </a:solidFill>
                <a:latin typeface="Century Gothic"/>
              </a:rPr>
              <a:t>: Have the robots be aware of position and act accordingly</a:t>
            </a:r>
            <a:endParaRPr sz="2000" dirty="0"/>
          </a:p>
          <a:p>
            <a:pPr>
              <a:lnSpc>
                <a:spcPct val="100000"/>
              </a:lnSpc>
              <a:buSzPct val="80000"/>
              <a:buFont typeface="Wingdings 3" charset="2"/>
              <a:buChar char=""/>
            </a:pPr>
            <a:r>
              <a:rPr lang="en-US" sz="2000" dirty="0">
                <a:solidFill>
                  <a:srgbClr val="404040"/>
                </a:solidFill>
                <a:latin typeface="Century Gothic"/>
              </a:rPr>
              <a:t>Use: In every dynamic object that does not move randomly</a:t>
            </a:r>
            <a:endParaRPr sz="2000" dirty="0"/>
          </a:p>
          <a:p>
            <a:pPr>
              <a:lnSpc>
                <a:spcPct val="100000"/>
              </a:lnSpc>
              <a:buSzPct val="80000"/>
              <a:buFont typeface="Wingdings 3" charset="2"/>
              <a:buChar char=""/>
            </a:pPr>
            <a:r>
              <a:rPr lang="en-US" sz="2000" dirty="0">
                <a:solidFill>
                  <a:srgbClr val="404040"/>
                </a:solidFill>
                <a:latin typeface="Century Gothic"/>
              </a:rPr>
              <a:t>What has been done:</a:t>
            </a:r>
            <a:endParaRPr sz="2000" dirty="0"/>
          </a:p>
          <a:p>
            <a:pPr lvl="1">
              <a:lnSpc>
                <a:spcPct val="100000"/>
              </a:lnSpc>
              <a:buSzPct val="80000"/>
              <a:buFont typeface="Wingdings 3" charset="2"/>
              <a:buChar char=""/>
            </a:pPr>
            <a:r>
              <a:rPr lang="en-US" sz="2000" dirty="0">
                <a:solidFill>
                  <a:srgbClr val="404040"/>
                </a:solidFill>
                <a:latin typeface="Century Gothic"/>
              </a:rPr>
              <a:t>Robot now knows its current orientation, gained by converting its quaternion values to </a:t>
            </a:r>
            <a:r>
              <a:rPr lang="en-US" sz="2000" dirty="0" err="1">
                <a:solidFill>
                  <a:srgbClr val="404040"/>
                </a:solidFill>
                <a:latin typeface="Century Gothic"/>
              </a:rPr>
              <a:t>euler</a:t>
            </a:r>
            <a:r>
              <a:rPr lang="en-US" sz="2000" dirty="0">
                <a:solidFill>
                  <a:srgbClr val="404040"/>
                </a:solidFill>
                <a:latin typeface="Century Gothic"/>
              </a:rPr>
              <a:t> values.</a:t>
            </a:r>
            <a:endParaRPr sz="2000" dirty="0"/>
          </a:p>
          <a:p>
            <a:pPr lvl="1">
              <a:lnSpc>
                <a:spcPct val="100000"/>
              </a:lnSpc>
              <a:buSzPct val="80000"/>
              <a:buFont typeface="Wingdings 3" charset="2"/>
              <a:buChar char=""/>
            </a:pPr>
            <a:r>
              <a:rPr lang="en-US" sz="2000" dirty="0">
                <a:solidFill>
                  <a:srgbClr val="404040"/>
                </a:solidFill>
                <a:latin typeface="Century Gothic"/>
              </a:rPr>
              <a:t>Robots also now have a ‘Face’ value, where it understands if it is facing North or South… </a:t>
            </a:r>
            <a:r>
              <a:rPr lang="en-US" sz="2000" dirty="0" err="1">
                <a:solidFill>
                  <a:srgbClr val="404040"/>
                </a:solidFill>
                <a:latin typeface="Century Gothic"/>
              </a:rPr>
              <a:t>etc</a:t>
            </a:r>
            <a:endParaRPr sz="2000" dirty="0"/>
          </a:p>
          <a:p>
            <a:pPr lvl="1">
              <a:lnSpc>
                <a:spcPct val="100000"/>
              </a:lnSpc>
              <a:buSzPct val="80000"/>
              <a:buFont typeface="Wingdings 3" charset="2"/>
              <a:buChar char=""/>
            </a:pPr>
            <a:r>
              <a:rPr lang="en-US" sz="2000" dirty="0">
                <a:solidFill>
                  <a:srgbClr val="404040"/>
                </a:solidFill>
                <a:latin typeface="Century Gothic"/>
              </a:rPr>
              <a:t>Since the turning functionality of all robots is time based, there are infrequent errors that happen when a robot rotates.</a:t>
            </a:r>
            <a:endParaRPr sz="2000" dirty="0"/>
          </a:p>
          <a:p>
            <a:pPr lvl="1">
              <a:lnSpc>
                <a:spcPct val="100000"/>
              </a:lnSpc>
              <a:buSzPct val="80000"/>
              <a:buFont typeface="Wingdings 3" charset="2"/>
              <a:buChar char=""/>
            </a:pPr>
            <a:r>
              <a:rPr lang="en-US" sz="2000" dirty="0">
                <a:solidFill>
                  <a:srgbClr val="404040"/>
                </a:solidFill>
                <a:latin typeface="Century Gothic"/>
              </a:rPr>
              <a:t>By knowing its exact orientation, the robot calculates the radians to the nearest ‘Face’, and </a:t>
            </a:r>
            <a:r>
              <a:rPr lang="en-US" sz="2000" dirty="0" err="1">
                <a:solidFill>
                  <a:srgbClr val="404040"/>
                </a:solidFill>
                <a:latin typeface="Century Gothic"/>
              </a:rPr>
              <a:t>reorientates</a:t>
            </a:r>
            <a:r>
              <a:rPr lang="en-US" sz="2000" dirty="0">
                <a:solidFill>
                  <a:srgbClr val="404040"/>
                </a:solidFill>
                <a:latin typeface="Century Gothic"/>
              </a:rPr>
              <a:t> itself periodically so that the robots in the simulation are always working parallel or perpendicular to each other.</a:t>
            </a:r>
            <a:endParaRPr sz="2000" dirty="0"/>
          </a:p>
        </p:txBody>
      </p:sp>
      <p:sp>
        <p:nvSpPr>
          <p:cNvPr id="165"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AWARENESS</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3294000" y="2258280"/>
            <a:ext cx="5168160" cy="2102760"/>
          </a:xfrm>
          <a:prstGeom prst="rect">
            <a:avLst/>
          </a:prstGeom>
          <a:noFill/>
          <a:ln>
            <a:noFill/>
          </a:ln>
        </p:spPr>
        <p:txBody>
          <a:bodyPr/>
          <a:lstStyle/>
          <a:p>
            <a:pPr algn="ctr">
              <a:lnSpc>
                <a:spcPct val="100000"/>
              </a:lnSpc>
            </a:pPr>
            <a:r>
              <a:rPr lang="en-NZ" sz="6600">
                <a:solidFill>
                  <a:srgbClr val="000000"/>
                </a:solidFill>
                <a:latin typeface="MS Reference Sans Serif"/>
              </a:rPr>
              <a:t>Code Structure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229480" y="2201400"/>
            <a:ext cx="7000920" cy="2102760"/>
          </a:xfrm>
          <a:prstGeom prst="rect">
            <a:avLst/>
          </a:prstGeom>
          <a:noFill/>
          <a:ln>
            <a:noFill/>
          </a:ln>
        </p:spPr>
        <p:txBody>
          <a:bodyPr/>
          <a:lstStyle/>
          <a:p>
            <a:pPr algn="ctr">
              <a:lnSpc>
                <a:spcPct val="100000"/>
              </a:lnSpc>
            </a:pPr>
            <a:r>
              <a:rPr lang="en-NZ" sz="6600">
                <a:solidFill>
                  <a:srgbClr val="000000"/>
                </a:solidFill>
                <a:latin typeface="Century Gothic"/>
              </a:rPr>
              <a:t>Robot Communication</a:t>
            </a:r>
            <a:endParaRPr/>
          </a:p>
        </p:txBody>
      </p:sp>
      <p:pic>
        <p:nvPicPr>
          <p:cNvPr id="168" name="Picture 2"/>
          <p:cNvPicPr/>
          <p:nvPr/>
        </p:nvPicPr>
        <p:blipFill>
          <a:blip r:embed="rId2"/>
          <a:stretch>
            <a:fillRect/>
          </a:stretch>
        </p:blipFill>
        <p:spPr>
          <a:xfrm>
            <a:off x="11423880" y="6361920"/>
            <a:ext cx="767880" cy="495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1154880" y="2603520"/>
            <a:ext cx="8825400" cy="3416040"/>
          </a:xfrm>
          <a:prstGeom prst="rect">
            <a:avLst/>
          </a:prstGeom>
        </p:spPr>
        <p:txBody>
          <a:bodyPr/>
          <a:lstStyle/>
          <a:p>
            <a:pPr>
              <a:lnSpc>
                <a:spcPct val="100000"/>
              </a:lnSpc>
              <a:buSzPct val="80000"/>
              <a:buFont typeface="Arial"/>
              <a:buChar char="•"/>
            </a:pPr>
            <a:r>
              <a:rPr lang="en-US" sz="2000" dirty="0">
                <a:solidFill>
                  <a:srgbClr val="404040"/>
                </a:solidFill>
                <a:latin typeface="Century Gothic"/>
              </a:rPr>
              <a:t>Utilized </a:t>
            </a:r>
            <a:r>
              <a:rPr lang="en-US" sz="2000" dirty="0" err="1">
                <a:solidFill>
                  <a:srgbClr val="404040"/>
                </a:solidFill>
                <a:latin typeface="Century Gothic"/>
              </a:rPr>
              <a:t>rostopics</a:t>
            </a:r>
            <a:r>
              <a:rPr lang="en-US" sz="2000" dirty="0">
                <a:solidFill>
                  <a:srgbClr val="404040"/>
                </a:solidFill>
                <a:latin typeface="Century Gothic"/>
              </a:rPr>
              <a:t> as the method of transporting messages</a:t>
            </a:r>
            <a:endParaRPr sz="2000" dirty="0"/>
          </a:p>
          <a:p>
            <a:pPr>
              <a:lnSpc>
                <a:spcPct val="100000"/>
              </a:lnSpc>
              <a:buSzPct val="80000"/>
              <a:buFont typeface="Arial"/>
              <a:buChar char="•"/>
            </a:pPr>
            <a:r>
              <a:rPr lang="en-US" sz="2000" dirty="0">
                <a:solidFill>
                  <a:srgbClr val="404040"/>
                </a:solidFill>
                <a:latin typeface="Century Gothic"/>
              </a:rPr>
              <a:t>Custom messages used for communication between nodes, with publishers and subscribers</a:t>
            </a:r>
            <a:endParaRPr sz="2000" dirty="0"/>
          </a:p>
          <a:p>
            <a:pPr>
              <a:lnSpc>
                <a:spcPct val="100000"/>
              </a:lnSpc>
              <a:buSzPct val="80000"/>
              <a:buFont typeface="Arial"/>
              <a:buChar char="•"/>
            </a:pPr>
            <a:r>
              <a:rPr lang="en-US" sz="2000" dirty="0">
                <a:solidFill>
                  <a:srgbClr val="404040"/>
                </a:solidFill>
                <a:latin typeface="Century Gothic"/>
              </a:rPr>
              <a:t>Subscribers react appropriately to the information given in the messages</a:t>
            </a:r>
            <a:endParaRPr sz="2000" dirty="0"/>
          </a:p>
          <a:p>
            <a:pPr>
              <a:lnSpc>
                <a:spcPct val="100000"/>
              </a:lnSpc>
              <a:buSzPct val="80000"/>
              <a:buFont typeface="Arial"/>
              <a:buChar char="•"/>
            </a:pPr>
            <a:r>
              <a:rPr lang="en-US" sz="2000" dirty="0">
                <a:solidFill>
                  <a:srgbClr val="404040"/>
                </a:solidFill>
                <a:latin typeface="Century Gothic"/>
              </a:rPr>
              <a:t>Examples of message passing : </a:t>
            </a:r>
            <a:endParaRPr sz="2000" dirty="0"/>
          </a:p>
          <a:p>
            <a:pPr lvl="3">
              <a:lnSpc>
                <a:spcPct val="100000"/>
              </a:lnSpc>
              <a:buSzPct val="80000"/>
              <a:buFont typeface="Arial"/>
              <a:buChar char="•"/>
            </a:pPr>
            <a:r>
              <a:rPr lang="en-US" sz="2000" dirty="0">
                <a:solidFill>
                  <a:srgbClr val="404040"/>
                </a:solidFill>
                <a:latin typeface="Century Gothic"/>
              </a:rPr>
              <a:t>Bin sends messages to carriers to be picked up</a:t>
            </a:r>
            <a:endParaRPr sz="2000" dirty="0"/>
          </a:p>
          <a:p>
            <a:pPr lvl="3">
              <a:lnSpc>
                <a:spcPct val="100000"/>
              </a:lnSpc>
              <a:buSzPct val="80000"/>
              <a:buFont typeface="Arial"/>
              <a:buChar char="•"/>
            </a:pPr>
            <a:r>
              <a:rPr lang="en-US" sz="2000" dirty="0">
                <a:solidFill>
                  <a:srgbClr val="404040"/>
                </a:solidFill>
                <a:latin typeface="Century Gothic"/>
              </a:rPr>
              <a:t>Carriers communicate regarding who to attend to the bin</a:t>
            </a:r>
            <a:endParaRPr sz="2000" dirty="0"/>
          </a:p>
          <a:p>
            <a:pPr lvl="3">
              <a:lnSpc>
                <a:spcPct val="100000"/>
              </a:lnSpc>
              <a:buSzPct val="80000"/>
              <a:buFont typeface="Arial"/>
              <a:buChar char="•"/>
            </a:pPr>
            <a:r>
              <a:rPr lang="en-US" sz="2000" dirty="0">
                <a:solidFill>
                  <a:srgbClr val="404040"/>
                </a:solidFill>
                <a:latin typeface="Century Gothic"/>
              </a:rPr>
              <a:t>Pickers inform carriers when their bins need to be replaced</a:t>
            </a:r>
            <a:endParaRPr sz="2000" dirty="0"/>
          </a:p>
          <a:p>
            <a:pPr>
              <a:lnSpc>
                <a:spcPct val="100000"/>
              </a:lnSpc>
            </a:pPr>
            <a:endParaRPr sz="2000" dirty="0"/>
          </a:p>
          <a:p>
            <a:pPr>
              <a:lnSpc>
                <a:spcPct val="100000"/>
              </a:lnSpc>
            </a:pPr>
            <a:endParaRPr sz="2000" dirty="0"/>
          </a:p>
          <a:p>
            <a:endParaRPr sz="2000" dirty="0"/>
          </a:p>
          <a:p>
            <a:pPr>
              <a:lnSpc>
                <a:spcPct val="100000"/>
              </a:lnSpc>
            </a:pPr>
            <a:endParaRPr sz="2000" dirty="0"/>
          </a:p>
        </p:txBody>
      </p:sp>
      <p:sp>
        <p:nvSpPr>
          <p:cNvPr id="170"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COMMUNICATION</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2391480" y="2639520"/>
            <a:ext cx="7000920" cy="2102760"/>
          </a:xfrm>
          <a:prstGeom prst="rect">
            <a:avLst/>
          </a:prstGeom>
          <a:noFill/>
          <a:ln>
            <a:noFill/>
          </a:ln>
        </p:spPr>
        <p:txBody>
          <a:bodyPr/>
          <a:lstStyle/>
          <a:p>
            <a:pPr algn="ctr">
              <a:lnSpc>
                <a:spcPct val="100000"/>
              </a:lnSpc>
            </a:pPr>
            <a:r>
              <a:rPr lang="en-NZ" sz="6600">
                <a:solidFill>
                  <a:srgbClr val="000000"/>
                </a:solidFill>
                <a:latin typeface="Century Gothic"/>
              </a:rPr>
              <a:t>Debugging</a:t>
            </a:r>
            <a:endParaRPr/>
          </a:p>
          <a:p>
            <a:pPr algn="ctr">
              <a:lnSpc>
                <a:spcPct val="100000"/>
              </a:lnSpc>
            </a:pPr>
            <a:endParaRPr/>
          </a:p>
        </p:txBody>
      </p:sp>
      <p:pic>
        <p:nvPicPr>
          <p:cNvPr id="173" name="Picture 2"/>
          <p:cNvPicPr/>
          <p:nvPr/>
        </p:nvPicPr>
        <p:blipFill>
          <a:blip r:embed="rId2"/>
          <a:stretch>
            <a:fillRect/>
          </a:stretch>
        </p:blipFill>
        <p:spPr>
          <a:xfrm>
            <a:off x="11423880" y="6361920"/>
            <a:ext cx="767880" cy="495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1154880" y="2603520"/>
            <a:ext cx="8825400" cy="3416040"/>
          </a:xfrm>
          <a:prstGeom prst="rect">
            <a:avLst/>
          </a:prstGeom>
        </p:spPr>
        <p:txBody>
          <a:bodyPr/>
          <a:lstStyle/>
          <a:p>
            <a:pPr>
              <a:lnSpc>
                <a:spcPct val="100000"/>
              </a:lnSpc>
              <a:buSzPct val="80000"/>
              <a:buFont typeface="Arial"/>
              <a:buChar char="•"/>
            </a:pPr>
            <a:r>
              <a:rPr lang="en-US" sz="2000" dirty="0">
                <a:solidFill>
                  <a:srgbClr val="404040"/>
                </a:solidFill>
                <a:latin typeface="Century Gothic"/>
              </a:rPr>
              <a:t>Multiple terminals to track down progress of each robot individually</a:t>
            </a:r>
            <a:endParaRPr sz="2000" dirty="0"/>
          </a:p>
          <a:p>
            <a:pPr>
              <a:lnSpc>
                <a:spcPct val="100000"/>
              </a:lnSpc>
              <a:buSzPct val="80000"/>
              <a:buFont typeface="Arial"/>
              <a:buChar char="•"/>
            </a:pPr>
            <a:r>
              <a:rPr lang="en-US" sz="2000" dirty="0">
                <a:solidFill>
                  <a:srgbClr val="404040"/>
                </a:solidFill>
                <a:latin typeface="Century Gothic"/>
              </a:rPr>
              <a:t>Print functions</a:t>
            </a:r>
            <a:endParaRPr sz="2000" dirty="0"/>
          </a:p>
          <a:p>
            <a:pPr>
              <a:lnSpc>
                <a:spcPct val="100000"/>
              </a:lnSpc>
              <a:buSzPct val="80000"/>
              <a:buFont typeface="Arial"/>
              <a:buChar char="•"/>
            </a:pPr>
            <a:r>
              <a:rPr lang="en-US" sz="2000" dirty="0">
                <a:solidFill>
                  <a:srgbClr val="404040"/>
                </a:solidFill>
                <a:latin typeface="Century Gothic"/>
              </a:rPr>
              <a:t>Outputting robot progress data to a file for observation and studying</a:t>
            </a:r>
            <a:endParaRPr sz="2000" dirty="0"/>
          </a:p>
          <a:p>
            <a:pPr>
              <a:lnSpc>
                <a:spcPct val="100000"/>
              </a:lnSpc>
              <a:buSzPct val="80000"/>
              <a:buFont typeface="Arial"/>
              <a:buChar char="•"/>
            </a:pPr>
            <a:r>
              <a:rPr lang="en-US" sz="2000" dirty="0">
                <a:solidFill>
                  <a:srgbClr val="404040"/>
                </a:solidFill>
                <a:latin typeface="Century Gothic"/>
              </a:rPr>
              <a:t>Using </a:t>
            </a:r>
            <a:r>
              <a:rPr lang="en-US" sz="2000" dirty="0" err="1">
                <a:solidFill>
                  <a:srgbClr val="404040"/>
                </a:solidFill>
                <a:latin typeface="Century Gothic"/>
              </a:rPr>
              <a:t>rqt_console</a:t>
            </a:r>
            <a:endParaRPr sz="2000" dirty="0"/>
          </a:p>
          <a:p>
            <a:pPr>
              <a:lnSpc>
                <a:spcPct val="100000"/>
              </a:lnSpc>
            </a:pPr>
            <a:endParaRPr sz="2000" dirty="0"/>
          </a:p>
          <a:p>
            <a:pPr>
              <a:lnSpc>
                <a:spcPct val="100000"/>
              </a:lnSpc>
            </a:pPr>
            <a:endParaRPr sz="2000" dirty="0"/>
          </a:p>
          <a:p>
            <a:pPr>
              <a:lnSpc>
                <a:spcPct val="100000"/>
              </a:lnSpc>
            </a:pPr>
            <a:endParaRPr sz="2000" dirty="0"/>
          </a:p>
          <a:p>
            <a:endParaRPr sz="2000" dirty="0"/>
          </a:p>
          <a:p>
            <a:pPr>
              <a:lnSpc>
                <a:spcPct val="100000"/>
              </a:lnSpc>
            </a:pPr>
            <a:endParaRPr sz="2000" dirty="0"/>
          </a:p>
        </p:txBody>
      </p:sp>
      <p:sp>
        <p:nvSpPr>
          <p:cNvPr id="175"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DEBUGGING</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2095920" y="2592000"/>
            <a:ext cx="7000920" cy="2102760"/>
          </a:xfrm>
          <a:prstGeom prst="rect">
            <a:avLst/>
          </a:prstGeom>
          <a:noFill/>
          <a:ln>
            <a:noFill/>
          </a:ln>
        </p:spPr>
        <p:txBody>
          <a:bodyPr/>
          <a:lstStyle/>
          <a:p>
            <a:pPr algn="ctr">
              <a:lnSpc>
                <a:spcPct val="100000"/>
              </a:lnSpc>
            </a:pPr>
            <a:r>
              <a:rPr lang="en-NZ" sz="6600">
                <a:solidFill>
                  <a:srgbClr val="000000"/>
                </a:solidFill>
                <a:latin typeface="Century Gothic"/>
              </a:rPr>
              <a:t>Testing</a:t>
            </a:r>
            <a:endParaRPr/>
          </a:p>
          <a:p>
            <a:pPr algn="ctr">
              <a:lnSpc>
                <a:spcPct val="100000"/>
              </a:lnSpc>
            </a:pPr>
            <a:endParaRPr/>
          </a:p>
        </p:txBody>
      </p:sp>
      <p:pic>
        <p:nvPicPr>
          <p:cNvPr id="178" name="Picture 2"/>
          <p:cNvPicPr/>
          <p:nvPr/>
        </p:nvPicPr>
        <p:blipFill>
          <a:blip r:embed="rId2"/>
          <a:stretch>
            <a:fillRect/>
          </a:stretch>
        </p:blipFill>
        <p:spPr>
          <a:xfrm>
            <a:off x="11423880" y="6361920"/>
            <a:ext cx="767880" cy="495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591840" y="3134880"/>
            <a:ext cx="10273320" cy="3750120"/>
          </a:xfrm>
          <a:prstGeom prst="rect">
            <a:avLst/>
          </a:prstGeom>
          <a:noFill/>
          <a:ln>
            <a:noFill/>
          </a:ln>
        </p:spPr>
        <p:txBody>
          <a:bodyPr/>
          <a:lstStyle/>
          <a:p>
            <a:pPr>
              <a:lnSpc>
                <a:spcPct val="100000"/>
              </a:lnSpc>
              <a:buFont typeface="Arial"/>
              <a:buChar char="•"/>
            </a:pPr>
            <a:r>
              <a:rPr lang="en-NZ" sz="2000" dirty="0">
                <a:solidFill>
                  <a:srgbClr val="000000"/>
                </a:solidFill>
                <a:latin typeface="Century Gothic"/>
              </a:rPr>
              <a:t>Unit testing of individual functions with python </a:t>
            </a:r>
            <a:r>
              <a:rPr lang="en-NZ" sz="2000" dirty="0" err="1">
                <a:solidFill>
                  <a:srgbClr val="000000"/>
                </a:solidFill>
                <a:latin typeface="Century Gothic"/>
              </a:rPr>
              <a:t>unittest</a:t>
            </a:r>
            <a:endParaRPr sz="2000" dirty="0"/>
          </a:p>
          <a:p>
            <a:pPr lvl="1">
              <a:lnSpc>
                <a:spcPct val="100000"/>
              </a:lnSpc>
              <a:buFont typeface="Arial"/>
              <a:buChar char="•"/>
            </a:pPr>
            <a:r>
              <a:rPr lang="en-NZ" sz="2000" dirty="0">
                <a:solidFill>
                  <a:srgbClr val="000000"/>
                </a:solidFill>
                <a:latin typeface="Century Gothic"/>
              </a:rPr>
              <a:t>Trying to achieve branch coverage of the methods</a:t>
            </a:r>
            <a:endParaRPr sz="2000" dirty="0"/>
          </a:p>
          <a:p>
            <a:pPr>
              <a:lnSpc>
                <a:spcPct val="100000"/>
              </a:lnSpc>
              <a:buFont typeface="Arial"/>
              <a:buChar char="•"/>
            </a:pPr>
            <a:r>
              <a:rPr lang="en-NZ" sz="2000" dirty="0">
                <a:solidFill>
                  <a:srgbClr val="000000"/>
                </a:solidFill>
                <a:latin typeface="Century Gothic"/>
              </a:rPr>
              <a:t>Used </a:t>
            </a:r>
            <a:r>
              <a:rPr lang="en-NZ" sz="2000" dirty="0" err="1">
                <a:solidFill>
                  <a:srgbClr val="000000"/>
                </a:solidFill>
                <a:latin typeface="Century Gothic"/>
              </a:rPr>
              <a:t>rostests</a:t>
            </a:r>
            <a:r>
              <a:rPr lang="en-NZ" sz="2000" dirty="0">
                <a:solidFill>
                  <a:srgbClr val="000000"/>
                </a:solidFill>
                <a:latin typeface="Century Gothic"/>
              </a:rPr>
              <a:t> to test robot’s behavior in stage</a:t>
            </a:r>
            <a:endParaRPr sz="2000" dirty="0"/>
          </a:p>
          <a:p>
            <a:pPr lvl="1">
              <a:lnSpc>
                <a:spcPct val="100000"/>
              </a:lnSpc>
              <a:buFont typeface="Arial"/>
              <a:buChar char="•"/>
            </a:pPr>
            <a:r>
              <a:rPr lang="en-NZ" sz="2000" dirty="0">
                <a:solidFill>
                  <a:srgbClr val="000000"/>
                </a:solidFill>
                <a:latin typeface="Century Gothic"/>
              </a:rPr>
              <a:t>Mainly focused on the movement methods as they were most troublesome</a:t>
            </a:r>
            <a:endParaRPr sz="2000" dirty="0"/>
          </a:p>
          <a:p>
            <a:pPr>
              <a:lnSpc>
                <a:spcPct val="100000"/>
              </a:lnSpc>
              <a:buFont typeface="Arial"/>
              <a:buChar char="•"/>
            </a:pPr>
            <a:r>
              <a:rPr lang="en-NZ" sz="2000" dirty="0">
                <a:solidFill>
                  <a:srgbClr val="000000"/>
                </a:solidFill>
                <a:latin typeface="Century Gothic"/>
              </a:rPr>
              <a:t>Acceptance testing of the output through visual display and </a:t>
            </a:r>
            <a:r>
              <a:rPr lang="en-NZ" sz="2000" dirty="0" err="1">
                <a:solidFill>
                  <a:srgbClr val="000000"/>
                </a:solidFill>
                <a:latin typeface="Century Gothic"/>
              </a:rPr>
              <a:t>rostests</a:t>
            </a:r>
            <a:endParaRPr sz="2000" dirty="0"/>
          </a:p>
          <a:p>
            <a:pPr>
              <a:lnSpc>
                <a:spcPct val="100000"/>
              </a:lnSpc>
            </a:pPr>
            <a:endParaRPr sz="2000" dirty="0"/>
          </a:p>
          <a:p>
            <a:pPr>
              <a:lnSpc>
                <a:spcPct val="100000"/>
              </a:lnSpc>
            </a:pPr>
            <a:endParaRPr sz="2000" dirty="0"/>
          </a:p>
          <a:p>
            <a:pPr>
              <a:lnSpc>
                <a:spcPct val="100000"/>
              </a:lnSpc>
            </a:pPr>
            <a:endParaRPr sz="2000" dirty="0"/>
          </a:p>
          <a:p>
            <a:pPr>
              <a:lnSpc>
                <a:spcPct val="100000"/>
              </a:lnSpc>
            </a:pPr>
            <a:endParaRPr sz="2000" dirty="0"/>
          </a:p>
          <a:p>
            <a:pPr>
              <a:lnSpc>
                <a:spcPct val="100000"/>
              </a:lnSpc>
            </a:pPr>
            <a:endParaRPr sz="2000" dirty="0"/>
          </a:p>
          <a:p>
            <a:pPr>
              <a:lnSpc>
                <a:spcPct val="100000"/>
              </a:lnSpc>
            </a:pPr>
            <a:endParaRPr sz="2000" dirty="0"/>
          </a:p>
        </p:txBody>
      </p:sp>
      <p:sp>
        <p:nvSpPr>
          <p:cNvPr id="181"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TESTING</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2391480" y="2639520"/>
            <a:ext cx="7000920" cy="2102760"/>
          </a:xfrm>
          <a:prstGeom prst="rect">
            <a:avLst/>
          </a:prstGeom>
          <a:noFill/>
          <a:ln>
            <a:noFill/>
          </a:ln>
        </p:spPr>
        <p:txBody>
          <a:bodyPr/>
          <a:lstStyle/>
          <a:p>
            <a:pPr algn="ctr">
              <a:lnSpc>
                <a:spcPct val="100000"/>
              </a:lnSpc>
            </a:pPr>
            <a:r>
              <a:rPr lang="en-NZ" sz="6600">
                <a:solidFill>
                  <a:srgbClr val="000000"/>
                </a:solidFill>
                <a:latin typeface="Century Gothic"/>
              </a:rPr>
              <a:t>Innovation</a:t>
            </a:r>
            <a:endParaRPr/>
          </a:p>
          <a:p>
            <a:pPr algn="ctr">
              <a:lnSpc>
                <a:spcPct val="100000"/>
              </a:lnSpc>
            </a:pPr>
            <a:endParaRPr/>
          </a:p>
        </p:txBody>
      </p:sp>
      <p:pic>
        <p:nvPicPr>
          <p:cNvPr id="183" name="Picture 2"/>
          <p:cNvPicPr/>
          <p:nvPr/>
        </p:nvPicPr>
        <p:blipFill>
          <a:blip r:embed="rId2"/>
          <a:stretch>
            <a:fillRect/>
          </a:stretch>
        </p:blipFill>
        <p:spPr>
          <a:xfrm>
            <a:off x="11423880" y="6361920"/>
            <a:ext cx="767880" cy="495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810848" y="1888296"/>
            <a:ext cx="8825400" cy="3416040"/>
          </a:xfrm>
          <a:prstGeom prst="rect">
            <a:avLst/>
          </a:prstGeom>
        </p:spPr>
        <p:txBody>
          <a:bodyPr/>
          <a:lstStyle/>
          <a:p>
            <a:pPr>
              <a:lnSpc>
                <a:spcPct val="100000"/>
              </a:lnSpc>
            </a:pPr>
            <a:r>
              <a:rPr lang="en-US" sz="2000" b="1" dirty="0">
                <a:solidFill>
                  <a:srgbClr val="404040"/>
                </a:solidFill>
                <a:latin typeface="Century Gothic"/>
              </a:rPr>
              <a:t>Aim</a:t>
            </a:r>
            <a:r>
              <a:rPr lang="en-US" sz="2000" dirty="0">
                <a:solidFill>
                  <a:srgbClr val="404040"/>
                </a:solidFill>
                <a:latin typeface="Century Gothic"/>
              </a:rPr>
              <a:t>: make one robot follow the other</a:t>
            </a:r>
            <a:endParaRPr sz="2000" dirty="0"/>
          </a:p>
          <a:p>
            <a:pPr>
              <a:lnSpc>
                <a:spcPct val="100000"/>
              </a:lnSpc>
              <a:buSzPct val="80000"/>
              <a:buFont typeface="Wingdings 3" charset="2"/>
              <a:buChar char=""/>
            </a:pPr>
            <a:r>
              <a:rPr lang="en-US" sz="2000" dirty="0">
                <a:solidFill>
                  <a:srgbClr val="404040"/>
                </a:solidFill>
                <a:latin typeface="Century Gothic"/>
              </a:rPr>
              <a:t>Use:</a:t>
            </a:r>
            <a:endParaRPr sz="2000" dirty="0"/>
          </a:p>
          <a:p>
            <a:pPr lvl="1">
              <a:lnSpc>
                <a:spcPct val="100000"/>
              </a:lnSpc>
              <a:buSzPct val="80000"/>
              <a:buFont typeface="Wingdings 3" charset="2"/>
              <a:buChar char=""/>
            </a:pPr>
            <a:r>
              <a:rPr lang="en-US" sz="2000" dirty="0">
                <a:solidFill>
                  <a:srgbClr val="404040"/>
                </a:solidFill>
                <a:latin typeface="Century Gothic"/>
              </a:rPr>
              <a:t>When a harvesting-robot is carrying a bin, the simulation should show the bin following the robot, then both of them start moving together, to model the "carrying". This means that bin has to "follow" the robot with the same speed.</a:t>
            </a:r>
            <a:endParaRPr sz="2000" dirty="0"/>
          </a:p>
          <a:p>
            <a:pPr>
              <a:lnSpc>
                <a:spcPct val="100000"/>
              </a:lnSpc>
              <a:buSzPct val="80000"/>
              <a:buFont typeface="Wingdings 3" charset="2"/>
              <a:buChar char=""/>
            </a:pPr>
            <a:r>
              <a:rPr lang="en-US" sz="2000" dirty="0">
                <a:solidFill>
                  <a:srgbClr val="404040"/>
                </a:solidFill>
                <a:latin typeface="Century Gothic"/>
              </a:rPr>
              <a:t>Procedure:</a:t>
            </a:r>
            <a:endParaRPr sz="2000" dirty="0"/>
          </a:p>
          <a:p>
            <a:pPr lvl="1">
              <a:lnSpc>
                <a:spcPct val="100000"/>
              </a:lnSpc>
              <a:buSzPct val="80000"/>
              <a:buFont typeface="Wingdings 3" charset="2"/>
              <a:buChar char=""/>
            </a:pPr>
            <a:r>
              <a:rPr lang="en-US" sz="2000" dirty="0">
                <a:solidFill>
                  <a:srgbClr val="404040"/>
                </a:solidFill>
                <a:latin typeface="Century Gothic"/>
              </a:rPr>
              <a:t>Harvesting-robot publishes its velocity to a </a:t>
            </a:r>
            <a:r>
              <a:rPr lang="en-US" sz="2000" dirty="0" err="1">
                <a:solidFill>
                  <a:srgbClr val="404040"/>
                </a:solidFill>
                <a:latin typeface="Century Gothic"/>
              </a:rPr>
              <a:t>rostopic</a:t>
            </a:r>
            <a:r>
              <a:rPr lang="en-US" sz="2000" dirty="0">
                <a:solidFill>
                  <a:srgbClr val="404040"/>
                </a:solidFill>
                <a:latin typeface="Century Gothic"/>
              </a:rPr>
              <a:t>, which is received by a subscribing bin.</a:t>
            </a:r>
            <a:endParaRPr sz="2000" dirty="0"/>
          </a:p>
          <a:p>
            <a:pPr lvl="1">
              <a:lnSpc>
                <a:spcPct val="100000"/>
              </a:lnSpc>
              <a:buSzPct val="80000"/>
              <a:buFont typeface="Wingdings 3" charset="2"/>
              <a:buChar char=""/>
            </a:pPr>
            <a:r>
              <a:rPr lang="en-US" sz="2000" dirty="0">
                <a:solidFill>
                  <a:srgbClr val="404040"/>
                </a:solidFill>
                <a:latin typeface="Century Gothic"/>
              </a:rPr>
              <a:t>Bin extracts the velocity from the message received, and sets its own velocity accordingly.</a:t>
            </a:r>
            <a:endParaRPr sz="2000" dirty="0"/>
          </a:p>
          <a:p>
            <a:pPr lvl="1">
              <a:lnSpc>
                <a:spcPct val="100000"/>
              </a:lnSpc>
              <a:buSzPct val="80000"/>
              <a:buFont typeface="Wingdings 3" charset="2"/>
              <a:buChar char=""/>
            </a:pPr>
            <a:r>
              <a:rPr lang="en-US" sz="2000" dirty="0">
                <a:solidFill>
                  <a:srgbClr val="404040"/>
                </a:solidFill>
                <a:latin typeface="Century Gothic"/>
              </a:rPr>
              <a:t>Standard messages are sent to categorize following behavior. For example, full bins send a request to be picked to carrier robots.</a:t>
            </a:r>
            <a:endParaRPr sz="2000" dirty="0"/>
          </a:p>
        </p:txBody>
      </p:sp>
      <p:sp>
        <p:nvSpPr>
          <p:cNvPr id="185"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FOLLOWING</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1154880" y="2603520"/>
            <a:ext cx="8825400" cy="3416040"/>
          </a:xfrm>
          <a:prstGeom prst="rect">
            <a:avLst/>
          </a:prstGeom>
        </p:spPr>
        <p:txBody>
          <a:bodyPr/>
          <a:lstStyle/>
          <a:p>
            <a:pPr>
              <a:lnSpc>
                <a:spcPct val="100000"/>
              </a:lnSpc>
            </a:pPr>
            <a:r>
              <a:rPr lang="en-US" sz="2000" b="1" dirty="0">
                <a:solidFill>
                  <a:srgbClr val="404040"/>
                </a:solidFill>
                <a:latin typeface="Century Gothic"/>
              </a:rPr>
              <a:t>Aim</a:t>
            </a:r>
            <a:r>
              <a:rPr lang="en-US" sz="2000" dirty="0">
                <a:solidFill>
                  <a:srgbClr val="404040"/>
                </a:solidFill>
                <a:latin typeface="Century Gothic"/>
              </a:rPr>
              <a:t>: Have the functionality to attach and detach</a:t>
            </a:r>
            <a:endParaRPr sz="2000" dirty="0"/>
          </a:p>
          <a:p>
            <a:pPr>
              <a:lnSpc>
                <a:spcPct val="100000"/>
              </a:lnSpc>
              <a:buSzPct val="80000"/>
              <a:buFont typeface="Wingdings 3" charset="2"/>
              <a:buChar char=""/>
            </a:pPr>
            <a:r>
              <a:rPr lang="en-US" sz="2000" dirty="0">
                <a:solidFill>
                  <a:srgbClr val="404040"/>
                </a:solidFill>
                <a:latin typeface="Century Gothic"/>
              </a:rPr>
              <a:t>Use:</a:t>
            </a:r>
            <a:endParaRPr sz="2000" dirty="0"/>
          </a:p>
          <a:p>
            <a:pPr lvl="1">
              <a:lnSpc>
                <a:spcPct val="100000"/>
              </a:lnSpc>
              <a:buSzPct val="80000"/>
              <a:buFont typeface="Wingdings 3" charset="2"/>
              <a:buChar char=""/>
            </a:pPr>
            <a:r>
              <a:rPr lang="en-US" sz="2000" dirty="0">
                <a:solidFill>
                  <a:srgbClr val="404040"/>
                </a:solidFill>
                <a:latin typeface="Century Gothic"/>
              </a:rPr>
              <a:t>For bins attaching and detaching from robots.</a:t>
            </a:r>
            <a:endParaRPr sz="2000" dirty="0"/>
          </a:p>
          <a:p>
            <a:pPr>
              <a:lnSpc>
                <a:spcPct val="100000"/>
              </a:lnSpc>
              <a:buSzPct val="80000"/>
              <a:buFont typeface="Wingdings 3" charset="2"/>
              <a:buChar char=""/>
            </a:pPr>
            <a:r>
              <a:rPr lang="en-US" sz="2000" dirty="0">
                <a:solidFill>
                  <a:srgbClr val="404040"/>
                </a:solidFill>
                <a:latin typeface="Century Gothic"/>
              </a:rPr>
              <a:t>Procedure:</a:t>
            </a:r>
            <a:endParaRPr sz="2000" dirty="0"/>
          </a:p>
          <a:p>
            <a:pPr lvl="1">
              <a:lnSpc>
                <a:spcPct val="100000"/>
              </a:lnSpc>
              <a:buSzPct val="80000"/>
              <a:buFont typeface="Wingdings 3" charset="2"/>
              <a:buChar char=""/>
            </a:pPr>
            <a:r>
              <a:rPr lang="en-US" sz="2000" dirty="0">
                <a:solidFill>
                  <a:srgbClr val="404040"/>
                </a:solidFill>
                <a:latin typeface="Century Gothic"/>
              </a:rPr>
              <a:t> </a:t>
            </a:r>
            <a:r>
              <a:rPr lang="en-US" sz="2000" dirty="0" smtClean="0">
                <a:solidFill>
                  <a:srgbClr val="404040"/>
                </a:solidFill>
                <a:latin typeface="Century Gothic"/>
              </a:rPr>
              <a:t>Bins detach when they want to stop following</a:t>
            </a:r>
          </a:p>
          <a:p>
            <a:pPr lvl="1">
              <a:lnSpc>
                <a:spcPct val="100000"/>
              </a:lnSpc>
              <a:buSzPct val="80000"/>
              <a:buFont typeface="Wingdings 3" charset="2"/>
              <a:buChar char=""/>
            </a:pPr>
            <a:r>
              <a:rPr lang="en-US" sz="2000" dirty="0" smtClean="0">
                <a:solidFill>
                  <a:srgbClr val="404040"/>
                </a:solidFill>
                <a:latin typeface="Century Gothic"/>
              </a:rPr>
              <a:t>Bins attach when they want to start following</a:t>
            </a:r>
            <a:endParaRPr sz="2000" dirty="0"/>
          </a:p>
        </p:txBody>
      </p:sp>
      <p:sp>
        <p:nvSpPr>
          <p:cNvPr id="188" name="TextShape 2"/>
          <p:cNvSpPr txBox="1"/>
          <p:nvPr/>
        </p:nvSpPr>
        <p:spPr>
          <a:xfrm>
            <a:off x="1599533" y="721518"/>
            <a:ext cx="8760960" cy="706680"/>
          </a:xfrm>
          <a:prstGeom prst="rect">
            <a:avLst/>
          </a:prstGeom>
        </p:spPr>
        <p:txBody>
          <a:bodyPr anchor="ctr"/>
          <a:lstStyle/>
          <a:p>
            <a:pPr algn="ctr">
              <a:lnSpc>
                <a:spcPct val="100000"/>
              </a:lnSpc>
            </a:pPr>
            <a:r>
              <a:rPr lang="en-US" sz="3600" dirty="0">
                <a:solidFill>
                  <a:schemeClr val="accent5"/>
                </a:solidFill>
                <a:latin typeface="Century Gothic"/>
              </a:rPr>
              <a:t>ATTACH/DETACH</a:t>
            </a:r>
            <a:endParaRPr dirty="0">
              <a:solidFill>
                <a:schemeClr val="accent5"/>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1154880" y="2603520"/>
            <a:ext cx="8825400" cy="3416040"/>
          </a:xfrm>
          <a:prstGeom prst="rect">
            <a:avLst/>
          </a:prstGeom>
        </p:spPr>
        <p:txBody>
          <a:bodyPr/>
          <a:lstStyle/>
          <a:p>
            <a:pPr>
              <a:lnSpc>
                <a:spcPct val="100000"/>
              </a:lnSpc>
            </a:pPr>
            <a:r>
              <a:rPr lang="en-US" sz="2000" b="1" dirty="0">
                <a:solidFill>
                  <a:srgbClr val="404040"/>
                </a:solidFill>
                <a:latin typeface="Century Gothic"/>
              </a:rPr>
              <a:t>Aim</a:t>
            </a:r>
            <a:r>
              <a:rPr lang="en-US" sz="2000" dirty="0">
                <a:solidFill>
                  <a:srgbClr val="404040"/>
                </a:solidFill>
                <a:latin typeface="Century Gothic"/>
              </a:rPr>
              <a:t>: Have the functionality to attach and detach</a:t>
            </a:r>
            <a:endParaRPr sz="2000" dirty="0"/>
          </a:p>
          <a:p>
            <a:pPr>
              <a:lnSpc>
                <a:spcPct val="100000"/>
              </a:lnSpc>
              <a:buSzPct val="80000"/>
              <a:buFont typeface="Wingdings 3" charset="2"/>
              <a:buChar char=""/>
            </a:pPr>
            <a:r>
              <a:rPr lang="en-US" sz="2000" dirty="0">
                <a:solidFill>
                  <a:srgbClr val="404040"/>
                </a:solidFill>
                <a:latin typeface="Century Gothic"/>
              </a:rPr>
              <a:t>Use:</a:t>
            </a:r>
            <a:endParaRPr sz="2000" dirty="0"/>
          </a:p>
          <a:p>
            <a:pPr lvl="1">
              <a:lnSpc>
                <a:spcPct val="100000"/>
              </a:lnSpc>
              <a:buSzPct val="80000"/>
              <a:buFont typeface="Wingdings 3" charset="2"/>
              <a:buChar char=""/>
            </a:pPr>
            <a:r>
              <a:rPr lang="en-US" sz="2000" dirty="0">
                <a:solidFill>
                  <a:srgbClr val="404040"/>
                </a:solidFill>
                <a:latin typeface="Century Gothic"/>
              </a:rPr>
              <a:t>For bins attaching and detaching from robots</a:t>
            </a:r>
            <a:r>
              <a:rPr lang="en-US" sz="2000" dirty="0" smtClean="0">
                <a:solidFill>
                  <a:srgbClr val="404040"/>
                </a:solidFill>
                <a:latin typeface="Century Gothic"/>
              </a:rPr>
              <a:t>.</a:t>
            </a:r>
          </a:p>
          <a:p>
            <a:pPr>
              <a:lnSpc>
                <a:spcPct val="100000"/>
              </a:lnSpc>
              <a:buSzPct val="80000"/>
              <a:buFont typeface="Wingdings 3" charset="2"/>
              <a:buChar char=""/>
            </a:pPr>
            <a:r>
              <a:rPr lang="en-US" sz="2000" dirty="0" smtClean="0">
                <a:solidFill>
                  <a:srgbClr val="404040"/>
                </a:solidFill>
                <a:latin typeface="Century Gothic"/>
              </a:rPr>
              <a:t>Procedure:</a:t>
            </a:r>
            <a:endParaRPr sz="2000" dirty="0" smtClean="0"/>
          </a:p>
          <a:p>
            <a:pPr lvl="1">
              <a:lnSpc>
                <a:spcPct val="100000"/>
              </a:lnSpc>
              <a:buSzPct val="80000"/>
              <a:buFont typeface="Wingdings 3" charset="2"/>
              <a:buChar char=""/>
            </a:pPr>
            <a:r>
              <a:rPr lang="en-US" sz="2000" dirty="0" smtClean="0">
                <a:solidFill>
                  <a:srgbClr val="404040"/>
                </a:solidFill>
                <a:latin typeface="Century Gothic"/>
              </a:rPr>
              <a:t> Picker has an attached bin, moves down row</a:t>
            </a:r>
          </a:p>
          <a:p>
            <a:pPr lvl="1">
              <a:lnSpc>
                <a:spcPct val="100000"/>
              </a:lnSpc>
              <a:buSzPct val="80000"/>
              <a:buFont typeface="Wingdings 3" charset="2"/>
              <a:buChar char=""/>
            </a:pPr>
            <a:r>
              <a:rPr lang="en-US" sz="2000" dirty="0" smtClean="0">
                <a:solidFill>
                  <a:srgbClr val="404040"/>
                </a:solidFill>
                <a:latin typeface="Century Gothic"/>
              </a:rPr>
              <a:t>Then detach this bin, and wait for a new empty bin</a:t>
            </a:r>
          </a:p>
          <a:p>
            <a:pPr lvl="1">
              <a:lnSpc>
                <a:spcPct val="100000"/>
              </a:lnSpc>
              <a:buSzPct val="80000"/>
              <a:buFont typeface="Wingdings 3" charset="2"/>
              <a:buChar char=""/>
            </a:pPr>
            <a:r>
              <a:rPr lang="en-US" sz="2000" dirty="0" smtClean="0">
                <a:solidFill>
                  <a:srgbClr val="404040"/>
                </a:solidFill>
                <a:latin typeface="Century Gothic"/>
              </a:rPr>
              <a:t>This goes on as a routine</a:t>
            </a:r>
            <a:endParaRPr sz="2000" dirty="0"/>
          </a:p>
        </p:txBody>
      </p:sp>
      <p:sp>
        <p:nvSpPr>
          <p:cNvPr id="191"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Moving down rows</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591840" y="3134880"/>
            <a:ext cx="7946640" cy="2652120"/>
          </a:xfrm>
          <a:prstGeom prst="rect">
            <a:avLst/>
          </a:prstGeom>
          <a:noFill/>
          <a:ln>
            <a:noFill/>
          </a:ln>
        </p:spPr>
        <p:txBody>
          <a:bodyPr/>
          <a:lstStyle/>
          <a:p>
            <a:pPr>
              <a:lnSpc>
                <a:spcPct val="100000"/>
              </a:lnSpc>
              <a:buFont typeface="Arial"/>
              <a:buChar char="•"/>
            </a:pPr>
            <a:r>
              <a:rPr lang="en-NZ" sz="2400">
                <a:solidFill>
                  <a:srgbClr val="000000"/>
                </a:solidFill>
                <a:latin typeface="MS Reference Sans Serif"/>
              </a:rPr>
              <a:t>Class Inheritance from Node.py</a:t>
            </a:r>
            <a:endParaRPr/>
          </a:p>
          <a:p>
            <a:pPr>
              <a:lnSpc>
                <a:spcPct val="100000"/>
              </a:lnSpc>
              <a:buFont typeface="Arial"/>
              <a:buChar char="•"/>
            </a:pPr>
            <a:r>
              <a:rPr lang="en-NZ" sz="2400">
                <a:solidFill>
                  <a:srgbClr val="000000"/>
                </a:solidFill>
                <a:latin typeface="MS Reference Sans Serif"/>
              </a:rPr>
              <a:t>Basic generic functionality is defined there, whilst more specific needs of robots are defined individually.</a:t>
            </a:r>
            <a:endParaRPr/>
          </a:p>
          <a:p>
            <a:pPr>
              <a:lnSpc>
                <a:spcPct val="100000"/>
              </a:lnSpc>
              <a:buFont typeface="Arial"/>
              <a:buChar char="•"/>
            </a:pPr>
            <a:r>
              <a:rPr lang="en-NZ" sz="2400">
                <a:solidFill>
                  <a:srgbClr val="000000"/>
                </a:solidFill>
                <a:latin typeface="MS Reference Sans Serif"/>
              </a:rPr>
              <a:t>Generic functionality includes, object detection/avoidance and maneuverability</a:t>
            </a:r>
            <a:endParaRPr/>
          </a:p>
          <a:p>
            <a:pPr>
              <a:lnSpc>
                <a:spcPct val="100000"/>
              </a:lnSpc>
            </a:pPr>
            <a:endParaRPr/>
          </a:p>
        </p:txBody>
      </p:sp>
      <p:sp>
        <p:nvSpPr>
          <p:cNvPr id="103"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CLASS STRUCTURE</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1154880" y="2603520"/>
            <a:ext cx="8825400" cy="3416040"/>
          </a:xfrm>
          <a:prstGeom prst="rect">
            <a:avLst/>
          </a:prstGeom>
        </p:spPr>
        <p:txBody>
          <a:bodyPr/>
          <a:lstStyle/>
          <a:p>
            <a:pPr>
              <a:lnSpc>
                <a:spcPct val="100000"/>
              </a:lnSpc>
              <a:buSzPct val="80000"/>
              <a:buFont typeface="Wingdings 3" charset="2"/>
              <a:buChar char=""/>
            </a:pPr>
            <a:r>
              <a:rPr lang="en-US" sz="2000" dirty="0">
                <a:solidFill>
                  <a:srgbClr val="404040"/>
                </a:solidFill>
                <a:latin typeface="Century Gothic"/>
              </a:rPr>
              <a:t>Each carrier has a state, either working or waiting</a:t>
            </a:r>
            <a:endParaRPr sz="2000" dirty="0"/>
          </a:p>
          <a:p>
            <a:pPr>
              <a:lnSpc>
                <a:spcPct val="100000"/>
              </a:lnSpc>
              <a:buSzPct val="80000"/>
              <a:buFont typeface="Wingdings 3" charset="2"/>
              <a:buChar char=""/>
            </a:pPr>
            <a:r>
              <a:rPr lang="en-US" sz="2000" dirty="0">
                <a:solidFill>
                  <a:srgbClr val="404040"/>
                </a:solidFill>
                <a:latin typeface="Century Gothic"/>
              </a:rPr>
              <a:t>Each bin has a state, either picked, or </a:t>
            </a:r>
            <a:r>
              <a:rPr lang="en-US" sz="2000" dirty="0" smtClean="0">
                <a:solidFill>
                  <a:srgbClr val="404040"/>
                </a:solidFill>
                <a:latin typeface="Century Gothic"/>
              </a:rPr>
              <a:t>unpicked</a:t>
            </a:r>
            <a:endParaRPr sz="2000" dirty="0"/>
          </a:p>
          <a:p>
            <a:pPr>
              <a:lnSpc>
                <a:spcPct val="100000"/>
              </a:lnSpc>
              <a:buSzPct val="80000"/>
              <a:buFont typeface="Wingdings 3" charset="2"/>
              <a:buChar char=""/>
            </a:pPr>
            <a:r>
              <a:rPr lang="en-US" sz="2000" dirty="0">
                <a:solidFill>
                  <a:srgbClr val="404040"/>
                </a:solidFill>
                <a:latin typeface="Century Gothic"/>
              </a:rPr>
              <a:t>Bin detects closest carrier to it and calls it specifically to be picked up</a:t>
            </a:r>
            <a:endParaRPr sz="2000" dirty="0"/>
          </a:p>
          <a:p>
            <a:pPr>
              <a:lnSpc>
                <a:spcPct val="100000"/>
              </a:lnSpc>
              <a:buSzPct val="80000"/>
              <a:buFont typeface="Wingdings 3" charset="2"/>
              <a:buChar char=""/>
            </a:pPr>
            <a:r>
              <a:rPr lang="en-US" sz="2000" dirty="0">
                <a:solidFill>
                  <a:srgbClr val="404040"/>
                </a:solidFill>
                <a:latin typeface="Century Gothic"/>
              </a:rPr>
              <a:t>Carrier picks it, drops it at bin station and go back to its position in the queue </a:t>
            </a:r>
            <a:endParaRPr sz="2000" dirty="0"/>
          </a:p>
        </p:txBody>
      </p:sp>
      <p:sp>
        <p:nvSpPr>
          <p:cNvPr id="194"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Queuing</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Picture 4"/>
          <p:cNvPicPr/>
          <p:nvPr/>
        </p:nvPicPr>
        <p:blipFill>
          <a:blip r:embed="rId2"/>
          <a:stretch>
            <a:fillRect/>
          </a:stretch>
        </p:blipFill>
        <p:spPr>
          <a:xfrm>
            <a:off x="11423880" y="6361920"/>
            <a:ext cx="767880" cy="495720"/>
          </a:xfrm>
          <a:prstGeom prst="rect">
            <a:avLst/>
          </a:prstGeom>
          <a:ln>
            <a:noFill/>
          </a:ln>
        </p:spPr>
      </p:pic>
      <p:sp>
        <p:nvSpPr>
          <p:cNvPr id="197" name="CustomShape 1"/>
          <p:cNvSpPr/>
          <p:nvPr/>
        </p:nvSpPr>
        <p:spPr>
          <a:xfrm>
            <a:off x="3588480" y="5545080"/>
            <a:ext cx="5146200" cy="257760"/>
          </a:xfrm>
          <a:prstGeom prst="rect">
            <a:avLst/>
          </a:prstGeom>
          <a:noFill/>
          <a:ln>
            <a:noFill/>
          </a:ln>
        </p:spPr>
        <p:txBody>
          <a:bodyPr wrap="none" lIns="90000" tIns="45000" rIns="90000" bIns="45000"/>
          <a:lstStyle/>
          <a:p>
            <a:pPr>
              <a:lnSpc>
                <a:spcPct val="100000"/>
              </a:lnSpc>
            </a:pPr>
            <a:r>
              <a:rPr lang="en-NZ" sz="1100">
                <a:solidFill>
                  <a:srgbClr val="000000"/>
                </a:solidFill>
                <a:latin typeface="Century Gothic"/>
              </a:rPr>
              <a:t>Figure 11.) The red bin is following the pink picker and the cyan carrier</a:t>
            </a:r>
            <a:endParaRPr/>
          </a:p>
        </p:txBody>
      </p:sp>
      <p:pic>
        <p:nvPicPr>
          <p:cNvPr id="198" name="Picture 1"/>
          <p:cNvPicPr/>
          <p:nvPr/>
        </p:nvPicPr>
        <p:blipFill>
          <a:blip r:embed="rId3"/>
          <a:stretch>
            <a:fillRect/>
          </a:stretch>
        </p:blipFill>
        <p:spPr>
          <a:xfrm>
            <a:off x="3375360" y="1886040"/>
            <a:ext cx="5571720" cy="3400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Weeds</a:t>
            </a:r>
            <a:endParaRPr dirty="0">
              <a:solidFill>
                <a:schemeClr val="accent6">
                  <a:lumMod val="50000"/>
                </a:schemeClr>
              </a:solidFill>
            </a:endParaRPr>
          </a:p>
        </p:txBody>
      </p:sp>
      <p:pic>
        <p:nvPicPr>
          <p:cNvPr id="1026" name="Picture 2" descr="https://camo.githubusercontent.com/70fcac6d60544734039ac65aeda25e3a4940524b/687474703a2f2f7331342e706f7374696d672e6f72672f746d7a6d71673767682f57656564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106" y="2297902"/>
            <a:ext cx="3651155" cy="3538235"/>
          </a:xfrm>
          <a:prstGeom prst="rect">
            <a:avLst/>
          </a:prstGeom>
          <a:noFill/>
          <a:extLst>
            <a:ext uri="{909E8E84-426E-40DD-AFC4-6F175D3DCCD1}">
              <a14:hiddenFill xmlns:a14="http://schemas.microsoft.com/office/drawing/2010/main">
                <a:solidFill>
                  <a:srgbClr val="FFFFFF"/>
                </a:solidFill>
              </a14:hiddenFill>
            </a:ext>
          </a:extLst>
        </p:spPr>
      </p:pic>
      <p:sp>
        <p:nvSpPr>
          <p:cNvPr id="6" name="TextShape 1"/>
          <p:cNvSpPr txBox="1"/>
          <p:nvPr/>
        </p:nvSpPr>
        <p:spPr>
          <a:xfrm>
            <a:off x="450000" y="2603520"/>
            <a:ext cx="5688250" cy="3416040"/>
          </a:xfrm>
          <a:prstGeom prst="rect">
            <a:avLst/>
          </a:prstGeom>
        </p:spPr>
        <p:txBody>
          <a:bodyPr/>
          <a:lstStyle/>
          <a:p>
            <a:pPr>
              <a:lnSpc>
                <a:spcPct val="100000"/>
              </a:lnSpc>
              <a:buSzPct val="80000"/>
              <a:buFont typeface="Wingdings 3" charset="2"/>
              <a:buChar char=""/>
            </a:pPr>
            <a:r>
              <a:rPr lang="en-NZ" sz="2000" dirty="0">
                <a:solidFill>
                  <a:srgbClr val="404040"/>
                </a:solidFill>
                <a:latin typeface="Century Gothic"/>
              </a:rPr>
              <a:t>Weeds get mown away if a </a:t>
            </a:r>
            <a:r>
              <a:rPr lang="en-NZ" sz="2000" dirty="0">
                <a:solidFill>
                  <a:srgbClr val="404040"/>
                </a:solidFill>
                <a:latin typeface="Century Gothic"/>
              </a:rPr>
              <a:t>p</a:t>
            </a:r>
            <a:r>
              <a:rPr lang="en-NZ" sz="2000" dirty="0" smtClean="0">
                <a:solidFill>
                  <a:srgbClr val="404040"/>
                </a:solidFill>
                <a:latin typeface="Century Gothic"/>
              </a:rPr>
              <a:t>erson or harvesting robot come close</a:t>
            </a:r>
          </a:p>
          <a:p>
            <a:pPr>
              <a:lnSpc>
                <a:spcPct val="100000"/>
              </a:lnSpc>
              <a:buSzPct val="80000"/>
              <a:buFont typeface="Wingdings 3" charset="2"/>
              <a:buChar char=""/>
            </a:pPr>
            <a:r>
              <a:rPr lang="en-NZ" sz="2000" dirty="0" smtClean="0">
                <a:solidFill>
                  <a:srgbClr val="404040"/>
                </a:solidFill>
                <a:latin typeface="Century Gothic"/>
              </a:rPr>
              <a:t>Animals eat weeds</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0000" y="2603520"/>
            <a:ext cx="8322120" cy="3416040"/>
          </a:xfrm>
          <a:prstGeom prst="rect">
            <a:avLst/>
          </a:prstGeom>
        </p:spPr>
        <p:txBody>
          <a:bodyPr/>
          <a:lstStyle/>
          <a:p>
            <a:pPr>
              <a:lnSpc>
                <a:spcPct val="100000"/>
              </a:lnSpc>
              <a:buSzPct val="80000"/>
              <a:buFont typeface="Wingdings 3" charset="2"/>
              <a:buChar char=""/>
            </a:pPr>
            <a:r>
              <a:rPr lang="en-US" sz="2000" b="1" dirty="0">
                <a:solidFill>
                  <a:srgbClr val="404040"/>
                </a:solidFill>
                <a:latin typeface="Century Gothic"/>
              </a:rPr>
              <a:t>Sensing behavior</a:t>
            </a:r>
            <a:endParaRPr sz="2000" dirty="0"/>
          </a:p>
          <a:p>
            <a:pPr>
              <a:lnSpc>
                <a:spcPct val="100000"/>
              </a:lnSpc>
              <a:buSzPct val="80000"/>
              <a:buFont typeface="Wingdings 3" charset="2"/>
              <a:buChar char=""/>
            </a:pPr>
            <a:r>
              <a:rPr lang="en-US" sz="2000" dirty="0">
                <a:solidFill>
                  <a:srgbClr val="404040"/>
                </a:solidFill>
                <a:latin typeface="Century Gothic"/>
              </a:rPr>
              <a:t>Aim: ensure the robots can use sensors to sense their environment and react appropriately</a:t>
            </a:r>
            <a:endParaRPr sz="2000" dirty="0"/>
          </a:p>
          <a:p>
            <a:pPr>
              <a:lnSpc>
                <a:spcPct val="100000"/>
              </a:lnSpc>
              <a:buSzPct val="80000"/>
              <a:buFont typeface="Wingdings 3" charset="2"/>
              <a:buChar char=""/>
            </a:pPr>
            <a:r>
              <a:rPr lang="en-US" sz="2000" dirty="0">
                <a:solidFill>
                  <a:srgbClr val="404040"/>
                </a:solidFill>
                <a:latin typeface="Century Gothic"/>
              </a:rPr>
              <a:t>Use: in every dynamic object</a:t>
            </a:r>
            <a:endParaRPr sz="2000" dirty="0"/>
          </a:p>
          <a:p>
            <a:pPr>
              <a:lnSpc>
                <a:spcPct val="100000"/>
              </a:lnSpc>
              <a:buSzPct val="80000"/>
              <a:buFont typeface="Wingdings 3" charset="2"/>
              <a:buChar char=""/>
            </a:pPr>
            <a:r>
              <a:rPr lang="en-US" sz="2000" dirty="0">
                <a:solidFill>
                  <a:srgbClr val="404040"/>
                </a:solidFill>
                <a:latin typeface="Century Gothic"/>
              </a:rPr>
              <a:t>Previously:</a:t>
            </a:r>
            <a:endParaRPr sz="2000" dirty="0"/>
          </a:p>
          <a:p>
            <a:pPr lvl="1">
              <a:lnSpc>
                <a:spcPct val="100000"/>
              </a:lnSpc>
              <a:buSzPct val="80000"/>
              <a:buFont typeface="Wingdings 3" charset="2"/>
              <a:buChar char=""/>
            </a:pPr>
            <a:r>
              <a:rPr lang="en-US" sz="2000" dirty="0">
                <a:solidFill>
                  <a:srgbClr val="404040"/>
                </a:solidFill>
                <a:latin typeface="Century Gothic"/>
              </a:rPr>
              <a:t>60 degree sensor</a:t>
            </a:r>
            <a:endParaRPr sz="2000" dirty="0"/>
          </a:p>
          <a:p>
            <a:pPr lvl="1">
              <a:lnSpc>
                <a:spcPct val="100000"/>
              </a:lnSpc>
              <a:buSzPct val="80000"/>
              <a:buFont typeface="Wingdings 3" charset="2"/>
              <a:buChar char=""/>
            </a:pPr>
            <a:r>
              <a:rPr lang="en-US" sz="2000" dirty="0">
                <a:solidFill>
                  <a:srgbClr val="404040"/>
                </a:solidFill>
                <a:latin typeface="Century Gothic"/>
              </a:rPr>
              <a:t>Failing in corners</a:t>
            </a:r>
            <a:endParaRPr sz="2000" dirty="0"/>
          </a:p>
        </p:txBody>
      </p:sp>
      <p:sp>
        <p:nvSpPr>
          <p:cNvPr id="202"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OBSTACLE DETECTION</a:t>
            </a:r>
            <a:endParaRPr dirty="0">
              <a:solidFill>
                <a:schemeClr val="accent6">
                  <a:lumMod val="50000"/>
                </a:schemeClr>
              </a:solidFill>
            </a:endParaRPr>
          </a:p>
        </p:txBody>
      </p:sp>
      <p:pic>
        <p:nvPicPr>
          <p:cNvPr id="204" name="Picture 3"/>
          <p:cNvPicPr/>
          <p:nvPr/>
        </p:nvPicPr>
        <p:blipFill>
          <a:blip r:embed="rId2"/>
          <a:stretch>
            <a:fillRect/>
          </a:stretch>
        </p:blipFill>
        <p:spPr>
          <a:xfrm>
            <a:off x="6742440" y="3749760"/>
            <a:ext cx="4921560" cy="2612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2534040" y="2725200"/>
            <a:ext cx="7000920" cy="2102760"/>
          </a:xfrm>
          <a:prstGeom prst="rect">
            <a:avLst/>
          </a:prstGeom>
          <a:noFill/>
          <a:ln>
            <a:noFill/>
          </a:ln>
        </p:spPr>
        <p:txBody>
          <a:bodyPr/>
          <a:lstStyle/>
          <a:p>
            <a:pPr algn="ctr">
              <a:lnSpc>
                <a:spcPct val="100000"/>
              </a:lnSpc>
            </a:pPr>
            <a:r>
              <a:rPr lang="en-NZ" sz="6600">
                <a:solidFill>
                  <a:srgbClr val="000000"/>
                </a:solidFill>
                <a:latin typeface="Century Gothic"/>
              </a:rPr>
              <a:t>Documentation and Github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591840" y="3134880"/>
            <a:ext cx="10273320" cy="2836080"/>
          </a:xfrm>
          <a:prstGeom prst="rect">
            <a:avLst/>
          </a:prstGeom>
          <a:noFill/>
          <a:ln>
            <a:noFill/>
          </a:ln>
        </p:spPr>
        <p:txBody>
          <a:bodyPr/>
          <a:lstStyle/>
          <a:p>
            <a:pPr>
              <a:lnSpc>
                <a:spcPct val="100000"/>
              </a:lnSpc>
              <a:buFont typeface="Arial"/>
              <a:buChar char="•"/>
            </a:pPr>
            <a:r>
              <a:rPr lang="en-NZ" sz="2000" dirty="0">
                <a:solidFill>
                  <a:srgbClr val="000000"/>
                </a:solidFill>
                <a:latin typeface="Century Gothic"/>
              </a:rPr>
              <a:t>Documentation was created continuously throughout the project</a:t>
            </a:r>
            <a:endParaRPr dirty="0"/>
          </a:p>
          <a:p>
            <a:pPr>
              <a:lnSpc>
                <a:spcPct val="100000"/>
              </a:lnSpc>
              <a:buFont typeface="Arial"/>
              <a:buChar char="•"/>
            </a:pPr>
            <a:r>
              <a:rPr lang="en-NZ" sz="2000" dirty="0">
                <a:solidFill>
                  <a:srgbClr val="000000"/>
                </a:solidFill>
                <a:latin typeface="Century Gothic"/>
              </a:rPr>
              <a:t>Github was used so that the entire group could access everything that everyone else worked on</a:t>
            </a:r>
            <a:endParaRPr dirty="0"/>
          </a:p>
          <a:p>
            <a:pPr>
              <a:lnSpc>
                <a:spcPct val="100000"/>
              </a:lnSpc>
              <a:buFont typeface="Arial"/>
              <a:buChar char="•"/>
            </a:pPr>
            <a:r>
              <a:rPr lang="en-NZ" sz="2000" dirty="0">
                <a:solidFill>
                  <a:srgbClr val="000000"/>
                </a:solidFill>
                <a:latin typeface="Century Gothic"/>
              </a:rPr>
              <a:t>Only a single branch was used at a time to ensure that everyone was working on the same code</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4" name="TextShape 1"/>
          <p:cNvSpPr txBox="1"/>
          <p:nvPr/>
        </p:nvSpPr>
        <p:spPr>
          <a:xfrm>
            <a:off x="1590480" y="830160"/>
            <a:ext cx="8760960" cy="706680"/>
          </a:xfrm>
          <a:prstGeom prst="rect">
            <a:avLst/>
          </a:prstGeom>
        </p:spPr>
        <p:txBody>
          <a:bodyPr anchor="ctr"/>
          <a:lstStyle/>
          <a:p>
            <a:pPr algn="ctr">
              <a:lnSpc>
                <a:spcPct val="100000"/>
              </a:lnSpc>
            </a:pPr>
            <a:r>
              <a:rPr lang="en-US" sz="3600" dirty="0" smtClean="0">
                <a:solidFill>
                  <a:schemeClr val="accent6">
                    <a:lumMod val="50000"/>
                  </a:schemeClr>
                </a:solidFill>
                <a:latin typeface="Century Gothic"/>
              </a:rPr>
              <a:t>Documentation</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Picture 1"/>
          <p:cNvPicPr/>
          <p:nvPr/>
        </p:nvPicPr>
        <p:blipFill>
          <a:blip r:embed="rId2"/>
          <a:stretch>
            <a:fillRect/>
          </a:stretch>
        </p:blipFill>
        <p:spPr>
          <a:xfrm>
            <a:off x="3290040" y="2388960"/>
            <a:ext cx="5504040" cy="4127760"/>
          </a:xfrm>
          <a:prstGeom prst="rect">
            <a:avLst/>
          </a:prstGeom>
          <a:ln>
            <a:noFill/>
          </a:ln>
        </p:spPr>
      </p:pic>
      <p:pic>
        <p:nvPicPr>
          <p:cNvPr id="210" name="Picture 4"/>
          <p:cNvPicPr/>
          <p:nvPr/>
        </p:nvPicPr>
        <p:blipFill>
          <a:blip r:embed="rId3"/>
          <a:stretch>
            <a:fillRect/>
          </a:stretch>
        </p:blipFill>
        <p:spPr>
          <a:xfrm>
            <a:off x="4885200" y="707400"/>
            <a:ext cx="2483280" cy="1604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08320" y="2525040"/>
            <a:ext cx="5168160" cy="1097280"/>
          </a:xfrm>
          <a:prstGeom prst="rect">
            <a:avLst/>
          </a:prstGeom>
          <a:noFill/>
          <a:ln>
            <a:noFill/>
          </a:ln>
        </p:spPr>
        <p:txBody>
          <a:bodyPr/>
          <a:lstStyle/>
          <a:p>
            <a:pPr algn="ctr">
              <a:lnSpc>
                <a:spcPct val="100000"/>
              </a:lnSpc>
            </a:pPr>
            <a:r>
              <a:rPr lang="en-NZ" sz="6600">
                <a:solidFill>
                  <a:srgbClr val="000000"/>
                </a:solidFill>
                <a:latin typeface="Century Gothic"/>
              </a:rPr>
              <a:t>World </a:t>
            </a:r>
            <a:endParaRPr/>
          </a:p>
        </p:txBody>
      </p:sp>
      <p:pic>
        <p:nvPicPr>
          <p:cNvPr id="106" name="Picture 2"/>
          <p:cNvPicPr/>
          <p:nvPr/>
        </p:nvPicPr>
        <p:blipFill>
          <a:blip r:embed="rId2"/>
          <a:stretch>
            <a:fillRect/>
          </a:stretch>
        </p:blipFill>
        <p:spPr>
          <a:xfrm>
            <a:off x="11423880" y="6361920"/>
            <a:ext cx="767880" cy="495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183680" y="2679840"/>
            <a:ext cx="8322120" cy="3416040"/>
          </a:xfrm>
          <a:prstGeom prst="rect">
            <a:avLst/>
          </a:prstGeom>
        </p:spPr>
        <p:txBody>
          <a:bodyPr/>
          <a:lstStyle/>
          <a:p>
            <a:pPr>
              <a:lnSpc>
                <a:spcPct val="100000"/>
              </a:lnSpc>
              <a:buSzPct val="80000"/>
              <a:buFont typeface="Arial"/>
              <a:buChar char="•"/>
            </a:pPr>
            <a:r>
              <a:rPr lang="en-US" sz="1400">
                <a:solidFill>
                  <a:srgbClr val="404040"/>
                </a:solidFill>
                <a:latin typeface="Century Gothic"/>
              </a:rPr>
              <a:t>The complexity of the world is configurable to the user</a:t>
            </a:r>
            <a:endParaRPr/>
          </a:p>
          <a:p>
            <a:pPr>
              <a:lnSpc>
                <a:spcPct val="100000"/>
              </a:lnSpc>
              <a:buSzPct val="80000"/>
              <a:buFont typeface="Arial"/>
              <a:buChar char="•"/>
            </a:pPr>
            <a:r>
              <a:rPr lang="en-US" sz="1400">
                <a:solidFill>
                  <a:srgbClr val="404040"/>
                </a:solidFill>
                <a:latin typeface="Century Gothic"/>
              </a:rPr>
              <a:t>The variables, ‘Number of rows’, ‘Number of Pickers’ and the ‘Row width’ are configurable, within reasonable limits.</a:t>
            </a:r>
            <a:endParaRPr/>
          </a:p>
          <a:p>
            <a:pPr>
              <a:lnSpc>
                <a:spcPct val="100000"/>
              </a:lnSpc>
              <a:buSzPct val="80000"/>
              <a:buFont typeface="Arial"/>
              <a:buChar char="•"/>
            </a:pPr>
            <a:r>
              <a:rPr lang="en-US" sz="1400">
                <a:solidFill>
                  <a:srgbClr val="404040"/>
                </a:solidFill>
                <a:latin typeface="Century Gothic"/>
              </a:rPr>
              <a:t>Once set, the configured simulation can be run to demonstrate the user’s desired settings</a:t>
            </a:r>
            <a:endParaRPr/>
          </a:p>
        </p:txBody>
      </p:sp>
      <p:sp>
        <p:nvSpPr>
          <p:cNvPr id="108" name="TextShape 2"/>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CONFIGURATION</a:t>
            </a:r>
            <a:endParaRPr dirty="0">
              <a:solidFill>
                <a:schemeClr val="accent6">
                  <a:lumMod val="50000"/>
                </a:schemeClr>
              </a:solidFill>
            </a:endParaRPr>
          </a:p>
        </p:txBody>
      </p:sp>
      <p:pic>
        <p:nvPicPr>
          <p:cNvPr id="110" name="Picture 1"/>
          <p:cNvPicPr/>
          <p:nvPr/>
        </p:nvPicPr>
        <p:blipFill>
          <a:blip r:embed="rId2"/>
          <a:stretch>
            <a:fillRect/>
          </a:stretch>
        </p:blipFill>
        <p:spPr>
          <a:xfrm>
            <a:off x="3570840" y="3924360"/>
            <a:ext cx="3809520" cy="2171520"/>
          </a:xfrm>
          <a:prstGeom prst="rect">
            <a:avLst/>
          </a:prstGeom>
          <a:ln>
            <a:noFill/>
          </a:ln>
        </p:spPr>
      </p:pic>
      <p:sp>
        <p:nvSpPr>
          <p:cNvPr id="111" name="CustomShape 3"/>
          <p:cNvSpPr/>
          <p:nvPr/>
        </p:nvSpPr>
        <p:spPr>
          <a:xfrm>
            <a:off x="4128480" y="6156360"/>
            <a:ext cx="2432160" cy="257760"/>
          </a:xfrm>
          <a:prstGeom prst="rect">
            <a:avLst/>
          </a:prstGeom>
          <a:noFill/>
          <a:ln>
            <a:noFill/>
          </a:ln>
        </p:spPr>
        <p:txBody>
          <a:bodyPr wrap="none" lIns="90000" tIns="45000" rIns="90000" bIns="45000"/>
          <a:lstStyle/>
          <a:p>
            <a:pPr>
              <a:lnSpc>
                <a:spcPct val="100000"/>
              </a:lnSpc>
            </a:pPr>
            <a:r>
              <a:rPr lang="en-NZ" sz="1100">
                <a:solidFill>
                  <a:srgbClr val="000000"/>
                </a:solidFill>
                <a:latin typeface="Century Gothic"/>
              </a:rPr>
              <a:t>Figure 1.) The Configuration GUI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3351240" y="2420280"/>
            <a:ext cx="5168160" cy="2102760"/>
          </a:xfrm>
          <a:prstGeom prst="rect">
            <a:avLst/>
          </a:prstGeom>
          <a:noFill/>
          <a:ln>
            <a:noFill/>
          </a:ln>
        </p:spPr>
        <p:txBody>
          <a:bodyPr/>
          <a:lstStyle/>
          <a:p>
            <a:pPr algn="ctr">
              <a:lnSpc>
                <a:spcPct val="100000"/>
              </a:lnSpc>
            </a:pPr>
            <a:r>
              <a:rPr lang="en-NZ" sz="6600">
                <a:solidFill>
                  <a:srgbClr val="000000"/>
                </a:solidFill>
                <a:latin typeface="Century Gothic"/>
              </a:rPr>
              <a:t>Static Objects</a:t>
            </a:r>
            <a:endParaRPr/>
          </a:p>
        </p:txBody>
      </p:sp>
      <p:pic>
        <p:nvPicPr>
          <p:cNvPr id="113" name="Picture 2"/>
          <p:cNvPicPr/>
          <p:nvPr/>
        </p:nvPicPr>
        <p:blipFill>
          <a:blip r:embed="rId2"/>
          <a:stretch>
            <a:fillRect/>
          </a:stretch>
        </p:blipFill>
        <p:spPr>
          <a:xfrm>
            <a:off x="11423880" y="6361920"/>
            <a:ext cx="767880" cy="495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83198" y="2394000"/>
            <a:ext cx="7946640" cy="1921320"/>
          </a:xfrm>
          <a:prstGeom prst="rect">
            <a:avLst/>
          </a:prstGeom>
          <a:noFill/>
          <a:ln>
            <a:noFill/>
          </a:ln>
        </p:spPr>
        <p:txBody>
          <a:bodyPr/>
          <a:lstStyle/>
          <a:p>
            <a:pPr>
              <a:lnSpc>
                <a:spcPct val="100000"/>
              </a:lnSpc>
              <a:buFont typeface="Arial"/>
              <a:buChar char="•"/>
            </a:pPr>
            <a:r>
              <a:rPr lang="en-NZ" sz="2000" dirty="0">
                <a:solidFill>
                  <a:srgbClr val="000000"/>
                </a:solidFill>
                <a:latin typeface="Century Gothic"/>
              </a:rPr>
              <a:t>Cannot detect obstacles</a:t>
            </a:r>
            <a:endParaRPr sz="2000" dirty="0"/>
          </a:p>
          <a:p>
            <a:pPr>
              <a:lnSpc>
                <a:spcPct val="100000"/>
              </a:lnSpc>
              <a:buFont typeface="Arial"/>
              <a:buChar char="•"/>
            </a:pPr>
            <a:r>
              <a:rPr lang="en-NZ" sz="2000" dirty="0">
                <a:solidFill>
                  <a:srgbClr val="000000"/>
                </a:solidFill>
                <a:latin typeface="Century Gothic"/>
              </a:rPr>
              <a:t>Does not react to anything</a:t>
            </a:r>
            <a:endParaRPr sz="2000" dirty="0"/>
          </a:p>
          <a:p>
            <a:pPr>
              <a:lnSpc>
                <a:spcPct val="100000"/>
              </a:lnSpc>
              <a:buFont typeface="Arial"/>
              <a:buChar char="•"/>
            </a:pPr>
            <a:r>
              <a:rPr lang="en-NZ" sz="2000" dirty="0">
                <a:solidFill>
                  <a:srgbClr val="000000"/>
                </a:solidFill>
                <a:latin typeface="Century Gothic"/>
              </a:rPr>
              <a:t>Weeds are considered unwanted are needed to be rid of.</a:t>
            </a:r>
            <a:endParaRPr sz="2000" dirty="0"/>
          </a:p>
          <a:p>
            <a:pPr lvl="1">
              <a:lnSpc>
                <a:spcPct val="100000"/>
              </a:lnSpc>
              <a:buFont typeface="Arial"/>
              <a:buChar char="•"/>
            </a:pPr>
            <a:r>
              <a:rPr lang="en-NZ" sz="2000" dirty="0">
                <a:solidFill>
                  <a:srgbClr val="000000"/>
                </a:solidFill>
                <a:latin typeface="Century Gothic"/>
              </a:rPr>
              <a:t>People mow down the weeds
when near</a:t>
            </a:r>
            <a:endParaRPr sz="2000" dirty="0"/>
          </a:p>
          <a:p>
            <a:pPr lvl="1">
              <a:lnSpc>
                <a:spcPct val="100000"/>
              </a:lnSpc>
              <a:buFont typeface="Arial"/>
              <a:buChar char="•"/>
            </a:pPr>
            <a:r>
              <a:rPr lang="en-NZ" sz="2000" dirty="0">
                <a:solidFill>
                  <a:srgbClr val="000000"/>
                </a:solidFill>
                <a:latin typeface="Century Gothic"/>
              </a:rPr>
              <a:t>Animals eat the weeds also!</a:t>
            </a:r>
            <a:endParaRPr sz="2000" dirty="0"/>
          </a:p>
        </p:txBody>
      </p:sp>
      <p:pic>
        <p:nvPicPr>
          <p:cNvPr id="115" name="Picture 2"/>
          <p:cNvPicPr/>
          <p:nvPr/>
        </p:nvPicPr>
        <p:blipFill>
          <a:blip r:embed="rId2"/>
          <a:stretch>
            <a:fillRect/>
          </a:stretch>
        </p:blipFill>
        <p:spPr>
          <a:xfrm>
            <a:off x="9721080" y="2365920"/>
            <a:ext cx="1878480" cy="1820160"/>
          </a:xfrm>
          <a:prstGeom prst="rect">
            <a:avLst/>
          </a:prstGeom>
          <a:ln>
            <a:noFill/>
          </a:ln>
        </p:spPr>
      </p:pic>
      <p:pic>
        <p:nvPicPr>
          <p:cNvPr id="116" name="Picture 4"/>
          <p:cNvPicPr/>
          <p:nvPr/>
        </p:nvPicPr>
        <p:blipFill>
          <a:blip r:embed="rId3"/>
          <a:stretch>
            <a:fillRect/>
          </a:stretch>
        </p:blipFill>
        <p:spPr>
          <a:xfrm>
            <a:off x="5725080" y="4369320"/>
            <a:ext cx="3995640" cy="2004480"/>
          </a:xfrm>
          <a:prstGeom prst="rect">
            <a:avLst/>
          </a:prstGeom>
          <a:ln>
            <a:noFill/>
          </a:ln>
        </p:spPr>
      </p:pic>
      <p:sp>
        <p:nvSpPr>
          <p:cNvPr id="117" name="CustomShape 2"/>
          <p:cNvSpPr/>
          <p:nvPr/>
        </p:nvSpPr>
        <p:spPr>
          <a:xfrm>
            <a:off x="6551280" y="6409800"/>
            <a:ext cx="3974040" cy="257760"/>
          </a:xfrm>
          <a:prstGeom prst="rect">
            <a:avLst/>
          </a:prstGeom>
          <a:noFill/>
          <a:ln>
            <a:noFill/>
          </a:ln>
        </p:spPr>
        <p:txBody>
          <a:bodyPr lIns="90000" tIns="45000" rIns="90000" bIns="45000"/>
          <a:lstStyle/>
          <a:p>
            <a:pPr>
              <a:lnSpc>
                <a:spcPct val="100000"/>
              </a:lnSpc>
            </a:pPr>
            <a:r>
              <a:rPr lang="en-NZ" sz="1100">
                <a:solidFill>
                  <a:srgbClr val="000000"/>
                </a:solidFill>
                <a:latin typeface="Century Gothic"/>
              </a:rPr>
              <a:t>Figure 3.) Trees and Pergolas</a:t>
            </a:r>
            <a:endParaRPr/>
          </a:p>
        </p:txBody>
      </p:sp>
      <p:sp>
        <p:nvSpPr>
          <p:cNvPr id="118" name="CustomShape 3"/>
          <p:cNvSpPr/>
          <p:nvPr/>
        </p:nvSpPr>
        <p:spPr>
          <a:xfrm>
            <a:off x="10184040" y="4186440"/>
            <a:ext cx="1568520" cy="257760"/>
          </a:xfrm>
          <a:prstGeom prst="rect">
            <a:avLst/>
          </a:prstGeom>
          <a:noFill/>
          <a:ln>
            <a:noFill/>
          </a:ln>
        </p:spPr>
        <p:txBody>
          <a:bodyPr lIns="90000" tIns="45000" rIns="90000" bIns="45000"/>
          <a:lstStyle/>
          <a:p>
            <a:pPr>
              <a:lnSpc>
                <a:spcPct val="100000"/>
              </a:lnSpc>
            </a:pPr>
            <a:r>
              <a:rPr lang="en-NZ" sz="1100">
                <a:solidFill>
                  <a:srgbClr val="000000"/>
                </a:solidFill>
                <a:latin typeface="Century Gothic"/>
              </a:rPr>
              <a:t>Figure 2.) Weed</a:t>
            </a:r>
            <a:endParaRPr/>
          </a:p>
        </p:txBody>
      </p:sp>
      <p:sp>
        <p:nvSpPr>
          <p:cNvPr id="119" name="TextShape 4"/>
          <p:cNvSpPr txBox="1"/>
          <p:nvPr/>
        </p:nvSpPr>
        <p:spPr>
          <a:xfrm>
            <a:off x="1590480" y="830160"/>
            <a:ext cx="8760960" cy="706680"/>
          </a:xfrm>
          <a:prstGeom prst="rect">
            <a:avLst/>
          </a:prstGeom>
        </p:spPr>
        <p:txBody>
          <a:bodyPr anchor="ctr"/>
          <a:lstStyle/>
          <a:p>
            <a:pPr algn="ctr">
              <a:lnSpc>
                <a:spcPct val="100000"/>
              </a:lnSpc>
            </a:pPr>
            <a:r>
              <a:rPr lang="en-US" sz="3600" dirty="0">
                <a:solidFill>
                  <a:schemeClr val="accent6">
                    <a:lumMod val="50000"/>
                  </a:schemeClr>
                </a:solidFill>
                <a:latin typeface="Century Gothic"/>
              </a:rPr>
              <a:t>STATIC OBJECTS</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3179880" y="2382120"/>
            <a:ext cx="5168160" cy="2102760"/>
          </a:xfrm>
          <a:prstGeom prst="rect">
            <a:avLst/>
          </a:prstGeom>
          <a:noFill/>
          <a:ln>
            <a:noFill/>
          </a:ln>
        </p:spPr>
        <p:txBody>
          <a:bodyPr/>
          <a:lstStyle/>
          <a:p>
            <a:pPr algn="ctr">
              <a:lnSpc>
                <a:spcPct val="100000"/>
              </a:lnSpc>
            </a:pPr>
            <a:r>
              <a:rPr lang="en-NZ" sz="6600">
                <a:solidFill>
                  <a:srgbClr val="000000"/>
                </a:solidFill>
                <a:latin typeface="Century Gothic"/>
              </a:rPr>
              <a:t>Different Robots</a:t>
            </a:r>
            <a:endParaRPr/>
          </a:p>
        </p:txBody>
      </p:sp>
      <p:pic>
        <p:nvPicPr>
          <p:cNvPr id="122" name="Picture 2"/>
          <p:cNvPicPr/>
          <p:nvPr/>
        </p:nvPicPr>
        <p:blipFill>
          <a:blip r:embed="rId2"/>
          <a:stretch>
            <a:fillRect/>
          </a:stretch>
        </p:blipFill>
        <p:spPr>
          <a:xfrm>
            <a:off x="11423880" y="6361920"/>
            <a:ext cx="767880" cy="495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591840" y="3134880"/>
            <a:ext cx="3101400" cy="701640"/>
          </a:xfrm>
          <a:prstGeom prst="rect">
            <a:avLst/>
          </a:prstGeom>
          <a:noFill/>
          <a:ln>
            <a:noFill/>
          </a:ln>
        </p:spPr>
        <p:txBody>
          <a:bodyPr/>
          <a:lstStyle/>
          <a:p>
            <a:pPr>
              <a:lnSpc>
                <a:spcPct val="100000"/>
              </a:lnSpc>
            </a:pPr>
            <a:endParaRPr/>
          </a:p>
          <a:p>
            <a:pPr>
              <a:lnSpc>
                <a:spcPct val="100000"/>
              </a:lnSpc>
            </a:pPr>
            <a:endParaRPr/>
          </a:p>
        </p:txBody>
      </p:sp>
      <p:sp>
        <p:nvSpPr>
          <p:cNvPr id="124" name="CustomShape 2"/>
          <p:cNvSpPr/>
          <p:nvPr/>
        </p:nvSpPr>
        <p:spPr>
          <a:xfrm>
            <a:off x="4705920" y="771120"/>
            <a:ext cx="3675240" cy="821520"/>
          </a:xfrm>
          <a:prstGeom prst="rect">
            <a:avLst/>
          </a:prstGeom>
          <a:noFill/>
          <a:ln>
            <a:noFill/>
          </a:ln>
        </p:spPr>
        <p:txBody>
          <a:bodyPr lIns="90000" tIns="45000" rIns="90000" bIns="45000"/>
          <a:lstStyle/>
          <a:p>
            <a:pPr>
              <a:lnSpc>
                <a:spcPct val="100000"/>
              </a:lnSpc>
            </a:pPr>
            <a:r>
              <a:rPr lang="en-NZ" sz="4800" dirty="0">
                <a:solidFill>
                  <a:srgbClr val="FFFFFF"/>
                </a:solidFill>
                <a:latin typeface="Century Gothic"/>
              </a:rPr>
              <a:t>ROBOTS</a:t>
            </a:r>
            <a:endParaRPr dirty="0"/>
          </a:p>
        </p:txBody>
      </p:sp>
      <p:sp>
        <p:nvSpPr>
          <p:cNvPr id="125" name="CustomShape 3"/>
          <p:cNvSpPr/>
          <p:nvPr/>
        </p:nvSpPr>
        <p:spPr>
          <a:xfrm>
            <a:off x="1342440" y="2717280"/>
            <a:ext cx="8971560" cy="364680"/>
          </a:xfrm>
          <a:prstGeom prst="rect">
            <a:avLst/>
          </a:prstGeom>
          <a:noFill/>
          <a:ln>
            <a:noFill/>
          </a:ln>
        </p:spPr>
        <p:txBody>
          <a:bodyPr wrap="none" lIns="90000" tIns="45000" rIns="90000" bIns="45000"/>
          <a:lstStyle/>
          <a:p>
            <a:pPr>
              <a:lnSpc>
                <a:spcPct val="100000"/>
              </a:lnSpc>
            </a:pPr>
            <a:r>
              <a:rPr lang="en-NZ" sz="2000" dirty="0">
                <a:solidFill>
                  <a:srgbClr val="000000"/>
                </a:solidFill>
                <a:latin typeface="Century Gothic"/>
              </a:rPr>
              <a:t>There are two different types of harvesting robots, the Picker and the Carrier</a:t>
            </a:r>
            <a:endParaRPr sz="2000" dirty="0"/>
          </a:p>
        </p:txBody>
      </p:sp>
      <p:pic>
        <p:nvPicPr>
          <p:cNvPr id="126" name="Picture 6"/>
          <p:cNvPicPr/>
          <p:nvPr/>
        </p:nvPicPr>
        <p:blipFill>
          <a:blip r:embed="rId2"/>
          <a:stretch>
            <a:fillRect/>
          </a:stretch>
        </p:blipFill>
        <p:spPr>
          <a:xfrm>
            <a:off x="1730160" y="3488760"/>
            <a:ext cx="3428640" cy="2076120"/>
          </a:xfrm>
          <a:prstGeom prst="rect">
            <a:avLst/>
          </a:prstGeom>
          <a:ln>
            <a:noFill/>
          </a:ln>
        </p:spPr>
      </p:pic>
      <p:pic>
        <p:nvPicPr>
          <p:cNvPr id="127" name="Picture 7"/>
          <p:cNvPicPr/>
          <p:nvPr/>
        </p:nvPicPr>
        <p:blipFill>
          <a:blip r:embed="rId3"/>
          <a:stretch>
            <a:fillRect/>
          </a:stretch>
        </p:blipFill>
        <p:spPr>
          <a:xfrm>
            <a:off x="6466320" y="3441240"/>
            <a:ext cx="3847680" cy="2123640"/>
          </a:xfrm>
          <a:prstGeom prst="rect">
            <a:avLst/>
          </a:prstGeom>
          <a:ln>
            <a:noFill/>
          </a:ln>
        </p:spPr>
      </p:pic>
      <p:sp>
        <p:nvSpPr>
          <p:cNvPr id="128" name="CustomShape 4"/>
          <p:cNvSpPr/>
          <p:nvPr/>
        </p:nvSpPr>
        <p:spPr>
          <a:xfrm>
            <a:off x="1887120" y="5734440"/>
            <a:ext cx="2828520" cy="257760"/>
          </a:xfrm>
          <a:prstGeom prst="rect">
            <a:avLst/>
          </a:prstGeom>
          <a:noFill/>
          <a:ln>
            <a:noFill/>
          </a:ln>
        </p:spPr>
        <p:txBody>
          <a:bodyPr wrap="none" lIns="90000" tIns="45000" rIns="90000" bIns="45000"/>
          <a:lstStyle/>
          <a:p>
            <a:pPr>
              <a:lnSpc>
                <a:spcPct val="100000"/>
              </a:lnSpc>
            </a:pPr>
            <a:r>
              <a:rPr lang="en-NZ" sz="1100">
                <a:solidFill>
                  <a:srgbClr val="000000"/>
                </a:solidFill>
                <a:latin typeface="Century Gothic"/>
              </a:rPr>
              <a:t>Figure 4. Picker moving through a row</a:t>
            </a:r>
            <a:endParaRPr/>
          </a:p>
        </p:txBody>
      </p:sp>
      <p:sp>
        <p:nvSpPr>
          <p:cNvPr id="129" name="CustomShape 5"/>
          <p:cNvSpPr/>
          <p:nvPr/>
        </p:nvSpPr>
        <p:spPr>
          <a:xfrm>
            <a:off x="7226280" y="5696640"/>
            <a:ext cx="2328480" cy="257760"/>
          </a:xfrm>
          <a:prstGeom prst="rect">
            <a:avLst/>
          </a:prstGeom>
          <a:noFill/>
          <a:ln>
            <a:noFill/>
          </a:ln>
        </p:spPr>
        <p:txBody>
          <a:bodyPr wrap="none" lIns="90000" tIns="45000" rIns="90000" bIns="45000"/>
          <a:lstStyle/>
          <a:p>
            <a:pPr>
              <a:lnSpc>
                <a:spcPct val="100000"/>
              </a:lnSpc>
            </a:pPr>
            <a:r>
              <a:rPr lang="en-NZ" sz="1100">
                <a:solidFill>
                  <a:srgbClr val="000000"/>
                </a:solidFill>
                <a:latin typeface="Century Gothic"/>
              </a:rPr>
              <a:t>Figure 5. The queue of carriers</a:t>
            </a:r>
            <a:endParaRPr/>
          </a:p>
        </p:txBody>
      </p:sp>
      <p:pic>
        <p:nvPicPr>
          <p:cNvPr id="130" name="Picture 10"/>
          <p:cNvPicPr/>
          <p:nvPr/>
        </p:nvPicPr>
        <p:blipFill>
          <a:blip r:embed="rId4"/>
          <a:stretch>
            <a:fillRect/>
          </a:stretch>
        </p:blipFill>
        <p:spPr>
          <a:xfrm>
            <a:off x="207900" y="178404"/>
            <a:ext cx="1134540" cy="651756"/>
          </a:xfrm>
          <a:prstGeom prst="rect">
            <a:avLst/>
          </a:prstGeom>
          <a:ln>
            <a:noFill/>
          </a:ln>
        </p:spPr>
      </p:pic>
      <p:sp>
        <p:nvSpPr>
          <p:cNvPr id="10" name="TextShape 1"/>
          <p:cNvSpPr txBox="1"/>
          <p:nvPr/>
        </p:nvSpPr>
        <p:spPr>
          <a:xfrm>
            <a:off x="1594080" y="830160"/>
            <a:ext cx="8760960" cy="706680"/>
          </a:xfrm>
          <a:prstGeom prst="rect">
            <a:avLst/>
          </a:prstGeom>
        </p:spPr>
        <p:txBody>
          <a:bodyPr anchor="ctr"/>
          <a:lstStyle/>
          <a:p>
            <a:pPr algn="ctr">
              <a:lnSpc>
                <a:spcPct val="100000"/>
              </a:lnSpc>
            </a:pPr>
            <a:r>
              <a:rPr lang="en-US" sz="4800" dirty="0">
                <a:solidFill>
                  <a:schemeClr val="accent6">
                    <a:lumMod val="50000"/>
                  </a:schemeClr>
                </a:solidFill>
                <a:latin typeface="Century Gothic"/>
              </a:rPr>
              <a:t>ROBOTS</a:t>
            </a:r>
            <a:endParaRPr dirty="0">
              <a:solidFill>
                <a:schemeClr val="accent6">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12</TotalTime>
  <Words>1101</Words>
  <Application>Microsoft Office PowerPoint</Application>
  <PresentationFormat>Widescreen</PresentationFormat>
  <Paragraphs>153</Paragraphs>
  <Slides>36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Century Gothic</vt:lpstr>
      <vt:lpstr>DejaVu Sans</vt:lpstr>
      <vt:lpstr>MS Reference Sans Serif</vt:lpstr>
      <vt:lpstr>StarSymbol</vt:lpstr>
      <vt:lpstr>Trebuchet MS</vt:lpstr>
      <vt:lpstr>Wingdings 3</vt:lpstr>
      <vt:lpstr>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farida el zanaty</cp:lastModifiedBy>
  <cp:revision>9</cp:revision>
  <dcterms:modified xsi:type="dcterms:W3CDTF">2015-08-27T04:05:27Z</dcterms:modified>
</cp:coreProperties>
</file>