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1126" r:id="rId6"/>
    <p:sldId id="261" r:id="rId7"/>
    <p:sldId id="262" r:id="rId8"/>
    <p:sldId id="263" r:id="rId9"/>
    <p:sldId id="264" r:id="rId10"/>
    <p:sldId id="1127" r:id="rId11"/>
    <p:sldId id="1128" r:id="rId12"/>
    <p:sldId id="265" r:id="rId13"/>
    <p:sldId id="275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B4BE4-3829-453D-9A0D-8B018E8AEB89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29F1D-1EC5-469E-97B9-6C396D23E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8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29F1D-1EC5-469E-97B9-6C396D23E15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68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EDE2F8-02D4-C448-B364-7246A6689E7F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17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29F1D-1EC5-469E-97B9-6C396D23E15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49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29F1D-1EC5-469E-97B9-6C396D23E15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564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29F1D-1EC5-469E-97B9-6C396D23E15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61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8378" y="351535"/>
            <a:ext cx="956945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5A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285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5A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285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5A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35928" y="1216184"/>
            <a:ext cx="5020945" cy="4675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3E8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285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5A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285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285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 - два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7347E-D0C8-4C5C-B7FE-A4CCFC0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CF1BEE-FB60-4C41-A4CB-1FA10956AD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863" y="1341438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C75DE5C1-456E-4D90-87F0-D35E9FD23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56364" y="1341437"/>
            <a:ext cx="5184775" cy="5040312"/>
          </a:xfrm>
        </p:spPr>
        <p:txBody>
          <a:bodyPr numCol="1" spcCol="720000"/>
          <a:lstStyle>
            <a:lvl1pPr>
              <a:spcAft>
                <a:spcPts val="1200"/>
              </a:spcAft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9361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28376" y="408431"/>
            <a:ext cx="1011935" cy="31394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3212" y="963167"/>
            <a:ext cx="11090275" cy="152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378" y="232028"/>
            <a:ext cx="9569450" cy="72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5A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719072"/>
            <a:ext cx="11179175" cy="4653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35460" y="6515617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2855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C7112B-5DBE-4FE3-8971-FFEB74A53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8378" y="1878329"/>
            <a:ext cx="76022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3600" b="0" spc="-10" dirty="0">
                <a:solidFill>
                  <a:schemeClr val="tx1"/>
                </a:solidFill>
                <a:latin typeface="Microsoft Sans Serif"/>
                <a:cs typeface="Microsoft Sans Serif"/>
              </a:rPr>
              <a:t>Игровое приложение «</a:t>
            </a:r>
            <a:r>
              <a:rPr lang="ru-RU" sz="3600" b="0" spc="-10" dirty="0" err="1">
                <a:solidFill>
                  <a:schemeClr val="tx1"/>
                </a:solidFill>
                <a:latin typeface="Microsoft Sans Serif"/>
                <a:cs typeface="Microsoft Sans Serif"/>
              </a:rPr>
              <a:t>Судоку</a:t>
            </a:r>
            <a:r>
              <a:rPr lang="ru-RU" sz="3600" b="0" spc="-10" dirty="0">
                <a:solidFill>
                  <a:schemeClr val="tx1"/>
                </a:solidFill>
                <a:latin typeface="Microsoft Sans Serif"/>
                <a:cs typeface="Microsoft Sans Serif"/>
              </a:rPr>
              <a:t>»</a:t>
            </a:r>
            <a:endParaRPr sz="3600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378" y="3859733"/>
            <a:ext cx="6844030" cy="133305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algn="l"/>
            <a:r>
              <a:rPr sz="1800" b="1" spc="-10" dirty="0">
                <a:solidFill>
                  <a:schemeClr val="tx1"/>
                </a:solidFill>
                <a:latin typeface="Arial"/>
                <a:cs typeface="Arial"/>
              </a:rPr>
              <a:t>Руководитель:</a:t>
            </a:r>
            <a:r>
              <a:rPr sz="1800" b="1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Microsoft Sans Serif"/>
                <a:cs typeface="Microsoft Sans Serif"/>
              </a:rPr>
              <a:t>Кандидат </a:t>
            </a:r>
            <a:r>
              <a:rPr sz="1800" spc="-25" dirty="0">
                <a:solidFill>
                  <a:schemeClr val="tx1"/>
                </a:solidFill>
                <a:latin typeface="Microsoft Sans Serif"/>
                <a:cs typeface="Microsoft Sans Serif"/>
              </a:rPr>
              <a:t>т</a:t>
            </a:r>
            <a:r>
              <a:rPr lang="ru-RU" sz="1800" spc="-25" dirty="0">
                <a:solidFill>
                  <a:schemeClr val="tx1"/>
                </a:solidFill>
                <a:latin typeface="Microsoft Sans Serif"/>
                <a:cs typeface="Microsoft Sans Serif"/>
              </a:rPr>
              <a:t>е</a:t>
            </a:r>
            <a:r>
              <a:rPr sz="1800" spc="-25" dirty="0" err="1">
                <a:solidFill>
                  <a:schemeClr val="tx1"/>
                </a:solidFill>
                <a:latin typeface="Microsoft Sans Serif"/>
                <a:cs typeface="Microsoft Sans Serif"/>
              </a:rPr>
              <a:t>хнически</a:t>
            </a:r>
            <a:r>
              <a:rPr lang="ru-RU" spc="-25" dirty="0">
                <a:solidFill>
                  <a:schemeClr val="tx1"/>
                </a:solidFill>
                <a:latin typeface="Microsoft Sans Serif"/>
                <a:cs typeface="Microsoft Sans Serif"/>
              </a:rPr>
              <a:t>х</a:t>
            </a:r>
            <a:r>
              <a:rPr sz="1800" spc="-35" dirty="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Microsoft Sans Serif"/>
                <a:cs typeface="Microsoft Sans Serif"/>
              </a:rPr>
              <a:t>наук, </a:t>
            </a:r>
            <a:r>
              <a:rPr lang="ru-RU" spc="-35" dirty="0">
                <a:solidFill>
                  <a:schemeClr val="tx1"/>
                </a:solidFill>
                <a:latin typeface="Microsoft Sans Serif"/>
                <a:cs typeface="Microsoft Sans Serif"/>
              </a:rPr>
              <a:t>заместитель заведующего кафедрой, доцент</a:t>
            </a:r>
          </a:p>
          <a:p>
            <a:pPr marL="12700" algn="just">
              <a:lnSpc>
                <a:spcPts val="1945"/>
              </a:lnSpc>
            </a:pPr>
            <a:r>
              <a:rPr lang="ru-RU" spc="-35" dirty="0">
                <a:solidFill>
                  <a:schemeClr val="tx1"/>
                </a:solidFill>
                <a:latin typeface="Microsoft Sans Serif"/>
                <a:cs typeface="Microsoft Sans Serif"/>
              </a:rPr>
              <a:t>А. В. </a:t>
            </a:r>
            <a:r>
              <a:rPr lang="ru-RU" spc="-35" dirty="0" err="1">
                <a:solidFill>
                  <a:schemeClr val="tx1"/>
                </a:solidFill>
                <a:latin typeface="Microsoft Sans Serif"/>
                <a:cs typeface="Microsoft Sans Serif"/>
              </a:rPr>
              <a:t>Шахомиров</a:t>
            </a:r>
            <a:r>
              <a:rPr lang="ru-RU" spc="-35" dirty="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endParaRPr spc="-35" dirty="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  <a:spcBef>
                <a:spcPts val="1730"/>
              </a:spcBef>
            </a:pPr>
            <a:r>
              <a:rPr sz="1800" b="1" dirty="0">
                <a:solidFill>
                  <a:schemeClr val="tx1"/>
                </a:solidFill>
                <a:latin typeface="Arial"/>
                <a:cs typeface="Arial"/>
              </a:rPr>
              <a:t>Студент</a:t>
            </a:r>
            <a:r>
              <a:rPr sz="1800" b="1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chemeClr val="tx1"/>
                </a:solidFill>
                <a:latin typeface="Microsoft Sans Serif"/>
                <a:cs typeface="Microsoft Sans Serif"/>
              </a:rPr>
              <a:t>гр.</a:t>
            </a:r>
            <a:r>
              <a:rPr sz="1800" spc="-20" dirty="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chemeClr val="tx1"/>
                </a:solidFill>
                <a:latin typeface="Microsoft Sans Serif"/>
                <a:cs typeface="Microsoft Sans Serif"/>
              </a:rPr>
              <a:t>10</a:t>
            </a:r>
            <a:r>
              <a:rPr lang="ru-RU" sz="1800" dirty="0">
                <a:solidFill>
                  <a:schemeClr val="tx1"/>
                </a:solidFill>
                <a:latin typeface="Microsoft Sans Serif"/>
                <a:cs typeface="Microsoft Sans Serif"/>
              </a:rPr>
              <a:t>44</a:t>
            </a:r>
            <a:r>
              <a:rPr sz="1800" spc="-60" dirty="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r>
              <a:rPr lang="ru-RU" spc="-60" dirty="0">
                <a:solidFill>
                  <a:schemeClr val="tx1"/>
                </a:solidFill>
                <a:latin typeface="Microsoft Sans Serif"/>
                <a:cs typeface="Microsoft Sans Serif"/>
              </a:rPr>
              <a:t>И. А. </a:t>
            </a:r>
            <a:r>
              <a:rPr lang="ru-RU" spc="-60" dirty="0" err="1">
                <a:solidFill>
                  <a:schemeClr val="tx1"/>
                </a:solidFill>
                <a:latin typeface="Microsoft Sans Serif"/>
                <a:cs typeface="Microsoft Sans Serif"/>
              </a:rPr>
              <a:t>Чумилов</a:t>
            </a:r>
            <a:endParaRPr sz="1800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75950" y="5883655"/>
            <a:ext cx="878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chemeClr val="tx1"/>
                </a:solidFill>
                <a:latin typeface="Microsoft Sans Serif"/>
                <a:cs typeface="Microsoft Sans Serif"/>
              </a:rPr>
              <a:t>2024</a:t>
            </a:r>
            <a:endParaRPr sz="3000" b="1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DDE36628-4B28-4A49-BC12-7B1CB5509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28421"/>
            <a:ext cx="9569450" cy="502830"/>
          </a:xfrm>
          <a:prstGeom prst="rect">
            <a:avLst/>
          </a:prstGeom>
        </p:spPr>
        <p:txBody>
          <a:bodyPr vert="horz" wrap="square" lIns="0" tIns="1322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>
                <a:solidFill>
                  <a:schemeClr val="tx1"/>
                </a:solidFill>
              </a:rPr>
              <a:t>Анализ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lang="ru-RU" spc="-10" dirty="0">
                <a:solidFill>
                  <a:schemeClr val="tx1"/>
                </a:solidFill>
              </a:rPr>
              <a:t>алгоритмов генерации поля при размерах 9х9 клеток</a:t>
            </a:r>
            <a:endParaRPr spc="-25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B3A937E-FF0F-4E81-85A0-CB3F3B839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85041"/>
              </p:ext>
            </p:extLst>
          </p:nvPr>
        </p:nvGraphicFramePr>
        <p:xfrm>
          <a:off x="228599" y="3200400"/>
          <a:ext cx="5562601" cy="3117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9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3633618443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2062975202"/>
                    </a:ext>
                  </a:extLst>
                </a:gridCol>
              </a:tblGrid>
              <a:tr h="35497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Номер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запуска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Back tracking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Dancing links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Генетический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98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0.000526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0.001386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0.001337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4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0.002048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0.004533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0.001356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98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0.000190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0.002010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0.003404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1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0.001814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0.003135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0.001290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0.000273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0.001877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0.002114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228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Среднее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0.000970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0.002588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0.001900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01AD3EE-9F14-457A-AF34-3FADAACAE165}"/>
              </a:ext>
            </a:extLst>
          </p:cNvPr>
          <p:cNvSpPr txBox="1"/>
          <p:nvPr/>
        </p:nvSpPr>
        <p:spPr>
          <a:xfrm>
            <a:off x="263951" y="2796362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algn="ctr">
              <a:defRPr sz="2000" b="1" spc="-10">
                <a:solidFill>
                  <a:srgbClr val="003E88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ru-RU" dirty="0"/>
              <a:t>Время работы в секундах </a:t>
            </a:r>
          </a:p>
        </p:txBody>
      </p:sp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9C1E3643-CA5B-4BE3-83BB-67C20E9C7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26523"/>
              </p:ext>
            </p:extLst>
          </p:nvPr>
        </p:nvGraphicFramePr>
        <p:xfrm>
          <a:off x="6400799" y="3234504"/>
          <a:ext cx="5562600" cy="308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9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3633618443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2062975202"/>
                    </a:ext>
                  </a:extLst>
                </a:gridCol>
              </a:tblGrid>
              <a:tr h="320869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Номер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запуска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Back tracking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Dancing links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Генетический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98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49152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135168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86016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43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32768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131072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81920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98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69632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135168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135168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57344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139264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86016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53248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139264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114688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228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Среднее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52429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135987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100761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46D7CB6-73AC-4208-8959-D9A3F01FD6EF}"/>
              </a:ext>
            </a:extLst>
          </p:cNvPr>
          <p:cNvSpPr txBox="1"/>
          <p:nvPr/>
        </p:nvSpPr>
        <p:spPr>
          <a:xfrm>
            <a:off x="6418081" y="2796362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algn="ctr">
              <a:defRPr sz="2000" b="1" spc="-10">
                <a:solidFill>
                  <a:srgbClr val="003E88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ru-RU" dirty="0"/>
              <a:t>Использование памяти в байт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FCBA9-6F7D-43D4-9853-DA3296F6329D}"/>
              </a:ext>
            </a:extLst>
          </p:cNvPr>
          <p:cNvSpPr txBox="1"/>
          <p:nvPr/>
        </p:nvSpPr>
        <p:spPr>
          <a:xfrm>
            <a:off x="396711" y="1400145"/>
            <a:ext cx="11699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algn="ctr">
              <a:defRPr sz="2000" b="1" spc="-10">
                <a:solidFill>
                  <a:srgbClr val="003E88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ru-RU" b="0" dirty="0">
                <a:solidFill>
                  <a:schemeClr val="tx1"/>
                </a:solidFill>
              </a:rPr>
              <a:t>При размерах поля 9х9 алгоритм </a:t>
            </a:r>
            <a:r>
              <a:rPr lang="en-US" b="0" dirty="0">
                <a:solidFill>
                  <a:schemeClr val="tx1"/>
                </a:solidFill>
              </a:rPr>
              <a:t>Back tracking </a:t>
            </a:r>
            <a:r>
              <a:rPr lang="ru-RU" b="0" dirty="0">
                <a:solidFill>
                  <a:schemeClr val="tx1"/>
                </a:solidFill>
              </a:rPr>
              <a:t>по всем показателям работает лучше остальных. </a:t>
            </a:r>
          </a:p>
        </p:txBody>
      </p:sp>
    </p:spTree>
    <p:extLst>
      <p:ext uri="{BB962C8B-B14F-4D97-AF65-F5344CB8AC3E}">
        <p14:creationId xmlns:p14="http://schemas.microsoft.com/office/powerpoint/2010/main" val="375891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12E10123-820F-471F-B625-B9212E8C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682" y="854197"/>
            <a:ext cx="11300117" cy="502830"/>
          </a:xfrm>
          <a:prstGeom prst="rect">
            <a:avLst/>
          </a:prstGeom>
        </p:spPr>
        <p:txBody>
          <a:bodyPr vert="horz" wrap="square" lIns="0" tIns="1322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>
                <a:solidFill>
                  <a:schemeClr val="tx1"/>
                </a:solidFill>
              </a:rPr>
              <a:t>Анализ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lang="ru-RU" spc="-10" dirty="0">
                <a:solidFill>
                  <a:schemeClr val="tx1"/>
                </a:solidFill>
              </a:rPr>
              <a:t>алгоритмов генерации поля при размерах 25х25 клеток</a:t>
            </a:r>
            <a:endParaRPr spc="-25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B3A937E-FF0F-4E81-85A0-CB3F3B839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81900"/>
              </p:ext>
            </p:extLst>
          </p:nvPr>
        </p:nvGraphicFramePr>
        <p:xfrm>
          <a:off x="538379" y="3106418"/>
          <a:ext cx="4238172" cy="3117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9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3633618443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2062975202"/>
                    </a:ext>
                  </a:extLst>
                </a:gridCol>
              </a:tblGrid>
              <a:tr h="35497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Номер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запуска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Dancing links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Генетический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98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0.176708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0.019563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4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0.181034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0.021246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98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0.224745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0.021069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1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0.183448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0.020306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0.349694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0.042215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228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Среднее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0.223125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0.024879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01AD3EE-9F14-457A-AF34-3FADAACAE165}"/>
              </a:ext>
            </a:extLst>
          </p:cNvPr>
          <p:cNvSpPr txBox="1"/>
          <p:nvPr/>
        </p:nvSpPr>
        <p:spPr>
          <a:xfrm>
            <a:off x="533400" y="270539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algn="ctr">
              <a:defRPr sz="2000" b="1" spc="-10">
                <a:solidFill>
                  <a:srgbClr val="003E88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ru-RU" dirty="0"/>
              <a:t>Время работы в секундах </a:t>
            </a:r>
          </a:p>
        </p:txBody>
      </p:sp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9C1E3643-CA5B-4BE3-83BB-67C20E9C7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51152"/>
              </p:ext>
            </p:extLst>
          </p:nvPr>
        </p:nvGraphicFramePr>
        <p:xfrm>
          <a:off x="7415451" y="3134913"/>
          <a:ext cx="4238172" cy="3119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724">
                  <a:extLst>
                    <a:ext uri="{9D8B030D-6E8A-4147-A177-3AD203B41FA5}">
                      <a16:colId xmlns:a16="http://schemas.microsoft.com/office/drawing/2014/main" val="3633618443"/>
                    </a:ext>
                  </a:extLst>
                </a:gridCol>
                <a:gridCol w="1412724">
                  <a:extLst>
                    <a:ext uri="{9D8B030D-6E8A-4147-A177-3AD203B41FA5}">
                      <a16:colId xmlns:a16="http://schemas.microsoft.com/office/drawing/2014/main" val="2062975202"/>
                    </a:ext>
                  </a:extLst>
                </a:gridCol>
              </a:tblGrid>
              <a:tr h="356400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Номер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запуска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Dancing links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Генетический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98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2568192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135168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43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2605056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135168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98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2580480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188416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2596864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139264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2596864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139264</a:t>
                      </a:r>
                      <a:endParaRPr lang="ru-RU" sz="14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228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Среднее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2589491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147456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46D7CB6-73AC-4208-8959-D9A3F01FD6EF}"/>
              </a:ext>
            </a:extLst>
          </p:cNvPr>
          <p:cNvSpPr txBox="1"/>
          <p:nvPr/>
        </p:nvSpPr>
        <p:spPr>
          <a:xfrm>
            <a:off x="7415451" y="2673385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algn="ctr">
              <a:defRPr sz="2000" b="1" spc="-10">
                <a:solidFill>
                  <a:srgbClr val="003E88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ru-RU" dirty="0"/>
              <a:t>Использование памяти в байт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114E4-DD60-4EEF-9A4D-56564D38C0D0}"/>
              </a:ext>
            </a:extLst>
          </p:cNvPr>
          <p:cNvSpPr txBox="1"/>
          <p:nvPr/>
        </p:nvSpPr>
        <p:spPr>
          <a:xfrm>
            <a:off x="424470" y="1380133"/>
            <a:ext cx="11161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algn="ctr">
              <a:defRPr sz="2000" b="1" spc="-10">
                <a:solidFill>
                  <a:srgbClr val="003E88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ru-RU" b="0" dirty="0">
                <a:solidFill>
                  <a:schemeClr val="tx1"/>
                </a:solidFill>
              </a:rPr>
              <a:t>При размерах поля больше, чем 9х9 клеток, алгоритм </a:t>
            </a:r>
            <a:r>
              <a:rPr lang="en-US" b="0" dirty="0">
                <a:solidFill>
                  <a:schemeClr val="tx1"/>
                </a:solidFill>
              </a:rPr>
              <a:t>Back tracking </a:t>
            </a:r>
            <a:r>
              <a:rPr lang="ru-RU" b="0" dirty="0">
                <a:solidFill>
                  <a:schemeClr val="tx1"/>
                </a:solidFill>
              </a:rPr>
              <a:t>тратит огромное количество времени ( больше чем несколько минут), именно поэтому в этом анализе он не используется.</a:t>
            </a:r>
          </a:p>
        </p:txBody>
      </p:sp>
    </p:spTree>
    <p:extLst>
      <p:ext uri="{BB962C8B-B14F-4D97-AF65-F5344CB8AC3E}">
        <p14:creationId xmlns:p14="http://schemas.microsoft.com/office/powerpoint/2010/main" val="248147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01EBA2FB-3477-4B2D-BB98-3C9DC3419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70261"/>
            <a:ext cx="9569450" cy="502830"/>
          </a:xfrm>
          <a:prstGeom prst="rect">
            <a:avLst/>
          </a:prstGeom>
        </p:spPr>
        <p:txBody>
          <a:bodyPr vert="horz" wrap="square" lIns="0" tIns="1322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solidFill>
                  <a:schemeClr val="tx1"/>
                </a:solidFill>
              </a:rPr>
              <a:t>Итоговый анализ полученных данных</a:t>
            </a:r>
            <a:endParaRPr spc="-25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E65FFF11-3ED6-4091-9288-3CF8E6F2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41474"/>
              </p:ext>
            </p:extLst>
          </p:nvPr>
        </p:nvGraphicFramePr>
        <p:xfrm>
          <a:off x="5726437" y="2050614"/>
          <a:ext cx="5943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50">
                  <a:extLst>
                    <a:ext uri="{9D8B030D-6E8A-4147-A177-3AD203B41FA5}">
                      <a16:colId xmlns:a16="http://schemas.microsoft.com/office/drawing/2014/main" val="243210904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526521547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715420397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494564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Размеры поля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Back tracking</a:t>
                      </a:r>
                      <a:endParaRPr lang="ru-RU" sz="1400" b="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Dancing links</a:t>
                      </a:r>
                      <a:endParaRPr lang="ru-RU" sz="1400" b="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Генетический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8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4х4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0.000084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0.000207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0.000567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515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9х9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0.000970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0.002588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0.001900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629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25х25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0.223125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0.024879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3026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03DFC7-8F59-4CB6-B28B-5D1167CD878E}"/>
              </a:ext>
            </a:extLst>
          </p:cNvPr>
          <p:cNvSpPr txBox="1"/>
          <p:nvPr/>
        </p:nvSpPr>
        <p:spPr>
          <a:xfrm>
            <a:off x="5942075" y="1541028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algn="ctr">
              <a:defRPr sz="2000" b="1" spc="-10">
                <a:solidFill>
                  <a:srgbClr val="003E88"/>
                </a:solidFill>
                <a:latin typeface="Arial"/>
                <a:cs typeface="Arial"/>
              </a:defRPr>
            </a:lvl1pPr>
          </a:lstStyle>
          <a:p>
            <a:r>
              <a:rPr lang="ru-RU" dirty="0">
                <a:solidFill>
                  <a:schemeClr val="tx1"/>
                </a:solidFill>
              </a:rPr>
              <a:t>Время работы в секундах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744E83-7AEA-412A-A246-D1CAEDE5BB3B}"/>
              </a:ext>
            </a:extLst>
          </p:cNvPr>
          <p:cNvSpPr txBox="1"/>
          <p:nvPr/>
        </p:nvSpPr>
        <p:spPr>
          <a:xfrm>
            <a:off x="5955037" y="4413195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algn="ctr">
              <a:defRPr sz="2000" b="1" spc="-10">
                <a:solidFill>
                  <a:srgbClr val="003E88"/>
                </a:solidFill>
                <a:latin typeface="Arial"/>
                <a:cs typeface="Arial"/>
              </a:defRPr>
            </a:lvl1pPr>
          </a:lstStyle>
          <a:p>
            <a:r>
              <a:rPr lang="ru-RU" dirty="0">
                <a:solidFill>
                  <a:schemeClr val="tx1"/>
                </a:solidFill>
              </a:rPr>
              <a:t>Использование памяти в байт</a:t>
            </a:r>
          </a:p>
        </p:txBody>
      </p:sp>
      <p:graphicFrame>
        <p:nvGraphicFramePr>
          <p:cNvPr id="11" name="Таблица 8">
            <a:extLst>
              <a:ext uri="{FF2B5EF4-FFF2-40B4-BE49-F238E27FC236}">
                <a16:creationId xmlns:a16="http://schemas.microsoft.com/office/drawing/2014/main" id="{D5A7D0FD-8684-43CD-8C03-CE881E0F2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426068"/>
              </p:ext>
            </p:extLst>
          </p:nvPr>
        </p:nvGraphicFramePr>
        <p:xfrm>
          <a:off x="5703219" y="4813305"/>
          <a:ext cx="5943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50">
                  <a:extLst>
                    <a:ext uri="{9D8B030D-6E8A-4147-A177-3AD203B41FA5}">
                      <a16:colId xmlns:a16="http://schemas.microsoft.com/office/drawing/2014/main" val="243210904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526521547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715420397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494564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Размеры поля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Back tracking</a:t>
                      </a:r>
                      <a:endParaRPr lang="ru-RU" sz="1400" b="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Dancing links</a:t>
                      </a:r>
                      <a:endParaRPr lang="ru-RU" sz="1400" b="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Генетический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89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4х4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29491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16384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81100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515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9х9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52429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135987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100761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629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25х25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2589491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147456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3026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D987356-0ED6-4553-BCAA-CE3FD6D8E87D}"/>
              </a:ext>
            </a:extLst>
          </p:cNvPr>
          <p:cNvSpPr txBox="1"/>
          <p:nvPr/>
        </p:nvSpPr>
        <p:spPr>
          <a:xfrm>
            <a:off x="399287" y="2054502"/>
            <a:ext cx="53020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algn="ctr">
              <a:defRPr sz="2000" b="1" spc="-10">
                <a:solidFill>
                  <a:srgbClr val="003E88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ru-RU" b="0" dirty="0">
                <a:solidFill>
                  <a:schemeClr val="tx1"/>
                </a:solidFill>
              </a:rPr>
              <a:t>На основе полученных данных видно, что время работы алгоритмов существенно различается, особенно при большом количестве данных. Так же можем наблюдать разницу в использовании памяти. </a:t>
            </a:r>
          </a:p>
          <a:p>
            <a:pPr algn="l"/>
            <a:r>
              <a:rPr lang="ru-RU" b="0" dirty="0">
                <a:solidFill>
                  <a:schemeClr val="tx1"/>
                </a:solidFill>
              </a:rPr>
              <a:t>Максимальная разница в скорости работы – в 10 раз.</a:t>
            </a:r>
          </a:p>
          <a:p>
            <a:pPr algn="l"/>
            <a:r>
              <a:rPr lang="ru-RU" b="0" dirty="0">
                <a:solidFill>
                  <a:schemeClr val="tx1"/>
                </a:solidFill>
              </a:rPr>
              <a:t>Максимальная разница в использовании памяти – в 17 раз.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F006CDA-BB1D-4519-AD9F-D36111BAA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9569450" cy="502830"/>
          </a:xfrm>
          <a:prstGeom prst="rect">
            <a:avLst/>
          </a:prstGeom>
        </p:spPr>
        <p:txBody>
          <a:bodyPr vert="horz" wrap="square" lIns="0" tIns="1322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-457200" y="2568027"/>
            <a:ext cx="10835005" cy="3703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lang="ru-RU" sz="1800" b="1" spc="-55" dirty="0">
                <a:solidFill>
                  <a:schemeClr val="tx1"/>
                </a:solidFill>
                <a:latin typeface="Arial"/>
                <a:cs typeface="Arial"/>
              </a:rPr>
              <a:t>Выполненные задачи:</a:t>
            </a:r>
          </a:p>
          <a:p>
            <a:pPr marL="12700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ru-RU" sz="1800" b="1" spc="-55" dirty="0">
                <a:solidFill>
                  <a:schemeClr val="tx1"/>
                </a:solidFill>
                <a:latin typeface="Arial"/>
                <a:cs typeface="Arial"/>
              </a:rPr>
              <a:t>Изучены правила игры</a:t>
            </a:r>
            <a:r>
              <a:rPr lang="en-US" sz="1800" b="1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ru-RU" sz="1800" b="1" spc="-55" dirty="0">
                <a:solidFill>
                  <a:schemeClr val="tx1"/>
                </a:solidFill>
                <a:latin typeface="Arial"/>
                <a:cs typeface="Arial"/>
              </a:rPr>
              <a:t>«</a:t>
            </a:r>
            <a:r>
              <a:rPr lang="ru-RU" sz="1800" b="1" spc="-55" dirty="0" err="1">
                <a:solidFill>
                  <a:schemeClr val="tx1"/>
                </a:solidFill>
                <a:latin typeface="Arial"/>
                <a:cs typeface="Arial"/>
              </a:rPr>
              <a:t>Судоку</a:t>
            </a:r>
            <a:r>
              <a:rPr lang="ru-RU" sz="1800" b="1" spc="-55" dirty="0">
                <a:solidFill>
                  <a:schemeClr val="tx1"/>
                </a:solidFill>
                <a:latin typeface="Arial"/>
                <a:cs typeface="Arial"/>
              </a:rPr>
              <a:t>» : </a:t>
            </a:r>
            <a:r>
              <a:rPr lang="ru-RU" sz="1800" spc="-55" dirty="0">
                <a:solidFill>
                  <a:schemeClr val="tx1"/>
                </a:solidFill>
                <a:latin typeface="Arial"/>
                <a:cs typeface="Arial"/>
              </a:rPr>
              <a:t>как и какие числа могут находиться на игровом поле, какие могут быть его размеры</a:t>
            </a:r>
          </a:p>
          <a:p>
            <a:pPr marL="12700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ru-RU" b="1" spc="-55" dirty="0">
                <a:solidFill>
                  <a:schemeClr val="tx1"/>
                </a:solidFill>
                <a:latin typeface="Arial"/>
                <a:cs typeface="Arial"/>
              </a:rPr>
              <a:t>Проведен анализ существующих приложений и сайтов игры «</a:t>
            </a:r>
            <a:r>
              <a:rPr lang="ru-RU" b="1" spc="-55" dirty="0" err="1">
                <a:solidFill>
                  <a:schemeClr val="tx1"/>
                </a:solidFill>
                <a:latin typeface="Arial"/>
                <a:cs typeface="Arial"/>
              </a:rPr>
              <a:t>Судоку</a:t>
            </a:r>
            <a:r>
              <a:rPr lang="ru-RU" b="1" spc="-55" dirty="0">
                <a:solidFill>
                  <a:schemeClr val="tx1"/>
                </a:solidFill>
                <a:latin typeface="Arial"/>
                <a:cs typeface="Arial"/>
              </a:rPr>
              <a:t>»</a:t>
            </a:r>
            <a:endParaRPr lang="ru-RU" sz="1800" b="1" spc="-55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ru-RU" b="1" spc="-55" dirty="0">
                <a:solidFill>
                  <a:schemeClr val="tx1"/>
                </a:solidFill>
                <a:latin typeface="Arial"/>
                <a:cs typeface="Arial"/>
              </a:rPr>
              <a:t>Алгоритмы генерации поля: </a:t>
            </a:r>
            <a:r>
              <a:rPr lang="ru-RU" spc="-55" dirty="0">
                <a:solidFill>
                  <a:schemeClr val="tx1"/>
                </a:solidFill>
                <a:latin typeface="Arial"/>
                <a:cs typeface="Arial"/>
              </a:rPr>
              <a:t>были выбраны и реализованы алгоритмы заполнения игрового поля по правилам игры, также для дальнейшего анализа</a:t>
            </a:r>
          </a:p>
          <a:p>
            <a:pPr marL="1270000" indent="-342900">
              <a:spcBef>
                <a:spcPts val="100"/>
              </a:spcBef>
              <a:buFont typeface="+mj-lt"/>
              <a:buAutoNum type="arabicPeriod"/>
            </a:pPr>
            <a:r>
              <a:rPr lang="ru-RU" b="1" spc="-55" dirty="0">
                <a:solidFill>
                  <a:schemeClr val="tx1"/>
                </a:solidFill>
                <a:latin typeface="Arial"/>
                <a:cs typeface="Arial"/>
              </a:rPr>
              <a:t>Выполнен анализ алгоритмов генерации поля: </a:t>
            </a:r>
            <a:r>
              <a:rPr lang="ru-RU" spc="-55" dirty="0">
                <a:solidFill>
                  <a:schemeClr val="tx1"/>
                </a:solidFill>
                <a:latin typeface="Arial"/>
                <a:cs typeface="Arial"/>
              </a:rPr>
              <a:t>на основе полученных данных о скорости работы и затратах памяти был проведен анализ, наглядно показывающий разницу между алгоритмами заполнения игрового поля</a:t>
            </a:r>
          </a:p>
          <a:p>
            <a:pPr marL="12700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ru-RU" b="1" spc="-55" dirty="0">
                <a:solidFill>
                  <a:schemeClr val="tx1"/>
                </a:solidFill>
                <a:latin typeface="Arial"/>
                <a:cs typeface="Arial"/>
              </a:rPr>
              <a:t>Второстепенные а</a:t>
            </a:r>
            <a:r>
              <a:rPr lang="ru-RU" sz="1800" b="1" spc="-55" dirty="0">
                <a:solidFill>
                  <a:schemeClr val="tx1"/>
                </a:solidFill>
                <a:latin typeface="Arial"/>
                <a:cs typeface="Arial"/>
              </a:rPr>
              <a:t>лгоритмы и методы: </a:t>
            </a:r>
            <a:r>
              <a:rPr lang="ru-RU" sz="1800" spc="-55" dirty="0">
                <a:solidFill>
                  <a:schemeClr val="tx1"/>
                </a:solidFill>
                <a:latin typeface="Arial"/>
                <a:cs typeface="Arial"/>
              </a:rPr>
              <a:t>были реализованы алгоритмы и методы для корректной работы всего приложения и его функционала</a:t>
            </a:r>
          </a:p>
          <a:p>
            <a:pPr marL="927100">
              <a:lnSpc>
                <a:spcPct val="100000"/>
              </a:lnSpc>
              <a:spcBef>
                <a:spcPts val="100"/>
              </a:spcBef>
            </a:pPr>
            <a:endParaRPr lang="ru-RU" b="1" spc="-55" dirty="0">
              <a:solidFill>
                <a:schemeClr val="tx1"/>
              </a:solidFill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lang="ru-RU" b="1" spc="-55" dirty="0">
                <a:solidFill>
                  <a:schemeClr val="tx1"/>
                </a:solidFill>
                <a:latin typeface="Arial"/>
                <a:cs typeface="Arial"/>
              </a:rPr>
              <a:t>Поставленные цели и задачи были выполнены.</a:t>
            </a:r>
            <a:endParaRPr lang="ru-RU" sz="1800" b="1" spc="-55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4D2FA04-DA93-4B9B-8535-8C2130D76FED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11353800" cy="1241494"/>
          </a:xfrm>
          <a:prstGeom prst="rect">
            <a:avLst/>
          </a:prstGeom>
        </p:spPr>
        <p:txBody>
          <a:bodyPr vert="horz" wrap="square" lIns="0" tIns="132207" rIns="0" bIns="0" rtlCol="0">
            <a:spAutoFit/>
          </a:bodyPr>
          <a:lstStyle>
            <a:lvl1pPr>
              <a:defRPr sz="2400" b="1" i="0">
                <a:solidFill>
                  <a:srgbClr val="005AA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1800" b="0" spc="-10" dirty="0">
                <a:solidFill>
                  <a:schemeClr val="tx1"/>
                </a:solidFill>
              </a:rPr>
              <a:t>В итоге было разработано игровое приложение «</a:t>
            </a:r>
            <a:r>
              <a:rPr lang="ru-RU" sz="1800" b="0" spc="-10" dirty="0" err="1">
                <a:solidFill>
                  <a:schemeClr val="tx1"/>
                </a:solidFill>
              </a:rPr>
              <a:t>Судоку</a:t>
            </a:r>
            <a:r>
              <a:rPr lang="ru-RU" sz="1800" b="0" spc="-10" dirty="0">
                <a:solidFill>
                  <a:schemeClr val="tx1"/>
                </a:solidFill>
              </a:rPr>
              <a:t>», на основе которого был проведен анализ алгоритмов генерации игрового поля. По результатам анализа видно, что алгоритмы, решающие одинаковую задачу, выполняют ее за разное время и тратят на это разное количество памяти. Эта разница может существенно влиять на работу программы при больших объемах данных.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0F7EA5B-731E-4F69-8311-13C7C5439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/>
          <p:nvPr/>
        </p:nvSpPr>
        <p:spPr>
          <a:xfrm>
            <a:off x="453454" y="856943"/>
            <a:ext cx="2195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tx1"/>
                </a:solidFill>
                <a:latin typeface="Arial"/>
                <a:cs typeface="Arial"/>
              </a:rPr>
              <a:t>Цель</a:t>
            </a:r>
            <a:r>
              <a:rPr sz="2400" b="1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/>
                <a:cs typeface="Arial"/>
              </a:rPr>
              <a:t>и</a:t>
            </a:r>
            <a:r>
              <a:rPr sz="2400" b="1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chemeClr val="tx1"/>
                </a:solidFill>
                <a:latin typeface="Arial"/>
                <a:cs typeface="Arial"/>
              </a:rPr>
              <a:t>задачи</a:t>
            </a:r>
            <a:endParaRPr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7444" y="3321892"/>
            <a:ext cx="9887585" cy="792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dirty="0" err="1">
                <a:solidFill>
                  <a:schemeClr val="tx1"/>
                </a:solidFill>
              </a:rPr>
              <a:t>Цель</a:t>
            </a:r>
            <a:r>
              <a:rPr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0" dirty="0">
                <a:solidFill>
                  <a:schemeClr val="tx1"/>
                </a:solidFill>
              </a:rPr>
              <a:t>разработка игрового приложения «</a:t>
            </a:r>
            <a:r>
              <a:rPr lang="ru-RU" b="0" dirty="0" err="1">
                <a:solidFill>
                  <a:schemeClr val="tx1"/>
                </a:solidFill>
              </a:rPr>
              <a:t>Судоку</a:t>
            </a:r>
            <a:r>
              <a:rPr lang="ru-RU" b="0" dirty="0">
                <a:solidFill>
                  <a:schemeClr val="tx1"/>
                </a:solidFill>
              </a:rPr>
              <a:t>», и на его основе провести анализ работы алгоритмов генерации игрового поля.</a:t>
            </a:r>
            <a:endParaRPr b="0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372" y="3879831"/>
            <a:ext cx="10681335" cy="2635786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400" b="1" spc="-10" dirty="0">
                <a:solidFill>
                  <a:schemeClr val="tx1"/>
                </a:solidFill>
                <a:latin typeface="Arial"/>
                <a:cs typeface="Arial"/>
              </a:rPr>
              <a:t>Задачи:</a:t>
            </a:r>
            <a:endParaRPr sz="2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356870" algn="l"/>
              </a:tabLst>
            </a:pPr>
            <a:r>
              <a:rPr lang="ru-RU" sz="2400" dirty="0">
                <a:solidFill>
                  <a:schemeClr val="tx1"/>
                </a:solidFill>
                <a:latin typeface="Microsoft Sans Serif"/>
                <a:cs typeface="Microsoft Sans Serif"/>
              </a:rPr>
              <a:t>Изучить правила игры «</a:t>
            </a:r>
            <a:r>
              <a:rPr lang="ru-RU" sz="2400" dirty="0" err="1">
                <a:solidFill>
                  <a:schemeClr val="tx1"/>
                </a:solidFill>
                <a:latin typeface="Microsoft Sans Serif"/>
                <a:cs typeface="Microsoft Sans Serif"/>
              </a:rPr>
              <a:t>Судоку</a:t>
            </a:r>
            <a:r>
              <a:rPr lang="ru-RU" sz="2400" dirty="0">
                <a:solidFill>
                  <a:schemeClr val="tx1"/>
                </a:solidFill>
                <a:latin typeface="Microsoft Sans Serif"/>
                <a:cs typeface="Microsoft Sans Serif"/>
              </a:rPr>
              <a:t>»</a:t>
            </a:r>
            <a:endParaRPr sz="2400" dirty="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pPr marL="356870" indent="-344170">
              <a:lnSpc>
                <a:spcPct val="100000"/>
              </a:lnSpc>
              <a:spcBef>
                <a:spcPts val="1535"/>
              </a:spcBef>
              <a:buAutoNum type="arabicPeriod"/>
              <a:tabLst>
                <a:tab pos="356870" algn="l"/>
              </a:tabLst>
            </a:pPr>
            <a:r>
              <a:rPr lang="ru-RU" sz="2400" dirty="0">
                <a:solidFill>
                  <a:schemeClr val="tx1"/>
                </a:solidFill>
                <a:latin typeface="Microsoft Sans Serif"/>
                <a:cs typeface="Microsoft Sans Serif"/>
              </a:rPr>
              <a:t>Выбрать методы и реализовать алгоритмы заполнения игрового поля</a:t>
            </a:r>
            <a:endParaRPr sz="2400" dirty="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pPr marL="356870" marR="462280" indent="-344805">
              <a:lnSpc>
                <a:spcPct val="110000"/>
              </a:lnSpc>
              <a:spcBef>
                <a:spcPts val="1205"/>
              </a:spcBef>
              <a:buAutoNum type="arabicPeriod"/>
              <a:tabLst>
                <a:tab pos="356870" algn="l"/>
              </a:tabLst>
            </a:pPr>
            <a:r>
              <a:rPr lang="ru-RU" sz="2400" dirty="0">
                <a:solidFill>
                  <a:schemeClr val="tx1"/>
                </a:solidFill>
                <a:latin typeface="Microsoft Sans Serif"/>
                <a:cs typeface="Microsoft Sans Serif"/>
              </a:rPr>
              <a:t>После разработки приложения провести анализ алгоритмов на скорость работы и затраты памяти</a:t>
            </a:r>
            <a:endParaRPr sz="2400"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60E56-39B3-487C-BBF9-4B8E61ABA51D}"/>
              </a:ext>
            </a:extLst>
          </p:cNvPr>
          <p:cNvSpPr txBox="1"/>
          <p:nvPr/>
        </p:nvSpPr>
        <p:spPr>
          <a:xfrm>
            <a:off x="477807" y="1479015"/>
            <a:ext cx="9977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Актуальность: </a:t>
            </a:r>
            <a:r>
              <a:rPr lang="ru-RU" sz="24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практическая демонстрация важности выбора какого-либо алгоритма или метода при проектировании и разработки ПО. Этот выбор существенно влияет на работу всего продукта, в частности на скорость выполнения, надежность системы и масштабируемость.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6D2C627-6859-44E7-9C49-1A7C3BC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98511"/>
            <a:ext cx="9569450" cy="502830"/>
          </a:xfrm>
          <a:prstGeom prst="rect">
            <a:avLst/>
          </a:prstGeom>
        </p:spPr>
        <p:txBody>
          <a:bodyPr vert="horz" wrap="square" lIns="0" tIns="1322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>
                <a:solidFill>
                  <a:schemeClr val="tx1"/>
                </a:solidFill>
              </a:rPr>
              <a:t>Об игре «</a:t>
            </a:r>
            <a:r>
              <a:rPr lang="ru-RU" spc="-10" dirty="0" err="1">
                <a:solidFill>
                  <a:schemeClr val="tx1"/>
                </a:solidFill>
              </a:rPr>
              <a:t>Судоку</a:t>
            </a:r>
            <a:r>
              <a:rPr lang="ru-RU" spc="-10" dirty="0">
                <a:solidFill>
                  <a:schemeClr val="tx1"/>
                </a:solidFill>
              </a:rPr>
              <a:t>»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916" y="1474828"/>
            <a:ext cx="7234023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solidFill>
                  <a:schemeClr val="tx1"/>
                </a:solidFill>
                <a:latin typeface="Microsoft Sans Serif"/>
                <a:cs typeface="Microsoft Sans Serif"/>
              </a:rPr>
              <a:t>Игра «</a:t>
            </a:r>
            <a:r>
              <a:rPr lang="ru-RU" dirty="0" err="1">
                <a:solidFill>
                  <a:schemeClr val="tx1"/>
                </a:solidFill>
                <a:latin typeface="Microsoft Sans Serif"/>
                <a:cs typeface="Microsoft Sans Serif"/>
              </a:rPr>
              <a:t>Судоку</a:t>
            </a:r>
            <a:r>
              <a:rPr lang="ru-RU" dirty="0">
                <a:solidFill>
                  <a:schemeClr val="tx1"/>
                </a:solidFill>
                <a:latin typeface="Microsoft Sans Serif"/>
                <a:cs typeface="Microsoft Sans Serif"/>
              </a:rPr>
              <a:t>» - это популярная головоломка с числами, которая стала известна благодаря японским журналам. В Японии впервые эту игру опубликовали в журнале «</a:t>
            </a:r>
            <a:r>
              <a:rPr lang="ru-RU" dirty="0" err="1">
                <a:solidFill>
                  <a:schemeClr val="tx1"/>
                </a:solidFill>
                <a:latin typeface="Microsoft Sans Serif"/>
                <a:cs typeface="Microsoft Sans Serif"/>
              </a:rPr>
              <a:t>Nikoli</a:t>
            </a:r>
            <a:r>
              <a:rPr lang="ru-RU" dirty="0">
                <a:solidFill>
                  <a:schemeClr val="tx1"/>
                </a:solidFill>
                <a:latin typeface="Microsoft Sans Serif"/>
                <a:cs typeface="Microsoft Sans Serif"/>
              </a:rPr>
              <a:t>» в 1984-1985 годах. Саму игру придумал американский архитектор Говард </a:t>
            </a:r>
            <a:r>
              <a:rPr lang="ru-RU" dirty="0" err="1">
                <a:solidFill>
                  <a:schemeClr val="tx1"/>
                </a:solidFill>
                <a:latin typeface="Microsoft Sans Serif"/>
                <a:cs typeface="Microsoft Sans Serif"/>
              </a:rPr>
              <a:t>Гарнс</a:t>
            </a:r>
            <a:r>
              <a:rPr lang="ru-RU" dirty="0">
                <a:solidFill>
                  <a:schemeClr val="tx1"/>
                </a:solidFill>
                <a:latin typeface="Microsoft Sans Serif"/>
                <a:cs typeface="Microsoft Sans Serif"/>
              </a:rPr>
              <a:t> и опубликовал ее в журнале «</a:t>
            </a:r>
            <a:r>
              <a:rPr lang="en-US" dirty="0">
                <a:solidFill>
                  <a:schemeClr val="tx1"/>
                </a:solidFill>
                <a:latin typeface="Microsoft Sans Serif"/>
                <a:cs typeface="Microsoft Sans Serif"/>
              </a:rPr>
              <a:t>Dell Puzzle Magazine</a:t>
            </a:r>
            <a:r>
              <a:rPr lang="ru-RU" dirty="0">
                <a:solidFill>
                  <a:schemeClr val="tx1"/>
                </a:solidFill>
                <a:latin typeface="Microsoft Sans Serif"/>
                <a:cs typeface="Microsoft Sans Serif"/>
              </a:rPr>
              <a:t>» в 1979 году. Она была переделана из другой игры швейцарского физика и математика Леонарда Эйлера «Магический квадрат».</a:t>
            </a:r>
            <a:endParaRPr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377" y="3431356"/>
            <a:ext cx="5257800" cy="283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solidFill>
                  <a:schemeClr val="tx1"/>
                </a:solidFill>
                <a:latin typeface="Microsoft Sans Serif"/>
                <a:cs typeface="Microsoft Sans Serif"/>
              </a:rPr>
              <a:t>Правила игры: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Microsoft Sans Serif"/>
                <a:cs typeface="Microsoft Sans Serif"/>
              </a:rPr>
              <a:t>Классическим игровым полем является квадрат 9х9 клеток, который внутри разделен на малые квадраты со сторонами 3х3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Microsoft Sans Serif"/>
                <a:cs typeface="Microsoft Sans Serif"/>
              </a:rPr>
              <a:t>В ячейки поля помещаются числа от 1 до 9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Microsoft Sans Serif"/>
                <a:cs typeface="Microsoft Sans Serif"/>
              </a:rPr>
              <a:t>Эти числа не должны повторятся в строках, столбцах и малых квадратах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Microsoft Sans Serif"/>
                <a:cs typeface="Microsoft Sans Serif"/>
              </a:rPr>
              <a:t>В начале игры часть клеток уже заполнена и таким образом задается сложность игры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B073B36-DA8C-47CF-AEC4-F287B968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97" y="3124200"/>
            <a:ext cx="2938463" cy="30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4B8DAC-0714-46BD-A2D1-4ED3FFC6E3EC}"/>
              </a:ext>
            </a:extLst>
          </p:cNvPr>
          <p:cNvSpPr txBox="1"/>
          <p:nvPr/>
        </p:nvSpPr>
        <p:spPr>
          <a:xfrm>
            <a:off x="8383855" y="2694238"/>
            <a:ext cx="3164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spc="-10" dirty="0">
                <a:solidFill>
                  <a:schemeClr val="tx1"/>
                </a:solidFill>
                <a:latin typeface="Arial"/>
                <a:cs typeface="Arial"/>
              </a:rPr>
              <a:t>Пример игры «</a:t>
            </a:r>
            <a:r>
              <a:rPr lang="ru-RU" sz="2000" b="1" spc="-10" dirty="0" err="1">
                <a:solidFill>
                  <a:schemeClr val="tx1"/>
                </a:solidFill>
                <a:latin typeface="Arial"/>
                <a:cs typeface="Arial"/>
              </a:rPr>
              <a:t>Судоку</a:t>
            </a:r>
            <a:r>
              <a:rPr lang="ru-RU" sz="2000" b="1" spc="-10" dirty="0">
                <a:solidFill>
                  <a:schemeClr val="tx1"/>
                </a:solidFill>
                <a:latin typeface="Arial"/>
                <a:cs typeface="Arial"/>
              </a:rPr>
              <a:t>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DC4F001-27B1-4FD2-A1B9-2BAE2B220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13370"/>
            <a:ext cx="9569450" cy="502830"/>
          </a:xfrm>
          <a:prstGeom prst="rect">
            <a:avLst/>
          </a:prstGeom>
        </p:spPr>
        <p:txBody>
          <a:bodyPr vert="horz" wrap="square" lIns="0" tIns="1322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solidFill>
                  <a:schemeClr val="tx1"/>
                </a:solidFill>
              </a:rPr>
              <a:t>Существующие аналоги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игры «</a:t>
            </a:r>
            <a:r>
              <a:rPr lang="ru-RU" dirty="0" err="1">
                <a:solidFill>
                  <a:schemeClr val="tx1"/>
                </a:solidFill>
              </a:rPr>
              <a:t>Судоку</a:t>
            </a:r>
            <a:r>
              <a:rPr lang="ru-RU" dirty="0">
                <a:solidFill>
                  <a:schemeClr val="tx1"/>
                </a:solidFill>
              </a:rPr>
              <a:t>»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E1BF5D-2CBE-4C0C-9A5A-4A42F86E7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374" y="1929599"/>
            <a:ext cx="2590800" cy="431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569BD6-B3B2-4E13-AD69-C446C2016810}"/>
              </a:ext>
            </a:extLst>
          </p:cNvPr>
          <p:cNvSpPr txBox="1"/>
          <p:nvPr/>
        </p:nvSpPr>
        <p:spPr>
          <a:xfrm>
            <a:off x="4497333" y="1413229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spc="-25" dirty="0">
                <a:solidFill>
                  <a:schemeClr val="tx1"/>
                </a:solidFill>
                <a:latin typeface="Arial"/>
                <a:cs typeface="Arial"/>
              </a:rPr>
              <a:t>Игра с сайта </a:t>
            </a:r>
            <a:r>
              <a:rPr lang="en-US" sz="2000" b="1" spc="-25" dirty="0">
                <a:solidFill>
                  <a:schemeClr val="tx1"/>
                </a:solidFill>
                <a:latin typeface="Arial"/>
                <a:cs typeface="Arial"/>
              </a:rPr>
              <a:t>playhop.com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ru-RU" sz="2000" b="1" spc="-10" dirty="0">
              <a:solidFill>
                <a:srgbClr val="003E88"/>
              </a:solidFill>
              <a:latin typeface="Arial"/>
              <a:cs typeface="Arial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2D57CD-D629-42D1-9926-173BD6869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88" y="1937718"/>
            <a:ext cx="4582271" cy="2650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F36162-F358-4620-A0EB-E78981BAC4F1}"/>
              </a:ext>
            </a:extLst>
          </p:cNvPr>
          <p:cNvSpPr txBox="1"/>
          <p:nvPr/>
        </p:nvSpPr>
        <p:spPr>
          <a:xfrm>
            <a:off x="641764" y="1418728"/>
            <a:ext cx="3666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spc="-25" dirty="0">
                <a:solidFill>
                  <a:schemeClr val="tx1"/>
                </a:solidFill>
                <a:latin typeface="Arial"/>
                <a:cs typeface="Arial"/>
              </a:rPr>
              <a:t>Игра с сайта </a:t>
            </a:r>
            <a:r>
              <a:rPr lang="en-US" sz="2000" b="1" spc="-25" dirty="0">
                <a:solidFill>
                  <a:schemeClr val="tx1"/>
                </a:solidFill>
                <a:latin typeface="Arial"/>
                <a:cs typeface="Arial"/>
              </a:rPr>
              <a:t>sudokuparty.ru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ru-RU" sz="2000" b="1" spc="-10" dirty="0">
              <a:solidFill>
                <a:srgbClr val="003E88"/>
              </a:solidFill>
              <a:latin typeface="Arial"/>
              <a:cs typeface="Arial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C013C1B-1361-4538-B97E-7969DFCD3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826" y="2121115"/>
            <a:ext cx="4153682" cy="26505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4EC1FE-2670-4C19-8697-E5CE9191AC75}"/>
              </a:ext>
            </a:extLst>
          </p:cNvPr>
          <p:cNvSpPr txBox="1"/>
          <p:nvPr/>
        </p:nvSpPr>
        <p:spPr>
          <a:xfrm>
            <a:off x="7987845" y="1413229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spc="-25" dirty="0">
                <a:solidFill>
                  <a:schemeClr val="tx1"/>
                </a:solidFill>
                <a:latin typeface="Arial"/>
                <a:cs typeface="Arial"/>
              </a:rPr>
              <a:t>Игра с сайта </a:t>
            </a:r>
            <a:r>
              <a:rPr lang="en-US" sz="2000" b="1" spc="-25" dirty="0">
                <a:solidFill>
                  <a:schemeClr val="tx1"/>
                </a:solidFill>
                <a:latin typeface="Arial"/>
                <a:cs typeface="Arial"/>
              </a:rPr>
              <a:t>sudoku.com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endParaRPr lang="ru-RU" sz="2000" b="1" spc="-10" dirty="0">
              <a:solidFill>
                <a:srgbClr val="003E88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F2E22E1C-84BD-441B-9869-EC7757DC7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7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29FCE6-17AE-4664-8F63-4E9A710F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0" y="844841"/>
            <a:ext cx="7335201" cy="36933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Алгоритмы генерации игрового поля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7D3BB8-2941-57C6-7E9E-AED9BAD3BC3F}"/>
              </a:ext>
            </a:extLst>
          </p:cNvPr>
          <p:cNvSpPr/>
          <p:nvPr/>
        </p:nvSpPr>
        <p:spPr>
          <a:xfrm>
            <a:off x="1" y="1219200"/>
            <a:ext cx="4026848" cy="56388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50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000" dirty="0">
              <a:solidFill>
                <a:schemeClr val="tx2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993A51E0-594E-4829-B37D-2694C1C3ED60}"/>
              </a:ext>
            </a:extLst>
          </p:cNvPr>
          <p:cNvSpPr txBox="1">
            <a:spLocks/>
          </p:cNvSpPr>
          <p:nvPr/>
        </p:nvSpPr>
        <p:spPr>
          <a:xfrm>
            <a:off x="6456362" y="4065973"/>
            <a:ext cx="5184775" cy="2315777"/>
          </a:xfrm>
          <a:prstGeom prst="rect">
            <a:avLst/>
          </a:prstGeom>
        </p:spPr>
        <p:txBody>
          <a:bodyPr vert="horz" lIns="0" tIns="0" rIns="0" bIns="0" numCol="1" spcCol="72000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buClr>
                <a:schemeClr val="accent1">
                  <a:lumMod val="50000"/>
                </a:schemeClr>
              </a:buClr>
              <a:buSzPct val="120000"/>
              <a:buFont typeface="Wingdings" panose="05000000000000000000" pitchFamily="2" charset="2"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buClr>
                <a:schemeClr val="accent1">
                  <a:lumMod val="50000"/>
                </a:schemeClr>
              </a:buClr>
              <a:buFont typeface="+mj-lt"/>
              <a:buNone/>
              <a:tabLst>
                <a:tab pos="2698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1463" indent="-271463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buFont typeface="Wingdings" panose="05000000000000000000" pitchFamily="2" charset="2"/>
              <a:buChar char="§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buFont typeface="+mj-lt"/>
              <a:buAutoNum type="arabicPeriod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marR="0" lvl="5" indent="-271463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24283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B6AA89-6754-6339-73E5-A7D1593868E7}"/>
              </a:ext>
            </a:extLst>
          </p:cNvPr>
          <p:cNvGrpSpPr/>
          <p:nvPr/>
        </p:nvGrpSpPr>
        <p:grpSpPr>
          <a:xfrm>
            <a:off x="249484" y="1307631"/>
            <a:ext cx="4271878" cy="3700271"/>
            <a:chOff x="249484" y="1307631"/>
            <a:chExt cx="4271878" cy="3700271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4E00A38-C754-6FBD-275C-39003E21145B}"/>
                </a:ext>
              </a:extLst>
            </p:cNvPr>
            <p:cNvSpPr/>
            <p:nvPr/>
          </p:nvSpPr>
          <p:spPr>
            <a:xfrm rot="5400000">
              <a:off x="3665369" y="1940150"/>
              <a:ext cx="1217471" cy="494515"/>
            </a:xfrm>
            <a:prstGeom prst="triangl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000" dirty="0">
                <a:solidFill>
                  <a:schemeClr val="tx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542521-97BA-E216-168F-AD911AD6FC21}"/>
                </a:ext>
              </a:extLst>
            </p:cNvPr>
            <p:cNvSpPr txBox="1"/>
            <p:nvPr/>
          </p:nvSpPr>
          <p:spPr>
            <a:xfrm>
              <a:off x="1335297" y="1307631"/>
              <a:ext cx="191246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D35393-400D-6DFF-E416-AA4FF7BE0C37}"/>
                </a:ext>
              </a:extLst>
            </p:cNvPr>
            <p:cNvSpPr txBox="1"/>
            <p:nvPr/>
          </p:nvSpPr>
          <p:spPr>
            <a:xfrm>
              <a:off x="249484" y="3376686"/>
              <a:ext cx="341642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Backtracking</a:t>
              </a:r>
              <a:endParaRPr lang="ru-RU" sz="2000" b="1" dirty="0">
                <a:solidFill>
                  <a:schemeClr val="bg1"/>
                </a:solidFill>
              </a:endParaRPr>
            </a:p>
            <a:p>
              <a:pPr algn="ctr"/>
              <a:endParaRPr lang="ru-RU" sz="2000" dirty="0">
                <a:solidFill>
                  <a:schemeClr val="bg1"/>
                </a:solidFill>
              </a:endParaRPr>
            </a:p>
            <a:p>
              <a:pPr algn="ctr"/>
              <a:r>
                <a:rPr lang="ru-RU" sz="2000" dirty="0">
                  <a:solidFill>
                    <a:schemeClr val="bg1"/>
                  </a:solidFill>
                </a:rPr>
                <a:t>Рекурсивный итерационный метод, использующий перебор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7B6578-F66F-87EA-A9DE-E5E1D20408DD}"/>
              </a:ext>
            </a:extLst>
          </p:cNvPr>
          <p:cNvGrpSpPr/>
          <p:nvPr/>
        </p:nvGrpSpPr>
        <p:grpSpPr>
          <a:xfrm>
            <a:off x="8165151" y="1219006"/>
            <a:ext cx="4616141" cy="5638800"/>
            <a:chOff x="8165151" y="1219006"/>
            <a:chExt cx="4616141" cy="5638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46C69B-98EE-F58D-A39C-FB8BB5ACCBE0}"/>
                </a:ext>
              </a:extLst>
            </p:cNvPr>
            <p:cNvSpPr/>
            <p:nvPr/>
          </p:nvSpPr>
          <p:spPr>
            <a:xfrm>
              <a:off x="8165151" y="1219006"/>
              <a:ext cx="4026850" cy="56388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50000">
                  <a:srgbClr val="D60093">
                    <a:shade val="67500"/>
                    <a:satMod val="115000"/>
                  </a:srgbClr>
                </a:gs>
                <a:gs pos="100000">
                  <a:srgbClr val="D6009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0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6F7472-3EB5-B623-5B1A-532A5A49E20B}"/>
                </a:ext>
              </a:extLst>
            </p:cNvPr>
            <p:cNvSpPr txBox="1"/>
            <p:nvPr/>
          </p:nvSpPr>
          <p:spPr>
            <a:xfrm>
              <a:off x="9632014" y="1307630"/>
              <a:ext cx="314927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3</a:t>
              </a:r>
              <a:endParaRPr lang="ru-RU" sz="14000" dirty="0">
                <a:solidFill>
                  <a:schemeClr val="bg1"/>
                </a:solidFill>
                <a:latin typeface="Franklin Gothic Heavy" panose="020B09030201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61A4FA-D07D-8F57-9DBE-A6F5F43F4EBE}"/>
                </a:ext>
              </a:extLst>
            </p:cNvPr>
            <p:cNvSpPr txBox="1"/>
            <p:nvPr/>
          </p:nvSpPr>
          <p:spPr>
            <a:xfrm>
              <a:off x="8647315" y="3278727"/>
              <a:ext cx="3416423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b="1" dirty="0">
                  <a:solidFill>
                    <a:schemeClr val="bg1"/>
                  </a:solidFill>
                </a:rPr>
                <a:t>Генетический</a:t>
              </a:r>
            </a:p>
            <a:p>
              <a:pPr algn="ctr"/>
              <a:endParaRPr lang="ru-RU" sz="2000" dirty="0">
                <a:solidFill>
                  <a:schemeClr val="bg1"/>
                </a:solidFill>
              </a:endParaRPr>
            </a:p>
            <a:p>
              <a:pPr algn="ctr"/>
              <a:r>
                <a:rPr lang="ru-RU" dirty="0">
                  <a:solidFill>
                    <a:schemeClr val="bg1"/>
                  </a:solidFill>
                </a:rPr>
                <a:t>Эвристический алгоритм, использующий методы аналогичные естественному отбору в природе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83E1A-CD68-2F84-5C12-27F8F9058DB6}"/>
              </a:ext>
            </a:extLst>
          </p:cNvPr>
          <p:cNvSpPr/>
          <p:nvPr/>
        </p:nvSpPr>
        <p:spPr>
          <a:xfrm>
            <a:off x="4026846" y="1219006"/>
            <a:ext cx="4138307" cy="56388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80000"/>
                  <a:lumMod val="75000"/>
                  <a:lumOff val="25000"/>
                </a:scheme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000" dirty="0">
              <a:solidFill>
                <a:schemeClr val="tx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B00FB0-661F-42B4-BE37-7E191B2AF08D}"/>
              </a:ext>
            </a:extLst>
          </p:cNvPr>
          <p:cNvGrpSpPr/>
          <p:nvPr/>
        </p:nvGrpSpPr>
        <p:grpSpPr>
          <a:xfrm>
            <a:off x="4359184" y="1214173"/>
            <a:ext cx="4300483" cy="3634214"/>
            <a:chOff x="4359184" y="1214173"/>
            <a:chExt cx="4300483" cy="3634214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4B117CC-5046-0AF8-AB0A-FB2E05931499}"/>
                </a:ext>
              </a:extLst>
            </p:cNvPr>
            <p:cNvSpPr/>
            <p:nvPr/>
          </p:nvSpPr>
          <p:spPr>
            <a:xfrm rot="5400000">
              <a:off x="7803674" y="1936034"/>
              <a:ext cx="1217471" cy="494515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100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92A6A3-877F-BA9C-4C0F-32EC27BC8F5F}"/>
                </a:ext>
              </a:extLst>
            </p:cNvPr>
            <p:cNvSpPr txBox="1"/>
            <p:nvPr/>
          </p:nvSpPr>
          <p:spPr>
            <a:xfrm>
              <a:off x="5439811" y="1214173"/>
              <a:ext cx="203280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2</a:t>
              </a:r>
              <a:endParaRPr lang="ru-RU" sz="14000" dirty="0">
                <a:solidFill>
                  <a:schemeClr val="bg1"/>
                </a:solidFill>
                <a:latin typeface="Franklin Gothic Heavy" panose="020B09030201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83BC41-880E-456A-F0A5-1669F729B30E}"/>
                </a:ext>
              </a:extLst>
            </p:cNvPr>
            <p:cNvSpPr txBox="1"/>
            <p:nvPr/>
          </p:nvSpPr>
          <p:spPr>
            <a:xfrm>
              <a:off x="4359184" y="3278727"/>
              <a:ext cx="341642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Dancing links</a:t>
              </a:r>
              <a:endParaRPr lang="ru-RU" sz="2000" b="1" dirty="0">
                <a:solidFill>
                  <a:schemeClr val="bg1"/>
                </a:solidFill>
              </a:endParaRPr>
            </a:p>
            <a:p>
              <a:pPr algn="ctr"/>
              <a:endParaRPr lang="ru-RU" sz="2000" dirty="0">
                <a:solidFill>
                  <a:schemeClr val="bg1"/>
                </a:solidFill>
              </a:endParaRPr>
            </a:p>
            <a:p>
              <a:pPr algn="ctr"/>
              <a:r>
                <a:rPr lang="ru-RU" dirty="0">
                  <a:solidFill>
                    <a:schemeClr val="bg1"/>
                  </a:solidFill>
                </a:rPr>
                <a:t>Рекурсивный метод, который основывается на работе двусвязного списка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3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1E9A4C2-E0D7-4715-8F07-3CA582CA4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53" y="882338"/>
            <a:ext cx="9569450" cy="502830"/>
          </a:xfrm>
          <a:prstGeom prst="rect">
            <a:avLst/>
          </a:prstGeom>
        </p:spPr>
        <p:txBody>
          <a:bodyPr vert="horz" wrap="square" lIns="0" tIns="1322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solidFill>
                  <a:schemeClr val="tx1"/>
                </a:solidFill>
              </a:rPr>
              <a:t>Окна игрового приложения</a:t>
            </a:r>
            <a:endParaRPr spc="-25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2131-AB7A-4658-8759-7896F1164161}"/>
              </a:ext>
            </a:extLst>
          </p:cNvPr>
          <p:cNvSpPr txBox="1"/>
          <p:nvPr/>
        </p:nvSpPr>
        <p:spPr>
          <a:xfrm>
            <a:off x="913744" y="1721906"/>
            <a:ext cx="366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spc="-10" dirty="0">
                <a:solidFill>
                  <a:schemeClr val="tx1"/>
                </a:solidFill>
                <a:latin typeface="Arial"/>
                <a:cs typeface="Arial"/>
              </a:rPr>
              <a:t>Главное окно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065985-D116-430B-A60E-2403A02991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2153" y="2122016"/>
            <a:ext cx="4610100" cy="2781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1A2BAC-512F-41D7-9675-F6B34F8C5429}"/>
              </a:ext>
            </a:extLst>
          </p:cNvPr>
          <p:cNvSpPr txBox="1"/>
          <p:nvPr/>
        </p:nvSpPr>
        <p:spPr>
          <a:xfrm>
            <a:off x="7212257" y="1696836"/>
            <a:ext cx="366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spc="-10" dirty="0">
                <a:solidFill>
                  <a:schemeClr val="tx1"/>
                </a:solidFill>
                <a:latin typeface="Arial"/>
                <a:cs typeface="Arial"/>
              </a:rPr>
              <a:t>Окно настроек игры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A6ECD5-689B-4C02-B656-B533C055D0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64416" y="2062438"/>
            <a:ext cx="55626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B8101DC-B59E-4F9B-B5B2-75250ABBB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775" y="797023"/>
            <a:ext cx="9569450" cy="502830"/>
          </a:xfrm>
          <a:prstGeom prst="rect">
            <a:avLst/>
          </a:prstGeom>
        </p:spPr>
        <p:txBody>
          <a:bodyPr vert="horz" wrap="square" lIns="0" tIns="1322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solidFill>
                  <a:schemeClr val="tx1"/>
                </a:solidFill>
              </a:rPr>
              <a:t>Окна игрового приложения</a:t>
            </a:r>
            <a:endParaRPr spc="-25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14B86-9AD9-4743-9143-94D0A87167DD}"/>
              </a:ext>
            </a:extLst>
          </p:cNvPr>
          <p:cNvSpPr txBox="1"/>
          <p:nvPr/>
        </p:nvSpPr>
        <p:spPr>
          <a:xfrm>
            <a:off x="985942" y="1408696"/>
            <a:ext cx="320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spc="-10" dirty="0">
                <a:solidFill>
                  <a:schemeClr val="tx1"/>
                </a:solidFill>
                <a:latin typeface="Arial"/>
                <a:cs typeface="Arial"/>
              </a:rPr>
              <a:t>Информационное окно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B05C84-6DED-4C5F-BE9D-4F314F7849F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4645" y="1825158"/>
            <a:ext cx="4552311" cy="1807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53C7E2-5C77-4231-B511-7BDD520796A9}"/>
              </a:ext>
            </a:extLst>
          </p:cNvPr>
          <p:cNvSpPr txBox="1"/>
          <p:nvPr/>
        </p:nvSpPr>
        <p:spPr>
          <a:xfrm>
            <a:off x="6781800" y="3305308"/>
            <a:ext cx="320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spc="-10" dirty="0">
                <a:solidFill>
                  <a:schemeClr val="tx1"/>
                </a:solidFill>
                <a:latin typeface="Arial"/>
                <a:cs typeface="Arial"/>
              </a:rPr>
              <a:t>Окно игры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409883-C01C-4D5F-8742-083F3225CA61}"/>
              </a:ext>
            </a:extLst>
          </p:cNvPr>
          <p:cNvPicPr/>
          <p:nvPr/>
        </p:nvPicPr>
        <p:blipFill rotWithShape="1">
          <a:blip r:embed="rId5"/>
          <a:srcRect b="22673"/>
          <a:stretch/>
        </p:blipFill>
        <p:spPr>
          <a:xfrm>
            <a:off x="4555815" y="3778495"/>
            <a:ext cx="7288947" cy="2598832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793A3EC6-CA97-4828-9215-06ECC941429F}"/>
              </a:ext>
            </a:extLst>
          </p:cNvPr>
          <p:cNvSpPr txBox="1"/>
          <p:nvPr/>
        </p:nvSpPr>
        <p:spPr>
          <a:xfrm>
            <a:off x="375396" y="3778495"/>
            <a:ext cx="3805023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solidFill>
                  <a:schemeClr val="tx1"/>
                </a:solidFill>
                <a:latin typeface="Microsoft Sans Serif"/>
                <a:cs typeface="Microsoft Sans Serif"/>
              </a:rPr>
              <a:t>В окне игрового поля имеется вся нужная информация для пользователя: сложность игры, размеры игрового поля, правила игры, таймер, вывод лучшего времени, кнопки для проверки и для выхода в главное меню.</a:t>
            </a:r>
            <a:endParaRPr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5191C5F8-CBC8-410C-8445-B66DDAE1CBC4}"/>
              </a:ext>
            </a:extLst>
          </p:cNvPr>
          <p:cNvSpPr txBox="1"/>
          <p:nvPr/>
        </p:nvSpPr>
        <p:spPr>
          <a:xfrm>
            <a:off x="5181601" y="1825158"/>
            <a:ext cx="6934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solidFill>
                  <a:schemeClr val="tx1"/>
                </a:solidFill>
                <a:latin typeface="Microsoft Sans Serif"/>
                <a:cs typeface="Microsoft Sans Serif"/>
              </a:rPr>
              <a:t>В информационном окне выводиться информация о том, за какое время было сгенерировано игровое поле алгоритмом и сколько он использовал памяти.</a:t>
            </a:r>
            <a:endParaRPr dirty="0">
              <a:solidFill>
                <a:schemeClr val="tx1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9764179C-B2DC-4927-9E53-0264FC29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02246"/>
            <a:ext cx="9569450" cy="502830"/>
          </a:xfrm>
          <a:prstGeom prst="rect">
            <a:avLst/>
          </a:prstGeom>
        </p:spPr>
        <p:txBody>
          <a:bodyPr vert="horz" wrap="square" lIns="0" tIns="1322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solidFill>
                  <a:schemeClr val="tx1"/>
                </a:solidFill>
              </a:rPr>
              <a:t>Результат проверки игрового поля</a:t>
            </a:r>
            <a:endParaRPr spc="-25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947EB-BFA6-43C6-A8D1-06BDABFA2D3C}"/>
              </a:ext>
            </a:extLst>
          </p:cNvPr>
          <p:cNvSpPr txBox="1"/>
          <p:nvPr/>
        </p:nvSpPr>
        <p:spPr>
          <a:xfrm>
            <a:off x="457200" y="1469886"/>
            <a:ext cx="6091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spc="-10" dirty="0">
                <a:solidFill>
                  <a:schemeClr val="tx1"/>
                </a:solidFill>
                <a:latin typeface="Arial"/>
                <a:cs typeface="Arial"/>
              </a:rPr>
              <a:t>При неправильном заполнении игрового поля, пользователю выведется информация в диалоговом окне о том, что где-то есть ошибка.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D697AC-1849-445D-AD90-A1F3DBFDD2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68562" y="1162187"/>
            <a:ext cx="2792652" cy="25075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5336BD-7AC5-4991-BA6D-F3C22C57E95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614842" y="3838902"/>
            <a:ext cx="6100093" cy="2507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B0365B-4986-402E-9457-410EF5D72986}"/>
              </a:ext>
            </a:extLst>
          </p:cNvPr>
          <p:cNvSpPr txBox="1"/>
          <p:nvPr/>
        </p:nvSpPr>
        <p:spPr>
          <a:xfrm>
            <a:off x="457200" y="3819244"/>
            <a:ext cx="51576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spc="-10" dirty="0">
                <a:solidFill>
                  <a:schemeClr val="tx1"/>
                </a:solidFill>
                <a:latin typeface="Arial"/>
                <a:cs typeface="Arial"/>
              </a:rPr>
              <a:t>При правильном заполнении также появляется диалоговое окно, которое сообщает пользователю о правильном заполнении поля. Также выводит его время.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0FF9EC64-19A9-49E4-A517-E22211792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44596"/>
            <a:ext cx="9569450" cy="502830"/>
          </a:xfrm>
          <a:prstGeom prst="rect">
            <a:avLst/>
          </a:prstGeom>
        </p:spPr>
        <p:txBody>
          <a:bodyPr vert="horz" wrap="square" lIns="0" tIns="1322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err="1">
                <a:solidFill>
                  <a:schemeClr val="tx1"/>
                </a:solidFill>
              </a:rPr>
              <a:t>Анализ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lang="ru-RU" spc="-10" dirty="0">
                <a:solidFill>
                  <a:schemeClr val="tx1"/>
                </a:solidFill>
              </a:rPr>
              <a:t>алгоритмов генерации поля при размерах 4х4 клеток</a:t>
            </a:r>
            <a:endParaRPr spc="-25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B3A937E-FF0F-4E81-85A0-CB3F3B839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92919"/>
              </p:ext>
            </p:extLst>
          </p:nvPr>
        </p:nvGraphicFramePr>
        <p:xfrm>
          <a:off x="152400" y="3200400"/>
          <a:ext cx="5562601" cy="3117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9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3633618443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2062975202"/>
                    </a:ext>
                  </a:extLst>
                </a:gridCol>
              </a:tblGrid>
              <a:tr h="35497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Номер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запуска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Back tracking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Dancing links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Генетический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98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0.000078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0.000124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0.000478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4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0.000110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0.000280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0.000706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98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0.000061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0.000231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0.000662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0.000100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0.000121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0.000600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1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0.000071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0.000278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0.000388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228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Среднее</a:t>
                      </a:r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endParaRPr lang="ru-RU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0.000084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0.000207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0.000567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01AD3EE-9F14-457A-AF34-3FADAACAE165}"/>
              </a:ext>
            </a:extLst>
          </p:cNvPr>
          <p:cNvSpPr txBox="1"/>
          <p:nvPr/>
        </p:nvSpPr>
        <p:spPr>
          <a:xfrm>
            <a:off x="457200" y="1347426"/>
            <a:ext cx="1148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algn="ctr">
              <a:defRPr sz="2000" b="1" spc="-10">
                <a:solidFill>
                  <a:srgbClr val="003E88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ru-RU" b="0" dirty="0">
                <a:solidFill>
                  <a:schemeClr val="tx1"/>
                </a:solidFill>
              </a:rPr>
              <a:t>После 5 запусков каждого алгоритма, мы можем наблюдать, что алгоритм </a:t>
            </a:r>
            <a:r>
              <a:rPr lang="en-US" b="0" dirty="0">
                <a:solidFill>
                  <a:schemeClr val="tx1"/>
                </a:solidFill>
              </a:rPr>
              <a:t>Back tracking</a:t>
            </a:r>
            <a:r>
              <a:rPr lang="ru-RU" b="0" dirty="0">
                <a:solidFill>
                  <a:schemeClr val="tx1"/>
                </a:solidFill>
              </a:rPr>
              <a:t> генерирует игровое поле быстрее всех, а </a:t>
            </a:r>
            <a:r>
              <a:rPr lang="en-US" b="0" dirty="0">
                <a:solidFill>
                  <a:schemeClr val="tx1"/>
                </a:solidFill>
              </a:rPr>
              <a:t>Dancing links </a:t>
            </a:r>
            <a:r>
              <a:rPr lang="ru-RU" b="0" dirty="0">
                <a:solidFill>
                  <a:schemeClr val="tx1"/>
                </a:solidFill>
              </a:rPr>
              <a:t>использует на это меньше всех памяти. </a:t>
            </a:r>
          </a:p>
        </p:txBody>
      </p:sp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9C1E3643-CA5B-4BE3-83BB-67C20E9C7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22024"/>
              </p:ext>
            </p:extLst>
          </p:nvPr>
        </p:nvGraphicFramePr>
        <p:xfrm>
          <a:off x="6402370" y="3200400"/>
          <a:ext cx="5562601" cy="3117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9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3633618443"/>
                    </a:ext>
                  </a:extLst>
                </a:gridCol>
                <a:gridCol w="1324429">
                  <a:extLst>
                    <a:ext uri="{9D8B030D-6E8A-4147-A177-3AD203B41FA5}">
                      <a16:colId xmlns:a16="http://schemas.microsoft.com/office/drawing/2014/main" val="2062975202"/>
                    </a:ext>
                  </a:extLst>
                </a:gridCol>
              </a:tblGrid>
              <a:tr h="354973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Номер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запуска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Back tracking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Dancing links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Генетический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98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28672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16384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81920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43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28672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16384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81920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98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28672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16384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90112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32768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16384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73728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28672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16384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77824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228"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Среднее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29491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16384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39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81100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46D7CB6-73AC-4208-8959-D9A3F01FD6EF}"/>
              </a:ext>
            </a:extLst>
          </p:cNvPr>
          <p:cNvSpPr txBox="1"/>
          <p:nvPr/>
        </p:nvSpPr>
        <p:spPr>
          <a:xfrm>
            <a:off x="6402370" y="280029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algn="ctr">
              <a:defRPr sz="2000" b="1" spc="-10">
                <a:solidFill>
                  <a:srgbClr val="003E88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ru-RU" dirty="0"/>
              <a:t>Использование памяти в байт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61A0A-FB9F-46A3-A9EA-97DA5ADF28BC}"/>
              </a:ext>
            </a:extLst>
          </p:cNvPr>
          <p:cNvSpPr txBox="1"/>
          <p:nvPr/>
        </p:nvSpPr>
        <p:spPr>
          <a:xfrm>
            <a:off x="152400" y="2787721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algn="ctr">
              <a:defRPr sz="2000" b="1" spc="-10">
                <a:solidFill>
                  <a:srgbClr val="003E88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ru-RU" dirty="0"/>
              <a:t>Время работы в секундах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Тема3</Template>
  <TotalTime>560</TotalTime>
  <Words>1015</Words>
  <Application>Microsoft Office PowerPoint</Application>
  <PresentationFormat>Широкоэкранный</PresentationFormat>
  <Paragraphs>278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Heavy</vt:lpstr>
      <vt:lpstr>Microsoft Sans Serif</vt:lpstr>
      <vt:lpstr>Office Theme</vt:lpstr>
      <vt:lpstr>Игровое приложение «Судоку»</vt:lpstr>
      <vt:lpstr>Цель: разработка игрового приложения «Судоку», и на его основе провести анализ работы алгоритмов генерации игрового поля.</vt:lpstr>
      <vt:lpstr>Об игре «Судоку»</vt:lpstr>
      <vt:lpstr>Существующие аналоги игры «Судоку»</vt:lpstr>
      <vt:lpstr>Алгоритмы генерации игрового поля</vt:lpstr>
      <vt:lpstr>Окна игрового приложения</vt:lpstr>
      <vt:lpstr>Окна игрового приложения</vt:lpstr>
      <vt:lpstr>Результат проверки игрового поля</vt:lpstr>
      <vt:lpstr>Анализ алгоритмов генерации поля при размерах 4х4 клеток</vt:lpstr>
      <vt:lpstr>Анализ алгоритмов генерации поля при размерах 9х9 клеток</vt:lpstr>
      <vt:lpstr>Анализ алгоритмов генерации поля при размерах 25х25 клеток</vt:lpstr>
      <vt:lpstr>Итоговый анализ полученных данных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Обоснование надежности и безопасности авиационной техники</dc:title>
  <dc:creator>Ilia Chumilov</dc:creator>
  <cp:lastModifiedBy>Ilia Chumilov</cp:lastModifiedBy>
  <cp:revision>40</cp:revision>
  <dcterms:created xsi:type="dcterms:W3CDTF">2024-06-19T17:48:39Z</dcterms:created>
  <dcterms:modified xsi:type="dcterms:W3CDTF">2024-06-21T00:31:45Z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2024-06-19T00:00:00Z</vt:filetime>
  </property>
  <property fmtid="{D5CDD505-2E9C-101B-9397-08002B2CF9AE}" pid="5" name="Producer">
    <vt:lpwstr>www.ilovepdf.com</vt:lpwstr>
  </property>
</Properties>
</file>