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1"/>
  </p:sldMasterIdLst>
  <p:sldIdLst>
    <p:sldId id="256" r:id="rId2"/>
    <p:sldId id="264" r:id="rId3"/>
    <p:sldId id="257" r:id="rId4"/>
    <p:sldId id="263" r:id="rId5"/>
    <p:sldId id="259" r:id="rId6"/>
    <p:sldId id="268" r:id="rId7"/>
    <p:sldId id="261" r:id="rId8"/>
    <p:sldId id="262" r:id="rId9"/>
    <p:sldId id="260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am Ivora" initials="AI" lastIdx="1" clrIdx="0">
    <p:extLst>
      <p:ext uri="{19B8F6BF-5375-455C-9EA6-DF929625EA0E}">
        <p15:presenceInfo xmlns:p15="http://schemas.microsoft.com/office/powerpoint/2012/main" userId="S::469147@muni.cz::de21eaf5-c45a-4088-9e7d-49eea1f5500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D5E00B-C120-2F34-7F19-000A4A3DBE91}" v="412" dt="2019-04-13T07:35:31.533"/>
    <p1510:client id="{7B04D9B2-1283-4FDB-A8AC-69D704E16AC6}" v="51" dt="2019-04-13T04:18:36.560"/>
    <p1510:client id="{B919E19A-0A38-449C-96C3-B78172ED7D8A}" v="1141" dt="2019-04-13T06:56:36.7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3T04:18:43.606" idx="1">
    <p:pos x="3207" y="29"/>
    <p:text>graf
</p:text>
    <p:extLst>
      <p:ext uri="{C676402C-5697-4E1C-873F-D02D1690AC5C}">
        <p15:threadingInfo xmlns:p15="http://schemas.microsoft.com/office/powerpoint/2012/main" timeZoneBias="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13. 4. 2019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1848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13. 4. 2019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0897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13. 4. 2019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5888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13. 4. 2019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15476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13. 4. 2019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0726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13. 4. 2019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84224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13. 4. 2019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91309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13. 4. 2019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5912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13. 4. 2019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6763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13. 4. 2019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4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13. 4. 2019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68376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13. 4. 2019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7636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13. 4. 2019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69361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13. 4. 2019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44630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13. 4. 2019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2513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13. 4. 2019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26347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A43DF-04A3-4662-88CA-28FDED1CFC09}" type="datetimeFigureOut">
              <a:rPr lang="cs-CZ" smtClean="0"/>
              <a:t>13. 4. 2019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18004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021907" y="1094224"/>
            <a:ext cx="7338345" cy="139643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cs-CZ" sz="6500">
                <a:solidFill>
                  <a:schemeClr val="tx1"/>
                </a:solidFill>
                <a:cs typeface="Calibri Light"/>
              </a:rPr>
              <a:t>Big Data </a:t>
            </a:r>
            <a:r>
              <a:rPr lang="cs-CZ" sz="6500" err="1">
                <a:solidFill>
                  <a:schemeClr val="tx1"/>
                </a:solidFill>
                <a:cs typeface="Calibri Light"/>
              </a:rPr>
              <a:t>analysis</a:t>
            </a:r>
            <a:endParaRPr lang="cs-CZ" sz="6500">
              <a:solidFill>
                <a:schemeClr val="tx1"/>
              </a:solidFill>
              <a:cs typeface="Calibri Light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665701" y="4016193"/>
            <a:ext cx="6346702" cy="114786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l"/>
            <a:r>
              <a:rPr lang="cs-CZ" sz="2000" err="1">
                <a:solidFill>
                  <a:schemeClr val="tx1"/>
                </a:solidFill>
                <a:cs typeface="Calibri Light"/>
              </a:rPr>
              <a:t>UnIT</a:t>
            </a:r>
            <a:r>
              <a:rPr lang="cs-CZ" sz="2000">
                <a:solidFill>
                  <a:schemeClr val="tx1"/>
                </a:solidFill>
                <a:cs typeface="Calibri Light"/>
              </a:rPr>
              <a:t> </a:t>
            </a:r>
            <a:r>
              <a:rPr lang="cs-CZ" sz="2000" err="1">
                <a:solidFill>
                  <a:schemeClr val="tx1"/>
                </a:solidFill>
                <a:cs typeface="Calibri Light"/>
              </a:rPr>
              <a:t>extended</a:t>
            </a:r>
            <a:r>
              <a:rPr lang="cs-CZ" sz="2000">
                <a:solidFill>
                  <a:schemeClr val="tx1"/>
                </a:solidFill>
                <a:cs typeface="Calibri Light"/>
              </a:rPr>
              <a:t> 19 – 2. tým</a:t>
            </a:r>
          </a:p>
          <a:p>
            <a:pPr algn="l"/>
            <a:r>
              <a:rPr lang="cs-CZ" sz="2000">
                <a:solidFill>
                  <a:schemeClr val="tx1"/>
                </a:solidFill>
                <a:cs typeface="Calibri Light"/>
              </a:rPr>
              <a:t>    Andrej </a:t>
            </a:r>
            <a:r>
              <a:rPr lang="cs-CZ" sz="2000" err="1">
                <a:solidFill>
                  <a:schemeClr val="tx1"/>
                </a:solidFill>
                <a:cs typeface="Calibri Light"/>
              </a:rPr>
              <a:t>Tomči</a:t>
            </a:r>
            <a:r>
              <a:rPr lang="cs-CZ" sz="2000">
                <a:solidFill>
                  <a:schemeClr val="tx1"/>
                </a:solidFill>
                <a:cs typeface="Calibri Light"/>
              </a:rPr>
              <a:t>, </a:t>
            </a:r>
            <a:r>
              <a:rPr lang="cs-CZ" sz="2000" err="1">
                <a:solidFill>
                  <a:schemeClr val="tx1"/>
                </a:solidFill>
                <a:cs typeface="Calibri Light"/>
              </a:rPr>
              <a:t>Ádám</a:t>
            </a:r>
            <a:r>
              <a:rPr lang="cs-CZ" sz="2000">
                <a:solidFill>
                  <a:schemeClr val="tx1"/>
                </a:solidFill>
                <a:cs typeface="Calibri Light"/>
              </a:rPr>
              <a:t> </a:t>
            </a:r>
            <a:r>
              <a:rPr lang="cs-CZ" sz="2000" err="1">
                <a:solidFill>
                  <a:schemeClr val="tx1"/>
                </a:solidFill>
                <a:cs typeface="Calibri Light"/>
              </a:rPr>
              <a:t>Ruman</a:t>
            </a:r>
            <a:r>
              <a:rPr lang="cs-CZ" sz="2000">
                <a:solidFill>
                  <a:schemeClr val="tx1"/>
                </a:solidFill>
                <a:cs typeface="Calibri Light"/>
              </a:rPr>
              <a:t>, </a:t>
            </a:r>
          </a:p>
          <a:p>
            <a:pPr algn="l"/>
            <a:r>
              <a:rPr lang="cs-CZ" sz="2000">
                <a:solidFill>
                  <a:schemeClr val="tx1"/>
                </a:solidFill>
                <a:cs typeface="Calibri Light"/>
              </a:rPr>
              <a:t>          Adam Ivora, Hana Pospíšilová</a:t>
            </a:r>
            <a:endParaRPr lang="cs-CZ">
              <a:solidFill>
                <a:schemeClr val="tx1"/>
              </a:solidFill>
            </a:endParaRPr>
          </a:p>
          <a:p>
            <a:pPr algn="l"/>
            <a:endParaRPr lang="cs-CZ" sz="2000">
              <a:solidFill>
                <a:schemeClr val="bg1"/>
              </a:solidFill>
              <a:cs typeface="Calibri Light"/>
            </a:endParaRPr>
          </a:p>
        </p:txBody>
      </p:sp>
      <p:pic>
        <p:nvPicPr>
          <p:cNvPr id="48" name="Graphic 6">
            <a:extLst>
              <a:ext uri="{FF2B5EF4-FFF2-40B4-BE49-F238E27FC236}">
                <a16:creationId xmlns:a16="http://schemas.microsoft.com/office/drawing/2014/main" id="{67D47B2B-688D-41E6-98E9-A81BA148F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5636" y="2796620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523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4" descr="Obsah obrázku text, mapa&#10;&#10;Popis vygenerovaný s velmi vysokou mírou spolehlivosti">
            <a:extLst>
              <a:ext uri="{FF2B5EF4-FFF2-40B4-BE49-F238E27FC236}">
                <a16:creationId xmlns:a16="http://schemas.microsoft.com/office/drawing/2014/main" id="{E6F771CE-281D-4223-BEEB-44FE12FF6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629" y="576269"/>
            <a:ext cx="11131121" cy="5790272"/>
          </a:xfrm>
          <a:prstGeom prst="rect">
            <a:avLst/>
          </a:prstGeom>
        </p:spPr>
      </p:pic>
      <p:pic>
        <p:nvPicPr>
          <p:cNvPr id="2" name="Obrázek 8" descr="Obsah obrázku text, mapa&#10;&#10;Popis vygenerovaný s velmi vysokou mírou spolehlivosti">
            <a:extLst>
              <a:ext uri="{FF2B5EF4-FFF2-40B4-BE49-F238E27FC236}">
                <a16:creationId xmlns:a16="http://schemas.microsoft.com/office/drawing/2014/main" id="{3873E64E-076C-4F57-8A15-DF918163E4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27" t="66969" r="58853" b="-182"/>
          <a:stretch/>
        </p:blipFill>
        <p:spPr>
          <a:xfrm>
            <a:off x="-2237964" y="5016684"/>
            <a:ext cx="3382060" cy="1914021"/>
          </a:xfrm>
          <a:prstGeom prst="rect">
            <a:avLst/>
          </a:prstGeom>
        </p:spPr>
      </p:pic>
      <p:pic>
        <p:nvPicPr>
          <p:cNvPr id="6" name="Obrázek 8" descr="Obsah obrázku text, mapa&#10;&#10;Popis vygenerovaný s velmi vysokou mírou spolehlivosti">
            <a:extLst>
              <a:ext uri="{FF2B5EF4-FFF2-40B4-BE49-F238E27FC236}">
                <a16:creationId xmlns:a16="http://schemas.microsoft.com/office/drawing/2014/main" id="{89EAB909-A5AA-4547-A3EA-12B75AF346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27" t="66969" r="58853" b="-182"/>
          <a:stretch/>
        </p:blipFill>
        <p:spPr>
          <a:xfrm>
            <a:off x="-2906019" y="3503122"/>
            <a:ext cx="3382060" cy="1914021"/>
          </a:xfrm>
          <a:prstGeom prst="rect">
            <a:avLst/>
          </a:prstGeom>
        </p:spPr>
      </p:pic>
      <p:pic>
        <p:nvPicPr>
          <p:cNvPr id="8" name="Obrázek 8" descr="Obsah obrázku text, mapa&#10;&#10;Popis vygenerovaný s velmi vysokou mírou spolehlivosti">
            <a:extLst>
              <a:ext uri="{FF2B5EF4-FFF2-40B4-BE49-F238E27FC236}">
                <a16:creationId xmlns:a16="http://schemas.microsoft.com/office/drawing/2014/main" id="{6F25AE78-2A49-4EB8-9A90-73C822731C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27" t="66969" r="58853" b="-182"/>
          <a:stretch/>
        </p:blipFill>
        <p:spPr>
          <a:xfrm>
            <a:off x="9025022" y="-1204577"/>
            <a:ext cx="3382060" cy="1914021"/>
          </a:xfrm>
          <a:prstGeom prst="rect">
            <a:avLst/>
          </a:prstGeom>
        </p:spPr>
      </p:pic>
      <p:pic>
        <p:nvPicPr>
          <p:cNvPr id="10" name="Obrázek 8" descr="Obsah obrázku text, mapa&#10;&#10;Popis vygenerovaný s velmi vysokou mírou spolehlivosti">
            <a:extLst>
              <a:ext uri="{FF2B5EF4-FFF2-40B4-BE49-F238E27FC236}">
                <a16:creationId xmlns:a16="http://schemas.microsoft.com/office/drawing/2014/main" id="{D06BEB36-C23D-4AF8-8880-493E2F5141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27" t="66969" r="58853" b="-182"/>
          <a:stretch/>
        </p:blipFill>
        <p:spPr>
          <a:xfrm>
            <a:off x="6926913" y="6311040"/>
            <a:ext cx="3382060" cy="1914021"/>
          </a:xfrm>
          <a:prstGeom prst="rect">
            <a:avLst/>
          </a:prstGeom>
        </p:spPr>
      </p:pic>
      <p:pic>
        <p:nvPicPr>
          <p:cNvPr id="12" name="Obrázek 8" descr="Obsah obrázku text, mapa&#10;&#10;Popis vygenerovaný s velmi vysokou mírou spolehlivosti">
            <a:extLst>
              <a:ext uri="{FF2B5EF4-FFF2-40B4-BE49-F238E27FC236}">
                <a16:creationId xmlns:a16="http://schemas.microsoft.com/office/drawing/2014/main" id="{7F902F7A-FE2C-414C-97DA-96822FDB0D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27" t="66969" r="58853" b="-182"/>
          <a:stretch/>
        </p:blipFill>
        <p:spPr>
          <a:xfrm>
            <a:off x="9359050" y="5705615"/>
            <a:ext cx="3382060" cy="1914021"/>
          </a:xfrm>
          <a:prstGeom prst="rect">
            <a:avLst/>
          </a:prstGeom>
        </p:spPr>
      </p:pic>
      <p:pic>
        <p:nvPicPr>
          <p:cNvPr id="14" name="Obrázek 8" descr="Obsah obrázku text, mapa&#10;&#10;Popis vygenerovaný s velmi vysokou mírou spolehlivosti">
            <a:extLst>
              <a:ext uri="{FF2B5EF4-FFF2-40B4-BE49-F238E27FC236}">
                <a16:creationId xmlns:a16="http://schemas.microsoft.com/office/drawing/2014/main" id="{5DF60BB0-907F-4D47-939F-23B93D5DA8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27" t="66969" r="58853" b="-182"/>
          <a:stretch/>
        </p:blipFill>
        <p:spPr>
          <a:xfrm>
            <a:off x="10121050" y="3837149"/>
            <a:ext cx="3382060" cy="1914021"/>
          </a:xfrm>
          <a:prstGeom prst="rect">
            <a:avLst/>
          </a:prstGeom>
        </p:spPr>
      </p:pic>
      <p:pic>
        <p:nvPicPr>
          <p:cNvPr id="16" name="Obrázek 8" descr="Obsah obrázku text, mapa&#10;&#10;Popis vygenerovaný s velmi vysokou mírou spolehlivosti">
            <a:extLst>
              <a:ext uri="{FF2B5EF4-FFF2-40B4-BE49-F238E27FC236}">
                <a16:creationId xmlns:a16="http://schemas.microsoft.com/office/drawing/2014/main" id="{228C726A-5163-47E3-8874-275EEF69D2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27" t="66969" r="58853" b="-182"/>
          <a:stretch/>
        </p:blipFill>
        <p:spPr>
          <a:xfrm>
            <a:off x="11478036" y="2250519"/>
            <a:ext cx="3382060" cy="1914021"/>
          </a:xfrm>
          <a:prstGeom prst="rect">
            <a:avLst/>
          </a:prstGeom>
        </p:spPr>
      </p:pic>
      <p:pic>
        <p:nvPicPr>
          <p:cNvPr id="18" name="Obrázek 8" descr="Obsah obrázku text, mapa&#10;&#10;Popis vygenerovaný s velmi vysokou mírou spolehlivosti">
            <a:extLst>
              <a:ext uri="{FF2B5EF4-FFF2-40B4-BE49-F238E27FC236}">
                <a16:creationId xmlns:a16="http://schemas.microsoft.com/office/drawing/2014/main" id="{EAB35348-80D0-40DE-9B7E-BF5EC1499B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27" t="66969" r="58853" b="-182"/>
          <a:stretch/>
        </p:blipFill>
        <p:spPr>
          <a:xfrm>
            <a:off x="11592858" y="528191"/>
            <a:ext cx="3382060" cy="1914021"/>
          </a:xfrm>
          <a:prstGeom prst="rect">
            <a:avLst/>
          </a:prstGeom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E3B12926-51EE-4F86-B887-2C908D988C44}"/>
              </a:ext>
            </a:extLst>
          </p:cNvPr>
          <p:cNvSpPr txBox="1"/>
          <p:nvPr/>
        </p:nvSpPr>
        <p:spPr>
          <a:xfrm>
            <a:off x="6429375" y="2028825"/>
            <a:ext cx="140017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cs-CZ" sz="1200"/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3335869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8ED002-D975-4970-A3AA-E4C7434FB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Ďalšie možné anomálie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46485D4-3BF5-4733-94A7-E1D2C41C6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lvl="1"/>
            <a:r>
              <a:rPr lang="cs-CZ">
                <a:cs typeface="Calibri"/>
              </a:rPr>
              <a:t>PC_6 chrome –</a:t>
            </a:r>
            <a:r>
              <a:rPr lang="cs-CZ" err="1">
                <a:cs typeface="Calibri"/>
              </a:rPr>
              <a:t>gpu</a:t>
            </a:r>
            <a:r>
              <a:rPr lang="cs-CZ">
                <a:cs typeface="Calibri"/>
              </a:rPr>
              <a:t>-preference= KAAAAA... -- možný </a:t>
            </a:r>
            <a:r>
              <a:rPr lang="cs-CZ" err="1">
                <a:cs typeface="Calibri"/>
              </a:rPr>
              <a:t>overflow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exploit</a:t>
            </a:r>
          </a:p>
          <a:p>
            <a:pPr lvl="1"/>
            <a:r>
              <a:rPr lang="cs-CZ">
                <a:cs typeface="Calibri"/>
              </a:rPr>
              <a:t>chrome.exe "</a:t>
            </a:r>
            <a:r>
              <a:rPr lang="cs-CZ" err="1">
                <a:cs typeface="Calibri"/>
              </a:rPr>
              <a:t>users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local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group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membership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enumerated</a:t>
            </a:r>
            <a:r>
              <a:rPr lang="cs-CZ">
                <a:cs typeface="Calibri"/>
              </a:rPr>
              <a:t>"</a:t>
            </a:r>
          </a:p>
          <a:p>
            <a:pPr lvl="1"/>
            <a:r>
              <a:rPr lang="cs-CZ">
                <a:cs typeface="Calibri"/>
              </a:rPr>
              <a:t>chrome.exe pokus o prihlásenie na "user"</a:t>
            </a:r>
          </a:p>
          <a:p>
            <a:pPr lvl="1"/>
            <a:r>
              <a:rPr lang="cs-CZ">
                <a:cs typeface="Calibri"/>
              </a:rPr>
              <a:t>Empty.txt v temp adresári pod RDRBCC2.tmp, spustený pod chrome.exe</a:t>
            </a:r>
            <a:endParaRPr lang="cs-CZ" err="1">
              <a:cs typeface="Calibri"/>
            </a:endParaRPr>
          </a:p>
          <a:p>
            <a:pPr lvl="1"/>
            <a:endParaRPr lang="cs-CZ">
              <a:cs typeface="Calibri"/>
            </a:endParaRPr>
          </a:p>
          <a:p>
            <a:pPr lvl="1"/>
            <a:r>
              <a:rPr lang="cs-CZ">
                <a:cs typeface="Calibri"/>
              </a:rPr>
              <a:t>Podozrivé adresy – porty – vyhľadali </a:t>
            </a:r>
            <a:r>
              <a:rPr lang="cs-CZ" err="1">
                <a:cs typeface="Calibri"/>
              </a:rPr>
              <a:t>sme</a:t>
            </a:r>
            <a:r>
              <a:rPr lang="cs-CZ">
                <a:cs typeface="Calibri"/>
              </a:rPr>
              <a:t> v CVE databáze, známe Trojany/</a:t>
            </a:r>
            <a:r>
              <a:rPr lang="cs-CZ" err="1">
                <a:cs typeface="Calibri"/>
              </a:rPr>
              <a:t>backdoors</a:t>
            </a:r>
            <a:r>
              <a:rPr lang="cs-CZ">
                <a:cs typeface="Calibri"/>
              </a:rPr>
              <a:t>, "</a:t>
            </a:r>
            <a:r>
              <a:rPr lang="cs-CZ" err="1">
                <a:cs typeface="Calibri"/>
              </a:rPr>
              <a:t>Netbios</a:t>
            </a:r>
            <a:r>
              <a:rPr lang="cs-CZ">
                <a:cs typeface="Calibri"/>
              </a:rPr>
              <a:t>" requesty mimo lokálnu sieť (do "Amazon")</a:t>
            </a:r>
            <a:endParaRPr lang="cs-CZ" err="1">
              <a:cs typeface="Calibri"/>
            </a:endParaRPr>
          </a:p>
          <a:p>
            <a:pPr lvl="1"/>
            <a:r>
              <a:rPr lang="cs-CZ">
                <a:cs typeface="Calibri"/>
              </a:rPr>
              <a:t>Aktivita v netradičný čas - mimo pracovnú dobu, v noci ...</a:t>
            </a:r>
            <a:br>
              <a:rPr lang="cs-CZ">
                <a:cs typeface="Calibri"/>
              </a:rPr>
            </a:br>
            <a:endParaRPr lang="cs-CZ">
              <a:cs typeface="Calibri"/>
            </a:endParaRPr>
          </a:p>
          <a:p>
            <a:pPr lvl="1"/>
            <a:r>
              <a:rPr lang="cs-CZ">
                <a:cs typeface="Calibri"/>
              </a:rPr>
              <a:t>Po prvotnom prieniku do siete útočník pravdepodobne zmazal logy</a:t>
            </a:r>
            <a:br>
              <a:rPr lang="cs-CZ">
                <a:cs typeface="Calibri"/>
              </a:rPr>
            </a:br>
            <a:br>
              <a:rPr lang="cs-CZ">
                <a:cs typeface="Calibri"/>
              </a:rPr>
            </a:br>
            <a:endParaRPr lang="cs-CZ">
              <a:cs typeface="Calibri"/>
            </a:endParaRPr>
          </a:p>
          <a:p>
            <a:endParaRPr lang="cs-CZ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3053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B6F6FFD-0246-414C-B678-102FFFD7A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Implementačná časť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E4F37EF-AE62-406F-9BAB-32C79A3E5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lvl="1"/>
            <a:r>
              <a:rPr lang="cs-CZ">
                <a:cs typeface="Calibri"/>
              </a:rPr>
              <a:t>Azure BI + MSSQL vs grep + </a:t>
            </a:r>
            <a:r>
              <a:rPr lang="cs-CZ" err="1">
                <a:cs typeface="Calibri"/>
              </a:rPr>
              <a:t>vim</a:t>
            </a:r>
            <a:endParaRPr lang="cs-CZ">
              <a:cs typeface="Calibri"/>
            </a:endParaRPr>
          </a:p>
          <a:p>
            <a:pPr lvl="2"/>
            <a:r>
              <a:rPr lang="cs-CZ" sz="1600">
                <a:cs typeface="Calibri"/>
              </a:rPr>
              <a:t>Vyhral opensource :)</a:t>
            </a:r>
          </a:p>
          <a:p>
            <a:pPr lvl="1"/>
            <a:r>
              <a:rPr lang="cs-CZ">
                <a:cs typeface="Calibri"/>
              </a:rPr>
              <a:t>Dokumentácia v githube</a:t>
            </a:r>
          </a:p>
          <a:p>
            <a:pPr lvl="1"/>
            <a:endParaRPr lang="cs-CZ">
              <a:cs typeface="Calibri"/>
            </a:endParaRPr>
          </a:p>
          <a:p>
            <a:pPr lvl="1"/>
            <a:endParaRPr lang="cs-CZ">
              <a:cs typeface="Calibri"/>
            </a:endParaRPr>
          </a:p>
          <a:p>
            <a:pPr lvl="1"/>
            <a:endParaRPr lang="cs-CZ">
              <a:cs typeface="Calibri"/>
            </a:endParaRPr>
          </a:p>
          <a:p>
            <a:pPr lvl="1"/>
            <a:endParaRPr lang="cs-CZ">
              <a:cs typeface="Calibri"/>
            </a:endParaRPr>
          </a:p>
          <a:p>
            <a:pPr lvl="1"/>
            <a:endParaRPr lang="cs-CZ">
              <a:cs typeface="Calibri"/>
            </a:endParaRPr>
          </a:p>
          <a:p>
            <a:pPr lvl="1"/>
            <a:endParaRPr lang="cs-CZ">
              <a:cs typeface="Calibri"/>
            </a:endParaRPr>
          </a:p>
          <a:p>
            <a:pPr lvl="1"/>
            <a:endParaRPr lang="cs-CZ">
              <a:cs typeface="Calibri"/>
            </a:endParaRPr>
          </a:p>
          <a:p>
            <a:pPr lvl="2"/>
            <a:endParaRPr lang="cs-CZ">
              <a:cs typeface="Calibri"/>
            </a:endParaRPr>
          </a:p>
          <a:p>
            <a:pPr marL="0" indent="0">
              <a:buNone/>
            </a:pPr>
            <a:r>
              <a:rPr lang="cs-CZ">
                <a:cs typeface="Calibri"/>
              </a:rPr>
              <a:t>       </a:t>
            </a:r>
          </a:p>
        </p:txBody>
      </p:sp>
    </p:spTree>
    <p:extLst>
      <p:ext uri="{BB962C8B-B14F-4D97-AF65-F5344CB8AC3E}">
        <p14:creationId xmlns:p14="http://schemas.microsoft.com/office/powerpoint/2010/main" val="2176164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12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Obrázek 8" descr="Obsah obrázku text, mapa&#10;&#10;Popis vygenerovaný s velmi vysokou mírou spolehlivosti">
            <a:extLst>
              <a:ext uri="{FF2B5EF4-FFF2-40B4-BE49-F238E27FC236}">
                <a16:creationId xmlns:a16="http://schemas.microsoft.com/office/drawing/2014/main" id="{59FF4B5C-E8BF-4CF7-9098-6AB0148808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632" b="2905"/>
          <a:stretch/>
        </p:blipFill>
        <p:spPr>
          <a:xfrm>
            <a:off x="574130" y="448859"/>
            <a:ext cx="10866309" cy="6116867"/>
          </a:xfrm>
          <a:prstGeom prst="rect">
            <a:avLst/>
          </a:prstGeom>
        </p:spPr>
      </p:pic>
      <p:pic>
        <p:nvPicPr>
          <p:cNvPr id="2" name="Obrázek 8" descr="Obsah obrázku text, mapa&#10;&#10;Popis vygenerovaný s velmi vysokou mírou spolehlivosti">
            <a:extLst>
              <a:ext uri="{FF2B5EF4-FFF2-40B4-BE49-F238E27FC236}">
                <a16:creationId xmlns:a16="http://schemas.microsoft.com/office/drawing/2014/main" id="{80863D95-8E3F-4535-B093-A576C4CB9C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27" t="66969" r="58853" b="-182"/>
          <a:stretch/>
        </p:blipFill>
        <p:spPr>
          <a:xfrm>
            <a:off x="-1068868" y="5058437"/>
            <a:ext cx="3382060" cy="1914021"/>
          </a:xfrm>
          <a:prstGeom prst="rect">
            <a:avLst/>
          </a:prstGeom>
        </p:spPr>
      </p:pic>
      <p:pic>
        <p:nvPicPr>
          <p:cNvPr id="40" name="Obrázek 8" descr="Obsah obrázku text, mapa&#10;&#10;Popis vygenerovaný s velmi vysokou mírou spolehlivosti">
            <a:extLst>
              <a:ext uri="{FF2B5EF4-FFF2-40B4-BE49-F238E27FC236}">
                <a16:creationId xmlns:a16="http://schemas.microsoft.com/office/drawing/2014/main" id="{A60340F0-78FC-4FD6-A4E1-914B6AC0C1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27" t="66969" r="58853" b="-182"/>
          <a:stretch/>
        </p:blipFill>
        <p:spPr>
          <a:xfrm>
            <a:off x="7166995" y="6561560"/>
            <a:ext cx="3382060" cy="1914021"/>
          </a:xfrm>
          <a:prstGeom prst="rect">
            <a:avLst/>
          </a:prstGeom>
        </p:spPr>
      </p:pic>
      <p:pic>
        <p:nvPicPr>
          <p:cNvPr id="42" name="Obrázek 8" descr="Obsah obrázku text, mapa&#10;&#10;Popis vygenerovaný s velmi vysokou mírou spolehlivosti">
            <a:extLst>
              <a:ext uri="{FF2B5EF4-FFF2-40B4-BE49-F238E27FC236}">
                <a16:creationId xmlns:a16="http://schemas.microsoft.com/office/drawing/2014/main" id="{F340E91C-06C6-4E4A-94E2-2625544074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27" t="66969" r="58853" b="-182"/>
          <a:stretch/>
        </p:blipFill>
        <p:spPr>
          <a:xfrm>
            <a:off x="-2645060" y="3670135"/>
            <a:ext cx="3382060" cy="1914021"/>
          </a:xfrm>
          <a:prstGeom prst="rect">
            <a:avLst/>
          </a:prstGeom>
        </p:spPr>
      </p:pic>
      <p:pic>
        <p:nvPicPr>
          <p:cNvPr id="43" name="Obrázek 8" descr="Obsah obrázku text, mapa&#10;&#10;Popis vygenerovaný s velmi vysokou mírou spolehlivosti">
            <a:extLst>
              <a:ext uri="{FF2B5EF4-FFF2-40B4-BE49-F238E27FC236}">
                <a16:creationId xmlns:a16="http://schemas.microsoft.com/office/drawing/2014/main" id="{8BE9E056-5786-498D-B090-9DE8334DDA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27" t="66969" r="58853" b="-182"/>
          <a:stretch/>
        </p:blipFill>
        <p:spPr>
          <a:xfrm>
            <a:off x="8983269" y="-56359"/>
            <a:ext cx="3382060" cy="1914021"/>
          </a:xfrm>
          <a:prstGeom prst="rect">
            <a:avLst/>
          </a:prstGeom>
        </p:spPr>
      </p:pic>
      <p:pic>
        <p:nvPicPr>
          <p:cNvPr id="44" name="Obrázek 8" descr="Obsah obrázku text, mapa&#10;&#10;Popis vygenerovaný s velmi vysokou mírou spolehlivosti">
            <a:extLst>
              <a:ext uri="{FF2B5EF4-FFF2-40B4-BE49-F238E27FC236}">
                <a16:creationId xmlns:a16="http://schemas.microsoft.com/office/drawing/2014/main" id="{AC239C83-80AA-4166-8011-EE63943D14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27" t="66969" r="58853" b="-182"/>
          <a:stretch/>
        </p:blipFill>
        <p:spPr>
          <a:xfrm>
            <a:off x="9713954" y="1728600"/>
            <a:ext cx="3382060" cy="1914021"/>
          </a:xfrm>
          <a:prstGeom prst="rect">
            <a:avLst/>
          </a:prstGeom>
        </p:spPr>
      </p:pic>
      <p:pic>
        <p:nvPicPr>
          <p:cNvPr id="45" name="Obrázek 8" descr="Obsah obrázku text, mapa&#10;&#10;Popis vygenerovaný s velmi vysokou mírou spolehlivosti">
            <a:extLst>
              <a:ext uri="{FF2B5EF4-FFF2-40B4-BE49-F238E27FC236}">
                <a16:creationId xmlns:a16="http://schemas.microsoft.com/office/drawing/2014/main" id="{B4B5DBB6-576E-4C46-A622-2FD15C16F9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27" t="66969" r="58853" b="-182"/>
          <a:stretch/>
        </p:blipFill>
        <p:spPr>
          <a:xfrm>
            <a:off x="10423762" y="6290162"/>
            <a:ext cx="3382060" cy="1914021"/>
          </a:xfrm>
          <a:prstGeom prst="rect">
            <a:avLst/>
          </a:prstGeom>
        </p:spPr>
      </p:pic>
      <p:pic>
        <p:nvPicPr>
          <p:cNvPr id="46" name="Obrázek 8" descr="Obsah obrázku text, mapa&#10;&#10;Popis vygenerovaný s velmi vysokou mírou spolehlivosti">
            <a:extLst>
              <a:ext uri="{FF2B5EF4-FFF2-40B4-BE49-F238E27FC236}">
                <a16:creationId xmlns:a16="http://schemas.microsoft.com/office/drawing/2014/main" id="{0572A797-9CAD-493C-8E82-3573E3B28C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27" t="66969" r="58853" b="-182"/>
          <a:stretch/>
        </p:blipFill>
        <p:spPr>
          <a:xfrm>
            <a:off x="11352776" y="4505203"/>
            <a:ext cx="3382060" cy="1914021"/>
          </a:xfrm>
          <a:prstGeom prst="rect">
            <a:avLst/>
          </a:prstGeom>
        </p:spPr>
      </p:pic>
      <p:pic>
        <p:nvPicPr>
          <p:cNvPr id="47" name="Obrázek 8" descr="Obsah obrázku text, mapa&#10;&#10;Popis vygenerovaný s velmi vysokou mírou spolehlivosti">
            <a:extLst>
              <a:ext uri="{FF2B5EF4-FFF2-40B4-BE49-F238E27FC236}">
                <a16:creationId xmlns:a16="http://schemas.microsoft.com/office/drawing/2014/main" id="{A9402CFC-C024-452A-A521-77A5F12A44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27" t="66969" r="58853" b="-182"/>
          <a:stretch/>
        </p:blipFill>
        <p:spPr>
          <a:xfrm>
            <a:off x="11404968" y="2772436"/>
            <a:ext cx="3382060" cy="191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413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D7E6A3-1DD5-4E5F-AB1B-FF557E1AF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err="1">
                <a:cs typeface="Calibri Light"/>
              </a:rPr>
              <a:t>Timeline</a:t>
            </a:r>
            <a:r>
              <a:rPr lang="cs-CZ" b="1">
                <a:cs typeface="Calibri Light"/>
              </a:rPr>
              <a:t> – 25.3.</a:t>
            </a:r>
            <a:endParaRPr lang="cs-CZ" err="1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DED0750-6D9C-4F98-B02C-74C41979B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677" y="1813902"/>
            <a:ext cx="1025464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lvl="1"/>
            <a:r>
              <a:rPr lang="cs-CZ">
                <a:cs typeface="Calibri"/>
              </a:rPr>
              <a:t>25.3 - 18:25:XX – disk Z: súbory pokusicek.pdf pokusicek.doc …. priečinok HACK_LAB</a:t>
            </a:r>
          </a:p>
          <a:p>
            <a:pPr marL="383540" lvl="1"/>
            <a:r>
              <a:rPr lang="cs-CZ">
                <a:cs typeface="Calibri"/>
              </a:rPr>
              <a:t>25.3 - 18:30:18 – myClearLogs.bat -&gt; </a:t>
            </a:r>
            <a:r>
              <a:rPr lang="cs-CZ" err="1">
                <a:cs typeface="Calibri"/>
              </a:rPr>
              <a:t>clear</a:t>
            </a:r>
            <a:r>
              <a:rPr lang="cs-CZ">
                <a:cs typeface="Calibri"/>
              </a:rPr>
              <a:t> logov, PC1_sysmon</a:t>
            </a:r>
            <a:endParaRPr lang="cs-CZ"/>
          </a:p>
          <a:p>
            <a:pPr marL="383540" lvl="1"/>
            <a:r>
              <a:rPr lang="cs-CZ">
                <a:cs typeface="Calibri"/>
              </a:rPr>
              <a:t>25.3 - 18:30:21,22 – </a:t>
            </a:r>
            <a:r>
              <a:rPr lang="cs-CZ" err="1">
                <a:cs typeface="Calibri"/>
              </a:rPr>
              <a:t>clear</a:t>
            </a:r>
            <a:r>
              <a:rPr lang="cs-CZ">
                <a:cs typeface="Calibri"/>
              </a:rPr>
              <a:t> logov PC2_system, PC2_security, PC2_sysmon</a:t>
            </a:r>
            <a:endParaRPr lang="cs-CZ"/>
          </a:p>
          <a:p>
            <a:pPr marL="383540" lvl="1"/>
            <a:r>
              <a:rPr lang="cs-CZ">
                <a:cs typeface="Calibri"/>
              </a:rPr>
              <a:t>25.3 - 18:30:XX – </a:t>
            </a:r>
            <a:r>
              <a:rPr lang="cs-CZ" err="1">
                <a:cs typeface="Calibri"/>
              </a:rPr>
              <a:t>clear</a:t>
            </a:r>
            <a:r>
              <a:rPr lang="cs-CZ">
                <a:cs typeface="Calibri"/>
              </a:rPr>
              <a:t>, PC5 a PC6</a:t>
            </a:r>
          </a:p>
          <a:p>
            <a:pPr marL="383540" lvl="1"/>
            <a:r>
              <a:rPr lang="cs-CZ">
                <a:cs typeface="Calibri"/>
              </a:rPr>
              <a:t>25.3 - 18:38:19 – </a:t>
            </a:r>
            <a:r>
              <a:rPr lang="cs-CZ" err="1">
                <a:cs typeface="Calibri"/>
              </a:rPr>
              <a:t>Virtual</a:t>
            </a:r>
            <a:r>
              <a:rPr lang="cs-CZ">
                <a:cs typeface="Calibri"/>
              </a:rPr>
              <a:t> machine (10.0.2.15) z "dohled"  -&gt; </a:t>
            </a:r>
            <a:r>
              <a:rPr lang="cs-CZ" err="1">
                <a:cs typeface="Calibri"/>
              </a:rPr>
              <a:t>Canonical</a:t>
            </a:r>
          </a:p>
          <a:p>
            <a:pPr marL="383540" lvl="1"/>
            <a:r>
              <a:rPr lang="cs-CZ">
                <a:cs typeface="Calibri"/>
              </a:rPr>
              <a:t>25.3 - 18:40:04 – PC1 -&gt; bar.love.mail.ru (momentálne sa odtiaľ stahuje súbor)  </a:t>
            </a:r>
          </a:p>
          <a:p>
            <a:pPr marL="383540" lvl="1"/>
            <a:r>
              <a:rPr lang="cs-CZ">
                <a:cs typeface="Calibri"/>
              </a:rPr>
              <a:t>25.3 - 18:53:51 – PC2 -&gt; 10.32.128.68</a:t>
            </a:r>
            <a:endParaRPr lang="cs-CZ" b="1">
              <a:cs typeface="Calibri"/>
            </a:endParaRPr>
          </a:p>
          <a:p>
            <a:pPr marL="383540" lvl="1"/>
            <a:r>
              <a:rPr lang="cs-CZ">
                <a:cs typeface="Calibri"/>
              </a:rPr>
              <a:t>25.3 - 18:56:36 – PC1 -&gt; "Amazon" (inštancia AWS, predpokladaná route C2)</a:t>
            </a:r>
          </a:p>
          <a:p>
            <a:pPr marL="383540" lvl="1"/>
            <a:r>
              <a:rPr lang="cs-CZ">
                <a:cs typeface="Calibri"/>
              </a:rPr>
              <a:t>25.3 - 19:31:12 – PC5 -&gt; "</a:t>
            </a:r>
            <a:r>
              <a:rPr lang="cs-CZ" err="1">
                <a:cs typeface="Calibri"/>
              </a:rPr>
              <a:t>China</a:t>
            </a:r>
            <a:r>
              <a:rPr lang="cs-CZ">
                <a:cs typeface="Calibri"/>
              </a:rPr>
              <a:t>" (123.103.93.214)</a:t>
            </a:r>
          </a:p>
          <a:p>
            <a:pPr marL="383540" lvl="1"/>
            <a:r>
              <a:rPr lang="cs-CZ">
                <a:cs typeface="Calibri"/>
              </a:rPr>
              <a:t>25.3 - 23:51:24 – packet z "Amazon" -&gt; </a:t>
            </a:r>
            <a:r>
              <a:rPr lang="cs-CZ" err="1">
                <a:cs typeface="Calibri"/>
              </a:rPr>
              <a:t>Virtual</a:t>
            </a:r>
            <a:r>
              <a:rPr lang="cs-CZ">
                <a:cs typeface="Calibri"/>
              </a:rPr>
              <a:t> machine</a:t>
            </a:r>
          </a:p>
          <a:p>
            <a:pPr marL="154940" lvl="1" indent="0">
              <a:buNone/>
            </a:pPr>
            <a:endParaRPr lang="cs-CZ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4414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AC58673-F772-4A9B-8ECD-E93EB3F6D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>
                <a:cs typeface="Calibri Light"/>
              </a:rPr>
              <a:t>Timeline – 26.3.</a:t>
            </a:r>
            <a:endParaRPr lang="cs-CZ">
              <a:cs typeface="Calibri Light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7B55902-AFBC-4DBA-9E0B-294B18206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652" y="1836063"/>
            <a:ext cx="1090181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cs-CZ">
                <a:cs typeface="Calibri"/>
              </a:rPr>
              <a:t>26.3-00:40:24 to 00:42:24 – "dohled" -&gt; PC5 (veľa valid RDP loginov)</a:t>
            </a:r>
            <a:endParaRPr lang="en-US">
              <a:cs typeface="Calibri"/>
            </a:endParaRPr>
          </a:p>
          <a:p>
            <a:pPr lvl="1"/>
            <a:r>
              <a:rPr lang="cs-CZ">
                <a:cs typeface="Calibri"/>
              </a:rPr>
              <a:t>26.3-00:40:13 to 00:42:28 – "dohled" - scan (náhodných) </a:t>
            </a:r>
            <a:r>
              <a:rPr lang="cs-CZ" err="1">
                <a:cs typeface="Calibri"/>
              </a:rPr>
              <a:t>portov</a:t>
            </a:r>
            <a:r>
              <a:rPr lang="cs-CZ">
                <a:cs typeface="Calibri"/>
              </a:rPr>
              <a:t> na </a:t>
            </a:r>
            <a:r>
              <a:rPr lang="cs-CZ" err="1">
                <a:cs typeface="Calibri"/>
              </a:rPr>
              <a:t>subnet</a:t>
            </a:r>
            <a:r>
              <a:rPr lang="cs-CZ">
                <a:cs typeface="Calibri"/>
              </a:rPr>
              <a:t> </a:t>
            </a:r>
            <a:endParaRPr lang="en-US">
              <a:cs typeface="Calibri"/>
            </a:endParaRPr>
          </a:p>
          <a:p>
            <a:pPr marL="457200" lvl="1" indent="0">
              <a:buNone/>
            </a:pPr>
            <a:r>
              <a:rPr lang="cs-CZ">
                <a:cs typeface="Calibri"/>
              </a:rPr>
              <a:t>192.168.50.0/24</a:t>
            </a:r>
            <a:endParaRPr lang="en-US">
              <a:cs typeface="Calibri"/>
            </a:endParaRPr>
          </a:p>
          <a:p>
            <a:pPr lvl="1"/>
            <a:r>
              <a:rPr lang="cs-CZ">
                <a:cs typeface="Calibri"/>
              </a:rPr>
              <a:t>26.3-08:15:35 – </a:t>
            </a:r>
            <a:r>
              <a:rPr lang="cs-CZ" err="1">
                <a:cs typeface="Calibri"/>
              </a:rPr>
              <a:t>reboot</a:t>
            </a:r>
            <a:r>
              <a:rPr lang="cs-CZ">
                <a:cs typeface="Calibri"/>
              </a:rPr>
              <a:t> PC1 (system log)</a:t>
            </a:r>
            <a:endParaRPr lang="en-US">
              <a:cs typeface="Calibri"/>
            </a:endParaRPr>
          </a:p>
          <a:p>
            <a:pPr lvl="1"/>
            <a:r>
              <a:rPr lang="cs-CZ">
                <a:cs typeface="Calibri"/>
              </a:rPr>
              <a:t>26.3-08:15:29 – </a:t>
            </a:r>
            <a:r>
              <a:rPr lang="cs-CZ" err="1">
                <a:cs typeface="Calibri"/>
              </a:rPr>
              <a:t>reboot</a:t>
            </a:r>
            <a:r>
              <a:rPr lang="cs-CZ">
                <a:cs typeface="Calibri"/>
              </a:rPr>
              <a:t> PC2 (system log)</a:t>
            </a:r>
            <a:endParaRPr lang="en-US">
              <a:cs typeface="Calibri"/>
            </a:endParaRPr>
          </a:p>
          <a:p>
            <a:pPr lvl="1"/>
            <a:r>
              <a:rPr lang="cs-CZ">
                <a:cs typeface="Calibri"/>
              </a:rPr>
              <a:t>26.3-08:15:06 – </a:t>
            </a:r>
            <a:r>
              <a:rPr lang="cs-CZ" err="1">
                <a:cs typeface="Calibri"/>
              </a:rPr>
              <a:t>reboot</a:t>
            </a:r>
            <a:r>
              <a:rPr lang="cs-CZ">
                <a:cs typeface="Calibri"/>
              </a:rPr>
              <a:t> PC6 (system log)</a:t>
            </a:r>
            <a:endParaRPr lang="en-US">
              <a:cs typeface="Calibri"/>
            </a:endParaRPr>
          </a:p>
          <a:p>
            <a:pPr lvl="1"/>
            <a:r>
              <a:rPr lang="cs-CZ">
                <a:cs typeface="Calibri"/>
              </a:rPr>
              <a:t>26.3-10:17:27 – PC5 -&gt; "Korea" (175.45.176.50)</a:t>
            </a:r>
            <a:endParaRPr lang="en-US">
              <a:cs typeface="Calibri"/>
            </a:endParaRPr>
          </a:p>
          <a:p>
            <a:pPr lvl="1"/>
            <a:r>
              <a:rPr lang="cs-CZ">
                <a:cs typeface="Calibri"/>
              </a:rPr>
              <a:t>26.3-12:53:45 – packet z 10.0.2.2 -&gt; 10.0.2.15</a:t>
            </a:r>
            <a:endParaRPr lang="en-US">
              <a:cs typeface="Calibri"/>
            </a:endParaRPr>
          </a:p>
          <a:p>
            <a:pPr lvl="1"/>
            <a:r>
              <a:rPr lang="cs-CZ">
                <a:cs typeface="Calibri"/>
              </a:rPr>
              <a:t>26.3-13:46:20 – PC1 – CV_template.docm otvorený (viac v malware 1)</a:t>
            </a:r>
            <a:endParaRPr lang="en-US">
              <a:cs typeface="Calibri"/>
            </a:endParaRPr>
          </a:p>
          <a:p>
            <a:endParaRPr lang="cs-CZ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8517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F8C629-6637-4C35-B301-0265122A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>
                <a:cs typeface="Calibri Light"/>
              </a:rPr>
              <a:t>Timeline – 26.3.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BAB6AA7-27E0-4235-9120-4617A1B4C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lvl="1"/>
            <a:r>
              <a:rPr lang="cs-CZ">
                <a:cs typeface="Calibri"/>
              </a:rPr>
              <a:t>26.3-13:59:52 – packet z  "</a:t>
            </a:r>
            <a:r>
              <a:rPr lang="cs-CZ" err="1">
                <a:cs typeface="Calibri"/>
              </a:rPr>
              <a:t>China</a:t>
            </a:r>
            <a:r>
              <a:rPr lang="cs-CZ">
                <a:cs typeface="Calibri"/>
              </a:rPr>
              <a:t>" -&gt; "</a:t>
            </a:r>
            <a:r>
              <a:rPr lang="cs-CZ" err="1">
                <a:cs typeface="Calibri"/>
              </a:rPr>
              <a:t>Virtual</a:t>
            </a:r>
            <a:r>
              <a:rPr lang="cs-CZ">
                <a:cs typeface="Calibri"/>
              </a:rPr>
              <a:t> machine"</a:t>
            </a:r>
          </a:p>
          <a:p>
            <a:pPr lvl="1"/>
            <a:r>
              <a:rPr lang="cs-CZ">
                <a:cs typeface="Calibri"/>
              </a:rPr>
              <a:t>26.3-20:41:43  – </a:t>
            </a:r>
            <a:r>
              <a:rPr lang="cs-CZ" err="1">
                <a:cs typeface="Calibri"/>
              </a:rPr>
              <a:t>reboot</a:t>
            </a:r>
            <a:r>
              <a:rPr lang="cs-CZ">
                <a:cs typeface="Calibri"/>
              </a:rPr>
              <a:t> PC1 (system log)</a:t>
            </a:r>
          </a:p>
          <a:p>
            <a:pPr lvl="1"/>
            <a:r>
              <a:rPr lang="cs-CZ">
                <a:cs typeface="Calibri"/>
              </a:rPr>
              <a:t>26.3-20:41:51  – </a:t>
            </a:r>
            <a:r>
              <a:rPr lang="cs-CZ" err="1">
                <a:cs typeface="Calibri"/>
              </a:rPr>
              <a:t>reboot</a:t>
            </a:r>
            <a:r>
              <a:rPr lang="cs-CZ">
                <a:cs typeface="Calibri"/>
              </a:rPr>
              <a:t> PC2 (system log)</a:t>
            </a:r>
          </a:p>
          <a:p>
            <a:pPr lvl="1"/>
            <a:r>
              <a:rPr lang="cs-CZ">
                <a:cs typeface="Calibri"/>
              </a:rPr>
              <a:t>26.3-20:42:00  – </a:t>
            </a:r>
            <a:r>
              <a:rPr lang="cs-CZ" err="1">
                <a:cs typeface="Calibri"/>
              </a:rPr>
              <a:t>reboot</a:t>
            </a:r>
            <a:r>
              <a:rPr lang="cs-CZ">
                <a:cs typeface="Calibri"/>
              </a:rPr>
              <a:t> PC5 (system log)</a:t>
            </a:r>
          </a:p>
          <a:p>
            <a:pPr lvl="1"/>
            <a:r>
              <a:rPr lang="cs-CZ">
                <a:cs typeface="Calibri"/>
              </a:rPr>
              <a:t>26.3-21:58:52 – PC6 -&gt; "Korea" (firewall už nemá log)</a:t>
            </a:r>
          </a:p>
          <a:p>
            <a:pPr lvl="1"/>
            <a:r>
              <a:rPr lang="cs-CZ">
                <a:cs typeface="Calibri"/>
              </a:rPr>
              <a:t>26.3-22:07:34 – PC2 - putty_x64 -&gt; "Škoda" (193.108.106.50), port 443</a:t>
            </a:r>
          </a:p>
          <a:p>
            <a:pPr lvl="1"/>
            <a:r>
              <a:rPr lang="cs-CZ">
                <a:cs typeface="Calibri"/>
              </a:rPr>
              <a:t>26.3-22:09:22 – PC2 - putty_x64 -&gt; </a:t>
            </a:r>
            <a:r>
              <a:rPr lang="cs-CZ" err="1">
                <a:cs typeface="Calibri"/>
              </a:rPr>
              <a:t>vbs</a:t>
            </a:r>
            <a:r>
              <a:rPr lang="cs-CZ">
                <a:cs typeface="Calibri"/>
              </a:rPr>
              <a:t> script</a:t>
            </a:r>
          </a:p>
          <a:p>
            <a:pPr lvl="1"/>
            <a:r>
              <a:rPr lang="cs-CZ">
                <a:cs typeface="Calibri"/>
              </a:rPr>
              <a:t>26.3-22:09:24 – PC2 - malware2 -&gt; "Škoda" (viac malware 2)</a:t>
            </a:r>
          </a:p>
          <a:p>
            <a:pPr lvl="1"/>
            <a:r>
              <a:rPr lang="cs-CZ">
                <a:cs typeface="Calibri"/>
              </a:rPr>
              <a:t>26.3-22:14:42 – PC2 "putty" -&gt; </a:t>
            </a:r>
            <a:r>
              <a:rPr lang="cs-CZ" err="1">
                <a:cs typeface="Calibri"/>
              </a:rPr>
              <a:t>cmd</a:t>
            </a:r>
            <a:r>
              <a:rPr lang="cs-CZ">
                <a:cs typeface="Calibri"/>
              </a:rPr>
              <a:t> -&gt; </a:t>
            </a:r>
            <a:r>
              <a:rPr lang="cs-CZ" err="1">
                <a:cs typeface="Calibri"/>
              </a:rPr>
              <a:t>PowerShell</a:t>
            </a:r>
            <a:r>
              <a:rPr lang="cs-CZ">
                <a:cs typeface="Calibri"/>
              </a:rPr>
              <a:t> -&gt; bin?</a:t>
            </a:r>
          </a:p>
          <a:p>
            <a:pPr lvl="1"/>
            <a:r>
              <a:rPr lang="cs-CZ">
                <a:cs typeface="Calibri"/>
              </a:rPr>
              <a:t>26.3-22:31:40 – </a:t>
            </a:r>
            <a:r>
              <a:rPr lang="cs-CZ" err="1">
                <a:cs typeface="Calibri"/>
              </a:rPr>
              <a:t>reboot</a:t>
            </a:r>
            <a:r>
              <a:rPr lang="cs-CZ">
                <a:cs typeface="Calibri"/>
              </a:rPr>
              <a:t> PC5 (system log)</a:t>
            </a:r>
          </a:p>
          <a:p>
            <a:pPr lvl="1"/>
            <a:r>
              <a:rPr lang="cs-CZ">
                <a:cs typeface="Calibri"/>
              </a:rPr>
              <a:t>26.3-22:31:45 – </a:t>
            </a:r>
            <a:r>
              <a:rPr lang="cs-CZ" err="1">
                <a:cs typeface="Calibri"/>
              </a:rPr>
              <a:t>reboot</a:t>
            </a:r>
            <a:r>
              <a:rPr lang="cs-CZ">
                <a:cs typeface="Calibri"/>
              </a:rPr>
              <a:t> PC6 (system log)</a:t>
            </a:r>
            <a:br>
              <a:rPr lang="cs-CZ" dirty="0">
                <a:cs typeface="Calibri"/>
              </a:rPr>
            </a:br>
            <a:endParaRPr lang="cs-CZ">
              <a:cs typeface="Calibri"/>
            </a:endParaRPr>
          </a:p>
          <a:p>
            <a:endParaRPr lang="cs-CZ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6851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0" name="Obrázek 10" descr="Obsah obrázku snímek obrazovky&#10;&#10;Popis vygenerovaný s velmi vysokou mírou spolehlivosti">
            <a:extLst>
              <a:ext uri="{FF2B5EF4-FFF2-40B4-BE49-F238E27FC236}">
                <a16:creationId xmlns:a16="http://schemas.microsoft.com/office/drawing/2014/main" id="{67E21413-1B75-4099-BFB3-CAB863923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553" y="553222"/>
            <a:ext cx="4138935" cy="4719271"/>
          </a:xfrm>
          <a:prstGeom prst="rect">
            <a:avLst/>
          </a:prstGeom>
        </p:spPr>
      </p:pic>
      <p:pic>
        <p:nvPicPr>
          <p:cNvPr id="4" name="Obrázek 4">
            <a:extLst>
              <a:ext uri="{FF2B5EF4-FFF2-40B4-BE49-F238E27FC236}">
                <a16:creationId xmlns:a16="http://schemas.microsoft.com/office/drawing/2014/main" id="{53CED35A-AC5B-4E5E-B611-3E832D5D0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575" y="2267721"/>
            <a:ext cx="4508917" cy="437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567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C9C6DB-9AD5-4F7F-9A00-F46F898BA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>
                <a:cs typeface="Calibri Light"/>
              </a:rPr>
              <a:t>PC1 malware </a:t>
            </a:r>
            <a:r>
              <a:rPr lang="cs-CZ" b="1" err="1">
                <a:cs typeface="Calibri Light"/>
              </a:rPr>
              <a:t>infection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F3486EA-0C44-4D76-A906-E921ECA2A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077" y="2177317"/>
            <a:ext cx="11027079" cy="4351338"/>
          </a:xfrm>
        </p:spPr>
        <p:txBody>
          <a:bodyPr vert="horz" lIns="0" tIns="45720" rIns="0" bIns="45720" rtlCol="0" anchor="t">
            <a:normAutofit/>
          </a:bodyPr>
          <a:lstStyle/>
          <a:p>
            <a:pPr marL="383540" lvl="1"/>
            <a:r>
              <a:rPr lang="cs-CZ">
                <a:cs typeface="Calibri"/>
              </a:rPr>
              <a:t>explorer.exe otvára z plochy winword.exe súbor </a:t>
            </a:r>
            <a:r>
              <a:rPr lang="cs-CZ" err="1">
                <a:cs typeface="Calibri"/>
              </a:rPr>
              <a:t>CV_template</a:t>
            </a:r>
            <a:r>
              <a:rPr lang="cs-CZ">
                <a:cs typeface="Calibri"/>
              </a:rPr>
              <a:t>.docm</a:t>
            </a:r>
          </a:p>
          <a:p>
            <a:pPr marL="383540" lvl="1"/>
            <a:r>
              <a:rPr lang="cs-CZ">
                <a:cs typeface="Calibri"/>
              </a:rPr>
              <a:t>winword.exe spúšťa </a:t>
            </a:r>
            <a:r>
              <a:rPr lang="cs-CZ" err="1">
                <a:cs typeface="Calibri"/>
              </a:rPr>
              <a:t>cscript</a:t>
            </a:r>
            <a:r>
              <a:rPr lang="cs-CZ">
                <a:cs typeface="Calibri"/>
              </a:rPr>
              <a:t> ""c:\</a:t>
            </a:r>
            <a:r>
              <a:rPr lang="cs-CZ" err="1">
                <a:cs typeface="Calibri"/>
              </a:rPr>
              <a:t>users</a:t>
            </a:r>
            <a:r>
              <a:rPr lang="cs-CZ">
                <a:cs typeface="Calibri"/>
              </a:rPr>
              <a:t>\......\temp\MDnVBlZT.vbs</a:t>
            </a:r>
          </a:p>
          <a:p>
            <a:pPr marL="383540" lvl="1"/>
            <a:r>
              <a:rPr lang="cs-CZ">
                <a:cs typeface="Calibri"/>
              </a:rPr>
              <a:t>V </a:t>
            </a:r>
            <a:r>
              <a:rPr lang="cs-CZ" err="1">
                <a:cs typeface="Calibri"/>
              </a:rPr>
              <a:t>rovnakom</a:t>
            </a:r>
            <a:r>
              <a:rPr lang="cs-CZ">
                <a:cs typeface="Calibri"/>
              </a:rPr>
              <a:t> čase PC1 spustený qmdmqrbg.exe -&gt; "Korea"</a:t>
            </a:r>
          </a:p>
          <a:p>
            <a:pPr marL="383540" lvl="1"/>
            <a:r>
              <a:rPr lang="cs-CZ">
                <a:cs typeface="Calibri"/>
              </a:rPr>
              <a:t>26.3.-21:57:40 </a:t>
            </a:r>
            <a:r>
              <a:rPr lang="cs-CZ" err="1">
                <a:cs typeface="Calibri"/>
              </a:rPr>
              <a:t>faulting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application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name</a:t>
            </a:r>
            <a:r>
              <a:rPr lang="cs-CZ">
                <a:cs typeface="Calibri"/>
              </a:rPr>
              <a:t>: qmDmqRGb.exe (21:57:41 </a:t>
            </a:r>
            <a:r>
              <a:rPr lang="cs-CZ" err="1">
                <a:cs typeface="Calibri"/>
              </a:rPr>
              <a:t>power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off</a:t>
            </a:r>
            <a:r>
              <a:rPr lang="cs-CZ">
                <a:cs typeface="Calibri"/>
              </a:rPr>
              <a:t>)</a:t>
            </a:r>
            <a:br>
              <a:rPr lang="cs-CZ">
                <a:cs typeface="Calibri"/>
              </a:rPr>
            </a:br>
            <a:endParaRPr lang="cs-CZ">
              <a:cs typeface="Calibri"/>
            </a:endParaRPr>
          </a:p>
          <a:p>
            <a:endParaRPr lang="cs-CZ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7223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48D1AD-870A-4185-86B8-9D2A96951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>
                <a:cs typeface="Calibri Light"/>
              </a:rPr>
              <a:t>PC2 malware </a:t>
            </a:r>
            <a:r>
              <a:rPr lang="cs-CZ" b="1" err="1">
                <a:cs typeface="Calibri Light"/>
              </a:rPr>
              <a:t>infection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BF0DBD2-F805-4F01-A476-81B28584E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383540" lvl="1"/>
            <a:r>
              <a:rPr lang="cs-CZ">
                <a:cs typeface="Calibri"/>
              </a:rPr>
              <a:t>26-22:07:04 otvorené putty_x64</a:t>
            </a:r>
          </a:p>
          <a:p>
            <a:pPr marL="383540" lvl="1"/>
            <a:r>
              <a:rPr lang="cs-CZ">
                <a:cs typeface="Calibri"/>
              </a:rPr>
              <a:t>26-22:09:22 putty_x64 spúšťa FWIsNAt.vbs</a:t>
            </a:r>
            <a:endParaRPr lang="cs-CZ"/>
          </a:p>
          <a:p>
            <a:pPr marL="383540" lvl="1"/>
            <a:r>
              <a:rPr lang="cs-CZ">
                <a:cs typeface="Calibri"/>
              </a:rPr>
              <a:t>26-22:09:24 \user\</a:t>
            </a:r>
            <a:r>
              <a:rPr lang="cs-CZ" err="1">
                <a:cs typeface="Calibri"/>
              </a:rPr>
              <a:t>AppData</a:t>
            </a:r>
            <a:r>
              <a:rPr lang="cs-CZ">
                <a:cs typeface="Calibri"/>
              </a:rPr>
              <a:t>\</a:t>
            </a:r>
            <a:r>
              <a:rPr lang="cs-CZ" err="1">
                <a:cs typeface="Calibri"/>
              </a:rPr>
              <a:t>local</a:t>
            </a:r>
            <a:r>
              <a:rPr lang="cs-CZ">
                <a:cs typeface="Calibri"/>
              </a:rPr>
              <a:t>\temp\FWIsNAt.vbs spúšťa  jvmzrcbznhdudp.exe (ten posiela requesty do "Skoda")</a:t>
            </a:r>
            <a:endParaRPr lang="cs-CZ"/>
          </a:p>
          <a:p>
            <a:pPr marL="383540" lvl="1"/>
            <a:r>
              <a:rPr lang="cs-CZ">
                <a:cs typeface="Calibri"/>
              </a:rPr>
              <a:t>26-22:07:34 network </a:t>
            </a:r>
            <a:r>
              <a:rPr lang="cs-CZ" err="1">
                <a:cs typeface="Calibri"/>
              </a:rPr>
              <a:t>connection</a:t>
            </a:r>
            <a:r>
              <a:rPr lang="cs-CZ">
                <a:cs typeface="Calibri"/>
              </a:rPr>
              <a:t> putty_x64.exe do Skoda:443</a:t>
            </a:r>
          </a:p>
          <a:p>
            <a:pPr marL="383540" lvl="1"/>
            <a:r>
              <a:rPr lang="cs-CZ">
                <a:cs typeface="Calibri"/>
              </a:rPr>
              <a:t>26-22:14:42 </a:t>
            </a:r>
            <a:r>
              <a:rPr lang="cs-CZ" err="1">
                <a:cs typeface="Calibri"/>
              </a:rPr>
              <a:t>putty</a:t>
            </a:r>
            <a:r>
              <a:rPr lang="cs-CZ">
                <a:cs typeface="Calibri"/>
              </a:rPr>
              <a:t> otvára </a:t>
            </a:r>
            <a:r>
              <a:rPr lang="cs-CZ" err="1">
                <a:cs typeface="Calibri"/>
              </a:rPr>
              <a:t>cmd</a:t>
            </a:r>
            <a:r>
              <a:rPr lang="cs-CZ">
                <a:cs typeface="Calibri"/>
              </a:rPr>
              <a:t> -&gt; hidden </a:t>
            </a:r>
            <a:r>
              <a:rPr lang="cs-CZ" err="1">
                <a:cs typeface="Calibri"/>
              </a:rPr>
              <a:t>powershell</a:t>
            </a:r>
            <a:r>
              <a:rPr lang="cs-CZ">
                <a:cs typeface="Calibri"/>
              </a:rPr>
              <a:t> pravdepodobne base64 encoded binárku</a:t>
            </a:r>
            <a:br>
              <a:rPr lang="cs-CZ">
                <a:cs typeface="Calibri"/>
              </a:rPr>
            </a:br>
            <a:endParaRPr lang="cs-CZ">
              <a:cs typeface="Calibri"/>
            </a:endParaRPr>
          </a:p>
          <a:p>
            <a:endParaRPr lang="cs-CZ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8818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CEABA0-B5E4-4264-8E74-7FF5A9ED5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>
                <a:cs typeface="Calibri Light"/>
              </a:rPr>
              <a:t>Útočníci</a:t>
            </a:r>
            <a:endParaRPr lang="cs-CZ" err="1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65E94AD-63D6-4B84-BC7D-4C6EE44A2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669290" lvl="1">
              <a:buFont typeface="Calibri"/>
              <a:buChar char="◦"/>
            </a:pPr>
            <a:r>
              <a:rPr lang="cs-CZ" sz="2400">
                <a:cs typeface="Calibri"/>
              </a:rPr>
              <a:t>Amazon + Čína – C2 server v pozadí (</a:t>
            </a:r>
            <a:r>
              <a:rPr lang="cs-CZ" sz="2400" err="1">
                <a:cs typeface="Calibri"/>
              </a:rPr>
              <a:t>vedia</a:t>
            </a:r>
            <a:r>
              <a:rPr lang="cs-CZ" sz="2400">
                <a:cs typeface="Calibri"/>
              </a:rPr>
              <a:t> o "Virtual machine" na 10.0.2.15)</a:t>
            </a:r>
          </a:p>
          <a:p>
            <a:pPr marL="669290" lvl="1" indent="-285750">
              <a:buFont typeface="Calibri"/>
              <a:buChar char="◦"/>
            </a:pPr>
            <a:r>
              <a:rPr lang="cs-CZ" sz="2400">
                <a:cs typeface="Calibri"/>
              </a:rPr>
              <a:t>Korea ? (možno spolu s nimi)</a:t>
            </a:r>
            <a:br>
              <a:rPr lang="cs-CZ" sz="2400">
                <a:cs typeface="Calibri"/>
              </a:rPr>
            </a:br>
            <a:endParaRPr lang="cs-CZ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9427809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Application>Microsoft Office PowerPoint</Application>
  <PresentationFormat>Širokoúhlá obrazovka</PresentationFormat>
  <Slides>12</Slides>
  <Notes>0</Notes>
  <HiddenSlides>0</HiddenSlide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3" baseType="lpstr">
      <vt:lpstr>Fazeta</vt:lpstr>
      <vt:lpstr>Big Data analysis</vt:lpstr>
      <vt:lpstr>Prezentace aplikace PowerPoint</vt:lpstr>
      <vt:lpstr>Timeline – 25.3.</vt:lpstr>
      <vt:lpstr>Timeline – 26.3.</vt:lpstr>
      <vt:lpstr>Timeline – 26.3.</vt:lpstr>
      <vt:lpstr>Prezentace aplikace PowerPoint</vt:lpstr>
      <vt:lpstr>PC1 malware infection</vt:lpstr>
      <vt:lpstr>PC2 malware infection</vt:lpstr>
      <vt:lpstr>Útočníci</vt:lpstr>
      <vt:lpstr>Prezentace aplikace PowerPoint</vt:lpstr>
      <vt:lpstr>Ďalšie možné anomálie</vt:lpstr>
      <vt:lpstr>Implementačná časť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/>
  <cp:revision>54</cp:revision>
  <dcterms:created xsi:type="dcterms:W3CDTF">2012-08-16T00:56:33Z</dcterms:created>
  <dcterms:modified xsi:type="dcterms:W3CDTF">2019-04-13T07:35:56Z</dcterms:modified>
</cp:coreProperties>
</file>