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6" r:id="rId1"/>
  </p:sldMasterIdLst>
  <p:sldIdLst>
    <p:sldId id="256" r:id="rId2"/>
    <p:sldId id="268" r:id="rId3"/>
    <p:sldId id="257" r:id="rId4"/>
    <p:sldId id="259" r:id="rId5"/>
    <p:sldId id="272" r:id="rId6"/>
    <p:sldId id="260" r:id="rId7"/>
    <p:sldId id="262" r:id="rId8"/>
    <p:sldId id="263" r:id="rId9"/>
    <p:sldId id="264" r:id="rId10"/>
    <p:sldId id="265" r:id="rId11"/>
    <p:sldId id="266" r:id="rId12"/>
    <p:sldId id="271" r:id="rId13"/>
    <p:sldId id="269" r:id="rId14"/>
    <p:sldId id="25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redný štý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Stredný štýl 4 - zvýrazneni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69CF1AB2-1976-4502-BF36-3FF5EA218861}" styleName="Stredný štýl 4 - zvýrazneni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1EBBBCC-DAD2-459C-BE2E-F6DE35CF9A28}" styleName="Tmavý štýl 2 - zvýraznenie 3/zvýrazneni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Tmavý štýl 2 - zvýraznenie 1/zvýrazneni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Stredný štýl 1 - zvýrazneni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484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741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485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379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4/13/2019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391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4/13/2019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214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4/13/2019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854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251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4/13/2019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013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4/13/2019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034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499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7">
            <a:extLst>
              <a:ext uri="{FF2B5EF4-FFF2-40B4-BE49-F238E27FC236}">
                <a16:creationId xmlns:a16="http://schemas.microsoft.com/office/drawing/2014/main" id="{57F231E5-F402-49E1-82B4-C762909ED2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F0BA12B-74D1-4DB1-9A3F-C9BA27B815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762000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15FCC40-AA93-4D3B-90D0-69BC824EAD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1190517" y="1056875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332EBA2E-258C-4E9F-910A-37E3A2AB81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84398" y="1298448"/>
            <a:ext cx="7315200" cy="3255264"/>
          </a:xfrm>
        </p:spPr>
        <p:txBody>
          <a:bodyPr>
            <a:normAutofit/>
          </a:bodyPr>
          <a:lstStyle/>
          <a:p>
            <a:r>
              <a:rPr lang="sk-SK">
                <a:solidFill>
                  <a:schemeClr val="tx2"/>
                </a:solidFill>
              </a:rPr>
              <a:t>BIG DATA – LOGS ANALYSIS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9DDD6D2D-8259-4F04-BE0E-2D3ADDB3D8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84397" y="4670246"/>
            <a:ext cx="6714232" cy="914400"/>
          </a:xfrm>
        </p:spPr>
        <p:txBody>
          <a:bodyPr>
            <a:normAutofit/>
          </a:bodyPr>
          <a:lstStyle/>
          <a:p>
            <a:r>
              <a:rPr lang="sk-SK" dirty="0">
                <a:solidFill>
                  <a:schemeClr val="accent1"/>
                </a:solidFill>
              </a:rPr>
              <a:t>DISCOVER THE HIDDEN TRUTH</a:t>
            </a:r>
            <a:endParaRPr lang="sk-SK" sz="1000" dirty="0">
              <a:solidFill>
                <a:schemeClr val="accent1"/>
              </a:solidFill>
            </a:endParaRPr>
          </a:p>
          <a:p>
            <a:r>
              <a:rPr lang="sk-SK" sz="1000" dirty="0">
                <a:solidFill>
                  <a:schemeClr val="accent1"/>
                </a:solidFill>
              </a:rPr>
              <a:t>TATIANA ZBONČÁKOVÁ, ADAM VAŇKO, MATÚŠ RAČEK</a:t>
            </a:r>
            <a:endParaRPr lang="sk-SK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285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D4C9BCD-9169-4390-8460-3BBC85529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039" y="640080"/>
            <a:ext cx="3429855" cy="5613236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LOCAL NETWORK</a:t>
            </a:r>
            <a:endParaRPr lang="sk-SK" dirty="0">
              <a:solidFill>
                <a:srgbClr val="FFFFFF"/>
              </a:solidFill>
            </a:endParaRPr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EB443E8B-C790-4E1E-B7E6-D3C6D29D8DA7}"/>
              </a:ext>
            </a:extLst>
          </p:cNvPr>
          <p:cNvSpPr txBox="1"/>
          <p:nvPr/>
        </p:nvSpPr>
        <p:spPr>
          <a:xfrm>
            <a:off x="7178947" y="2127918"/>
            <a:ext cx="18828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sk-SK" dirty="0"/>
          </a:p>
        </p:txBody>
      </p:sp>
      <p:sp>
        <p:nvSpPr>
          <p:cNvPr id="8" name="BlokTextu 7">
            <a:extLst>
              <a:ext uri="{FF2B5EF4-FFF2-40B4-BE49-F238E27FC236}">
                <a16:creationId xmlns:a16="http://schemas.microsoft.com/office/drawing/2014/main" id="{B96CF818-3E09-405F-9560-153CAFAB51CC}"/>
              </a:ext>
            </a:extLst>
          </p:cNvPr>
          <p:cNvSpPr txBox="1"/>
          <p:nvPr/>
        </p:nvSpPr>
        <p:spPr>
          <a:xfrm>
            <a:off x="3882884" y="485753"/>
            <a:ext cx="7646501" cy="64633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k-SK" sz="3600" b="1" dirty="0" err="1"/>
              <a:t>Horizontal</a:t>
            </a:r>
            <a:r>
              <a:rPr lang="sk-SK" sz="3600" b="1" dirty="0"/>
              <a:t> </a:t>
            </a:r>
            <a:r>
              <a:rPr lang="en-US" sz="3600" b="1" dirty="0"/>
              <a:t>s</a:t>
            </a:r>
            <a:r>
              <a:rPr lang="sk-SK" sz="3600" b="1" dirty="0" err="1"/>
              <a:t>can</a:t>
            </a:r>
            <a:r>
              <a:rPr lang="sk-SK" sz="3600" b="1" dirty="0"/>
              <a:t> </a:t>
            </a:r>
            <a:r>
              <a:rPr lang="en-US" sz="3600" b="1" dirty="0"/>
              <a:t>a</a:t>
            </a:r>
            <a:r>
              <a:rPr lang="sk-SK" sz="3600" b="1" dirty="0" err="1"/>
              <a:t>ttack</a:t>
            </a:r>
            <a:r>
              <a:rPr lang="en-US" sz="3600" b="1" dirty="0"/>
              <a:t> detection</a:t>
            </a:r>
            <a:endParaRPr lang="sk-SK" sz="3600" b="1" dirty="0"/>
          </a:p>
        </p:txBody>
      </p:sp>
      <p:graphicFrame>
        <p:nvGraphicFramePr>
          <p:cNvPr id="9" name="Tabuľka 8">
            <a:extLst>
              <a:ext uri="{FF2B5EF4-FFF2-40B4-BE49-F238E27FC236}">
                <a16:creationId xmlns:a16="http://schemas.microsoft.com/office/drawing/2014/main" id="{745FF415-60E9-4E7C-97E1-32D4D8440D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1525513"/>
              </p:ext>
            </p:extLst>
          </p:nvPr>
        </p:nvGraphicFramePr>
        <p:xfrm>
          <a:off x="3882885" y="3424826"/>
          <a:ext cx="7646503" cy="2662421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1322488">
                  <a:extLst>
                    <a:ext uri="{9D8B030D-6E8A-4147-A177-3AD203B41FA5}">
                      <a16:colId xmlns:a16="http://schemas.microsoft.com/office/drawing/2014/main" val="2136331354"/>
                    </a:ext>
                  </a:extLst>
                </a:gridCol>
                <a:gridCol w="1752745">
                  <a:extLst>
                    <a:ext uri="{9D8B030D-6E8A-4147-A177-3AD203B41FA5}">
                      <a16:colId xmlns:a16="http://schemas.microsoft.com/office/drawing/2014/main" val="3182903687"/>
                    </a:ext>
                  </a:extLst>
                </a:gridCol>
                <a:gridCol w="1564450">
                  <a:extLst>
                    <a:ext uri="{9D8B030D-6E8A-4147-A177-3AD203B41FA5}">
                      <a16:colId xmlns:a16="http://schemas.microsoft.com/office/drawing/2014/main" val="990693265"/>
                    </a:ext>
                  </a:extLst>
                </a:gridCol>
                <a:gridCol w="1398523">
                  <a:extLst>
                    <a:ext uri="{9D8B030D-6E8A-4147-A177-3AD203B41FA5}">
                      <a16:colId xmlns:a16="http://schemas.microsoft.com/office/drawing/2014/main" val="2924148412"/>
                    </a:ext>
                  </a:extLst>
                </a:gridCol>
                <a:gridCol w="1608297">
                  <a:extLst>
                    <a:ext uri="{9D8B030D-6E8A-4147-A177-3AD203B41FA5}">
                      <a16:colId xmlns:a16="http://schemas.microsoft.com/office/drawing/2014/main" val="2503860685"/>
                    </a:ext>
                  </a:extLst>
                </a:gridCol>
              </a:tblGrid>
              <a:tr h="5221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800" dirty="0" err="1">
                          <a:effectLst/>
                        </a:rPr>
                        <a:t>AppName</a:t>
                      </a:r>
                      <a:endParaRPr lang="sk-SK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800">
                          <a:effectLst/>
                        </a:rPr>
                        <a:t>Source Address</a:t>
                      </a:r>
                      <a:endParaRPr lang="sk-SK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800" dirty="0" err="1">
                          <a:effectLst/>
                        </a:rPr>
                        <a:t>Destination</a:t>
                      </a:r>
                      <a:r>
                        <a:rPr lang="sk-SK" sz="1800" dirty="0">
                          <a:effectLst/>
                        </a:rPr>
                        <a:t> Port</a:t>
                      </a:r>
                      <a:endParaRPr lang="sk-SK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800" dirty="0" err="1">
                          <a:effectLst/>
                        </a:rPr>
                        <a:t>TotalCount</a:t>
                      </a:r>
                      <a:endParaRPr lang="sk-SK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800">
                          <a:effectLst/>
                        </a:rPr>
                        <a:t>uniqueAddressRatio</a:t>
                      </a:r>
                      <a:endParaRPr lang="sk-SK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73967414"/>
                  </a:ext>
                </a:extLst>
              </a:tr>
              <a:tr h="5221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800">
                          <a:effectLst/>
                        </a:rPr>
                        <a:t>System</a:t>
                      </a:r>
                      <a:endParaRPr lang="sk-SK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800">
                          <a:effectLst/>
                        </a:rPr>
                        <a:t>192.168.50.106</a:t>
                      </a:r>
                      <a:endParaRPr lang="sk-SK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800" dirty="0">
                          <a:effectLst/>
                        </a:rPr>
                        <a:t>137</a:t>
                      </a:r>
                      <a:endParaRPr lang="sk-SK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800">
                          <a:effectLst/>
                        </a:rPr>
                        <a:t>4829</a:t>
                      </a:r>
                      <a:endParaRPr lang="sk-SK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800" dirty="0">
                          <a:effectLst/>
                        </a:rPr>
                        <a:t>0.37274798094</a:t>
                      </a:r>
                      <a:endParaRPr lang="sk-SK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89068259"/>
                  </a:ext>
                </a:extLst>
              </a:tr>
              <a:tr h="5221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800">
                          <a:effectLst/>
                        </a:rPr>
                        <a:t>chrome.exe</a:t>
                      </a:r>
                      <a:endParaRPr lang="sk-SK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800">
                          <a:effectLst/>
                        </a:rPr>
                        <a:t>192.168.50.106</a:t>
                      </a:r>
                      <a:endParaRPr lang="sk-SK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800">
                          <a:effectLst/>
                        </a:rPr>
                        <a:t>80</a:t>
                      </a:r>
                      <a:endParaRPr lang="sk-SK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800">
                          <a:effectLst/>
                        </a:rPr>
                        <a:t>6656</a:t>
                      </a:r>
                      <a:endParaRPr lang="sk-SK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800" dirty="0">
                          <a:effectLst/>
                        </a:rPr>
                        <a:t>0.18659855769</a:t>
                      </a:r>
                      <a:endParaRPr lang="sk-SK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89104494"/>
                  </a:ext>
                </a:extLst>
              </a:tr>
              <a:tr h="5221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800">
                          <a:effectLst/>
                        </a:rPr>
                        <a:t>chrome.exe</a:t>
                      </a:r>
                      <a:endParaRPr lang="sk-SK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800">
                          <a:effectLst/>
                        </a:rPr>
                        <a:t>192.168.50.106</a:t>
                      </a:r>
                      <a:endParaRPr lang="sk-SK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800" dirty="0">
                          <a:effectLst/>
                        </a:rPr>
                        <a:t>443</a:t>
                      </a:r>
                      <a:endParaRPr lang="sk-SK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800">
                          <a:effectLst/>
                        </a:rPr>
                        <a:t>52341</a:t>
                      </a:r>
                      <a:endParaRPr lang="sk-SK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800" dirty="0">
                          <a:effectLst/>
                        </a:rPr>
                        <a:t>0.09266158460</a:t>
                      </a:r>
                      <a:endParaRPr lang="sk-SK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54206082"/>
                  </a:ext>
                </a:extLst>
              </a:tr>
              <a:tr h="5221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800" dirty="0">
                          <a:effectLst/>
                        </a:rPr>
                        <a:t>chrome.exe</a:t>
                      </a:r>
                      <a:endParaRPr lang="sk-SK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800">
                          <a:effectLst/>
                        </a:rPr>
                        <a:t>192.168.50.106</a:t>
                      </a:r>
                      <a:endParaRPr lang="sk-SK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800">
                          <a:effectLst/>
                        </a:rPr>
                        <a:t>53</a:t>
                      </a:r>
                      <a:endParaRPr lang="sk-SK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800">
                          <a:effectLst/>
                        </a:rPr>
                        <a:t>277</a:t>
                      </a:r>
                      <a:endParaRPr lang="sk-SK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800" dirty="0">
                          <a:effectLst/>
                        </a:rPr>
                        <a:t>0.01083032490</a:t>
                      </a:r>
                      <a:endParaRPr lang="sk-SK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26238534"/>
                  </a:ext>
                </a:extLst>
              </a:tr>
            </a:tbl>
          </a:graphicData>
        </a:graphic>
      </p:graphicFrame>
      <p:sp>
        <p:nvSpPr>
          <p:cNvPr id="5" name="Obdĺžnik 4">
            <a:extLst>
              <a:ext uri="{FF2B5EF4-FFF2-40B4-BE49-F238E27FC236}">
                <a16:creationId xmlns:a16="http://schemas.microsoft.com/office/drawing/2014/main" id="{96288A8D-961B-4978-8A10-929BB8AEDAFA}"/>
              </a:ext>
            </a:extLst>
          </p:cNvPr>
          <p:cNvSpPr/>
          <p:nvPr/>
        </p:nvSpPr>
        <p:spPr>
          <a:xfrm>
            <a:off x="3882884" y="1132084"/>
            <a:ext cx="7646501" cy="192456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sk-SK" sz="1600" dirty="0">
                <a:solidFill>
                  <a:srgbClr val="0070C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SELECT</a:t>
            </a:r>
            <a:r>
              <a:rPr lang="sk-SK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[</a:t>
            </a:r>
            <a:r>
              <a:rPr lang="sk-SK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Application</a:t>
            </a:r>
            <a:r>
              <a:rPr lang="sk-SK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sk-SK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</a:t>
            </a:r>
            <a:r>
              <a:rPr lang="sk-SK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 </a:t>
            </a:r>
            <a:r>
              <a:rPr lang="sk-SK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AppName</a:t>
            </a:r>
            <a:r>
              <a:rPr lang="sk-SK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sk-SK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[</a:t>
            </a:r>
            <a:r>
              <a:rPr lang="sk-SK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Source</a:t>
            </a:r>
            <a:r>
              <a:rPr lang="sk-SK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sk-SK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Address</a:t>
            </a:r>
            <a:r>
              <a:rPr lang="sk-SK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</a:t>
            </a:r>
            <a:r>
              <a:rPr lang="sk-SK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sk-SK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[</a:t>
            </a:r>
            <a:r>
              <a:rPr lang="sk-SK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Destination</a:t>
            </a:r>
            <a:r>
              <a:rPr lang="sk-SK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Port]</a:t>
            </a:r>
            <a:r>
              <a:rPr lang="sk-SK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sk-SK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COUNT</a:t>
            </a:r>
            <a:r>
              <a:rPr lang="sk-SK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(*)</a:t>
            </a:r>
            <a:r>
              <a:rPr lang="sk-SK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</a:t>
            </a:r>
            <a:r>
              <a:rPr lang="sk-SK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sk-SK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TotalCount</a:t>
            </a:r>
            <a:r>
              <a:rPr lang="sk-SK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sk-SK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sk-SK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COUNT</a:t>
            </a:r>
            <a:r>
              <a:rPr lang="sk-SK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DISTINCT</a:t>
            </a:r>
            <a:r>
              <a:rPr lang="sk-SK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sk-SK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</a:t>
            </a:r>
            <a:r>
              <a:rPr lang="sk-SK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Destination</a:t>
            </a:r>
            <a:r>
              <a:rPr lang="sk-SK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sk-SK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Address</a:t>
            </a:r>
            <a:r>
              <a:rPr lang="sk-SK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</a:t>
            </a:r>
            <a:r>
              <a:rPr lang="sk-SK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))*</a:t>
            </a:r>
            <a:r>
              <a:rPr lang="sk-SK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1.0 </a:t>
            </a:r>
            <a:r>
              <a:rPr lang="sk-SK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</a:t>
            </a:r>
            <a:r>
              <a:rPr lang="sk-SK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COUNT</a:t>
            </a:r>
            <a:r>
              <a:rPr lang="sk-SK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(*))</a:t>
            </a:r>
            <a:r>
              <a:rPr lang="sk-SK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sk-SK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uniqueAddressRatio</a:t>
            </a:r>
            <a:endParaRPr lang="sk-SK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sk-SK" sz="1600" dirty="0">
                <a:solidFill>
                  <a:srgbClr val="0070C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</a:t>
            </a:r>
            <a:r>
              <a:rPr lang="sk-SK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[skodahacker1]</a:t>
            </a:r>
            <a:r>
              <a:rPr lang="sk-SK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sk-SK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</a:t>
            </a:r>
            <a:r>
              <a:rPr lang="sk-SK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dbo</a:t>
            </a:r>
            <a:r>
              <a:rPr lang="sk-SK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</a:t>
            </a:r>
            <a:r>
              <a:rPr lang="sk-SK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sk-SK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[processed_PC6_security]</a:t>
            </a:r>
            <a:endParaRPr lang="sk-SK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GROUP</a:t>
            </a:r>
            <a:r>
              <a:rPr lang="sk-SK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BY</a:t>
            </a:r>
            <a:r>
              <a:rPr lang="sk-SK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[</a:t>
            </a:r>
            <a:r>
              <a:rPr lang="sk-SK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Application</a:t>
            </a:r>
            <a:r>
              <a:rPr lang="sk-SK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sk-SK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</a:t>
            </a:r>
            <a:r>
              <a:rPr lang="sk-SK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</a:t>
            </a:r>
            <a:r>
              <a:rPr lang="sk-SK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sk-SK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</a:t>
            </a:r>
            <a:r>
              <a:rPr lang="sk-SK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Source</a:t>
            </a:r>
            <a:r>
              <a:rPr lang="sk-SK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sk-SK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Address</a:t>
            </a:r>
            <a:r>
              <a:rPr lang="sk-SK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</a:t>
            </a:r>
            <a:r>
              <a:rPr lang="sk-SK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sk-SK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[</a:t>
            </a:r>
            <a:r>
              <a:rPr lang="sk-SK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Destination</a:t>
            </a:r>
            <a:r>
              <a:rPr lang="sk-SK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Port]</a:t>
            </a:r>
            <a:endParaRPr lang="sk-SK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HAVING</a:t>
            </a:r>
            <a:r>
              <a:rPr lang="sk-SK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COUNT</a:t>
            </a:r>
            <a:r>
              <a:rPr lang="sk-SK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(*)</a:t>
            </a:r>
            <a:r>
              <a:rPr lang="sk-SK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sk-SK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r>
              <a:rPr lang="sk-SK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100</a:t>
            </a:r>
            <a:endParaRPr lang="sk-SK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ORDER</a:t>
            </a:r>
            <a:r>
              <a:rPr lang="sk-SK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BY</a:t>
            </a:r>
            <a:r>
              <a:rPr lang="sk-SK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sk-SK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uniqueAddressRatio</a:t>
            </a:r>
            <a:r>
              <a:rPr lang="sk-SK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DESC</a:t>
            </a:r>
            <a:endParaRPr lang="sk-SK" sz="1600" dirty="0">
              <a:solidFill>
                <a:srgbClr val="0070C0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650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D4C9BCD-9169-4390-8460-3BBC85529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039" y="640080"/>
            <a:ext cx="3429855" cy="5613236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LOCAL NETWORK</a:t>
            </a:r>
            <a:endParaRPr lang="sk-SK" dirty="0">
              <a:solidFill>
                <a:srgbClr val="FFFFFF"/>
              </a:solidFill>
            </a:endParaRPr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EB443E8B-C790-4E1E-B7E6-D3C6D29D8DA7}"/>
              </a:ext>
            </a:extLst>
          </p:cNvPr>
          <p:cNvSpPr txBox="1"/>
          <p:nvPr/>
        </p:nvSpPr>
        <p:spPr>
          <a:xfrm>
            <a:off x="6863479" y="2074910"/>
            <a:ext cx="18473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endParaRPr lang="sk-SK" dirty="0"/>
          </a:p>
        </p:txBody>
      </p:sp>
      <p:sp>
        <p:nvSpPr>
          <p:cNvPr id="8" name="BlokTextu 7">
            <a:extLst>
              <a:ext uri="{FF2B5EF4-FFF2-40B4-BE49-F238E27FC236}">
                <a16:creationId xmlns:a16="http://schemas.microsoft.com/office/drawing/2014/main" id="{B96CF818-3E09-405F-9560-153CAFAB51CC}"/>
              </a:ext>
            </a:extLst>
          </p:cNvPr>
          <p:cNvSpPr txBox="1"/>
          <p:nvPr/>
        </p:nvSpPr>
        <p:spPr>
          <a:xfrm>
            <a:off x="4194446" y="220713"/>
            <a:ext cx="7501984" cy="64633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b="1" dirty="0"/>
              <a:t>Process hash checking</a:t>
            </a:r>
            <a:endParaRPr lang="sk-SK" sz="3600" b="1" dirty="0"/>
          </a:p>
        </p:txBody>
      </p:sp>
      <p:sp>
        <p:nvSpPr>
          <p:cNvPr id="17" name="BlokTextu 16">
            <a:extLst>
              <a:ext uri="{FF2B5EF4-FFF2-40B4-BE49-F238E27FC236}">
                <a16:creationId xmlns:a16="http://schemas.microsoft.com/office/drawing/2014/main" id="{7B75F6C6-A7C2-4561-AEBC-4D36CA9706F1}"/>
              </a:ext>
            </a:extLst>
          </p:cNvPr>
          <p:cNvSpPr txBox="1"/>
          <p:nvPr/>
        </p:nvSpPr>
        <p:spPr>
          <a:xfrm>
            <a:off x="6863479" y="546219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sk-SK" dirty="0"/>
          </a:p>
        </p:txBody>
      </p:sp>
      <p:sp>
        <p:nvSpPr>
          <p:cNvPr id="3" name="Obdĺžnik 2">
            <a:extLst>
              <a:ext uri="{FF2B5EF4-FFF2-40B4-BE49-F238E27FC236}">
                <a16:creationId xmlns:a16="http://schemas.microsoft.com/office/drawing/2014/main" id="{A35410CB-D20D-4C7F-8C25-6E715B5C467B}"/>
              </a:ext>
            </a:extLst>
          </p:cNvPr>
          <p:cNvSpPr/>
          <p:nvPr/>
        </p:nvSpPr>
        <p:spPr>
          <a:xfrm>
            <a:off x="4194446" y="865864"/>
            <a:ext cx="7501984" cy="113415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sk-SK" sz="1600" dirty="0">
                <a:solidFill>
                  <a:srgbClr val="0070C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SELECT</a:t>
            </a:r>
            <a:r>
              <a:rPr lang="sk-SK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[Image]</a:t>
            </a:r>
            <a:r>
              <a:rPr lang="sk-SK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sk-SK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[</a:t>
            </a:r>
            <a:r>
              <a:rPr lang="sk-SK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FIleVersion</a:t>
            </a:r>
            <a:r>
              <a:rPr lang="sk-SK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</a:t>
            </a:r>
            <a:r>
              <a:rPr lang="sk-SK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sk-SK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COUNT</a:t>
            </a:r>
            <a:r>
              <a:rPr lang="sk-SK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(*)</a:t>
            </a:r>
            <a:endParaRPr lang="sk-SK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sk-SK" sz="1600" dirty="0">
                <a:solidFill>
                  <a:srgbClr val="0070C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</a:t>
            </a:r>
            <a:r>
              <a:rPr lang="sk-SK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[skodahacker1]</a:t>
            </a:r>
            <a:r>
              <a:rPr lang="sk-SK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sk-SK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</a:t>
            </a:r>
            <a:r>
              <a:rPr lang="sk-SK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dbo</a:t>
            </a:r>
            <a:r>
              <a:rPr lang="sk-SK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</a:t>
            </a:r>
            <a:r>
              <a:rPr lang="sk-SK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sk-SK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[processed_PC2_sysmon]</a:t>
            </a:r>
            <a:endParaRPr lang="sk-SK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GROUP</a:t>
            </a:r>
            <a:r>
              <a:rPr lang="sk-SK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BY</a:t>
            </a:r>
            <a:r>
              <a:rPr lang="sk-SK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[Image]</a:t>
            </a:r>
            <a:r>
              <a:rPr lang="sk-SK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sk-SK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[</a:t>
            </a:r>
            <a:r>
              <a:rPr lang="sk-SK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FileVersion</a:t>
            </a:r>
            <a:r>
              <a:rPr lang="sk-SK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</a:t>
            </a:r>
            <a:endParaRPr lang="sk-SK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HAVING</a:t>
            </a:r>
            <a:r>
              <a:rPr lang="sk-SK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COUNT</a:t>
            </a:r>
            <a:r>
              <a:rPr lang="sk-SK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DISTINCT</a:t>
            </a:r>
            <a:r>
              <a:rPr lang="sk-SK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sk-SK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Hashes</a:t>
            </a:r>
            <a:r>
              <a:rPr lang="sk-SK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</a:t>
            </a:r>
            <a:r>
              <a:rPr lang="sk-SK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sk-SK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r>
              <a:rPr lang="sk-SK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1</a:t>
            </a:r>
            <a:endParaRPr lang="sk-SK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Obdĺžnik 5">
            <a:extLst>
              <a:ext uri="{FF2B5EF4-FFF2-40B4-BE49-F238E27FC236}">
                <a16:creationId xmlns:a16="http://schemas.microsoft.com/office/drawing/2014/main" id="{451B09E9-2D76-4C76-A453-4C6219C34BB4}"/>
              </a:ext>
            </a:extLst>
          </p:cNvPr>
          <p:cNvSpPr/>
          <p:nvPr/>
        </p:nvSpPr>
        <p:spPr>
          <a:xfrm>
            <a:off x="4194446" y="2744904"/>
            <a:ext cx="7501984" cy="132343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SELECT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ParentProcessId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ParentCommandLine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Company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sk-SK" sz="1600" dirty="0">
                <a:solidFill>
                  <a:srgbClr val="0070C0"/>
                </a:solidFill>
                <a:latin typeface="Consolas" panose="020B0609020204030204" pitchFamily="49" charset="0"/>
              </a:rPr>
              <a:t>COUNT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(*)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k-SK" sz="1600" dirty="0">
                <a:solidFill>
                  <a:srgbClr val="0070C0"/>
                </a:solidFill>
                <a:latin typeface="Consolas" panose="020B0609020204030204" pitchFamily="49" charset="0"/>
              </a:rPr>
              <a:t>AS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k-SK" sz="1600" dirty="0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hildrenCount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k-SK" sz="1600" dirty="0">
                <a:solidFill>
                  <a:srgbClr val="0070C0"/>
                </a:solidFill>
                <a:latin typeface="Consolas" panose="020B0609020204030204" pitchFamily="49" charset="0"/>
              </a:rPr>
              <a:t>FROM</a:t>
            </a:r>
            <a:r>
              <a:rPr lang="sk-SK" sz="1600" dirty="0">
                <a:solidFill>
                  <a:srgbClr val="000000"/>
                </a:solidFill>
                <a:latin typeface="Consolas" panose="020B0609020204030204" pitchFamily="49" charset="0"/>
              </a:rPr>
              <a:t> [skodahacker1]</a:t>
            </a:r>
            <a:r>
              <a:rPr lang="sk-SK" sz="16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sk-SK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sk-SK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sk-SK" sz="16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sk-SK" sz="16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sk-SK" sz="1600" dirty="0">
                <a:solidFill>
                  <a:srgbClr val="000000"/>
                </a:solidFill>
                <a:latin typeface="Consolas" panose="020B0609020204030204" pitchFamily="49" charset="0"/>
              </a:rPr>
              <a:t>[processed_PC5_sysmon]</a:t>
            </a:r>
          </a:p>
          <a:p>
            <a:r>
              <a:rPr lang="sk-SK" sz="1600" dirty="0">
                <a:solidFill>
                  <a:srgbClr val="0070C0"/>
                </a:solidFill>
                <a:latin typeface="Consolas" panose="020B0609020204030204" pitchFamily="49" charset="0"/>
              </a:rPr>
              <a:t>GROUP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k-SK" sz="1600" dirty="0">
                <a:solidFill>
                  <a:srgbClr val="0070C0"/>
                </a:solidFill>
                <a:latin typeface="Consolas" panose="020B0609020204030204" pitchFamily="49" charset="0"/>
              </a:rPr>
              <a:t>BY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ParentProcessId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ParentCommandLine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[Company]</a:t>
            </a:r>
          </a:p>
          <a:p>
            <a:r>
              <a:rPr lang="sk-SK" sz="1600" dirty="0">
                <a:solidFill>
                  <a:srgbClr val="0070C0"/>
                </a:solidFill>
                <a:latin typeface="Consolas" panose="020B0609020204030204" pitchFamily="49" charset="0"/>
              </a:rPr>
              <a:t>ORDER</a:t>
            </a:r>
            <a:r>
              <a:rPr lang="sk-SK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k-SK" sz="1600" dirty="0">
                <a:solidFill>
                  <a:srgbClr val="0070C0"/>
                </a:solidFill>
                <a:latin typeface="Consolas" panose="020B0609020204030204" pitchFamily="49" charset="0"/>
              </a:rPr>
              <a:t>BY</a:t>
            </a:r>
            <a:r>
              <a:rPr lang="sk-SK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k-SK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childrenCount</a:t>
            </a:r>
            <a:r>
              <a:rPr lang="sk-SK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k-SK" sz="1600" dirty="0">
                <a:solidFill>
                  <a:srgbClr val="0070C0"/>
                </a:solidFill>
                <a:latin typeface="Consolas" panose="020B0609020204030204" pitchFamily="49" charset="0"/>
              </a:rPr>
              <a:t>DESC</a:t>
            </a:r>
            <a:endParaRPr lang="sk-SK" sz="1600" dirty="0">
              <a:solidFill>
                <a:srgbClr val="0070C0"/>
              </a:solidFill>
            </a:endParaRPr>
          </a:p>
        </p:txBody>
      </p:sp>
      <p:sp>
        <p:nvSpPr>
          <p:cNvPr id="11" name="BlokTextu 10">
            <a:extLst>
              <a:ext uri="{FF2B5EF4-FFF2-40B4-BE49-F238E27FC236}">
                <a16:creationId xmlns:a16="http://schemas.microsoft.com/office/drawing/2014/main" id="{FEEB1261-8BEC-436A-A963-7B60C4CCF846}"/>
              </a:ext>
            </a:extLst>
          </p:cNvPr>
          <p:cNvSpPr txBox="1"/>
          <p:nvPr/>
        </p:nvSpPr>
        <p:spPr>
          <a:xfrm>
            <a:off x="4194446" y="2098573"/>
            <a:ext cx="7501984" cy="64633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k-SK" sz="3600" b="1" dirty="0" err="1"/>
              <a:t>Children</a:t>
            </a:r>
            <a:r>
              <a:rPr lang="sk-SK" sz="3600" b="1" dirty="0"/>
              <a:t> </a:t>
            </a:r>
            <a:r>
              <a:rPr lang="sk-SK" sz="3600" b="1" dirty="0" err="1"/>
              <a:t>processes</a:t>
            </a:r>
            <a:r>
              <a:rPr lang="sk-SK" sz="3600" b="1" dirty="0"/>
              <a:t> </a:t>
            </a:r>
            <a:r>
              <a:rPr lang="sk-SK" sz="3600" b="1" dirty="0" err="1"/>
              <a:t>count</a:t>
            </a:r>
            <a:endParaRPr lang="sk-SK" sz="3600" b="1" dirty="0"/>
          </a:p>
        </p:txBody>
      </p:sp>
      <p:graphicFrame>
        <p:nvGraphicFramePr>
          <p:cNvPr id="14" name="Tabuľka 13">
            <a:extLst>
              <a:ext uri="{FF2B5EF4-FFF2-40B4-BE49-F238E27FC236}">
                <a16:creationId xmlns:a16="http://schemas.microsoft.com/office/drawing/2014/main" id="{789748E7-248C-43A8-ADC0-E3055B9D2A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5860825"/>
              </p:ext>
            </p:extLst>
          </p:nvPr>
        </p:nvGraphicFramePr>
        <p:xfrm>
          <a:off x="4194446" y="4217111"/>
          <a:ext cx="7501984" cy="2426823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1515859">
                  <a:extLst>
                    <a:ext uri="{9D8B030D-6E8A-4147-A177-3AD203B41FA5}">
                      <a16:colId xmlns:a16="http://schemas.microsoft.com/office/drawing/2014/main" val="1525788729"/>
                    </a:ext>
                  </a:extLst>
                </a:gridCol>
                <a:gridCol w="2234305">
                  <a:extLst>
                    <a:ext uri="{9D8B030D-6E8A-4147-A177-3AD203B41FA5}">
                      <a16:colId xmlns:a16="http://schemas.microsoft.com/office/drawing/2014/main" val="2014927038"/>
                    </a:ext>
                  </a:extLst>
                </a:gridCol>
                <a:gridCol w="1875910">
                  <a:extLst>
                    <a:ext uri="{9D8B030D-6E8A-4147-A177-3AD203B41FA5}">
                      <a16:colId xmlns:a16="http://schemas.microsoft.com/office/drawing/2014/main" val="2433107367"/>
                    </a:ext>
                  </a:extLst>
                </a:gridCol>
                <a:gridCol w="1875910">
                  <a:extLst>
                    <a:ext uri="{9D8B030D-6E8A-4147-A177-3AD203B41FA5}">
                      <a16:colId xmlns:a16="http://schemas.microsoft.com/office/drawing/2014/main" val="1714470444"/>
                    </a:ext>
                  </a:extLst>
                </a:gridCol>
              </a:tblGrid>
              <a:tr h="25395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800">
                          <a:effectLst/>
                        </a:rPr>
                        <a:t>ParentProcessId</a:t>
                      </a:r>
                      <a:endParaRPr lang="sk-SK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800">
                          <a:effectLst/>
                        </a:rPr>
                        <a:t>ParentCommandLine</a:t>
                      </a:r>
                      <a:endParaRPr lang="sk-SK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800">
                          <a:effectLst/>
                        </a:rPr>
                        <a:t>Company</a:t>
                      </a:r>
                      <a:endParaRPr lang="sk-SK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800" dirty="0" err="1">
                          <a:effectLst/>
                        </a:rPr>
                        <a:t>ChildrenCount</a:t>
                      </a:r>
                      <a:endParaRPr lang="sk-SK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44638949"/>
                  </a:ext>
                </a:extLst>
              </a:tr>
              <a:tr h="25395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800">
                          <a:effectLst/>
                        </a:rPr>
                        <a:t> </a:t>
                      </a:r>
                      <a:endParaRPr lang="sk-SK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800">
                          <a:effectLst/>
                        </a:rPr>
                        <a:t> </a:t>
                      </a:r>
                      <a:endParaRPr lang="sk-SK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800">
                          <a:effectLst/>
                        </a:rPr>
                        <a:t> </a:t>
                      </a:r>
                      <a:endParaRPr lang="sk-SK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800">
                          <a:effectLst/>
                        </a:rPr>
                        <a:t>858901</a:t>
                      </a:r>
                      <a:endParaRPr lang="sk-SK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50026396"/>
                  </a:ext>
                </a:extLst>
              </a:tr>
              <a:tr h="78618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800" dirty="0">
                          <a:effectLst/>
                        </a:rPr>
                        <a:t>2940</a:t>
                      </a:r>
                      <a:endParaRPr lang="sk-SK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800" dirty="0">
                          <a:effectLst/>
                        </a:rPr>
                        <a:t>"TrafficSimulator_browser_Chrome.exe"</a:t>
                      </a:r>
                      <a:endParaRPr lang="sk-SK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800">
                          <a:effectLst/>
                        </a:rPr>
                        <a:t>Google Inc.</a:t>
                      </a:r>
                      <a:endParaRPr lang="sk-SK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800" dirty="0">
                          <a:effectLst/>
                        </a:rPr>
                        <a:t>3183</a:t>
                      </a:r>
                      <a:endParaRPr lang="sk-SK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91499718"/>
                  </a:ext>
                </a:extLst>
              </a:tr>
              <a:tr h="78618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800">
                          <a:effectLst/>
                        </a:rPr>
                        <a:t>1772</a:t>
                      </a:r>
                      <a:endParaRPr lang="sk-SK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800" dirty="0">
                          <a:effectLst/>
                        </a:rPr>
                        <a:t>"TrafficSimulator_browser_Chrome.exe"</a:t>
                      </a:r>
                      <a:endParaRPr lang="sk-SK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800" dirty="0">
                          <a:effectLst/>
                        </a:rPr>
                        <a:t>Google </a:t>
                      </a:r>
                      <a:r>
                        <a:rPr lang="sk-SK" sz="1800" dirty="0" err="1">
                          <a:effectLst/>
                        </a:rPr>
                        <a:t>Inc</a:t>
                      </a:r>
                      <a:r>
                        <a:rPr lang="sk-SK" sz="1800" dirty="0">
                          <a:effectLst/>
                        </a:rPr>
                        <a:t>.</a:t>
                      </a:r>
                      <a:endParaRPr lang="sk-SK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800" dirty="0">
                          <a:effectLst/>
                        </a:rPr>
                        <a:t>2163</a:t>
                      </a:r>
                      <a:endParaRPr lang="sk-SK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73959820"/>
                  </a:ext>
                </a:extLst>
              </a:tr>
            </a:tbl>
          </a:graphicData>
        </a:graphic>
      </p:graphicFrame>
      <p:sp>
        <p:nvSpPr>
          <p:cNvPr id="7" name="BlokTextu 6">
            <a:extLst>
              <a:ext uri="{FF2B5EF4-FFF2-40B4-BE49-F238E27FC236}">
                <a16:creationId xmlns:a16="http://schemas.microsoft.com/office/drawing/2014/main" id="{20B2CD88-9E18-4E83-84B8-FE45A361531C}"/>
              </a:ext>
            </a:extLst>
          </p:cNvPr>
          <p:cNvSpPr txBox="1"/>
          <p:nvPr/>
        </p:nvSpPr>
        <p:spPr>
          <a:xfrm>
            <a:off x="-1" y="6431899"/>
            <a:ext cx="3429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www.virustotal.com</a:t>
            </a:r>
          </a:p>
        </p:txBody>
      </p:sp>
    </p:spTree>
    <p:extLst>
      <p:ext uri="{BB962C8B-B14F-4D97-AF65-F5344CB8AC3E}">
        <p14:creationId xmlns:p14="http://schemas.microsoft.com/office/powerpoint/2010/main" val="913718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D4C9BCD-9169-4390-8460-3BBC85529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039" y="640080"/>
            <a:ext cx="3429855" cy="5613236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LOCAL NETWORK</a:t>
            </a:r>
            <a:endParaRPr lang="sk-SK" dirty="0">
              <a:solidFill>
                <a:srgbClr val="FFFFFF"/>
              </a:solidFill>
            </a:endParaRPr>
          </a:p>
        </p:txBody>
      </p:sp>
      <p:sp>
        <p:nvSpPr>
          <p:cNvPr id="8" name="BlokTextu 7">
            <a:extLst>
              <a:ext uri="{FF2B5EF4-FFF2-40B4-BE49-F238E27FC236}">
                <a16:creationId xmlns:a16="http://schemas.microsoft.com/office/drawing/2014/main" id="{B96CF818-3E09-405F-9560-153CAFAB51CC}"/>
              </a:ext>
            </a:extLst>
          </p:cNvPr>
          <p:cNvSpPr txBox="1"/>
          <p:nvPr/>
        </p:nvSpPr>
        <p:spPr>
          <a:xfrm>
            <a:off x="4194446" y="1744711"/>
            <a:ext cx="7501984" cy="64633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k-SK" sz="3600" b="1" dirty="0" err="1"/>
              <a:t>Driver</a:t>
            </a:r>
            <a:r>
              <a:rPr lang="sk-SK" sz="3600" b="1" dirty="0"/>
              <a:t> </a:t>
            </a:r>
            <a:r>
              <a:rPr lang="sk-SK" sz="3600" b="1" dirty="0" err="1"/>
              <a:t>signature</a:t>
            </a:r>
            <a:r>
              <a:rPr lang="sk-SK" sz="3600" b="1" dirty="0"/>
              <a:t> </a:t>
            </a:r>
            <a:r>
              <a:rPr lang="sk-SK" sz="3600" b="1" dirty="0" err="1"/>
              <a:t>checking</a:t>
            </a:r>
            <a:endParaRPr lang="sk-SK" sz="3600" b="1" dirty="0"/>
          </a:p>
        </p:txBody>
      </p:sp>
      <p:sp>
        <p:nvSpPr>
          <p:cNvPr id="17" name="BlokTextu 16">
            <a:extLst>
              <a:ext uri="{FF2B5EF4-FFF2-40B4-BE49-F238E27FC236}">
                <a16:creationId xmlns:a16="http://schemas.microsoft.com/office/drawing/2014/main" id="{7B75F6C6-A7C2-4561-AEBC-4D36CA9706F1}"/>
              </a:ext>
            </a:extLst>
          </p:cNvPr>
          <p:cNvSpPr txBox="1"/>
          <p:nvPr/>
        </p:nvSpPr>
        <p:spPr>
          <a:xfrm>
            <a:off x="7049007" y="551520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sk-SK" dirty="0"/>
          </a:p>
        </p:txBody>
      </p:sp>
      <p:sp>
        <p:nvSpPr>
          <p:cNvPr id="7" name="Obdĺžnik 6">
            <a:extLst>
              <a:ext uri="{FF2B5EF4-FFF2-40B4-BE49-F238E27FC236}">
                <a16:creationId xmlns:a16="http://schemas.microsoft.com/office/drawing/2014/main" id="{5A5AC26D-28CA-423B-B193-062232F37AA2}"/>
              </a:ext>
            </a:extLst>
          </p:cNvPr>
          <p:cNvSpPr/>
          <p:nvPr/>
        </p:nvSpPr>
        <p:spPr>
          <a:xfrm>
            <a:off x="4194447" y="2391042"/>
            <a:ext cx="7501983" cy="156068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sk-SK" dirty="0">
                <a:solidFill>
                  <a:srgbClr val="0070C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SELECT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[</a:t>
            </a:r>
            <a:r>
              <a:rPr lang="sk-SK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Message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</a:t>
            </a:r>
            <a:r>
              <a:rPr lang="sk-SK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sk-SK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ImageLoaded</a:t>
            </a:r>
            <a:r>
              <a:rPr lang="sk-SK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sk-SK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Hashes</a:t>
            </a:r>
            <a:r>
              <a:rPr lang="sk-SK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[</a:t>
            </a:r>
            <a:r>
              <a:rPr lang="sk-SK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Signature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</a:t>
            </a:r>
            <a:r>
              <a:rPr lang="sk-SK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sk-SK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Signed</a:t>
            </a:r>
            <a:endParaRPr lang="sk-SK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sk-SK" dirty="0">
                <a:solidFill>
                  <a:srgbClr val="0070C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[skodahacker1]</a:t>
            </a:r>
            <a:r>
              <a:rPr lang="sk-SK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</a:t>
            </a:r>
            <a:r>
              <a:rPr lang="sk-SK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dbo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</a:t>
            </a:r>
            <a:r>
              <a:rPr lang="sk-SK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[processed_PC1_sysmon]</a:t>
            </a:r>
            <a:endParaRPr lang="sk-SK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sk-SK" dirty="0">
                <a:solidFill>
                  <a:srgbClr val="0070C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GROUP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sk-SK" dirty="0">
                <a:solidFill>
                  <a:srgbClr val="0070C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BY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[</a:t>
            </a:r>
            <a:r>
              <a:rPr lang="sk-SK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Message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</a:t>
            </a:r>
            <a:r>
              <a:rPr lang="sk-SK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sk-SK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ImageLoaded</a:t>
            </a:r>
            <a:r>
              <a:rPr lang="sk-SK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sk-SK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Hashes</a:t>
            </a:r>
            <a:r>
              <a:rPr lang="sk-SK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[</a:t>
            </a:r>
            <a:r>
              <a:rPr lang="sk-SK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Signature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</a:t>
            </a:r>
            <a:r>
              <a:rPr lang="sk-SK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sk-SK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Signed</a:t>
            </a:r>
            <a:endParaRPr lang="sk-SK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sk-SK" dirty="0">
                <a:solidFill>
                  <a:srgbClr val="0070C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HAVING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[</a:t>
            </a:r>
            <a:r>
              <a:rPr lang="sk-SK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Message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 </a:t>
            </a:r>
            <a:r>
              <a:rPr lang="sk-SK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sk-SK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</a:t>
            </a:r>
            <a:r>
              <a:rPr lang="sk-SK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Driver</a:t>
            </a:r>
            <a:r>
              <a:rPr lang="sk-SK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sk-SK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loaded</a:t>
            </a:r>
            <a:r>
              <a:rPr lang="sk-SK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:'</a:t>
            </a:r>
            <a:endParaRPr lang="sk-SK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2038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D4C9BCD-9169-4390-8460-3BBC85529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039" y="640080"/>
            <a:ext cx="3429855" cy="5613236"/>
          </a:xfrm>
        </p:spPr>
        <p:txBody>
          <a:bodyPr anchor="ctr">
            <a:normAutofit/>
          </a:bodyPr>
          <a:lstStyle/>
          <a:p>
            <a:r>
              <a:rPr lang="sk-SK" dirty="0">
                <a:solidFill>
                  <a:srgbClr val="FFFFFF"/>
                </a:solidFill>
              </a:rPr>
              <a:t>OTHER</a:t>
            </a:r>
            <a:br>
              <a:rPr lang="sk-SK" dirty="0">
                <a:solidFill>
                  <a:srgbClr val="FFFFFF"/>
                </a:solidFill>
              </a:rPr>
            </a:br>
            <a:r>
              <a:rPr lang="sk-SK" dirty="0">
                <a:solidFill>
                  <a:srgbClr val="FFFFFF"/>
                </a:solidFill>
              </a:rPr>
              <a:t>TECHNIQUES</a:t>
            </a:r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EB443E8B-C790-4E1E-B7E6-D3C6D29D8DA7}"/>
              </a:ext>
            </a:extLst>
          </p:cNvPr>
          <p:cNvSpPr txBox="1"/>
          <p:nvPr/>
        </p:nvSpPr>
        <p:spPr>
          <a:xfrm>
            <a:off x="4609356" y="697064"/>
            <a:ext cx="7152920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sk-SK" sz="2800" dirty="0" err="1"/>
              <a:t>Deletion</a:t>
            </a:r>
            <a:r>
              <a:rPr lang="sk-SK" sz="2800" dirty="0"/>
              <a:t> of </a:t>
            </a:r>
            <a:r>
              <a:rPr lang="sk-SK" sz="2800" dirty="0" err="1"/>
              <a:t>the</a:t>
            </a:r>
            <a:r>
              <a:rPr lang="sk-SK" sz="2800" dirty="0"/>
              <a:t> event log </a:t>
            </a:r>
            <a:r>
              <a:rPr lang="sk-SK" sz="2800" dirty="0" err="1"/>
              <a:t>files</a:t>
            </a:r>
            <a:endParaRPr lang="sk-SK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k-SK" sz="2800" dirty="0" err="1"/>
              <a:t>Reconfiguration</a:t>
            </a:r>
            <a:r>
              <a:rPr lang="sk-SK" sz="2800" dirty="0"/>
              <a:t> of </a:t>
            </a:r>
            <a:r>
              <a:rPr lang="sk-SK" sz="2800" dirty="0" err="1"/>
              <a:t>the</a:t>
            </a:r>
            <a:r>
              <a:rPr lang="sk-SK" sz="2800" dirty="0"/>
              <a:t> firewall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k-SK" sz="2800" dirty="0"/>
              <a:t>Monitoring </a:t>
            </a:r>
            <a:r>
              <a:rPr lang="sk-SK" sz="2800" dirty="0" err="1"/>
              <a:t>the</a:t>
            </a:r>
            <a:r>
              <a:rPr lang="sk-SK" sz="2800" dirty="0"/>
              <a:t> </a:t>
            </a:r>
            <a:r>
              <a:rPr lang="sk-SK" sz="2800" dirty="0" err="1"/>
              <a:t>number</a:t>
            </a:r>
            <a:r>
              <a:rPr lang="sk-SK" sz="2800" dirty="0"/>
              <a:t> of </a:t>
            </a:r>
            <a:r>
              <a:rPr lang="sk-SK" sz="2800" dirty="0" err="1"/>
              <a:t>wrong</a:t>
            </a:r>
            <a:r>
              <a:rPr lang="sk-SK" sz="2800" dirty="0"/>
              <a:t> log-in </a:t>
            </a:r>
            <a:r>
              <a:rPr lang="sk-SK" sz="2800" dirty="0" err="1"/>
              <a:t>tries</a:t>
            </a:r>
            <a:endParaRPr lang="sk-SK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k-SK" sz="2800" dirty="0" err="1"/>
              <a:t>Applications</a:t>
            </a:r>
            <a:r>
              <a:rPr lang="sk-SK" sz="2800" dirty="0"/>
              <a:t> and </a:t>
            </a:r>
            <a:r>
              <a:rPr lang="sk-SK" sz="2800" dirty="0" err="1"/>
              <a:t>system</a:t>
            </a:r>
            <a:r>
              <a:rPr lang="sk-SK" sz="2800" dirty="0"/>
              <a:t> </a:t>
            </a:r>
            <a:r>
              <a:rPr lang="sk-SK" sz="2800" dirty="0" err="1"/>
              <a:t>crashes</a:t>
            </a:r>
            <a:endParaRPr lang="sk-SK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k-SK" sz="2800" dirty="0" err="1"/>
              <a:t>Priviliges</a:t>
            </a:r>
            <a:r>
              <a:rPr lang="sk-SK" sz="2800" dirty="0"/>
              <a:t> </a:t>
            </a:r>
            <a:r>
              <a:rPr lang="sk-SK" sz="2800" dirty="0" err="1"/>
              <a:t>migration</a:t>
            </a:r>
            <a:endParaRPr lang="sk-SK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sk-SK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sk-SK" sz="2800" dirty="0"/>
          </a:p>
        </p:txBody>
      </p:sp>
      <p:sp>
        <p:nvSpPr>
          <p:cNvPr id="17" name="BlokTextu 16">
            <a:extLst>
              <a:ext uri="{FF2B5EF4-FFF2-40B4-BE49-F238E27FC236}">
                <a16:creationId xmlns:a16="http://schemas.microsoft.com/office/drawing/2014/main" id="{7B75F6C6-A7C2-4561-AEBC-4D36CA9706F1}"/>
              </a:ext>
            </a:extLst>
          </p:cNvPr>
          <p:cNvSpPr txBox="1"/>
          <p:nvPr/>
        </p:nvSpPr>
        <p:spPr>
          <a:xfrm>
            <a:off x="7049007" y="551520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467143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3B79219-9DA2-431A-A060-DE5AC5F0A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THANK</a:t>
            </a:r>
            <a:br>
              <a:rPr lang="sk-SK" dirty="0"/>
            </a:br>
            <a:r>
              <a:rPr lang="sk-SK" dirty="0"/>
              <a:t>YOU</a:t>
            </a:r>
            <a:br>
              <a:rPr lang="sk-SK" dirty="0"/>
            </a:br>
            <a:r>
              <a:rPr lang="sk-SK" dirty="0"/>
              <a:t>FOR</a:t>
            </a:r>
            <a:br>
              <a:rPr lang="sk-SK" dirty="0"/>
            </a:br>
            <a:r>
              <a:rPr lang="sk-SK" dirty="0"/>
              <a:t>YOUR</a:t>
            </a:r>
            <a:br>
              <a:rPr lang="sk-SK" dirty="0"/>
            </a:br>
            <a:r>
              <a:rPr lang="sk-SK" dirty="0"/>
              <a:t>ATTENTION</a:t>
            </a:r>
          </a:p>
        </p:txBody>
      </p:sp>
    </p:spTree>
    <p:extLst>
      <p:ext uri="{BB962C8B-B14F-4D97-AF65-F5344CB8AC3E}">
        <p14:creationId xmlns:p14="http://schemas.microsoft.com/office/powerpoint/2010/main" val="2109680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D4C9BCD-9169-4390-8460-3BBC85529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039" y="640080"/>
            <a:ext cx="3429855" cy="5613236"/>
          </a:xfrm>
        </p:spPr>
        <p:txBody>
          <a:bodyPr anchor="ctr">
            <a:normAutofit/>
          </a:bodyPr>
          <a:lstStyle/>
          <a:p>
            <a:r>
              <a:rPr lang="sk-SK" dirty="0">
                <a:solidFill>
                  <a:srgbClr val="FFFFFF"/>
                </a:solidFill>
              </a:rPr>
              <a:t>INPUT</a:t>
            </a:r>
            <a:br>
              <a:rPr lang="sk-SK" dirty="0">
                <a:solidFill>
                  <a:srgbClr val="FFFFFF"/>
                </a:solidFill>
              </a:rPr>
            </a:br>
            <a:r>
              <a:rPr lang="sk-SK" dirty="0">
                <a:solidFill>
                  <a:srgbClr val="FFFFFF"/>
                </a:solidFill>
              </a:rPr>
              <a:t>DATA</a:t>
            </a:r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EB443E8B-C790-4E1E-B7E6-D3C6D29D8DA7}"/>
              </a:ext>
            </a:extLst>
          </p:cNvPr>
          <p:cNvSpPr txBox="1"/>
          <p:nvPr/>
        </p:nvSpPr>
        <p:spPr>
          <a:xfrm>
            <a:off x="7049007" y="21279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sk-SK" dirty="0"/>
          </a:p>
        </p:txBody>
      </p:sp>
      <p:sp>
        <p:nvSpPr>
          <p:cNvPr id="17" name="BlokTextu 16">
            <a:extLst>
              <a:ext uri="{FF2B5EF4-FFF2-40B4-BE49-F238E27FC236}">
                <a16:creationId xmlns:a16="http://schemas.microsoft.com/office/drawing/2014/main" id="{7B75F6C6-A7C2-4561-AEBC-4D36CA9706F1}"/>
              </a:ext>
            </a:extLst>
          </p:cNvPr>
          <p:cNvSpPr txBox="1"/>
          <p:nvPr/>
        </p:nvSpPr>
        <p:spPr>
          <a:xfrm>
            <a:off x="7049007" y="551520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sk-SK" dirty="0"/>
          </a:p>
        </p:txBody>
      </p:sp>
      <p:sp>
        <p:nvSpPr>
          <p:cNvPr id="12" name="BlokTextu 11">
            <a:extLst>
              <a:ext uri="{FF2B5EF4-FFF2-40B4-BE49-F238E27FC236}">
                <a16:creationId xmlns:a16="http://schemas.microsoft.com/office/drawing/2014/main" id="{9E1936F9-4B4A-4051-8CCB-EE2119F40022}"/>
              </a:ext>
            </a:extLst>
          </p:cNvPr>
          <p:cNvSpPr txBox="1"/>
          <p:nvPr/>
        </p:nvSpPr>
        <p:spPr>
          <a:xfrm>
            <a:off x="4799708" y="273721"/>
            <a:ext cx="6402628" cy="646331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k-SK" sz="3600" b="1"/>
              <a:t>Log files in CSV format</a:t>
            </a:r>
            <a:endParaRPr lang="sk-SK" sz="3600" b="1" dirty="0"/>
          </a:p>
        </p:txBody>
      </p:sp>
      <p:sp>
        <p:nvSpPr>
          <p:cNvPr id="14" name="BlokTextu 13">
            <a:extLst>
              <a:ext uri="{FF2B5EF4-FFF2-40B4-BE49-F238E27FC236}">
                <a16:creationId xmlns:a16="http://schemas.microsoft.com/office/drawing/2014/main" id="{0FEBA822-D024-4E55-BD7A-AD5726218AAE}"/>
              </a:ext>
            </a:extLst>
          </p:cNvPr>
          <p:cNvSpPr txBox="1"/>
          <p:nvPr/>
        </p:nvSpPr>
        <p:spPr>
          <a:xfrm>
            <a:off x="4799708" y="1514703"/>
            <a:ext cx="6402628" cy="3847207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2800"/>
              <a:t>Message column contained multiple attributes</a:t>
            </a:r>
            <a:endParaRPr lang="en-US" sz="2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2800"/>
              <a:t>Ad-hoc parsing solution using Python</a:t>
            </a:r>
            <a:endParaRPr lang="en-US" sz="2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2800"/>
              <a:t>Importing processed log files into database</a:t>
            </a:r>
            <a:endParaRPr lang="en-US" sz="2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2800"/>
              <a:t>Slow</a:t>
            </a:r>
            <a:endParaRPr lang="en-US" sz="2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2800"/>
              <a:t>Easy to make a mistake</a:t>
            </a:r>
            <a:endParaRPr lang="en-US" sz="28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339386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ok 4">
            <a:extLst>
              <a:ext uri="{FF2B5EF4-FFF2-40B4-BE49-F238E27FC236}">
                <a16:creationId xmlns:a16="http://schemas.microsoft.com/office/drawing/2014/main" id="{90C95D29-DF9C-4CD9-A3F1-D88B5EB629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3569" y="161925"/>
            <a:ext cx="6962775" cy="6534150"/>
          </a:xfrm>
          <a:prstGeom prst="rect">
            <a:avLst/>
          </a:prstGeom>
        </p:spPr>
      </p:pic>
      <p:sp>
        <p:nvSpPr>
          <p:cNvPr id="2" name="BlokTextu 1">
            <a:extLst>
              <a:ext uri="{FF2B5EF4-FFF2-40B4-BE49-F238E27FC236}">
                <a16:creationId xmlns:a16="http://schemas.microsoft.com/office/drawing/2014/main" id="{1724FBFA-83A0-44EE-A0EA-16111AA65E8A}"/>
              </a:ext>
            </a:extLst>
          </p:cNvPr>
          <p:cNvSpPr txBox="1"/>
          <p:nvPr/>
        </p:nvSpPr>
        <p:spPr>
          <a:xfrm>
            <a:off x="410817" y="2828836"/>
            <a:ext cx="25069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600" dirty="0">
                <a:solidFill>
                  <a:schemeClr val="bg1"/>
                </a:solidFill>
                <a:latin typeface="+mj-lt"/>
              </a:rPr>
              <a:t>NETWORK</a:t>
            </a:r>
          </a:p>
          <a:p>
            <a:r>
              <a:rPr lang="sk-SK" sz="3600" dirty="0">
                <a:solidFill>
                  <a:schemeClr val="bg1"/>
                </a:solidFill>
                <a:latin typeface="+mj-lt"/>
              </a:rPr>
              <a:t>TOPOLOGY</a:t>
            </a:r>
          </a:p>
        </p:txBody>
      </p:sp>
    </p:spTree>
    <p:extLst>
      <p:ext uri="{BB962C8B-B14F-4D97-AF65-F5344CB8AC3E}">
        <p14:creationId xmlns:p14="http://schemas.microsoft.com/office/powerpoint/2010/main" val="2148374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D4C9BCD-9169-4390-8460-3BBC85529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039" y="640080"/>
            <a:ext cx="3429855" cy="5613236"/>
          </a:xfrm>
        </p:spPr>
        <p:txBody>
          <a:bodyPr anchor="ctr">
            <a:normAutofit/>
          </a:bodyPr>
          <a:lstStyle/>
          <a:p>
            <a:r>
              <a:rPr lang="sk-SK" dirty="0">
                <a:solidFill>
                  <a:srgbClr val="FFFFFF"/>
                </a:solidFill>
              </a:rPr>
              <a:t>FIREWALL</a:t>
            </a:r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EB443E8B-C790-4E1E-B7E6-D3C6D29D8DA7}"/>
              </a:ext>
            </a:extLst>
          </p:cNvPr>
          <p:cNvSpPr txBox="1"/>
          <p:nvPr/>
        </p:nvSpPr>
        <p:spPr>
          <a:xfrm>
            <a:off x="7049007" y="21279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sk-SK" dirty="0"/>
          </a:p>
        </p:txBody>
      </p:sp>
      <p:sp>
        <p:nvSpPr>
          <p:cNvPr id="8" name="BlokTextu 7">
            <a:extLst>
              <a:ext uri="{FF2B5EF4-FFF2-40B4-BE49-F238E27FC236}">
                <a16:creationId xmlns:a16="http://schemas.microsoft.com/office/drawing/2014/main" id="{B96CF818-3E09-405F-9560-153CAFAB51CC}"/>
              </a:ext>
            </a:extLst>
          </p:cNvPr>
          <p:cNvSpPr txBox="1"/>
          <p:nvPr/>
        </p:nvSpPr>
        <p:spPr>
          <a:xfrm>
            <a:off x="4799708" y="273721"/>
            <a:ext cx="6402628" cy="95410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/>
              <a:t>Detection of SSH/Telnet attack with dictionary</a:t>
            </a:r>
            <a:endParaRPr lang="sk-SK" sz="2800" b="1" dirty="0"/>
          </a:p>
        </p:txBody>
      </p:sp>
      <p:sp>
        <p:nvSpPr>
          <p:cNvPr id="13" name="BlokTextu 12">
            <a:extLst>
              <a:ext uri="{FF2B5EF4-FFF2-40B4-BE49-F238E27FC236}">
                <a16:creationId xmlns:a16="http://schemas.microsoft.com/office/drawing/2014/main" id="{B78F19C2-684F-490D-A1C8-8F152B80211C}"/>
              </a:ext>
            </a:extLst>
          </p:cNvPr>
          <p:cNvSpPr txBox="1"/>
          <p:nvPr/>
        </p:nvSpPr>
        <p:spPr>
          <a:xfrm>
            <a:off x="4797463" y="2485333"/>
            <a:ext cx="6402626" cy="40011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Results: 0 rows</a:t>
            </a:r>
            <a:endParaRPr lang="sk-SK" sz="2000" dirty="0"/>
          </a:p>
        </p:txBody>
      </p:sp>
      <p:sp>
        <p:nvSpPr>
          <p:cNvPr id="11" name="Obdĺžnik 10">
            <a:extLst>
              <a:ext uri="{FF2B5EF4-FFF2-40B4-BE49-F238E27FC236}">
                <a16:creationId xmlns:a16="http://schemas.microsoft.com/office/drawing/2014/main" id="{FF5B6B39-64CD-45FC-9CAB-D75AA2817A2E}"/>
              </a:ext>
            </a:extLst>
          </p:cNvPr>
          <p:cNvSpPr/>
          <p:nvPr/>
        </p:nvSpPr>
        <p:spPr>
          <a:xfrm>
            <a:off x="4797464" y="824237"/>
            <a:ext cx="6407348" cy="166109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sk-SK" sz="1600" dirty="0">
                <a:solidFill>
                  <a:srgbClr val="0070C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SELECT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k-SK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SRC</a:t>
            </a:r>
            <a:r>
              <a:rPr lang="sk-SK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sk-SK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DST</a:t>
            </a:r>
            <a:r>
              <a:rPr lang="sk-SK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sk-SK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sk-SK" sz="1600" dirty="0">
                <a:solidFill>
                  <a:srgbClr val="0070C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COUNT</a:t>
            </a:r>
            <a:r>
              <a:rPr lang="sk-SK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(*)</a:t>
            </a:r>
            <a:r>
              <a:rPr lang="sk-SK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sk-SK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numberOfAttempts</a:t>
            </a:r>
            <a:endParaRPr lang="sk-SK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sk-SK" sz="1600" dirty="0">
                <a:solidFill>
                  <a:srgbClr val="0070C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</a:t>
            </a:r>
            <a:r>
              <a:rPr lang="sk-SK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[skodahacker1]</a:t>
            </a:r>
            <a:r>
              <a:rPr lang="sk-SK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sk-SK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</a:t>
            </a:r>
            <a:r>
              <a:rPr lang="sk-SK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dbo</a:t>
            </a:r>
            <a:r>
              <a:rPr lang="sk-SK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</a:t>
            </a:r>
            <a:r>
              <a:rPr lang="sk-SK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sk-SK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[firewal3]</a:t>
            </a:r>
            <a:endParaRPr lang="sk-SK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sk-SK" sz="1600" dirty="0">
                <a:solidFill>
                  <a:srgbClr val="0070C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GROUP</a:t>
            </a:r>
            <a:r>
              <a:rPr lang="sk-SK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sk-SK" sz="1600" dirty="0">
                <a:solidFill>
                  <a:srgbClr val="0070C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BY</a:t>
            </a:r>
            <a:r>
              <a:rPr lang="sk-SK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SRC</a:t>
            </a:r>
            <a:r>
              <a:rPr lang="sk-SK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sk-SK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DST</a:t>
            </a:r>
            <a:r>
              <a:rPr lang="sk-SK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sk-SK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PROTO</a:t>
            </a:r>
            <a:r>
              <a:rPr lang="sk-SK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sk-SK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DPT</a:t>
            </a:r>
            <a:endParaRPr lang="sk-SK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sk-SK" sz="1600" dirty="0">
                <a:solidFill>
                  <a:srgbClr val="0070C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HAVING</a:t>
            </a:r>
            <a:r>
              <a:rPr lang="sk-SK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SRC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NOT</a:t>
            </a:r>
            <a:r>
              <a:rPr lang="sk-SK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LIKE</a:t>
            </a:r>
            <a:r>
              <a:rPr lang="sk-SK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sk-SK" sz="16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'192.168.56.%'</a:t>
            </a:r>
            <a:r>
              <a:rPr lang="sk-SK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sk-SK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AND</a:t>
            </a:r>
            <a:r>
              <a:rPr lang="sk-SK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SRC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NOT</a:t>
            </a:r>
            <a:r>
              <a:rPr lang="sk-SK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LIKE</a:t>
            </a:r>
            <a:r>
              <a:rPr lang="sk-SK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</a:t>
            </a:r>
            <a:r>
              <a:rPr lang="sk-SK" sz="16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'192.168.50.%'</a:t>
            </a:r>
            <a:r>
              <a:rPr lang="sk-SK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sk-SK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AND</a:t>
            </a:r>
            <a:r>
              <a:rPr lang="sk-SK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PROTO </a:t>
            </a:r>
            <a:r>
              <a:rPr lang="sk-SK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sk-SK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sk-SK" sz="16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'TCP'</a:t>
            </a:r>
            <a:r>
              <a:rPr lang="sk-SK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sk-SK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AND</a:t>
            </a:r>
            <a:r>
              <a:rPr lang="sk-SK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DPT </a:t>
            </a:r>
            <a:r>
              <a:rPr lang="sk-SK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sk-SK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22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(23 Telnet)</a:t>
            </a:r>
            <a:endParaRPr lang="sk-SK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sk-SK" sz="1600" dirty="0">
                <a:solidFill>
                  <a:srgbClr val="0070C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ORDER</a:t>
            </a:r>
            <a:r>
              <a:rPr lang="sk-SK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sk-SK" sz="1600" dirty="0">
                <a:solidFill>
                  <a:srgbClr val="0070C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BY</a:t>
            </a:r>
            <a:r>
              <a:rPr lang="sk-SK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sk-SK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numberOfAttempts</a:t>
            </a:r>
            <a:r>
              <a:rPr lang="sk-SK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sk-SK" sz="1600" dirty="0">
                <a:solidFill>
                  <a:srgbClr val="0070C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DESC</a:t>
            </a:r>
            <a:endParaRPr lang="sk-SK" sz="1600" dirty="0">
              <a:solidFill>
                <a:srgbClr val="0070C0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BlokTextu 16">
            <a:extLst>
              <a:ext uri="{FF2B5EF4-FFF2-40B4-BE49-F238E27FC236}">
                <a16:creationId xmlns:a16="http://schemas.microsoft.com/office/drawing/2014/main" id="{7B75F6C6-A7C2-4561-AEBC-4D36CA9706F1}"/>
              </a:ext>
            </a:extLst>
          </p:cNvPr>
          <p:cNvSpPr txBox="1"/>
          <p:nvPr/>
        </p:nvSpPr>
        <p:spPr>
          <a:xfrm>
            <a:off x="7049007" y="551520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sk-SK" dirty="0"/>
          </a:p>
        </p:txBody>
      </p:sp>
      <p:sp>
        <p:nvSpPr>
          <p:cNvPr id="18" name="BlokTextu 17">
            <a:extLst>
              <a:ext uri="{FF2B5EF4-FFF2-40B4-BE49-F238E27FC236}">
                <a16:creationId xmlns:a16="http://schemas.microsoft.com/office/drawing/2014/main" id="{655AEC14-3A73-4F35-8183-308AD2696D3A}"/>
              </a:ext>
            </a:extLst>
          </p:cNvPr>
          <p:cNvSpPr txBox="1"/>
          <p:nvPr/>
        </p:nvSpPr>
        <p:spPr>
          <a:xfrm>
            <a:off x="4797463" y="3674259"/>
            <a:ext cx="6402627" cy="52322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/>
              <a:t>Detection of Telnet Anomaly</a:t>
            </a:r>
            <a:endParaRPr lang="sk-SK" sz="2800" b="1" dirty="0"/>
          </a:p>
        </p:txBody>
      </p:sp>
      <p:sp>
        <p:nvSpPr>
          <p:cNvPr id="19" name="BlokTextu 18">
            <a:extLst>
              <a:ext uri="{FF2B5EF4-FFF2-40B4-BE49-F238E27FC236}">
                <a16:creationId xmlns:a16="http://schemas.microsoft.com/office/drawing/2014/main" id="{43F7E65E-C3DD-486F-A761-66D71B3608A5}"/>
              </a:ext>
            </a:extLst>
          </p:cNvPr>
          <p:cNvSpPr txBox="1"/>
          <p:nvPr/>
        </p:nvSpPr>
        <p:spPr>
          <a:xfrm>
            <a:off x="4797462" y="4561705"/>
            <a:ext cx="6402627" cy="40011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Results: Nothing abnormal was found.</a:t>
            </a:r>
            <a:endParaRPr lang="sk-SK" sz="2000" dirty="0"/>
          </a:p>
        </p:txBody>
      </p:sp>
      <p:sp>
        <p:nvSpPr>
          <p:cNvPr id="21" name="BlokTextu 20">
            <a:extLst>
              <a:ext uri="{FF2B5EF4-FFF2-40B4-BE49-F238E27FC236}">
                <a16:creationId xmlns:a16="http://schemas.microsoft.com/office/drawing/2014/main" id="{49EEAD13-66DE-437C-A4B5-8B4C84926DA5}"/>
              </a:ext>
            </a:extLst>
          </p:cNvPr>
          <p:cNvSpPr txBox="1"/>
          <p:nvPr/>
        </p:nvSpPr>
        <p:spPr>
          <a:xfrm>
            <a:off x="4797462" y="4195124"/>
            <a:ext cx="6402627" cy="40011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Same query as SSH only with DPT = 23.</a:t>
            </a:r>
            <a:endParaRPr lang="sk-SK" sz="2000" dirty="0"/>
          </a:p>
        </p:txBody>
      </p:sp>
    </p:spTree>
    <p:extLst>
      <p:ext uri="{BB962C8B-B14F-4D97-AF65-F5344CB8AC3E}">
        <p14:creationId xmlns:p14="http://schemas.microsoft.com/office/powerpoint/2010/main" val="1967028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D4C9BCD-9169-4390-8460-3BBC85529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039" y="640080"/>
            <a:ext cx="3429855" cy="5613236"/>
          </a:xfrm>
        </p:spPr>
        <p:txBody>
          <a:bodyPr anchor="ctr">
            <a:normAutofit/>
          </a:bodyPr>
          <a:lstStyle/>
          <a:p>
            <a:r>
              <a:rPr lang="sk-SK" dirty="0">
                <a:solidFill>
                  <a:srgbClr val="FFFFFF"/>
                </a:solidFill>
              </a:rPr>
              <a:t>FIREWALL</a:t>
            </a:r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EB443E8B-C790-4E1E-B7E6-D3C6D29D8DA7}"/>
              </a:ext>
            </a:extLst>
          </p:cNvPr>
          <p:cNvSpPr txBox="1"/>
          <p:nvPr/>
        </p:nvSpPr>
        <p:spPr>
          <a:xfrm>
            <a:off x="6950187" y="2498974"/>
            <a:ext cx="190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k-SK" dirty="0"/>
          </a:p>
        </p:txBody>
      </p:sp>
      <p:sp>
        <p:nvSpPr>
          <p:cNvPr id="8" name="BlokTextu 7">
            <a:extLst>
              <a:ext uri="{FF2B5EF4-FFF2-40B4-BE49-F238E27FC236}">
                <a16:creationId xmlns:a16="http://schemas.microsoft.com/office/drawing/2014/main" id="{B96CF818-3E09-405F-9560-153CAFAB51CC}"/>
              </a:ext>
            </a:extLst>
          </p:cNvPr>
          <p:cNvSpPr txBox="1"/>
          <p:nvPr/>
        </p:nvSpPr>
        <p:spPr>
          <a:xfrm>
            <a:off x="4481479" y="644777"/>
            <a:ext cx="7103167" cy="52322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/>
              <a:t>Detection of </a:t>
            </a:r>
            <a:r>
              <a:rPr lang="sk-SK" sz="2800" b="1" dirty="0" err="1"/>
              <a:t>DDoS</a:t>
            </a:r>
            <a:r>
              <a:rPr lang="sk-SK" sz="2800" b="1" dirty="0"/>
              <a:t> </a:t>
            </a:r>
            <a:r>
              <a:rPr lang="sk-SK" sz="2800" b="1" dirty="0" err="1"/>
              <a:t>attack</a:t>
            </a:r>
            <a:endParaRPr lang="sk-SK" sz="2800" b="1" dirty="0"/>
          </a:p>
        </p:txBody>
      </p:sp>
      <p:sp>
        <p:nvSpPr>
          <p:cNvPr id="3" name="Obdĺžnik 2">
            <a:extLst>
              <a:ext uri="{FF2B5EF4-FFF2-40B4-BE49-F238E27FC236}">
                <a16:creationId xmlns:a16="http://schemas.microsoft.com/office/drawing/2014/main" id="{C178B0D3-3B4D-46E9-A919-D85485A2EBDF}"/>
              </a:ext>
            </a:extLst>
          </p:cNvPr>
          <p:cNvSpPr/>
          <p:nvPr/>
        </p:nvSpPr>
        <p:spPr>
          <a:xfrm>
            <a:off x="4479234" y="1167997"/>
            <a:ext cx="7103165" cy="165949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sk-SK" dirty="0">
                <a:solidFill>
                  <a:srgbClr val="0070C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SELECT</a:t>
            </a:r>
            <a:r>
              <a:rPr lang="sk-SK" sz="2400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SRC</a:t>
            </a:r>
            <a:r>
              <a:rPr lang="sk-SK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PROTO</a:t>
            </a:r>
            <a:r>
              <a:rPr lang="sk-SK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sk-SK" dirty="0">
                <a:solidFill>
                  <a:srgbClr val="0070C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COUNT</a:t>
            </a:r>
            <a:r>
              <a:rPr lang="sk-SK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(*)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sk-SK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cnt</a:t>
            </a:r>
            <a:endParaRPr lang="sk-SK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sk-SK" dirty="0">
                <a:solidFill>
                  <a:srgbClr val="0070C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[skodahacker1]</a:t>
            </a:r>
            <a:r>
              <a:rPr lang="sk-SK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</a:t>
            </a:r>
            <a:r>
              <a:rPr lang="sk-SK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dbo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</a:t>
            </a:r>
            <a:r>
              <a:rPr lang="sk-SK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[firewal3]</a:t>
            </a:r>
            <a:endParaRPr lang="sk-SK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sk-SK" dirty="0">
                <a:solidFill>
                  <a:srgbClr val="0070C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GROUP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sk-SK" dirty="0">
                <a:solidFill>
                  <a:srgbClr val="0070C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BY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SRC</a:t>
            </a:r>
            <a:r>
              <a:rPr lang="sk-SK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PROTO</a:t>
            </a:r>
            <a:endParaRPr lang="sk-SK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sk-SK" dirty="0">
                <a:solidFill>
                  <a:srgbClr val="0070C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HAVING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sk-SK" dirty="0">
                <a:solidFill>
                  <a:srgbClr val="0070C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COUNT</a:t>
            </a:r>
            <a:r>
              <a:rPr lang="sk-SK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(*)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sk-SK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10</a:t>
            </a:r>
            <a:endParaRPr lang="sk-SK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sk-SK" dirty="0">
                <a:solidFill>
                  <a:srgbClr val="0070C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ORDER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sk-SK" dirty="0">
                <a:solidFill>
                  <a:srgbClr val="0070C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BY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PROTO</a:t>
            </a:r>
            <a:r>
              <a:rPr lang="sk-SK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sk-SK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cnt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sk-SK" dirty="0">
                <a:solidFill>
                  <a:srgbClr val="0070C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DESC</a:t>
            </a:r>
            <a:endParaRPr lang="sk-SK" sz="2400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uľka 5">
            <a:extLst>
              <a:ext uri="{FF2B5EF4-FFF2-40B4-BE49-F238E27FC236}">
                <a16:creationId xmlns:a16="http://schemas.microsoft.com/office/drawing/2014/main" id="{DE2C5B31-EFEE-40D4-A018-DB60FF9A0F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9934524"/>
              </p:ext>
            </p:extLst>
          </p:nvPr>
        </p:nvGraphicFramePr>
        <p:xfrm>
          <a:off x="4479235" y="2938043"/>
          <a:ext cx="7103165" cy="31165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67199">
                  <a:extLst>
                    <a:ext uri="{9D8B030D-6E8A-4147-A177-3AD203B41FA5}">
                      <a16:colId xmlns:a16="http://schemas.microsoft.com/office/drawing/2014/main" val="1358040922"/>
                    </a:ext>
                  </a:extLst>
                </a:gridCol>
                <a:gridCol w="2367983">
                  <a:extLst>
                    <a:ext uri="{9D8B030D-6E8A-4147-A177-3AD203B41FA5}">
                      <a16:colId xmlns:a16="http://schemas.microsoft.com/office/drawing/2014/main" val="3576902296"/>
                    </a:ext>
                  </a:extLst>
                </a:gridCol>
                <a:gridCol w="2367983">
                  <a:extLst>
                    <a:ext uri="{9D8B030D-6E8A-4147-A177-3AD203B41FA5}">
                      <a16:colId xmlns:a16="http://schemas.microsoft.com/office/drawing/2014/main" val="23483168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2000">
                          <a:effectLst/>
                        </a:rPr>
                        <a:t>SRC</a:t>
                      </a:r>
                      <a:endParaRPr lang="sk-SK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2000">
                          <a:effectLst/>
                        </a:rPr>
                        <a:t>PROTO</a:t>
                      </a:r>
                      <a:endParaRPr lang="sk-SK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2000">
                          <a:effectLst/>
                        </a:rPr>
                        <a:t>cnt</a:t>
                      </a:r>
                      <a:endParaRPr lang="sk-SK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374503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2000">
                          <a:effectLst/>
                        </a:rPr>
                        <a:t>192.168.56.50</a:t>
                      </a:r>
                      <a:endParaRPr lang="sk-SK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2000">
                          <a:effectLst/>
                        </a:rPr>
                        <a:t>ICMP</a:t>
                      </a:r>
                      <a:endParaRPr lang="sk-SK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2000">
                          <a:effectLst/>
                        </a:rPr>
                        <a:t>500</a:t>
                      </a:r>
                      <a:endParaRPr lang="sk-SK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032634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2000">
                          <a:effectLst/>
                        </a:rPr>
                        <a:t>192.168.50.102</a:t>
                      </a:r>
                      <a:endParaRPr lang="sk-SK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2000">
                          <a:effectLst/>
                        </a:rPr>
                        <a:t>TCP</a:t>
                      </a:r>
                      <a:endParaRPr lang="sk-SK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2000">
                          <a:effectLst/>
                        </a:rPr>
                        <a:t>139611</a:t>
                      </a:r>
                      <a:endParaRPr lang="sk-SK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877851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2000">
                          <a:effectLst/>
                        </a:rPr>
                        <a:t>192.168.50.101</a:t>
                      </a:r>
                      <a:endParaRPr lang="sk-SK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2000">
                          <a:effectLst/>
                        </a:rPr>
                        <a:t>TCP</a:t>
                      </a:r>
                      <a:endParaRPr lang="sk-SK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2000" dirty="0">
                          <a:effectLst/>
                        </a:rPr>
                        <a:t>135826</a:t>
                      </a:r>
                      <a:endParaRPr lang="sk-SK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250028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2000">
                          <a:effectLst/>
                        </a:rPr>
                        <a:t>192.168.50.105</a:t>
                      </a:r>
                      <a:endParaRPr lang="sk-SK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2000">
                          <a:effectLst/>
                        </a:rPr>
                        <a:t>TCP</a:t>
                      </a:r>
                      <a:endParaRPr lang="sk-SK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2000">
                          <a:effectLst/>
                        </a:rPr>
                        <a:t>127826</a:t>
                      </a:r>
                      <a:endParaRPr lang="sk-SK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17579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2000">
                          <a:effectLst/>
                        </a:rPr>
                        <a:t>192.168.50.106</a:t>
                      </a:r>
                      <a:endParaRPr lang="sk-SK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2000">
                          <a:effectLst/>
                        </a:rPr>
                        <a:t>TCP</a:t>
                      </a:r>
                      <a:endParaRPr lang="sk-SK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2000">
                          <a:effectLst/>
                        </a:rPr>
                        <a:t>47005</a:t>
                      </a:r>
                      <a:endParaRPr lang="sk-SK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062686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2000">
                          <a:effectLst/>
                        </a:rPr>
                        <a:t>192.168.56.50</a:t>
                      </a:r>
                      <a:endParaRPr lang="sk-SK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2000">
                          <a:effectLst/>
                        </a:rPr>
                        <a:t>TCP</a:t>
                      </a:r>
                      <a:endParaRPr lang="sk-SK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2000">
                          <a:effectLst/>
                        </a:rPr>
                        <a:t>14069</a:t>
                      </a:r>
                      <a:endParaRPr lang="sk-SK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884261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2000">
                          <a:effectLst/>
                        </a:rPr>
                        <a:t>192.168.50.102</a:t>
                      </a:r>
                      <a:endParaRPr lang="sk-SK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2000">
                          <a:effectLst/>
                        </a:rPr>
                        <a:t>UDP</a:t>
                      </a:r>
                      <a:endParaRPr lang="sk-SK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2000">
                          <a:effectLst/>
                        </a:rPr>
                        <a:t>130987</a:t>
                      </a:r>
                      <a:endParaRPr lang="sk-SK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864423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2000">
                          <a:effectLst/>
                        </a:rPr>
                        <a:t>192.168.50.105</a:t>
                      </a:r>
                      <a:endParaRPr lang="sk-SK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2000">
                          <a:effectLst/>
                        </a:rPr>
                        <a:t>UDP</a:t>
                      </a:r>
                      <a:endParaRPr lang="sk-SK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2000">
                          <a:effectLst/>
                        </a:rPr>
                        <a:t>128882</a:t>
                      </a:r>
                      <a:endParaRPr lang="sk-SK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979563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2000">
                          <a:effectLst/>
                        </a:rPr>
                        <a:t>192.168.50.101</a:t>
                      </a:r>
                      <a:endParaRPr lang="sk-SK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2000">
                          <a:effectLst/>
                        </a:rPr>
                        <a:t>UDP</a:t>
                      </a:r>
                      <a:endParaRPr lang="sk-SK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2000" dirty="0">
                          <a:effectLst/>
                        </a:rPr>
                        <a:t>124611</a:t>
                      </a:r>
                      <a:endParaRPr lang="sk-SK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997443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0681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D4C9BCD-9169-4390-8460-3BBC85529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039" y="640080"/>
            <a:ext cx="3429855" cy="5613236"/>
          </a:xfrm>
        </p:spPr>
        <p:txBody>
          <a:bodyPr anchor="ctr">
            <a:normAutofit/>
          </a:bodyPr>
          <a:lstStyle/>
          <a:p>
            <a:r>
              <a:rPr lang="sk-SK" dirty="0">
                <a:solidFill>
                  <a:srgbClr val="FFFFFF"/>
                </a:solidFill>
              </a:rPr>
              <a:t>FIREWALL</a:t>
            </a:r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EB443E8B-C790-4E1E-B7E6-D3C6D29D8DA7}"/>
              </a:ext>
            </a:extLst>
          </p:cNvPr>
          <p:cNvSpPr txBox="1"/>
          <p:nvPr/>
        </p:nvSpPr>
        <p:spPr>
          <a:xfrm>
            <a:off x="7049007" y="2127918"/>
            <a:ext cx="18473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endParaRPr lang="sk-SK" dirty="0"/>
          </a:p>
        </p:txBody>
      </p:sp>
      <p:sp>
        <p:nvSpPr>
          <p:cNvPr id="8" name="BlokTextu 7">
            <a:extLst>
              <a:ext uri="{FF2B5EF4-FFF2-40B4-BE49-F238E27FC236}">
                <a16:creationId xmlns:a16="http://schemas.microsoft.com/office/drawing/2014/main" id="{B96CF818-3E09-405F-9560-153CAFAB51CC}"/>
              </a:ext>
            </a:extLst>
          </p:cNvPr>
          <p:cNvSpPr txBox="1"/>
          <p:nvPr/>
        </p:nvSpPr>
        <p:spPr>
          <a:xfrm>
            <a:off x="4799708" y="273721"/>
            <a:ext cx="6402628" cy="52322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/>
              <a:t>Detection of the </a:t>
            </a:r>
            <a:r>
              <a:rPr lang="sk-SK" sz="2800" b="1" dirty="0" err="1"/>
              <a:t>vertical</a:t>
            </a:r>
            <a:r>
              <a:rPr lang="en-US" sz="2800" b="1" dirty="0"/>
              <a:t> port scan</a:t>
            </a:r>
            <a:endParaRPr lang="sk-SK" sz="2800" b="1" dirty="0"/>
          </a:p>
        </p:txBody>
      </p:sp>
      <p:sp>
        <p:nvSpPr>
          <p:cNvPr id="13" name="BlokTextu 12">
            <a:extLst>
              <a:ext uri="{FF2B5EF4-FFF2-40B4-BE49-F238E27FC236}">
                <a16:creationId xmlns:a16="http://schemas.microsoft.com/office/drawing/2014/main" id="{B78F19C2-684F-490D-A1C8-8F152B80211C}"/>
              </a:ext>
            </a:extLst>
          </p:cNvPr>
          <p:cNvSpPr txBox="1"/>
          <p:nvPr/>
        </p:nvSpPr>
        <p:spPr>
          <a:xfrm>
            <a:off x="4808860" y="5439746"/>
            <a:ext cx="6402628" cy="101566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Results: Discovery of two local IPs (</a:t>
            </a:r>
            <a:r>
              <a:rPr lang="en-US" sz="2000" b="1" dirty="0"/>
              <a:t>10.0.2.15</a:t>
            </a:r>
            <a:r>
              <a:rPr lang="en-US" sz="2000" dirty="0"/>
              <a:t>, </a:t>
            </a:r>
            <a:r>
              <a:rPr lang="en-US" sz="2000" b="1" dirty="0"/>
              <a:t>10.0.2.2 1</a:t>
            </a:r>
            <a:r>
              <a:rPr lang="en-US" sz="2000" dirty="0"/>
              <a:t> ) which were receiving packets from the outside world.</a:t>
            </a:r>
          </a:p>
          <a:p>
            <a:endParaRPr lang="sk-SK" sz="2000" dirty="0"/>
          </a:p>
        </p:txBody>
      </p:sp>
      <p:sp>
        <p:nvSpPr>
          <p:cNvPr id="3" name="Obdĺžnik 2">
            <a:extLst>
              <a:ext uri="{FF2B5EF4-FFF2-40B4-BE49-F238E27FC236}">
                <a16:creationId xmlns:a16="http://schemas.microsoft.com/office/drawing/2014/main" id="{2F9C8354-D350-4AD1-A353-086CCE8906EE}"/>
              </a:ext>
            </a:extLst>
          </p:cNvPr>
          <p:cNvSpPr/>
          <p:nvPr/>
        </p:nvSpPr>
        <p:spPr>
          <a:xfrm>
            <a:off x="4797461" y="792813"/>
            <a:ext cx="6402627" cy="192456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sk-SK" sz="1600" dirty="0">
                <a:solidFill>
                  <a:srgbClr val="0070C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SELECT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k-SK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SRC</a:t>
            </a:r>
            <a:r>
              <a:rPr lang="sk-SK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sk-SK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DST</a:t>
            </a:r>
            <a:r>
              <a:rPr lang="sk-SK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sk-SK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sk-SK" sz="1600" dirty="0">
                <a:solidFill>
                  <a:srgbClr val="0070C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COUNT</a:t>
            </a:r>
            <a:r>
              <a:rPr lang="sk-SK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(*)</a:t>
            </a:r>
            <a:r>
              <a:rPr lang="sk-SK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sk-SK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numberOfConnections</a:t>
            </a:r>
            <a:r>
              <a:rPr lang="sk-SK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sk-SK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COUNT</a:t>
            </a:r>
            <a:r>
              <a:rPr lang="sk-SK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DISTINCT</a:t>
            </a:r>
            <a:r>
              <a:rPr lang="sk-SK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sk-SK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DPT</a:t>
            </a:r>
            <a:r>
              <a:rPr lang="sk-SK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</a:t>
            </a:r>
            <a:r>
              <a:rPr lang="sk-SK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</a:t>
            </a:r>
            <a:r>
              <a:rPr lang="sk-SK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sk-SK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numberOfPortScans</a:t>
            </a:r>
            <a:endParaRPr lang="sk-SK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sk-SK" sz="1600" dirty="0">
                <a:solidFill>
                  <a:srgbClr val="0070C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</a:t>
            </a:r>
            <a:r>
              <a:rPr lang="sk-SK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[skodahacker1]</a:t>
            </a:r>
            <a:r>
              <a:rPr lang="sk-SK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sk-SK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</a:t>
            </a:r>
            <a:r>
              <a:rPr lang="sk-SK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dbo</a:t>
            </a:r>
            <a:r>
              <a:rPr lang="sk-SK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</a:t>
            </a:r>
            <a:r>
              <a:rPr lang="sk-SK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sk-SK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[firewal3]</a:t>
            </a:r>
            <a:endParaRPr lang="sk-SK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sk-SK" sz="1600" dirty="0">
                <a:solidFill>
                  <a:srgbClr val="0070C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GROUP</a:t>
            </a:r>
            <a:r>
              <a:rPr lang="sk-SK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sk-SK" sz="1600" dirty="0">
                <a:solidFill>
                  <a:srgbClr val="0070C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BY</a:t>
            </a:r>
            <a:r>
              <a:rPr lang="sk-SK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SRC</a:t>
            </a:r>
            <a:r>
              <a:rPr lang="sk-SK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sk-SK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DST</a:t>
            </a:r>
            <a:endParaRPr lang="sk-SK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sk-SK" sz="1600" dirty="0">
                <a:solidFill>
                  <a:srgbClr val="0070C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HAVING</a:t>
            </a:r>
            <a:r>
              <a:rPr lang="sk-SK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SRC </a:t>
            </a:r>
            <a:r>
              <a:rPr lang="sk-SK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NOT</a:t>
            </a:r>
            <a:r>
              <a:rPr lang="sk-SK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LIKE</a:t>
            </a:r>
            <a:r>
              <a:rPr lang="sk-SK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sk-SK" sz="16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'192.168.50.%'</a:t>
            </a:r>
            <a:r>
              <a:rPr lang="sk-SK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sk-SK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AND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</a:t>
            </a:r>
            <a:r>
              <a:rPr lang="sk-SK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SRC </a:t>
            </a:r>
            <a:r>
              <a:rPr lang="sk-SK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NOT</a:t>
            </a:r>
            <a:r>
              <a:rPr lang="sk-SK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LIKE</a:t>
            </a:r>
            <a:r>
              <a:rPr lang="sk-SK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sk-SK" sz="16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'192.168.56.%'</a:t>
            </a:r>
            <a:r>
              <a:rPr lang="sk-SK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sk-SK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sk-SK" sz="1600" dirty="0">
                <a:solidFill>
                  <a:srgbClr val="0070C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ORDER</a:t>
            </a:r>
            <a:r>
              <a:rPr lang="sk-SK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sk-SK" sz="1600" dirty="0">
                <a:solidFill>
                  <a:srgbClr val="0070C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BY</a:t>
            </a:r>
            <a:r>
              <a:rPr lang="sk-SK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sk-SK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numberOfPortScans</a:t>
            </a:r>
            <a:r>
              <a:rPr lang="sk-SK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sk-SK" sz="1600" dirty="0">
                <a:solidFill>
                  <a:srgbClr val="0070C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DESC</a:t>
            </a:r>
            <a:endParaRPr lang="sk-SK" sz="1600" dirty="0">
              <a:solidFill>
                <a:srgbClr val="0070C0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Obdĺžnik 4">
            <a:extLst>
              <a:ext uri="{FF2B5EF4-FFF2-40B4-BE49-F238E27FC236}">
                <a16:creationId xmlns:a16="http://schemas.microsoft.com/office/drawing/2014/main" id="{19AC7413-7A82-4053-95A7-E7741DF24B00}"/>
              </a:ext>
            </a:extLst>
          </p:cNvPr>
          <p:cNvSpPr/>
          <p:nvPr/>
        </p:nvSpPr>
        <p:spPr>
          <a:xfrm>
            <a:off x="4797460" y="3236471"/>
            <a:ext cx="6402627" cy="192456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sk-SK" sz="1600" dirty="0">
                <a:solidFill>
                  <a:srgbClr val="0070C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SELECT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k-SK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SRC</a:t>
            </a:r>
            <a:r>
              <a:rPr lang="sk-SK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sk-SK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DPT</a:t>
            </a:r>
            <a:r>
              <a:rPr lang="sk-SK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sk-SK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sk-SK" sz="1600" dirty="0">
                <a:solidFill>
                  <a:srgbClr val="0070C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COUNT</a:t>
            </a:r>
            <a:r>
              <a:rPr lang="sk-SK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(*)</a:t>
            </a:r>
            <a:r>
              <a:rPr lang="sk-SK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sk-SK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numberOfConnections</a:t>
            </a:r>
            <a:r>
              <a:rPr lang="sk-SK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sk-SK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COUNT</a:t>
            </a:r>
            <a:r>
              <a:rPr lang="sk-SK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DISTINCT</a:t>
            </a:r>
            <a:r>
              <a:rPr lang="sk-SK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DST</a:t>
            </a:r>
            <a:r>
              <a:rPr lang="sk-SK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</a:t>
            </a:r>
            <a:r>
              <a:rPr lang="sk-SK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</a:t>
            </a:r>
            <a:r>
              <a:rPr lang="sk-SK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sk-SK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numberOf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ScannedIPs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sk-SK" sz="1600" dirty="0">
                <a:solidFill>
                  <a:srgbClr val="0070C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</a:t>
            </a:r>
            <a:r>
              <a:rPr lang="sk-SK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[skodahacker1]</a:t>
            </a:r>
            <a:r>
              <a:rPr lang="sk-SK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sk-SK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</a:t>
            </a:r>
            <a:r>
              <a:rPr lang="sk-SK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dbo</a:t>
            </a:r>
            <a:r>
              <a:rPr lang="sk-SK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</a:t>
            </a:r>
            <a:r>
              <a:rPr lang="sk-SK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sk-SK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[firewal3]</a:t>
            </a:r>
            <a:endParaRPr lang="sk-SK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sk-SK" sz="1600" dirty="0">
                <a:solidFill>
                  <a:srgbClr val="0070C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GROUP</a:t>
            </a:r>
            <a:r>
              <a:rPr lang="sk-SK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sk-SK" sz="1600" dirty="0">
                <a:solidFill>
                  <a:srgbClr val="0070C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BY</a:t>
            </a:r>
            <a:r>
              <a:rPr lang="sk-SK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SRC</a:t>
            </a:r>
            <a:r>
              <a:rPr lang="sk-SK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sk-SK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DPT</a:t>
            </a:r>
            <a:endParaRPr lang="sk-SK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sk-SK" sz="1600" dirty="0">
                <a:solidFill>
                  <a:srgbClr val="0070C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HAVING</a:t>
            </a:r>
            <a:r>
              <a:rPr lang="sk-SK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SRC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NOT</a:t>
            </a:r>
            <a:r>
              <a:rPr lang="sk-SK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LIKE</a:t>
            </a:r>
            <a:r>
              <a:rPr lang="sk-SK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sk-SK" sz="16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'192.168.56.%'</a:t>
            </a:r>
            <a:r>
              <a:rPr lang="sk-SK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sk-SK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AND</a:t>
            </a:r>
            <a:endParaRPr lang="sk-SK" sz="16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</a:t>
            </a:r>
            <a:r>
              <a:rPr lang="sk-SK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SRC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NOT</a:t>
            </a:r>
            <a:r>
              <a:rPr lang="sk-SK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LIKE</a:t>
            </a:r>
            <a:r>
              <a:rPr lang="sk-SK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sk-SK" sz="16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'192.168.50.%'</a:t>
            </a:r>
            <a:endParaRPr lang="sk-SK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sk-SK" sz="1600" dirty="0">
                <a:solidFill>
                  <a:srgbClr val="0070C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ORDER</a:t>
            </a:r>
            <a:r>
              <a:rPr lang="sk-SK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sk-SK" sz="1600" dirty="0">
                <a:solidFill>
                  <a:srgbClr val="0070C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BY</a:t>
            </a:r>
            <a:r>
              <a:rPr lang="sk-SK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sk-SK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numberOf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ScannedIPs</a:t>
            </a:r>
            <a:r>
              <a:rPr lang="sk-SK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sk-SK" sz="1600" dirty="0">
                <a:solidFill>
                  <a:srgbClr val="0070C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DESC</a:t>
            </a:r>
            <a:endParaRPr lang="sk-SK" sz="1600" dirty="0">
              <a:solidFill>
                <a:srgbClr val="0070C0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BlokTextu 13">
            <a:extLst>
              <a:ext uri="{FF2B5EF4-FFF2-40B4-BE49-F238E27FC236}">
                <a16:creationId xmlns:a16="http://schemas.microsoft.com/office/drawing/2014/main" id="{975371DB-827E-44E5-B292-82CC5E09BB8D}"/>
              </a:ext>
            </a:extLst>
          </p:cNvPr>
          <p:cNvSpPr txBox="1"/>
          <p:nvPr/>
        </p:nvSpPr>
        <p:spPr>
          <a:xfrm>
            <a:off x="4797460" y="2715315"/>
            <a:ext cx="6402627" cy="52322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/>
              <a:t>Detection of the </a:t>
            </a:r>
            <a:r>
              <a:rPr lang="sk-SK" sz="2800" b="1" dirty="0" err="1"/>
              <a:t>horizontal</a:t>
            </a:r>
            <a:r>
              <a:rPr lang="en-US" sz="2800" b="1" dirty="0"/>
              <a:t> port scan</a:t>
            </a:r>
            <a:endParaRPr lang="sk-SK" sz="2800" b="1" dirty="0"/>
          </a:p>
        </p:txBody>
      </p:sp>
    </p:spTree>
    <p:extLst>
      <p:ext uri="{BB962C8B-B14F-4D97-AF65-F5344CB8AC3E}">
        <p14:creationId xmlns:p14="http://schemas.microsoft.com/office/powerpoint/2010/main" val="379997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D4C9BCD-9169-4390-8460-3BBC85529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039" y="640080"/>
            <a:ext cx="3429855" cy="5613236"/>
          </a:xfrm>
        </p:spPr>
        <p:txBody>
          <a:bodyPr anchor="ctr">
            <a:normAutofit/>
          </a:bodyPr>
          <a:lstStyle/>
          <a:p>
            <a:r>
              <a:rPr lang="sk-SK" dirty="0">
                <a:solidFill>
                  <a:srgbClr val="FFFFFF"/>
                </a:solidFill>
              </a:rPr>
              <a:t>FIREWALL</a:t>
            </a:r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EB443E8B-C790-4E1E-B7E6-D3C6D29D8DA7}"/>
              </a:ext>
            </a:extLst>
          </p:cNvPr>
          <p:cNvSpPr txBox="1"/>
          <p:nvPr/>
        </p:nvSpPr>
        <p:spPr>
          <a:xfrm>
            <a:off x="7049007" y="21279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sk-SK" dirty="0"/>
          </a:p>
        </p:txBody>
      </p:sp>
      <p:sp>
        <p:nvSpPr>
          <p:cNvPr id="8" name="BlokTextu 7">
            <a:extLst>
              <a:ext uri="{FF2B5EF4-FFF2-40B4-BE49-F238E27FC236}">
                <a16:creationId xmlns:a16="http://schemas.microsoft.com/office/drawing/2014/main" id="{B96CF818-3E09-405F-9560-153CAFAB51CC}"/>
              </a:ext>
            </a:extLst>
          </p:cNvPr>
          <p:cNvSpPr txBox="1"/>
          <p:nvPr/>
        </p:nvSpPr>
        <p:spPr>
          <a:xfrm>
            <a:off x="4799708" y="273721"/>
            <a:ext cx="6402628" cy="1200329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b="1" dirty="0"/>
              <a:t>Results of the horizontal and vertical port scans</a:t>
            </a:r>
            <a:endParaRPr lang="sk-SK" sz="3600" b="1" dirty="0"/>
          </a:p>
        </p:txBody>
      </p:sp>
      <p:sp>
        <p:nvSpPr>
          <p:cNvPr id="13" name="BlokTextu 12">
            <a:extLst>
              <a:ext uri="{FF2B5EF4-FFF2-40B4-BE49-F238E27FC236}">
                <a16:creationId xmlns:a16="http://schemas.microsoft.com/office/drawing/2014/main" id="{B78F19C2-684F-490D-A1C8-8F152B80211C}"/>
              </a:ext>
            </a:extLst>
          </p:cNvPr>
          <p:cNvSpPr txBox="1"/>
          <p:nvPr/>
        </p:nvSpPr>
        <p:spPr>
          <a:xfrm>
            <a:off x="4799708" y="1514703"/>
            <a:ext cx="6402628" cy="433965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No information about the discovered nodes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2800" dirty="0"/>
              <a:t>10.0.2.15</a:t>
            </a:r>
            <a:r>
              <a:rPr lang="en-US" sz="2800" dirty="0"/>
              <a:t> is communicating with node in China (123.103.93.214)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No attacks from the outside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Possible inside threats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Analysis of the inner traffic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2800" dirty="0" err="1"/>
              <a:t>Detected</a:t>
            </a:r>
            <a:r>
              <a:rPr lang="sk-SK" sz="2800" dirty="0"/>
              <a:t> </a:t>
            </a:r>
            <a:r>
              <a:rPr lang="sk-SK" sz="2800" dirty="0" err="1"/>
              <a:t>scan</a:t>
            </a:r>
            <a:r>
              <a:rPr lang="sk-SK" sz="2800" dirty="0"/>
              <a:t> </a:t>
            </a:r>
            <a:r>
              <a:rPr lang="sk-SK" sz="2800" dirty="0" err="1"/>
              <a:t>attack</a:t>
            </a:r>
            <a:r>
              <a:rPr lang="sk-SK" sz="2800" dirty="0"/>
              <a:t> on firewall </a:t>
            </a:r>
            <a:r>
              <a:rPr lang="sk-SK" sz="2800" dirty="0" err="1"/>
              <a:t>from</a:t>
            </a:r>
            <a:r>
              <a:rPr lang="sk-SK" sz="2800" dirty="0"/>
              <a:t> </a:t>
            </a:r>
            <a:r>
              <a:rPr lang="sk-SK" sz="2800" dirty="0" err="1"/>
              <a:t>internal</a:t>
            </a:r>
            <a:r>
              <a:rPr lang="sk-SK" sz="2800" dirty="0"/>
              <a:t> </a:t>
            </a:r>
            <a:r>
              <a:rPr lang="sk-SK" sz="2800" dirty="0" err="1"/>
              <a:t>node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sk-SK" sz="2400" dirty="0"/>
          </a:p>
        </p:txBody>
      </p:sp>
      <p:sp>
        <p:nvSpPr>
          <p:cNvPr id="17" name="BlokTextu 16">
            <a:extLst>
              <a:ext uri="{FF2B5EF4-FFF2-40B4-BE49-F238E27FC236}">
                <a16:creationId xmlns:a16="http://schemas.microsoft.com/office/drawing/2014/main" id="{7B75F6C6-A7C2-4561-AEBC-4D36CA9706F1}"/>
              </a:ext>
            </a:extLst>
          </p:cNvPr>
          <p:cNvSpPr txBox="1"/>
          <p:nvPr/>
        </p:nvSpPr>
        <p:spPr>
          <a:xfrm>
            <a:off x="7049007" y="551520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561358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1">
            <a:extLst>
              <a:ext uri="{FF2B5EF4-FFF2-40B4-BE49-F238E27FC236}">
                <a16:creationId xmlns:a16="http://schemas.microsoft.com/office/drawing/2014/main" id="{D32C47FE-8788-4E8D-8109-A69F76905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1261" y="640080"/>
            <a:ext cx="3429855" cy="5613236"/>
          </a:xfrm>
        </p:spPr>
        <p:txBody>
          <a:bodyPr anchor="ctr">
            <a:normAutofit/>
          </a:bodyPr>
          <a:lstStyle/>
          <a:p>
            <a:r>
              <a:rPr lang="sk-SK" dirty="0">
                <a:solidFill>
                  <a:srgbClr val="FFFFFF"/>
                </a:solidFill>
              </a:rPr>
              <a:t>NETWORK</a:t>
            </a:r>
            <a:br>
              <a:rPr lang="sk-SK" dirty="0">
                <a:solidFill>
                  <a:srgbClr val="FFFFFF"/>
                </a:solidFill>
              </a:rPr>
            </a:br>
            <a:r>
              <a:rPr lang="sk-SK" dirty="0">
                <a:solidFill>
                  <a:srgbClr val="FFFFFF"/>
                </a:solidFill>
              </a:rPr>
              <a:t>TOPOLOGY</a:t>
            </a:r>
            <a:br>
              <a:rPr lang="sk-SK" dirty="0">
                <a:solidFill>
                  <a:srgbClr val="FFFFFF"/>
                </a:solidFill>
              </a:rPr>
            </a:br>
            <a:r>
              <a:rPr lang="sk-SK" dirty="0">
                <a:solidFill>
                  <a:srgbClr val="FFFFFF"/>
                </a:solidFill>
              </a:rPr>
              <a:t>REVISITED</a:t>
            </a:r>
          </a:p>
        </p:txBody>
      </p:sp>
      <p:pic>
        <p:nvPicPr>
          <p:cNvPr id="8" name="Obrázok 7">
            <a:extLst>
              <a:ext uri="{FF2B5EF4-FFF2-40B4-BE49-F238E27FC236}">
                <a16:creationId xmlns:a16="http://schemas.microsoft.com/office/drawing/2014/main" id="{8371FA34-F830-4EDE-BDF9-24BD96B04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8559" y="179623"/>
            <a:ext cx="7410450" cy="653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878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D4C9BCD-9169-4390-8460-3BBC85529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039" y="640080"/>
            <a:ext cx="3429855" cy="5613236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LOCAL NETWORK</a:t>
            </a:r>
            <a:endParaRPr lang="sk-SK" dirty="0">
              <a:solidFill>
                <a:srgbClr val="FFFFFF"/>
              </a:solidFill>
            </a:endParaRPr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EB443E8B-C790-4E1E-B7E6-D3C6D29D8DA7}"/>
              </a:ext>
            </a:extLst>
          </p:cNvPr>
          <p:cNvSpPr txBox="1"/>
          <p:nvPr/>
        </p:nvSpPr>
        <p:spPr>
          <a:xfrm>
            <a:off x="6808023" y="2127918"/>
            <a:ext cx="18473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endParaRPr lang="sk-SK" dirty="0"/>
          </a:p>
        </p:txBody>
      </p:sp>
      <p:sp>
        <p:nvSpPr>
          <p:cNvPr id="8" name="BlokTextu 7">
            <a:extLst>
              <a:ext uri="{FF2B5EF4-FFF2-40B4-BE49-F238E27FC236}">
                <a16:creationId xmlns:a16="http://schemas.microsoft.com/office/drawing/2014/main" id="{B96CF818-3E09-405F-9560-153CAFAB51CC}"/>
              </a:ext>
            </a:extLst>
          </p:cNvPr>
          <p:cNvSpPr txBox="1"/>
          <p:nvPr/>
        </p:nvSpPr>
        <p:spPr>
          <a:xfrm>
            <a:off x="4138990" y="273721"/>
            <a:ext cx="7501984" cy="64633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k-SK" sz="3600" b="1" dirty="0" err="1"/>
              <a:t>Vertical</a:t>
            </a:r>
            <a:r>
              <a:rPr lang="en-US" sz="3600" b="1" dirty="0"/>
              <a:t> scan attack detection</a:t>
            </a:r>
            <a:endParaRPr lang="sk-SK" sz="3600" b="1" dirty="0"/>
          </a:p>
        </p:txBody>
      </p:sp>
      <p:sp>
        <p:nvSpPr>
          <p:cNvPr id="17" name="BlokTextu 16">
            <a:extLst>
              <a:ext uri="{FF2B5EF4-FFF2-40B4-BE49-F238E27FC236}">
                <a16:creationId xmlns:a16="http://schemas.microsoft.com/office/drawing/2014/main" id="{7B75F6C6-A7C2-4561-AEBC-4D36CA9706F1}"/>
              </a:ext>
            </a:extLst>
          </p:cNvPr>
          <p:cNvSpPr txBox="1"/>
          <p:nvPr/>
        </p:nvSpPr>
        <p:spPr>
          <a:xfrm>
            <a:off x="6808023" y="5515204"/>
            <a:ext cx="18473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endParaRPr lang="sk-SK" dirty="0"/>
          </a:p>
        </p:txBody>
      </p:sp>
      <p:sp>
        <p:nvSpPr>
          <p:cNvPr id="3" name="Obdĺžnik 2">
            <a:extLst>
              <a:ext uri="{FF2B5EF4-FFF2-40B4-BE49-F238E27FC236}">
                <a16:creationId xmlns:a16="http://schemas.microsoft.com/office/drawing/2014/main" id="{EA6DA757-71BE-4ACE-84D9-623CF19D0FC2}"/>
              </a:ext>
            </a:extLst>
          </p:cNvPr>
          <p:cNvSpPr/>
          <p:nvPr/>
        </p:nvSpPr>
        <p:spPr>
          <a:xfrm>
            <a:off x="4138989" y="898408"/>
            <a:ext cx="7501985" cy="244631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sk-SK" sz="1600" dirty="0">
                <a:solidFill>
                  <a:srgbClr val="0070C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SELECT</a:t>
            </a:r>
            <a:r>
              <a:rPr lang="sk-SK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[</a:t>
            </a:r>
            <a:r>
              <a:rPr lang="sk-SK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Application</a:t>
            </a:r>
            <a:r>
              <a:rPr lang="sk-SK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sk-SK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</a:t>
            </a:r>
            <a:r>
              <a:rPr lang="sk-SK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AppName</a:t>
            </a:r>
            <a:r>
              <a:rPr lang="sk-SK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sk-SK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</a:t>
            </a:r>
            <a:r>
              <a:rPr lang="sk-SK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SourceAddress</a:t>
            </a:r>
            <a:r>
              <a:rPr lang="sk-SK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</a:t>
            </a:r>
            <a:r>
              <a:rPr lang="sk-SK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sk-SK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[</a:t>
            </a:r>
            <a:r>
              <a:rPr lang="sk-SK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DestinationAddress</a:t>
            </a:r>
            <a:r>
              <a:rPr lang="sk-SK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</a:t>
            </a:r>
            <a:r>
              <a:rPr lang="sk-SK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sk-SK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COUNT</a:t>
            </a:r>
            <a:r>
              <a:rPr lang="sk-SK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(*)</a:t>
            </a:r>
            <a:r>
              <a:rPr lang="sk-SK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</a:t>
            </a:r>
            <a:r>
              <a:rPr lang="sk-SK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sk-SK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TotalCount</a:t>
            </a:r>
            <a:r>
              <a:rPr lang="sk-SK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sk-SK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sk-SK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COUNT</a:t>
            </a:r>
            <a:r>
              <a:rPr lang="sk-SK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DISTINCT</a:t>
            </a:r>
            <a:r>
              <a:rPr lang="sk-SK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sk-SK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</a:t>
            </a:r>
            <a:r>
              <a:rPr lang="sk-SK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Destination</a:t>
            </a:r>
            <a:r>
              <a:rPr lang="sk-SK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Port]</a:t>
            </a:r>
            <a:r>
              <a:rPr lang="sk-SK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))*</a:t>
            </a:r>
            <a:r>
              <a:rPr lang="sk-SK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1.0 </a:t>
            </a:r>
            <a:r>
              <a:rPr lang="sk-SK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</a:t>
            </a:r>
            <a:r>
              <a:rPr lang="sk-SK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COUNT</a:t>
            </a:r>
            <a:r>
              <a:rPr lang="sk-SK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(*))</a:t>
            </a:r>
            <a:r>
              <a:rPr lang="sk-SK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sk-SK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uniquePortsRatio</a:t>
            </a:r>
            <a:endParaRPr lang="sk-SK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sk-SK" sz="1600" dirty="0">
                <a:solidFill>
                  <a:srgbClr val="0070C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</a:t>
            </a:r>
            <a:r>
              <a:rPr lang="sk-SK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[skodahacker1]</a:t>
            </a:r>
            <a:r>
              <a:rPr lang="sk-SK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sk-SK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</a:t>
            </a:r>
            <a:r>
              <a:rPr lang="sk-SK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dbo</a:t>
            </a:r>
            <a:r>
              <a:rPr lang="sk-SK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</a:t>
            </a:r>
            <a:r>
              <a:rPr lang="sk-SK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sk-SK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[processed_PC6_security]</a:t>
            </a:r>
            <a:endParaRPr lang="sk-SK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GROUP</a:t>
            </a:r>
            <a:r>
              <a:rPr lang="sk-SK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BY</a:t>
            </a:r>
            <a:r>
              <a:rPr lang="sk-SK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[</a:t>
            </a:r>
            <a:r>
              <a:rPr lang="sk-SK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Application</a:t>
            </a:r>
            <a:r>
              <a:rPr lang="sk-SK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sk-SK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</a:t>
            </a:r>
            <a:r>
              <a:rPr lang="sk-SK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</a:t>
            </a:r>
            <a:r>
              <a:rPr lang="sk-SK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sk-SK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</a:t>
            </a:r>
            <a:r>
              <a:rPr lang="sk-SK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Source</a:t>
            </a:r>
            <a:r>
              <a:rPr lang="sk-SK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sk-SK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Address</a:t>
            </a:r>
            <a:r>
              <a:rPr lang="sk-SK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</a:t>
            </a:r>
            <a:r>
              <a:rPr lang="sk-SK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sk-SK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[</a:t>
            </a:r>
            <a:r>
              <a:rPr lang="sk-SK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Destination</a:t>
            </a:r>
            <a:r>
              <a:rPr lang="sk-SK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sk-SK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Address</a:t>
            </a:r>
            <a:r>
              <a:rPr lang="sk-SK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</a:t>
            </a:r>
            <a:endParaRPr lang="sk-SK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HAVING</a:t>
            </a:r>
            <a:r>
              <a:rPr lang="sk-SK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COUNT</a:t>
            </a:r>
            <a:r>
              <a:rPr lang="sk-SK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(*)</a:t>
            </a:r>
            <a:r>
              <a:rPr lang="sk-SK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sk-SK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r>
              <a:rPr lang="sk-SK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100</a:t>
            </a:r>
            <a:endParaRPr lang="sk-SK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ORDER</a:t>
            </a:r>
            <a:r>
              <a:rPr lang="sk-SK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BY</a:t>
            </a:r>
            <a:r>
              <a:rPr lang="sk-SK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sk-SK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uniquePortsRatio</a:t>
            </a:r>
            <a:r>
              <a:rPr lang="sk-SK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DESC</a:t>
            </a:r>
            <a:endParaRPr lang="sk-SK" sz="16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9" name="Tabuľka 8">
            <a:extLst>
              <a:ext uri="{FF2B5EF4-FFF2-40B4-BE49-F238E27FC236}">
                <a16:creationId xmlns:a16="http://schemas.microsoft.com/office/drawing/2014/main" id="{745FF415-60E9-4E7C-97E1-32D4D8440D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4862554"/>
              </p:ext>
            </p:extLst>
          </p:nvPr>
        </p:nvGraphicFramePr>
        <p:xfrm>
          <a:off x="4138991" y="3822391"/>
          <a:ext cx="7501985" cy="2869885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1297494">
                  <a:extLst>
                    <a:ext uri="{9D8B030D-6E8A-4147-A177-3AD203B41FA5}">
                      <a16:colId xmlns:a16="http://schemas.microsoft.com/office/drawing/2014/main" val="2136331354"/>
                    </a:ext>
                  </a:extLst>
                </a:gridCol>
                <a:gridCol w="1885802">
                  <a:extLst>
                    <a:ext uri="{9D8B030D-6E8A-4147-A177-3AD203B41FA5}">
                      <a16:colId xmlns:a16="http://schemas.microsoft.com/office/drawing/2014/main" val="3182903687"/>
                    </a:ext>
                  </a:extLst>
                </a:gridCol>
                <a:gridCol w="2090497">
                  <a:extLst>
                    <a:ext uri="{9D8B030D-6E8A-4147-A177-3AD203B41FA5}">
                      <a16:colId xmlns:a16="http://schemas.microsoft.com/office/drawing/2014/main" val="990693265"/>
                    </a:ext>
                  </a:extLst>
                </a:gridCol>
                <a:gridCol w="976398">
                  <a:extLst>
                    <a:ext uri="{9D8B030D-6E8A-4147-A177-3AD203B41FA5}">
                      <a16:colId xmlns:a16="http://schemas.microsoft.com/office/drawing/2014/main" val="2924148412"/>
                    </a:ext>
                  </a:extLst>
                </a:gridCol>
                <a:gridCol w="1251794">
                  <a:extLst>
                    <a:ext uri="{9D8B030D-6E8A-4147-A177-3AD203B41FA5}">
                      <a16:colId xmlns:a16="http://schemas.microsoft.com/office/drawing/2014/main" val="2503860685"/>
                    </a:ext>
                  </a:extLst>
                </a:gridCol>
              </a:tblGrid>
              <a:tr h="5221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800" dirty="0" err="1">
                          <a:effectLst/>
                        </a:rPr>
                        <a:t>AppName</a:t>
                      </a:r>
                      <a:endParaRPr lang="sk-SK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528" marR="6552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800" dirty="0" err="1">
                          <a:effectLst/>
                        </a:rPr>
                        <a:t>SourceAddress</a:t>
                      </a:r>
                      <a:endParaRPr lang="sk-SK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528" marR="6552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800" dirty="0" err="1">
                          <a:effectLst/>
                        </a:rPr>
                        <a:t>DestinationAddress</a:t>
                      </a:r>
                      <a:endParaRPr lang="sk-SK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528" marR="6552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800" dirty="0" err="1">
                          <a:effectLst/>
                        </a:rPr>
                        <a:t>TotalCount</a:t>
                      </a:r>
                      <a:endParaRPr lang="sk-SK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528" marR="6552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800" dirty="0" err="1">
                          <a:effectLst/>
                        </a:rPr>
                        <a:t>UniquePortsRatio</a:t>
                      </a:r>
                      <a:endParaRPr lang="sk-SK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528" marR="65528" marT="0" marB="0"/>
                </a:tc>
                <a:extLst>
                  <a:ext uri="{0D108BD9-81ED-4DB2-BD59-A6C34878D82A}">
                    <a16:rowId xmlns:a16="http://schemas.microsoft.com/office/drawing/2014/main" val="3773967414"/>
                  </a:ext>
                </a:extLst>
              </a:tr>
              <a:tr h="5221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800" dirty="0">
                          <a:effectLst/>
                        </a:rPr>
                        <a:t>svchost.exe</a:t>
                      </a:r>
                      <a:endParaRPr lang="sk-SK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800">
                          <a:effectLst/>
                        </a:rPr>
                        <a:t>239.255.255.250</a:t>
                      </a:r>
                      <a:endParaRPr lang="sk-SK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800">
                          <a:effectLst/>
                        </a:rPr>
                        <a:t>192.168.50.101</a:t>
                      </a:r>
                      <a:endParaRPr lang="sk-SK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800">
                          <a:effectLst/>
                        </a:rPr>
                        <a:t>9941</a:t>
                      </a:r>
                      <a:endParaRPr lang="sk-SK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800">
                          <a:effectLst/>
                        </a:rPr>
                        <a:t>0.220199175133</a:t>
                      </a:r>
                      <a:endParaRPr lang="sk-SK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89068259"/>
                  </a:ext>
                </a:extLst>
              </a:tr>
              <a:tr h="5221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800">
                          <a:effectLst/>
                        </a:rPr>
                        <a:t>svchost.exe</a:t>
                      </a:r>
                      <a:endParaRPr lang="sk-SK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800">
                          <a:effectLst/>
                        </a:rPr>
                        <a:t>239.255.255.250</a:t>
                      </a:r>
                      <a:endParaRPr lang="sk-SK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800">
                          <a:effectLst/>
                        </a:rPr>
                        <a:t>192.168.50.105</a:t>
                      </a:r>
                      <a:endParaRPr lang="sk-SK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800">
                          <a:effectLst/>
                        </a:rPr>
                        <a:t>8726</a:t>
                      </a:r>
                      <a:endParaRPr lang="sk-SK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800">
                          <a:effectLst/>
                        </a:rPr>
                        <a:t>0.207540683016</a:t>
                      </a:r>
                      <a:endParaRPr lang="sk-SK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89104494"/>
                  </a:ext>
                </a:extLst>
              </a:tr>
              <a:tr h="5221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800">
                          <a:effectLst/>
                        </a:rPr>
                        <a:t>chrome.exe</a:t>
                      </a:r>
                      <a:endParaRPr lang="sk-SK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800">
                          <a:effectLst/>
                        </a:rPr>
                        <a:t>192.168.50.106</a:t>
                      </a:r>
                      <a:endParaRPr lang="sk-SK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800">
                          <a:effectLst/>
                        </a:rPr>
                        <a:t>93.184.220.66</a:t>
                      </a:r>
                      <a:endParaRPr lang="sk-SK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800">
                          <a:effectLst/>
                        </a:rPr>
                        <a:t>104</a:t>
                      </a:r>
                      <a:endParaRPr lang="sk-SK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800">
                          <a:effectLst/>
                        </a:rPr>
                        <a:t>0.019230769230</a:t>
                      </a:r>
                      <a:endParaRPr lang="sk-SK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54206082"/>
                  </a:ext>
                </a:extLst>
              </a:tr>
              <a:tr h="5221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800">
                          <a:effectLst/>
                        </a:rPr>
                        <a:t>chrome.exe</a:t>
                      </a:r>
                      <a:endParaRPr lang="sk-SK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800">
                          <a:effectLst/>
                        </a:rPr>
                        <a:t>192.168.50.106</a:t>
                      </a:r>
                      <a:endParaRPr lang="sk-SK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800">
                          <a:effectLst/>
                        </a:rPr>
                        <a:t>192.0.77.32</a:t>
                      </a:r>
                      <a:endParaRPr lang="sk-SK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800">
                          <a:effectLst/>
                        </a:rPr>
                        <a:t>106</a:t>
                      </a:r>
                      <a:endParaRPr lang="sk-SK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800" dirty="0">
                          <a:effectLst/>
                        </a:rPr>
                        <a:t>0.018867924528</a:t>
                      </a:r>
                      <a:endParaRPr lang="sk-SK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262385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4623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Rám">
  <a:themeElements>
    <a:clrScheme name="Rám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Rám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Rám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770</Words>
  <Application>Microsoft Office PowerPoint</Application>
  <PresentationFormat>Širokouhlá</PresentationFormat>
  <Paragraphs>190</Paragraphs>
  <Slides>14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6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14</vt:i4>
      </vt:variant>
    </vt:vector>
  </HeadingPairs>
  <TitlesOfParts>
    <vt:vector size="21" baseType="lpstr">
      <vt:lpstr>Arial</vt:lpstr>
      <vt:lpstr>Calibri</vt:lpstr>
      <vt:lpstr>Consolas</vt:lpstr>
      <vt:lpstr>Corbel</vt:lpstr>
      <vt:lpstr>Times New Roman</vt:lpstr>
      <vt:lpstr>Wingdings 2</vt:lpstr>
      <vt:lpstr>Rám</vt:lpstr>
      <vt:lpstr>BIG DATA – LOGS ANALYSIS</vt:lpstr>
      <vt:lpstr>INPUT DATA</vt:lpstr>
      <vt:lpstr>Prezentácia programu PowerPoint</vt:lpstr>
      <vt:lpstr>FIREWALL</vt:lpstr>
      <vt:lpstr>FIREWALL</vt:lpstr>
      <vt:lpstr>FIREWALL</vt:lpstr>
      <vt:lpstr>FIREWALL</vt:lpstr>
      <vt:lpstr>NETWORK TOPOLOGY REVISITED</vt:lpstr>
      <vt:lpstr>LOCAL NETWORK</vt:lpstr>
      <vt:lpstr>LOCAL NETWORK</vt:lpstr>
      <vt:lpstr>LOCAL NETWORK</vt:lpstr>
      <vt:lpstr>LOCAL NETWORK</vt:lpstr>
      <vt:lpstr>OTHER TECHNIQUES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– LOGS ANALYSIS</dc:title>
  <dc:creator>Adam Vaňko</dc:creator>
  <cp:lastModifiedBy>Adam Vaňko</cp:lastModifiedBy>
  <cp:revision>30</cp:revision>
  <dcterms:created xsi:type="dcterms:W3CDTF">2019-04-13T04:55:24Z</dcterms:created>
  <dcterms:modified xsi:type="dcterms:W3CDTF">2019-04-13T07:05:10Z</dcterms:modified>
</cp:coreProperties>
</file>