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</p:sldIdLst>
  <p:sldSz cy="5143500" cx="9144000"/>
  <p:notesSz cx="6858000" cy="9144000"/>
  <p:embeddedFontLst>
    <p:embeddedFont>
      <p:font typeface="Average"/>
      <p:regular r:id="rId52"/>
    </p:embeddedFont>
    <p:embeddedFont>
      <p:font typeface="Oswald"/>
      <p:regular r:id="rId53"/>
      <p:bold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8E53658-B7C2-46F5-83FD-3257DE7AC82F}">
  <a:tblStyle styleId="{A8E53658-B7C2-46F5-83FD-3257DE7AC82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font" Target="fonts/Oswald-regular.fntdata"/><Relationship Id="rId52" Type="http://schemas.openxmlformats.org/officeDocument/2006/relationships/font" Target="fonts/Average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54" Type="http://schemas.openxmlformats.org/officeDocument/2006/relationships/font" Target="fonts/Oswald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283d6012f_0_19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6283d6012f_0_19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283d6012f_0_28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283d6012f_0_28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283d6012f_0_28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283d6012f_0_28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283d6012f_0_28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283d6012f_0_28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283d6012f_0_27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283d6012f_0_27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283d6012f_0_29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283d6012f_0_29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283d6012f_0_30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6283d6012f_0_30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283d6012f_0_30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6283d6012f_0_30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283d6012f_0_29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283d6012f_0_29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6283d6012f_0_30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6283d6012f_0_30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6283d6012f_0_28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6283d6012f_0_28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283d6012f_0_2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283d6012f_0_2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6283d6012f_0_29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6283d6012f_0_29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283d6012f_0_29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6283d6012f_0_29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6283d6012f_0_29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6283d6012f_0_29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6283d6012f_0_29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6283d6012f_0_29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6283d6012f_0_29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6283d6012f_0_29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6283d6012f_0_29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6283d6012f_0_29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6283d6012f_0_29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6283d6012f_0_29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6283d6012f_0_28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6283d6012f_0_28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6283d6012f_0_28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6283d6012f_0_28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6283d6012f_0_2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6283d6012f_0_2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283d6012f_0_25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283d6012f_0_2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283d6012f_0_25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283d6012f_0_2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6283d6012f_0_26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6283d6012f_0_2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6283d6012f_0_2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6283d6012f_0_2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6283d6012f_0_26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6283d6012f_0_2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6283d6012f_0_2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6283d6012f_0_2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6283d6012f_0_2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6283d6012f_0_2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6283d6012f_0_27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6283d6012f_0_27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6283d6012f_0_27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6283d6012f_0_27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6283d6012f_0_27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6283d6012f_0_27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6283d6012f_0_27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6283d6012f_0_27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283d6012f_0_2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283d6012f_0_2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6283d6012f_0_30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6283d6012f_0_30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6283d6012f_0_2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6283d6012f_0_2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6283d6012f_0_28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6283d6012f_0_28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6283d6012f_0_2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6283d6012f_0_2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6283d6012f_0_30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6283d6012f_0_30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6283d6012f_0_30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6283d6012f_0_30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283d6012f_0_2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283d6012f_0_2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283d6012f_0_2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283d6012f_0_2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283d6012f_0_25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283d6012f_0_2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283d6012f_0_2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283d6012f_0_2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283d6012f_0_27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283d6012f_0_27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12.png"/><Relationship Id="rId10" Type="http://schemas.openxmlformats.org/officeDocument/2006/relationships/image" Target="../media/image3.jpg"/><Relationship Id="rId13" Type="http://schemas.openxmlformats.org/officeDocument/2006/relationships/image" Target="../media/image5.png"/><Relationship Id="rId12" Type="http://schemas.openxmlformats.org/officeDocument/2006/relationships/image" Target="../media/image7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5" Type="http://schemas.openxmlformats.org/officeDocument/2006/relationships/image" Target="../media/image9.png"/><Relationship Id="rId6" Type="http://schemas.openxmlformats.org/officeDocument/2006/relationships/image" Target="../media/image13.png"/><Relationship Id="rId7" Type="http://schemas.openxmlformats.org/officeDocument/2006/relationships/image" Target="../media/image10.png"/><Relationship Id="rId8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141225" y="1880225"/>
            <a:ext cx="8904600" cy="85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GraphQL Introduction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141225" y="3092375"/>
            <a:ext cx="8844900" cy="6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What is GraphQL : Why Use GraphQL : GraphQL vs Rest : 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Who Uses GraphQL : GraphQL Development Tools : Working Demo</a:t>
            </a:r>
            <a:endParaRPr sz="140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4513" y="334475"/>
            <a:ext cx="1334975" cy="133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96625" y="113563"/>
            <a:ext cx="42441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GraphQL?</a:t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96625" y="815675"/>
            <a:ext cx="4475400" cy="42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●"/>
            </a:pPr>
            <a:r>
              <a:rPr lang="en"/>
              <a:t>GraphQL </a:t>
            </a:r>
            <a:r>
              <a:rPr b="1" lang="en">
                <a:solidFill>
                  <a:srgbClr val="FFFFFF"/>
                </a:solidFill>
              </a:rPr>
              <a:t>is fast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4925" y="-152401"/>
            <a:ext cx="2212874" cy="1106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2"/>
          <p:cNvSpPr txBox="1"/>
          <p:nvPr/>
        </p:nvSpPr>
        <p:spPr>
          <a:xfrm>
            <a:off x="4572000" y="815675"/>
            <a:ext cx="4475400" cy="42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You only request the data you need.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-"/>
            </a:pPr>
            <a:r>
              <a:rPr lang="en">
                <a:solidFill>
                  <a:schemeClr val="accent6"/>
                </a:solidFill>
              </a:rPr>
              <a:t>Any data fields with more overhead are only requested when they are needed. </a:t>
            </a:r>
            <a:endParaRPr>
              <a:solidFill>
                <a:schemeClr val="accent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-"/>
            </a:pPr>
            <a:r>
              <a:rPr lang="en">
                <a:solidFill>
                  <a:schemeClr val="accent6"/>
                </a:solidFill>
              </a:rPr>
              <a:t>Only the relationship data that has been requested is returned.</a:t>
            </a:r>
            <a:endParaRPr>
              <a:solidFill>
                <a:schemeClr val="accent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-"/>
            </a:pPr>
            <a:r>
              <a:rPr lang="en">
                <a:solidFill>
                  <a:schemeClr val="accent6"/>
                </a:solidFill>
              </a:rPr>
              <a:t>Getting the related data you need in one call saving you the many </a:t>
            </a:r>
            <a:r>
              <a:rPr lang="en">
                <a:solidFill>
                  <a:schemeClr val="accent6"/>
                </a:solidFill>
              </a:rPr>
              <a:t>API</a:t>
            </a:r>
            <a:r>
              <a:rPr lang="en">
                <a:solidFill>
                  <a:schemeClr val="accent6"/>
                </a:solidFill>
              </a:rPr>
              <a:t> requests normally required to get the data needed.</a:t>
            </a:r>
            <a:endParaRPr>
              <a:solidFill>
                <a:schemeClr val="accent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-"/>
            </a:pPr>
            <a:r>
              <a:rPr lang="en">
                <a:solidFill>
                  <a:schemeClr val="accent6"/>
                </a:solidFill>
              </a:rPr>
              <a:t>Instead of the server deciding what to send back the client makes the decision.</a:t>
            </a:r>
            <a:endParaRPr>
              <a:solidFill>
                <a:schemeClr val="accent6"/>
              </a:solidFill>
            </a:endParaRPr>
          </a:p>
        </p:txBody>
      </p:sp>
      <p:cxnSp>
        <p:nvCxnSpPr>
          <p:cNvPr id="149" name="Google Shape;149;p22"/>
          <p:cNvCxnSpPr/>
          <p:nvPr/>
        </p:nvCxnSpPr>
        <p:spPr>
          <a:xfrm>
            <a:off x="4534000" y="740025"/>
            <a:ext cx="7500" cy="434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96625" y="113563"/>
            <a:ext cx="42441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GraphQL?</a:t>
            </a:r>
            <a:endParaRPr/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96625" y="815675"/>
            <a:ext cx="4475400" cy="42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●"/>
            </a:pPr>
            <a:r>
              <a:rPr lang="en"/>
              <a:t>GraphQL</a:t>
            </a:r>
            <a:r>
              <a:rPr lang="en"/>
              <a:t> is fast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GraphQL</a:t>
            </a:r>
            <a:r>
              <a:rPr lang="en"/>
              <a:t> </a:t>
            </a:r>
            <a:r>
              <a:rPr b="1" lang="en">
                <a:solidFill>
                  <a:srgbClr val="FFFFFF"/>
                </a:solidFill>
              </a:rPr>
              <a:t>is flexible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156" name="Google Shape;1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4925" y="-152401"/>
            <a:ext cx="2212874" cy="1106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7" name="Google Shape;157;p23"/>
          <p:cNvCxnSpPr/>
          <p:nvPr/>
        </p:nvCxnSpPr>
        <p:spPr>
          <a:xfrm>
            <a:off x="4534000" y="740025"/>
            <a:ext cx="7500" cy="434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" name="Google Shape;158;p23"/>
          <p:cNvSpPr txBox="1"/>
          <p:nvPr/>
        </p:nvSpPr>
        <p:spPr>
          <a:xfrm>
            <a:off x="4572000" y="815675"/>
            <a:ext cx="4475400" cy="42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Probably it’s biggest advantage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-"/>
            </a:pPr>
            <a:r>
              <a:rPr lang="en">
                <a:solidFill>
                  <a:schemeClr val="accent6"/>
                </a:solidFill>
              </a:rPr>
              <a:t>Ask only for what you need and only get back what you ask for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-"/>
            </a:pPr>
            <a:r>
              <a:rPr lang="en">
                <a:solidFill>
                  <a:schemeClr val="accent6"/>
                </a:solidFill>
              </a:rPr>
              <a:t>Desktop or Web Apps with larger screens may want to load more data since there is more screen </a:t>
            </a:r>
            <a:r>
              <a:rPr lang="en">
                <a:solidFill>
                  <a:schemeClr val="accent6"/>
                </a:solidFill>
              </a:rPr>
              <a:t>real estate</a:t>
            </a:r>
            <a:r>
              <a:rPr lang="en">
                <a:solidFill>
                  <a:schemeClr val="accent6"/>
                </a:solidFill>
              </a:rPr>
              <a:t> to use.</a:t>
            </a:r>
            <a:endParaRPr>
              <a:solidFill>
                <a:schemeClr val="accent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-"/>
            </a:pPr>
            <a:r>
              <a:rPr lang="en">
                <a:solidFill>
                  <a:schemeClr val="accent6"/>
                </a:solidFill>
              </a:rPr>
              <a:t>While the Mobile Apps have much smaller screens and can only display the basic data.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-"/>
            </a:pPr>
            <a:r>
              <a:rPr lang="en">
                <a:solidFill>
                  <a:schemeClr val="accent6"/>
                </a:solidFill>
              </a:rPr>
              <a:t>The server only has to do the minimal amount of processing to satisfy the specific platform.</a:t>
            </a:r>
            <a:endParaRPr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96625" y="113563"/>
            <a:ext cx="42441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GraphQL?</a:t>
            </a:r>
            <a:endParaRPr/>
          </a:p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>
            <a:off x="96625" y="815675"/>
            <a:ext cx="4475400" cy="42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GraphQL is fast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GraphQL is flexible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GraphQL </a:t>
            </a:r>
            <a:r>
              <a:rPr b="1" lang="en">
                <a:solidFill>
                  <a:srgbClr val="FFFFFF"/>
                </a:solidFill>
              </a:rPr>
              <a:t>is easy to use and easy to maintain 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65" name="Google Shape;16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4925" y="-152401"/>
            <a:ext cx="2212874" cy="1106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6" name="Google Shape;166;p24"/>
          <p:cNvCxnSpPr/>
          <p:nvPr/>
        </p:nvCxnSpPr>
        <p:spPr>
          <a:xfrm>
            <a:off x="4534000" y="740025"/>
            <a:ext cx="7500" cy="434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" name="Google Shape;167;p24"/>
          <p:cNvSpPr txBox="1"/>
          <p:nvPr/>
        </p:nvSpPr>
        <p:spPr>
          <a:xfrm>
            <a:off x="4572000" y="815675"/>
            <a:ext cx="4475400" cy="42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New data fields and relational data can be added without introducing a breaking change.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-"/>
            </a:pPr>
            <a:r>
              <a:rPr lang="en">
                <a:solidFill>
                  <a:schemeClr val="accent6"/>
                </a:solidFill>
              </a:rPr>
              <a:t>Simply add the field to the schema</a:t>
            </a:r>
            <a:endParaRPr>
              <a:solidFill>
                <a:schemeClr val="accent6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-"/>
            </a:pPr>
            <a:r>
              <a:rPr lang="en">
                <a:solidFill>
                  <a:schemeClr val="accent6"/>
                </a:solidFill>
              </a:rPr>
              <a:t>May not even have to modify the resolver</a:t>
            </a:r>
            <a:endParaRPr>
              <a:solidFill>
                <a:schemeClr val="accent6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-"/>
            </a:pPr>
            <a:r>
              <a:rPr lang="en">
                <a:solidFill>
                  <a:schemeClr val="accent6"/>
                </a:solidFill>
              </a:rPr>
              <a:t>For relational data simply add an object resolver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Everything will work just as before. The new fields and data can then be implemented in the client as needed</a:t>
            </a:r>
            <a:endParaRPr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96625" y="113563"/>
            <a:ext cx="42441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GraphQL?</a:t>
            </a:r>
            <a:endParaRPr/>
          </a:p>
        </p:txBody>
      </p:sp>
      <p:sp>
        <p:nvSpPr>
          <p:cNvPr id="173" name="Google Shape;173;p25"/>
          <p:cNvSpPr txBox="1"/>
          <p:nvPr>
            <p:ph idx="1" type="body"/>
          </p:nvPr>
        </p:nvSpPr>
        <p:spPr>
          <a:xfrm>
            <a:off x="96625" y="815675"/>
            <a:ext cx="4475400" cy="42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GraphQL is fast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GraphQL is flexible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GraphQL is easy to use and easy to maintain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GraphQL </a:t>
            </a:r>
            <a:r>
              <a:rPr b="1" lang="en">
                <a:solidFill>
                  <a:srgbClr val="FFFFFF"/>
                </a:solidFill>
              </a:rPr>
              <a:t>has native support for subscriptions (PubSub)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174" name="Google Shape;17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4925" y="-152401"/>
            <a:ext cx="2212874" cy="1106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" name="Google Shape;175;p25"/>
          <p:cNvCxnSpPr/>
          <p:nvPr/>
        </p:nvCxnSpPr>
        <p:spPr>
          <a:xfrm>
            <a:off x="4534000" y="740025"/>
            <a:ext cx="7500" cy="434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" name="Google Shape;176;p25"/>
          <p:cNvSpPr txBox="1"/>
          <p:nvPr/>
        </p:nvSpPr>
        <p:spPr>
          <a:xfrm>
            <a:off x="4572000" y="815675"/>
            <a:ext cx="4475400" cy="42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With graphql subscriptions are easy and built-in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Use resolvers much as you would in your other query and mutation resolvers.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accent6"/>
                </a:solidFill>
              </a:rPr>
              <a:t>(the demo has an example of this in action)</a:t>
            </a:r>
            <a:endParaRPr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type="title"/>
          </p:nvPr>
        </p:nvSpPr>
        <p:spPr>
          <a:xfrm>
            <a:off x="96625" y="113575"/>
            <a:ext cx="67095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GraphQL Operations</a:t>
            </a:r>
            <a:r>
              <a:rPr lang="en"/>
              <a:t>?</a:t>
            </a:r>
            <a:endParaRPr/>
          </a:p>
        </p:txBody>
      </p:sp>
      <p:pic>
        <p:nvPicPr>
          <p:cNvPr id="182" name="Google Shape;18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4925" y="-152401"/>
            <a:ext cx="2212874" cy="1106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6"/>
          <p:cNvSpPr txBox="1"/>
          <p:nvPr/>
        </p:nvSpPr>
        <p:spPr>
          <a:xfrm>
            <a:off x="1528350" y="2187150"/>
            <a:ext cx="6087300" cy="7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</a:rPr>
              <a:t>GraphQL uses three types of operations (or query types): Query, Mutation, and Subscription</a:t>
            </a:r>
            <a:endParaRPr sz="18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>
            <p:ph type="title"/>
          </p:nvPr>
        </p:nvSpPr>
        <p:spPr>
          <a:xfrm>
            <a:off x="96625" y="113575"/>
            <a:ext cx="67095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GraphQL Operations?</a:t>
            </a:r>
            <a:endParaRPr/>
          </a:p>
        </p:txBody>
      </p:sp>
      <p:sp>
        <p:nvSpPr>
          <p:cNvPr id="189" name="Google Shape;189;p27"/>
          <p:cNvSpPr txBox="1"/>
          <p:nvPr>
            <p:ph idx="1" type="body"/>
          </p:nvPr>
        </p:nvSpPr>
        <p:spPr>
          <a:xfrm>
            <a:off x="96625" y="815675"/>
            <a:ext cx="4475400" cy="42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en">
                <a:solidFill>
                  <a:srgbClr val="FFFFFF"/>
                </a:solidFill>
              </a:rPr>
              <a:t>Query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190" name="Google Shape;19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4925" y="-152401"/>
            <a:ext cx="2212874" cy="1106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1" name="Google Shape;191;p27"/>
          <p:cNvCxnSpPr/>
          <p:nvPr/>
        </p:nvCxnSpPr>
        <p:spPr>
          <a:xfrm>
            <a:off x="4534000" y="740025"/>
            <a:ext cx="7500" cy="434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2" name="Google Shape;192;p27"/>
          <p:cNvSpPr txBox="1"/>
          <p:nvPr/>
        </p:nvSpPr>
        <p:spPr>
          <a:xfrm>
            <a:off x="4572000" y="663275"/>
            <a:ext cx="4475400" cy="43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The query type is used to retrieve information from the API.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This example gets the player with id of 1 and returns some player fields, a list of rounds, and course data.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query {</a:t>
            </a:r>
            <a:endParaRPr b="1" sz="12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  player(id: 1) {</a:t>
            </a:r>
            <a:endParaRPr b="1" sz="12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    id</a:t>
            </a:r>
            <a:endParaRPr b="1" sz="12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    playerName</a:t>
            </a:r>
            <a:endParaRPr b="1" sz="12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    rounds {</a:t>
            </a:r>
            <a:endParaRPr b="1" sz="12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      roundDate</a:t>
            </a:r>
            <a:endParaRPr b="1" sz="12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      score</a:t>
            </a:r>
            <a:endParaRPr b="1" sz="12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      course {</a:t>
            </a:r>
            <a:endParaRPr b="1" sz="12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        courseName</a:t>
            </a:r>
            <a:endParaRPr b="1" sz="12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 b="1" sz="12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2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2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/>
          <p:nvPr>
            <p:ph type="title"/>
          </p:nvPr>
        </p:nvSpPr>
        <p:spPr>
          <a:xfrm>
            <a:off x="96625" y="113575"/>
            <a:ext cx="67095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GraphQL Operations?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8"/>
          <p:cNvSpPr txBox="1"/>
          <p:nvPr>
            <p:ph idx="1" type="body"/>
          </p:nvPr>
        </p:nvSpPr>
        <p:spPr>
          <a:xfrm>
            <a:off x="96625" y="815675"/>
            <a:ext cx="4475400" cy="42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Query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en">
                <a:solidFill>
                  <a:srgbClr val="FFFFFF"/>
                </a:solidFill>
              </a:rPr>
              <a:t>Mutation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199" name="Google Shape;19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4925" y="-152401"/>
            <a:ext cx="2212874" cy="1106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0" name="Google Shape;200;p28"/>
          <p:cNvCxnSpPr/>
          <p:nvPr/>
        </p:nvCxnSpPr>
        <p:spPr>
          <a:xfrm>
            <a:off x="4534000" y="740025"/>
            <a:ext cx="7500" cy="434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1" name="Google Shape;201;p28"/>
          <p:cNvSpPr txBox="1"/>
          <p:nvPr/>
        </p:nvSpPr>
        <p:spPr>
          <a:xfrm>
            <a:off x="4572000" y="815675"/>
            <a:ext cx="4475400" cy="42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Mutation queries are used to “mutate” the data. This replaces the create, update, and delete operations of a REST API.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This example creates a player and sets the playerName.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mutation {</a:t>
            </a: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 addPlayer (playerName: "Jimi Hendrix"){</a:t>
            </a: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  id</a:t>
            </a: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  playerName</a:t>
            </a: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/>
          <p:nvPr>
            <p:ph type="title"/>
          </p:nvPr>
        </p:nvSpPr>
        <p:spPr>
          <a:xfrm>
            <a:off x="96625" y="113575"/>
            <a:ext cx="67095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GraphQL Operations?</a:t>
            </a:r>
            <a:endParaRPr/>
          </a:p>
        </p:txBody>
      </p:sp>
      <p:sp>
        <p:nvSpPr>
          <p:cNvPr id="207" name="Google Shape;207;p29"/>
          <p:cNvSpPr txBox="1"/>
          <p:nvPr>
            <p:ph idx="1" type="body"/>
          </p:nvPr>
        </p:nvSpPr>
        <p:spPr>
          <a:xfrm>
            <a:off x="96625" y="815675"/>
            <a:ext cx="4475400" cy="42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Query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Mutation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en">
                <a:solidFill>
                  <a:srgbClr val="FFFFFF"/>
                </a:solidFill>
              </a:rPr>
              <a:t>Subscription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208" name="Google Shape;20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4925" y="-152401"/>
            <a:ext cx="2212874" cy="1106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" name="Google Shape;209;p29"/>
          <p:cNvCxnSpPr/>
          <p:nvPr/>
        </p:nvCxnSpPr>
        <p:spPr>
          <a:xfrm>
            <a:off x="4534000" y="740025"/>
            <a:ext cx="7500" cy="434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" name="Google Shape;210;p29"/>
          <p:cNvSpPr txBox="1"/>
          <p:nvPr/>
        </p:nvSpPr>
        <p:spPr>
          <a:xfrm>
            <a:off x="4572000" y="815675"/>
            <a:ext cx="4475400" cy="42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Subscriptions allow the client so subscribe to a channel. When there is an update that pu</a:t>
            </a:r>
            <a:r>
              <a:rPr lang="en">
                <a:solidFill>
                  <a:schemeClr val="accent6"/>
                </a:solidFill>
              </a:rPr>
              <a:t>blishes to the subscription the client will be notified. 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chemeClr val="accent6"/>
                </a:solidFill>
              </a:rPr>
            </a:br>
            <a:r>
              <a:rPr lang="en">
                <a:solidFill>
                  <a:schemeClr val="accent6"/>
                </a:solidFill>
              </a:rPr>
              <a:t>The client also has the ability to choose what will be returned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subscription {</a:t>
            </a: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  roundUpdated(roundId: 1) {</a:t>
            </a: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    id</a:t>
            </a: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    roundDate</a:t>
            </a: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    player {</a:t>
            </a: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      playerName</a:t>
            </a: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 txBox="1"/>
          <p:nvPr>
            <p:ph type="title"/>
          </p:nvPr>
        </p:nvSpPr>
        <p:spPr>
          <a:xfrm>
            <a:off x="96625" y="113575"/>
            <a:ext cx="67095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GraphQL Operations?</a:t>
            </a:r>
            <a:endParaRPr/>
          </a:p>
        </p:txBody>
      </p:sp>
      <p:sp>
        <p:nvSpPr>
          <p:cNvPr id="216" name="Google Shape;216;p30"/>
          <p:cNvSpPr txBox="1"/>
          <p:nvPr>
            <p:ph idx="1" type="body"/>
          </p:nvPr>
        </p:nvSpPr>
        <p:spPr>
          <a:xfrm>
            <a:off x="96625" y="815675"/>
            <a:ext cx="4475400" cy="42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Query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Mutation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Subscription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Resolvers </a:t>
            </a:r>
            <a:r>
              <a:rPr lang="en"/>
              <a:t>(not an operation, but worth mentioning here)</a:t>
            </a:r>
            <a:endParaRPr b="1"/>
          </a:p>
        </p:txBody>
      </p:sp>
      <p:pic>
        <p:nvPicPr>
          <p:cNvPr id="217" name="Google Shape;21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4925" y="-152401"/>
            <a:ext cx="2212874" cy="1106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8" name="Google Shape;218;p30"/>
          <p:cNvCxnSpPr/>
          <p:nvPr/>
        </p:nvCxnSpPr>
        <p:spPr>
          <a:xfrm>
            <a:off x="4534000" y="740025"/>
            <a:ext cx="7500" cy="434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9" name="Google Shape;219;p30"/>
          <p:cNvSpPr txBox="1"/>
          <p:nvPr/>
        </p:nvSpPr>
        <p:spPr>
          <a:xfrm>
            <a:off x="4572000" y="815675"/>
            <a:ext cx="4475400" cy="42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Resolvers are not operations, but they are the part that makes the operations functional.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It doesn’t matter if it’s a Query or Mutation it is backed by a Resolver. 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A Resolver is basically the function that is called when the operation is called.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The data needed for the Resolver to do its job is injected into the function.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function(parent, args, ctx, info) =&gt; {</a:t>
            </a: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	// Do work here</a:t>
            </a: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	// Examples shown in demo</a:t>
            </a: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1"/>
          <p:cNvSpPr txBox="1"/>
          <p:nvPr>
            <p:ph type="title"/>
          </p:nvPr>
        </p:nvSpPr>
        <p:spPr>
          <a:xfrm>
            <a:off x="96625" y="113563"/>
            <a:ext cx="42441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GraphQL vs. Rest</a:t>
            </a:r>
            <a:endParaRPr/>
          </a:p>
        </p:txBody>
      </p:sp>
      <p:pic>
        <p:nvPicPr>
          <p:cNvPr id="225" name="Google Shape;22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4925" y="-152401"/>
            <a:ext cx="2212874" cy="110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96625" y="113563"/>
            <a:ext cx="42441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GraphQL?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96625" y="815675"/>
            <a:ext cx="4475400" cy="42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4925" y="-152401"/>
            <a:ext cx="2212874" cy="11064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4572000" y="815675"/>
            <a:ext cx="4475400" cy="42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  <p:cxnSp>
        <p:nvCxnSpPr>
          <p:cNvPr id="70" name="Google Shape;70;p14"/>
          <p:cNvCxnSpPr/>
          <p:nvPr/>
        </p:nvCxnSpPr>
        <p:spPr>
          <a:xfrm>
            <a:off x="4534000" y="740025"/>
            <a:ext cx="7500" cy="434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2"/>
          <p:cNvSpPr txBox="1"/>
          <p:nvPr>
            <p:ph type="title"/>
          </p:nvPr>
        </p:nvSpPr>
        <p:spPr>
          <a:xfrm>
            <a:off x="96625" y="113563"/>
            <a:ext cx="42441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GraphQL vs. Rest</a:t>
            </a:r>
            <a:endParaRPr/>
          </a:p>
        </p:txBody>
      </p:sp>
      <p:pic>
        <p:nvPicPr>
          <p:cNvPr id="231" name="Google Shape;23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4925" y="-152401"/>
            <a:ext cx="2212874" cy="11064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2" name="Google Shape;232;p32"/>
          <p:cNvGraphicFramePr/>
          <p:nvPr/>
        </p:nvGraphicFramePr>
        <p:xfrm>
          <a:off x="196988" y="1217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{A8E53658-B7C2-46F5-83FD-3257DE7AC82F}</a:tableStyleId>
              </a:tblPr>
              <a:tblGrid>
                <a:gridCol w="2916675"/>
                <a:gridCol w="2916675"/>
                <a:gridCol w="29166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</a:rPr>
                        <a:t>Architecture: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client-driven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server-driven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3" name="Google Shape;233;p32"/>
          <p:cNvSpPr txBox="1"/>
          <p:nvPr>
            <p:ph type="title"/>
          </p:nvPr>
        </p:nvSpPr>
        <p:spPr>
          <a:xfrm>
            <a:off x="6030350" y="749175"/>
            <a:ext cx="2916900" cy="5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Rest</a:t>
            </a:r>
            <a:endParaRPr sz="2400"/>
          </a:p>
        </p:txBody>
      </p:sp>
      <p:sp>
        <p:nvSpPr>
          <p:cNvPr id="234" name="Google Shape;234;p32"/>
          <p:cNvSpPr txBox="1"/>
          <p:nvPr>
            <p:ph type="title"/>
          </p:nvPr>
        </p:nvSpPr>
        <p:spPr>
          <a:xfrm>
            <a:off x="3113450" y="749175"/>
            <a:ext cx="2916900" cy="5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GraphQL</a:t>
            </a: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3"/>
          <p:cNvSpPr txBox="1"/>
          <p:nvPr>
            <p:ph type="title"/>
          </p:nvPr>
        </p:nvSpPr>
        <p:spPr>
          <a:xfrm>
            <a:off x="96625" y="113563"/>
            <a:ext cx="42441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GraphQL vs. Rest</a:t>
            </a:r>
            <a:endParaRPr/>
          </a:p>
        </p:txBody>
      </p:sp>
      <p:pic>
        <p:nvPicPr>
          <p:cNvPr id="240" name="Google Shape;24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4925" y="-152401"/>
            <a:ext cx="2212874" cy="11064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1" name="Google Shape;241;p33"/>
          <p:cNvGraphicFramePr/>
          <p:nvPr/>
        </p:nvGraphicFramePr>
        <p:xfrm>
          <a:off x="196988" y="1217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{A8E53658-B7C2-46F5-83FD-3257DE7AC82F}</a:tableStyleId>
              </a:tblPr>
              <a:tblGrid>
                <a:gridCol w="2916675"/>
                <a:gridCol w="2916675"/>
                <a:gridCol w="29166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</a:rPr>
                        <a:t>Architecture: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client-driven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server-driven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</a:rPr>
                        <a:t>Organized in Terms of: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schema and type system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endpoints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2" name="Google Shape;242;p33"/>
          <p:cNvSpPr txBox="1"/>
          <p:nvPr>
            <p:ph type="title"/>
          </p:nvPr>
        </p:nvSpPr>
        <p:spPr>
          <a:xfrm>
            <a:off x="6030350" y="749175"/>
            <a:ext cx="2916900" cy="5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Rest</a:t>
            </a:r>
            <a:endParaRPr sz="2400"/>
          </a:p>
        </p:txBody>
      </p:sp>
      <p:sp>
        <p:nvSpPr>
          <p:cNvPr id="243" name="Google Shape;243;p33"/>
          <p:cNvSpPr txBox="1"/>
          <p:nvPr>
            <p:ph type="title"/>
          </p:nvPr>
        </p:nvSpPr>
        <p:spPr>
          <a:xfrm>
            <a:off x="3113450" y="749175"/>
            <a:ext cx="2916900" cy="5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GraphQL</a:t>
            </a: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4"/>
          <p:cNvSpPr txBox="1"/>
          <p:nvPr>
            <p:ph type="title"/>
          </p:nvPr>
        </p:nvSpPr>
        <p:spPr>
          <a:xfrm>
            <a:off x="96625" y="113563"/>
            <a:ext cx="42441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GraphQL vs. Rest</a:t>
            </a:r>
            <a:endParaRPr/>
          </a:p>
        </p:txBody>
      </p:sp>
      <p:pic>
        <p:nvPicPr>
          <p:cNvPr id="249" name="Google Shape;24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4925" y="-152401"/>
            <a:ext cx="2212874" cy="11064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50" name="Google Shape;250;p34"/>
          <p:cNvGraphicFramePr/>
          <p:nvPr/>
        </p:nvGraphicFramePr>
        <p:xfrm>
          <a:off x="196988" y="1217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{A8E53658-B7C2-46F5-83FD-3257DE7AC82F}</a:tableStyleId>
              </a:tblPr>
              <a:tblGrid>
                <a:gridCol w="2916675"/>
                <a:gridCol w="2916675"/>
                <a:gridCol w="29166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</a:rPr>
                        <a:t>Architecture: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client-driven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server-driven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</a:rPr>
                        <a:t>Organized in Terms of: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schema and type system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endpoints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</a:rPr>
                        <a:t>Operations: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query, mutation, subscription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create, read, update, delete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51" name="Google Shape;251;p34"/>
          <p:cNvSpPr txBox="1"/>
          <p:nvPr>
            <p:ph type="title"/>
          </p:nvPr>
        </p:nvSpPr>
        <p:spPr>
          <a:xfrm>
            <a:off x="6030350" y="749175"/>
            <a:ext cx="2916900" cy="5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Rest</a:t>
            </a:r>
            <a:endParaRPr sz="2400"/>
          </a:p>
        </p:txBody>
      </p:sp>
      <p:sp>
        <p:nvSpPr>
          <p:cNvPr id="252" name="Google Shape;252;p34"/>
          <p:cNvSpPr txBox="1"/>
          <p:nvPr>
            <p:ph type="title"/>
          </p:nvPr>
        </p:nvSpPr>
        <p:spPr>
          <a:xfrm>
            <a:off x="3113450" y="749175"/>
            <a:ext cx="2916900" cy="5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GraphQL</a:t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5"/>
          <p:cNvSpPr txBox="1"/>
          <p:nvPr>
            <p:ph type="title"/>
          </p:nvPr>
        </p:nvSpPr>
        <p:spPr>
          <a:xfrm>
            <a:off x="96625" y="113563"/>
            <a:ext cx="42441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GraphQL vs. Rest</a:t>
            </a:r>
            <a:endParaRPr/>
          </a:p>
        </p:txBody>
      </p:sp>
      <p:pic>
        <p:nvPicPr>
          <p:cNvPr id="258" name="Google Shape;25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4925" y="-152401"/>
            <a:ext cx="2212874" cy="11064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59" name="Google Shape;259;p35"/>
          <p:cNvGraphicFramePr/>
          <p:nvPr/>
        </p:nvGraphicFramePr>
        <p:xfrm>
          <a:off x="196988" y="1217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{A8E53658-B7C2-46F5-83FD-3257DE7AC82F}</a:tableStyleId>
              </a:tblPr>
              <a:tblGrid>
                <a:gridCol w="2916675"/>
                <a:gridCol w="2916675"/>
                <a:gridCol w="29166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</a:rPr>
                        <a:t>Architecture: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client-driven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server-driven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</a:rPr>
                        <a:t>Organized in Terms of: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schema and type system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endpoints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</a:rPr>
                        <a:t>Operations: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query, mutation, subscription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create, read, update, delete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</a:rPr>
                        <a:t>Data Fetching: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specific data with single call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fixed data with multi calls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60" name="Google Shape;260;p35"/>
          <p:cNvSpPr txBox="1"/>
          <p:nvPr>
            <p:ph type="title"/>
          </p:nvPr>
        </p:nvSpPr>
        <p:spPr>
          <a:xfrm>
            <a:off x="6030350" y="749175"/>
            <a:ext cx="2916900" cy="5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Rest</a:t>
            </a:r>
            <a:endParaRPr sz="2400"/>
          </a:p>
        </p:txBody>
      </p:sp>
      <p:sp>
        <p:nvSpPr>
          <p:cNvPr id="261" name="Google Shape;261;p35"/>
          <p:cNvSpPr txBox="1"/>
          <p:nvPr>
            <p:ph type="title"/>
          </p:nvPr>
        </p:nvSpPr>
        <p:spPr>
          <a:xfrm>
            <a:off x="3113450" y="749175"/>
            <a:ext cx="2916900" cy="5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GraphQL</a:t>
            </a:r>
            <a:endParaRPr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6"/>
          <p:cNvSpPr txBox="1"/>
          <p:nvPr>
            <p:ph type="title"/>
          </p:nvPr>
        </p:nvSpPr>
        <p:spPr>
          <a:xfrm>
            <a:off x="96625" y="113563"/>
            <a:ext cx="42441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GraphQL vs. Rest</a:t>
            </a:r>
            <a:endParaRPr/>
          </a:p>
        </p:txBody>
      </p:sp>
      <p:pic>
        <p:nvPicPr>
          <p:cNvPr id="267" name="Google Shape;26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4925" y="-152401"/>
            <a:ext cx="2212874" cy="11064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68" name="Google Shape;268;p36"/>
          <p:cNvGraphicFramePr/>
          <p:nvPr/>
        </p:nvGraphicFramePr>
        <p:xfrm>
          <a:off x="196988" y="1217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{A8E53658-B7C2-46F5-83FD-3257DE7AC82F}</a:tableStyleId>
              </a:tblPr>
              <a:tblGrid>
                <a:gridCol w="2916675"/>
                <a:gridCol w="2916675"/>
                <a:gridCol w="29166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</a:rPr>
                        <a:t>Architecture: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client-driven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server-driven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</a:rPr>
                        <a:t>Organized in Terms of: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schema and type system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endpoints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</a:rPr>
                        <a:t>Operations: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query, mutation, subscription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create, read, update, delete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</a:rPr>
                        <a:t>Data Fetching: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specific data with single call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fixed data with multi calls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</a:rPr>
                        <a:t>Community: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growing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large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69" name="Google Shape;269;p36"/>
          <p:cNvSpPr txBox="1"/>
          <p:nvPr>
            <p:ph type="title"/>
          </p:nvPr>
        </p:nvSpPr>
        <p:spPr>
          <a:xfrm>
            <a:off x="6030350" y="749175"/>
            <a:ext cx="2916900" cy="5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Rest</a:t>
            </a:r>
            <a:endParaRPr sz="2400"/>
          </a:p>
        </p:txBody>
      </p:sp>
      <p:sp>
        <p:nvSpPr>
          <p:cNvPr id="270" name="Google Shape;270;p36"/>
          <p:cNvSpPr txBox="1"/>
          <p:nvPr>
            <p:ph type="title"/>
          </p:nvPr>
        </p:nvSpPr>
        <p:spPr>
          <a:xfrm>
            <a:off x="3113450" y="749175"/>
            <a:ext cx="2916900" cy="5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GraphQL</a:t>
            </a:r>
            <a:endParaRPr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7"/>
          <p:cNvSpPr txBox="1"/>
          <p:nvPr>
            <p:ph type="title"/>
          </p:nvPr>
        </p:nvSpPr>
        <p:spPr>
          <a:xfrm>
            <a:off x="96625" y="113563"/>
            <a:ext cx="42441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GraphQL vs. Rest</a:t>
            </a:r>
            <a:endParaRPr/>
          </a:p>
        </p:txBody>
      </p:sp>
      <p:pic>
        <p:nvPicPr>
          <p:cNvPr id="276" name="Google Shape;27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4925" y="-152401"/>
            <a:ext cx="2212874" cy="11064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7" name="Google Shape;277;p37"/>
          <p:cNvGraphicFramePr/>
          <p:nvPr/>
        </p:nvGraphicFramePr>
        <p:xfrm>
          <a:off x="196988" y="1217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{A8E53658-B7C2-46F5-83FD-3257DE7AC82F}</a:tableStyleId>
              </a:tblPr>
              <a:tblGrid>
                <a:gridCol w="2916675"/>
                <a:gridCol w="2916675"/>
                <a:gridCol w="29166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</a:rPr>
                        <a:t>Architecture: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client-driven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server-driven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</a:rPr>
                        <a:t>Organized in Terms of: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schema and type system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endpoints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</a:rPr>
                        <a:t>Operations: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query, mutation, subscription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create, read, update, delete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</a:rPr>
                        <a:t>Data Fetching: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specific data with single call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fixed data with multi calls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</a:rPr>
                        <a:t>Community: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growing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large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</a:rPr>
                        <a:t>Performance: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fast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multi network calls takes time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78" name="Google Shape;278;p37"/>
          <p:cNvSpPr txBox="1"/>
          <p:nvPr>
            <p:ph type="title"/>
          </p:nvPr>
        </p:nvSpPr>
        <p:spPr>
          <a:xfrm>
            <a:off x="6030350" y="749175"/>
            <a:ext cx="2916900" cy="5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Rest</a:t>
            </a:r>
            <a:endParaRPr sz="2400"/>
          </a:p>
        </p:txBody>
      </p:sp>
      <p:sp>
        <p:nvSpPr>
          <p:cNvPr id="279" name="Google Shape;279;p37"/>
          <p:cNvSpPr txBox="1"/>
          <p:nvPr>
            <p:ph type="title"/>
          </p:nvPr>
        </p:nvSpPr>
        <p:spPr>
          <a:xfrm>
            <a:off x="3113450" y="749175"/>
            <a:ext cx="2916900" cy="5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GraphQL</a:t>
            </a:r>
            <a:endParaRPr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8"/>
          <p:cNvSpPr txBox="1"/>
          <p:nvPr>
            <p:ph type="title"/>
          </p:nvPr>
        </p:nvSpPr>
        <p:spPr>
          <a:xfrm>
            <a:off x="96625" y="113563"/>
            <a:ext cx="42441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GraphQL vs. Rest</a:t>
            </a:r>
            <a:endParaRPr/>
          </a:p>
        </p:txBody>
      </p:sp>
      <p:pic>
        <p:nvPicPr>
          <p:cNvPr id="285" name="Google Shape;28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4925" y="-152401"/>
            <a:ext cx="2212874" cy="11064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86" name="Google Shape;286;p38"/>
          <p:cNvGraphicFramePr/>
          <p:nvPr/>
        </p:nvGraphicFramePr>
        <p:xfrm>
          <a:off x="196988" y="1217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{A8E53658-B7C2-46F5-83FD-3257DE7AC82F}</a:tableStyleId>
              </a:tblPr>
              <a:tblGrid>
                <a:gridCol w="2916675"/>
                <a:gridCol w="2916675"/>
                <a:gridCol w="29166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</a:rPr>
                        <a:t>Architecture: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client-driven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server-driven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</a:rPr>
                        <a:t>Organized in Terms of: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schema and type system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endpoints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</a:rPr>
                        <a:t>Operations: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query, mutation, subscription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create, read, update, delete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</a:rPr>
                        <a:t>Data Fetching: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specific data with single call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fixed data with multi calls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</a:rPr>
                        <a:t>Community: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growing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large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</a:rPr>
                        <a:t>Performance: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fast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multi network calls takes time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</a:rPr>
                        <a:t>Development Speed: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rapid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slower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87" name="Google Shape;287;p38"/>
          <p:cNvSpPr txBox="1"/>
          <p:nvPr>
            <p:ph type="title"/>
          </p:nvPr>
        </p:nvSpPr>
        <p:spPr>
          <a:xfrm>
            <a:off x="6030350" y="749175"/>
            <a:ext cx="2916900" cy="5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Rest</a:t>
            </a:r>
            <a:endParaRPr sz="2400"/>
          </a:p>
        </p:txBody>
      </p:sp>
      <p:sp>
        <p:nvSpPr>
          <p:cNvPr id="288" name="Google Shape;288;p38"/>
          <p:cNvSpPr txBox="1"/>
          <p:nvPr>
            <p:ph type="title"/>
          </p:nvPr>
        </p:nvSpPr>
        <p:spPr>
          <a:xfrm>
            <a:off x="3113450" y="749175"/>
            <a:ext cx="2916900" cy="5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GraphQL</a:t>
            </a:r>
            <a:endParaRPr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9"/>
          <p:cNvSpPr txBox="1"/>
          <p:nvPr>
            <p:ph type="title"/>
          </p:nvPr>
        </p:nvSpPr>
        <p:spPr>
          <a:xfrm>
            <a:off x="96625" y="113563"/>
            <a:ext cx="42441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GraphQL vs. Rest</a:t>
            </a:r>
            <a:endParaRPr/>
          </a:p>
        </p:txBody>
      </p:sp>
      <p:pic>
        <p:nvPicPr>
          <p:cNvPr id="294" name="Google Shape;29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4925" y="-152401"/>
            <a:ext cx="2212874" cy="11064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5" name="Google Shape;295;p39"/>
          <p:cNvGraphicFramePr/>
          <p:nvPr/>
        </p:nvGraphicFramePr>
        <p:xfrm>
          <a:off x="196988" y="1217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{A8E53658-B7C2-46F5-83FD-3257DE7AC82F}</a:tableStyleId>
              </a:tblPr>
              <a:tblGrid>
                <a:gridCol w="2916675"/>
                <a:gridCol w="2916675"/>
                <a:gridCol w="29166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</a:rPr>
                        <a:t>Architecture: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client-driven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server-driven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</a:rPr>
                        <a:t>Organized in Terms of: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schema and type system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endpoints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</a:rPr>
                        <a:t>Operations: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query, mutation, subscription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create, read, update, delete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</a:rPr>
                        <a:t>Data Fetching: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specific data with single call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fixed data with multi calls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</a:rPr>
                        <a:t>Community: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growing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large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</a:rPr>
                        <a:t>Performance: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fast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multi network calls takes time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</a:rPr>
                        <a:t>Development Speed: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rapid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slower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</a:rPr>
                        <a:t>Self Documenting: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yes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no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96" name="Google Shape;296;p39"/>
          <p:cNvSpPr txBox="1"/>
          <p:nvPr>
            <p:ph type="title"/>
          </p:nvPr>
        </p:nvSpPr>
        <p:spPr>
          <a:xfrm>
            <a:off x="6030350" y="749175"/>
            <a:ext cx="2916900" cy="5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Rest</a:t>
            </a:r>
            <a:endParaRPr sz="2400"/>
          </a:p>
        </p:txBody>
      </p:sp>
      <p:sp>
        <p:nvSpPr>
          <p:cNvPr id="297" name="Google Shape;297;p39"/>
          <p:cNvSpPr txBox="1"/>
          <p:nvPr>
            <p:ph type="title"/>
          </p:nvPr>
        </p:nvSpPr>
        <p:spPr>
          <a:xfrm>
            <a:off x="3113450" y="749175"/>
            <a:ext cx="2916900" cy="5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GraphQL</a:t>
            </a:r>
            <a:endParaRPr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0"/>
          <p:cNvSpPr txBox="1"/>
          <p:nvPr>
            <p:ph type="title"/>
          </p:nvPr>
        </p:nvSpPr>
        <p:spPr>
          <a:xfrm>
            <a:off x="96625" y="113563"/>
            <a:ext cx="42441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GraphQL vs. Rest</a:t>
            </a:r>
            <a:endParaRPr/>
          </a:p>
        </p:txBody>
      </p:sp>
      <p:pic>
        <p:nvPicPr>
          <p:cNvPr id="303" name="Google Shape;30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4925" y="-152401"/>
            <a:ext cx="2212874" cy="11064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4" name="Google Shape;304;p40"/>
          <p:cNvGraphicFramePr/>
          <p:nvPr/>
        </p:nvGraphicFramePr>
        <p:xfrm>
          <a:off x="196988" y="1217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{A8E53658-B7C2-46F5-83FD-3257DE7AC82F}</a:tableStyleId>
              </a:tblPr>
              <a:tblGrid>
                <a:gridCol w="2916675"/>
                <a:gridCol w="2916675"/>
                <a:gridCol w="29166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</a:rPr>
                        <a:t>Architecture: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client-driven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server-driven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</a:rPr>
                        <a:t>Organized in Terms of: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schema and type system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endpoints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</a:rPr>
                        <a:t>Operations: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query, mutation, subscription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create, read, update, delete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</a:rPr>
                        <a:t>Data Fetching: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specific data with single call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fixed data with multi calls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</a:rPr>
                        <a:t>Community: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growing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large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</a:rPr>
                        <a:t>Performance: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fast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multi network calls takes time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</a:rPr>
                        <a:t>Development Speed: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rapid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slower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</a:rPr>
                        <a:t>Self Documenting: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yes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no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</a:rPr>
                        <a:t>File Uploads: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no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yes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05" name="Google Shape;305;p40"/>
          <p:cNvSpPr txBox="1"/>
          <p:nvPr>
            <p:ph type="title"/>
          </p:nvPr>
        </p:nvSpPr>
        <p:spPr>
          <a:xfrm>
            <a:off x="6030350" y="749175"/>
            <a:ext cx="2916900" cy="5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Rest</a:t>
            </a:r>
            <a:endParaRPr sz="2400"/>
          </a:p>
        </p:txBody>
      </p:sp>
      <p:sp>
        <p:nvSpPr>
          <p:cNvPr id="306" name="Google Shape;306;p40"/>
          <p:cNvSpPr txBox="1"/>
          <p:nvPr>
            <p:ph type="title"/>
          </p:nvPr>
        </p:nvSpPr>
        <p:spPr>
          <a:xfrm>
            <a:off x="3113450" y="749175"/>
            <a:ext cx="2916900" cy="5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GraphQL</a:t>
            </a:r>
            <a:endParaRPr sz="2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1"/>
          <p:cNvSpPr txBox="1"/>
          <p:nvPr>
            <p:ph type="title"/>
          </p:nvPr>
        </p:nvSpPr>
        <p:spPr>
          <a:xfrm>
            <a:off x="96625" y="113563"/>
            <a:ext cx="42441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Graph</a:t>
            </a:r>
            <a:r>
              <a:rPr lang="en"/>
              <a:t>?</a:t>
            </a:r>
            <a:endParaRPr/>
          </a:p>
        </p:txBody>
      </p:sp>
      <p:pic>
        <p:nvPicPr>
          <p:cNvPr id="312" name="Google Shape;31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4925" y="-152401"/>
            <a:ext cx="2212874" cy="110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96625" y="113563"/>
            <a:ext cx="42441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GraphQL?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96625" y="815675"/>
            <a:ext cx="4475400" cy="42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●"/>
            </a:pPr>
            <a:r>
              <a:rPr lang="en">
                <a:solidFill>
                  <a:schemeClr val="accent6"/>
                </a:solidFill>
              </a:rPr>
              <a:t>Created by a Facebook internal development team in 2012</a:t>
            </a:r>
            <a:endParaRPr>
              <a:solidFill>
                <a:schemeClr val="accent6"/>
              </a:solidFill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4925" y="-152401"/>
            <a:ext cx="2212874" cy="11064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4572000" y="663275"/>
            <a:ext cx="4475400" cy="43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Created by:</a:t>
            </a:r>
            <a:endParaRPr>
              <a:solidFill>
                <a:schemeClr val="accent6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-"/>
            </a:pPr>
            <a:r>
              <a:rPr lang="en">
                <a:solidFill>
                  <a:schemeClr val="accent6"/>
                </a:solidFill>
              </a:rPr>
              <a:t>Nick Schrock</a:t>
            </a:r>
            <a:endParaRPr>
              <a:solidFill>
                <a:schemeClr val="accent6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-"/>
            </a:pPr>
            <a:r>
              <a:rPr lang="en">
                <a:solidFill>
                  <a:schemeClr val="accent6"/>
                </a:solidFill>
              </a:rPr>
              <a:t>Dan Schafer</a:t>
            </a:r>
            <a:endParaRPr>
              <a:solidFill>
                <a:schemeClr val="accent6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-"/>
            </a:pPr>
            <a:r>
              <a:rPr lang="en">
                <a:solidFill>
                  <a:schemeClr val="accent6"/>
                </a:solidFill>
              </a:rPr>
              <a:t>Lee Byron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Open-Sourced in 2015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In November 2018 the GraphQL Project was moved to the newly-established GraphQL foundation hosted by the non-profit Linux Foundation</a:t>
            </a:r>
            <a:endParaRPr>
              <a:solidFill>
                <a:schemeClr val="accent6"/>
              </a:solidFill>
            </a:endParaRPr>
          </a:p>
        </p:txBody>
      </p:sp>
      <p:cxnSp>
        <p:nvCxnSpPr>
          <p:cNvPr id="79" name="Google Shape;79;p15"/>
          <p:cNvCxnSpPr/>
          <p:nvPr/>
        </p:nvCxnSpPr>
        <p:spPr>
          <a:xfrm>
            <a:off x="4534000" y="740025"/>
            <a:ext cx="7500" cy="434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2"/>
          <p:cNvSpPr txBox="1"/>
          <p:nvPr>
            <p:ph type="title"/>
          </p:nvPr>
        </p:nvSpPr>
        <p:spPr>
          <a:xfrm>
            <a:off x="96625" y="113563"/>
            <a:ext cx="42441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Graph?</a:t>
            </a:r>
            <a:endParaRPr/>
          </a:p>
        </p:txBody>
      </p:sp>
      <p:pic>
        <p:nvPicPr>
          <p:cNvPr id="318" name="Google Shape;31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4925" y="-152401"/>
            <a:ext cx="2212874" cy="1106425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42"/>
          <p:cNvSpPr/>
          <p:nvPr/>
        </p:nvSpPr>
        <p:spPr>
          <a:xfrm>
            <a:off x="3328050" y="217450"/>
            <a:ext cx="1106400" cy="110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</a:t>
            </a:r>
            <a:endParaRPr/>
          </a:p>
        </p:txBody>
      </p:sp>
      <p:sp>
        <p:nvSpPr>
          <p:cNvPr id="320" name="Google Shape;320;p42"/>
          <p:cNvSpPr txBox="1"/>
          <p:nvPr/>
        </p:nvSpPr>
        <p:spPr>
          <a:xfrm>
            <a:off x="4490625" y="113575"/>
            <a:ext cx="1956300" cy="11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playerName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roundsCount </a:t>
            </a:r>
            <a:r>
              <a:rPr i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(calculated)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coursesCount </a:t>
            </a:r>
            <a:r>
              <a:rPr i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(calculated)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c</a:t>
            </a: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o</a:t>
            </a: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urses </a:t>
            </a:r>
            <a:r>
              <a:rPr i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(relationship)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rounds </a:t>
            </a:r>
            <a:r>
              <a:rPr i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(relation</a:t>
            </a:r>
            <a:r>
              <a:rPr i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s</a:t>
            </a:r>
            <a:r>
              <a:rPr i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hip)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3"/>
          <p:cNvSpPr txBox="1"/>
          <p:nvPr>
            <p:ph type="title"/>
          </p:nvPr>
        </p:nvSpPr>
        <p:spPr>
          <a:xfrm>
            <a:off x="96625" y="113563"/>
            <a:ext cx="42441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Graph?</a:t>
            </a:r>
            <a:endParaRPr/>
          </a:p>
        </p:txBody>
      </p:sp>
      <p:pic>
        <p:nvPicPr>
          <p:cNvPr id="326" name="Google Shape;32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4925" y="-152401"/>
            <a:ext cx="2212874" cy="1106425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43"/>
          <p:cNvSpPr/>
          <p:nvPr/>
        </p:nvSpPr>
        <p:spPr>
          <a:xfrm>
            <a:off x="3328050" y="217450"/>
            <a:ext cx="1106400" cy="110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</a:t>
            </a:r>
            <a:endParaRPr/>
          </a:p>
        </p:txBody>
      </p:sp>
      <p:sp>
        <p:nvSpPr>
          <p:cNvPr id="328" name="Google Shape;328;p43"/>
          <p:cNvSpPr/>
          <p:nvPr/>
        </p:nvSpPr>
        <p:spPr>
          <a:xfrm>
            <a:off x="2157000" y="1805000"/>
            <a:ext cx="1106400" cy="110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Round</a:t>
            </a:r>
            <a:endParaRPr/>
          </a:p>
        </p:txBody>
      </p:sp>
      <p:sp>
        <p:nvSpPr>
          <p:cNvPr id="329" name="Google Shape;329;p43"/>
          <p:cNvSpPr txBox="1"/>
          <p:nvPr/>
        </p:nvSpPr>
        <p:spPr>
          <a:xfrm>
            <a:off x="4490625" y="113575"/>
            <a:ext cx="1956300" cy="11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playerName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roundsCount </a:t>
            </a:r>
            <a:r>
              <a:rPr i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(calculated)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coursesCount </a:t>
            </a:r>
            <a:r>
              <a:rPr i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(calculated)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courses </a:t>
            </a:r>
            <a:r>
              <a:rPr i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(relationship)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rounds </a:t>
            </a:r>
            <a:r>
              <a:rPr i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(relationship)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30" name="Google Shape;330;p43"/>
          <p:cNvSpPr txBox="1"/>
          <p:nvPr/>
        </p:nvSpPr>
        <p:spPr>
          <a:xfrm>
            <a:off x="243650" y="1830200"/>
            <a:ext cx="1770000" cy="10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roundDate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(calculated) </a:t>
            </a: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score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i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(relationship) </a:t>
            </a: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player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(relationship) </a:t>
            </a: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course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(relationship) </a:t>
            </a: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holes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4"/>
          <p:cNvSpPr txBox="1"/>
          <p:nvPr>
            <p:ph type="title"/>
          </p:nvPr>
        </p:nvSpPr>
        <p:spPr>
          <a:xfrm>
            <a:off x="96625" y="113563"/>
            <a:ext cx="42441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Graph?</a:t>
            </a:r>
            <a:endParaRPr/>
          </a:p>
        </p:txBody>
      </p:sp>
      <p:pic>
        <p:nvPicPr>
          <p:cNvPr id="336" name="Google Shape;33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4925" y="-152401"/>
            <a:ext cx="2212874" cy="1106425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44"/>
          <p:cNvSpPr/>
          <p:nvPr/>
        </p:nvSpPr>
        <p:spPr>
          <a:xfrm>
            <a:off x="3328050" y="217450"/>
            <a:ext cx="1106400" cy="110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</a:t>
            </a:r>
            <a:endParaRPr/>
          </a:p>
        </p:txBody>
      </p:sp>
      <p:sp>
        <p:nvSpPr>
          <p:cNvPr id="338" name="Google Shape;338;p44"/>
          <p:cNvSpPr/>
          <p:nvPr/>
        </p:nvSpPr>
        <p:spPr>
          <a:xfrm>
            <a:off x="2157000" y="1805000"/>
            <a:ext cx="1106400" cy="110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Round</a:t>
            </a:r>
            <a:endParaRPr/>
          </a:p>
        </p:txBody>
      </p:sp>
      <p:sp>
        <p:nvSpPr>
          <p:cNvPr id="339" name="Google Shape;339;p44"/>
          <p:cNvSpPr/>
          <p:nvPr/>
        </p:nvSpPr>
        <p:spPr>
          <a:xfrm>
            <a:off x="2157000" y="3447850"/>
            <a:ext cx="1106400" cy="110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Round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Hole</a:t>
            </a:r>
            <a:endParaRPr/>
          </a:p>
        </p:txBody>
      </p:sp>
      <p:sp>
        <p:nvSpPr>
          <p:cNvPr id="340" name="Google Shape;340;p44"/>
          <p:cNvSpPr txBox="1"/>
          <p:nvPr/>
        </p:nvSpPr>
        <p:spPr>
          <a:xfrm>
            <a:off x="4490625" y="113575"/>
            <a:ext cx="1956300" cy="11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playerName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roundsCount </a:t>
            </a:r>
            <a:r>
              <a:rPr i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(calculated)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coursesCount </a:t>
            </a:r>
            <a:r>
              <a:rPr i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(calculated)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courses </a:t>
            </a:r>
            <a:r>
              <a:rPr i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(relationship)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rounds </a:t>
            </a:r>
            <a:r>
              <a:rPr i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(relationship)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41" name="Google Shape;341;p44"/>
          <p:cNvSpPr txBox="1"/>
          <p:nvPr/>
        </p:nvSpPr>
        <p:spPr>
          <a:xfrm>
            <a:off x="243650" y="1830200"/>
            <a:ext cx="1770000" cy="10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roundDate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(calculated) </a:t>
            </a: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score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i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(relationship) </a:t>
            </a: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player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(relationship) </a:t>
            </a: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course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(relationship) </a:t>
            </a: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holes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42" name="Google Shape;342;p44"/>
          <p:cNvSpPr txBox="1"/>
          <p:nvPr/>
        </p:nvSpPr>
        <p:spPr>
          <a:xfrm>
            <a:off x="57350" y="3447750"/>
            <a:ext cx="1956300" cy="10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number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Score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(relationship) </a:t>
            </a: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round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(relationship) </a:t>
            </a: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course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(relationship) </a:t>
            </a: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courseHole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5"/>
          <p:cNvSpPr txBox="1"/>
          <p:nvPr>
            <p:ph type="title"/>
          </p:nvPr>
        </p:nvSpPr>
        <p:spPr>
          <a:xfrm>
            <a:off x="96625" y="113563"/>
            <a:ext cx="42441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Graph?</a:t>
            </a:r>
            <a:endParaRPr/>
          </a:p>
        </p:txBody>
      </p:sp>
      <p:pic>
        <p:nvPicPr>
          <p:cNvPr id="348" name="Google Shape;34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4925" y="-152401"/>
            <a:ext cx="2212874" cy="1106425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45"/>
          <p:cNvSpPr/>
          <p:nvPr/>
        </p:nvSpPr>
        <p:spPr>
          <a:xfrm>
            <a:off x="3328050" y="217450"/>
            <a:ext cx="1106400" cy="110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</a:t>
            </a:r>
            <a:endParaRPr/>
          </a:p>
        </p:txBody>
      </p:sp>
      <p:sp>
        <p:nvSpPr>
          <p:cNvPr id="350" name="Google Shape;350;p45"/>
          <p:cNvSpPr/>
          <p:nvPr/>
        </p:nvSpPr>
        <p:spPr>
          <a:xfrm>
            <a:off x="5698775" y="1804950"/>
            <a:ext cx="1106400" cy="110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</a:t>
            </a:r>
            <a:endParaRPr/>
          </a:p>
        </p:txBody>
      </p:sp>
      <p:sp>
        <p:nvSpPr>
          <p:cNvPr id="351" name="Google Shape;351;p45"/>
          <p:cNvSpPr/>
          <p:nvPr/>
        </p:nvSpPr>
        <p:spPr>
          <a:xfrm>
            <a:off x="2157000" y="1805000"/>
            <a:ext cx="1106400" cy="110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Round</a:t>
            </a:r>
            <a:endParaRPr/>
          </a:p>
        </p:txBody>
      </p:sp>
      <p:sp>
        <p:nvSpPr>
          <p:cNvPr id="352" name="Google Shape;352;p45"/>
          <p:cNvSpPr/>
          <p:nvPr/>
        </p:nvSpPr>
        <p:spPr>
          <a:xfrm>
            <a:off x="2157000" y="3447850"/>
            <a:ext cx="1106400" cy="110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Round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Hole</a:t>
            </a:r>
            <a:endParaRPr/>
          </a:p>
        </p:txBody>
      </p:sp>
      <p:sp>
        <p:nvSpPr>
          <p:cNvPr id="353" name="Google Shape;353;p45"/>
          <p:cNvSpPr txBox="1"/>
          <p:nvPr/>
        </p:nvSpPr>
        <p:spPr>
          <a:xfrm>
            <a:off x="4490625" y="113575"/>
            <a:ext cx="1956300" cy="11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playerName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roundsCount </a:t>
            </a:r>
            <a:r>
              <a:rPr i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(calculated)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coursesCount </a:t>
            </a:r>
            <a:r>
              <a:rPr i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(calculated)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courses </a:t>
            </a:r>
            <a:r>
              <a:rPr i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(relationship)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rounds </a:t>
            </a:r>
            <a:r>
              <a:rPr i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(relationship)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54" name="Google Shape;354;p45"/>
          <p:cNvSpPr txBox="1"/>
          <p:nvPr/>
        </p:nvSpPr>
        <p:spPr>
          <a:xfrm>
            <a:off x="6854925" y="1364000"/>
            <a:ext cx="2212800" cy="19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courseName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city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state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zip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roundsCount </a:t>
            </a:r>
            <a:r>
              <a:rPr i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(calculated)</a:t>
            </a:r>
            <a:endParaRPr i="1" sz="1200"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par </a:t>
            </a:r>
            <a:r>
              <a:rPr i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(calculated)</a:t>
            </a:r>
            <a:endParaRPr i="1"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rounds </a:t>
            </a:r>
            <a:r>
              <a:rPr i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(relationship)</a:t>
            </a:r>
            <a:endParaRPr i="1"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holes </a:t>
            </a:r>
            <a:r>
              <a:rPr i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(relationship)</a:t>
            </a:r>
            <a:endParaRPr i="1"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players </a:t>
            </a:r>
            <a:r>
              <a:rPr i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(relationship)</a:t>
            </a:r>
            <a:endParaRPr i="1"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55" name="Google Shape;355;p45"/>
          <p:cNvSpPr txBox="1"/>
          <p:nvPr/>
        </p:nvSpPr>
        <p:spPr>
          <a:xfrm>
            <a:off x="243650" y="1830200"/>
            <a:ext cx="1770000" cy="10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roundDate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(calculated) </a:t>
            </a: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score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i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(relationship) </a:t>
            </a: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player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(relationship) </a:t>
            </a: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course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(relationship) </a:t>
            </a: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holes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56" name="Google Shape;356;p45"/>
          <p:cNvSpPr txBox="1"/>
          <p:nvPr/>
        </p:nvSpPr>
        <p:spPr>
          <a:xfrm>
            <a:off x="57350" y="3447750"/>
            <a:ext cx="1956300" cy="10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number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Score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(relationship) </a:t>
            </a: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round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(relationship) </a:t>
            </a: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course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(relationship) </a:t>
            </a: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courseHole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6"/>
          <p:cNvSpPr txBox="1"/>
          <p:nvPr>
            <p:ph type="title"/>
          </p:nvPr>
        </p:nvSpPr>
        <p:spPr>
          <a:xfrm>
            <a:off x="96625" y="113563"/>
            <a:ext cx="42441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Graph?</a:t>
            </a:r>
            <a:endParaRPr/>
          </a:p>
        </p:txBody>
      </p:sp>
      <p:pic>
        <p:nvPicPr>
          <p:cNvPr id="362" name="Google Shape;36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4925" y="-152401"/>
            <a:ext cx="2212874" cy="1106425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46"/>
          <p:cNvSpPr/>
          <p:nvPr/>
        </p:nvSpPr>
        <p:spPr>
          <a:xfrm>
            <a:off x="3328050" y="217450"/>
            <a:ext cx="1106400" cy="110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</a:t>
            </a:r>
            <a:endParaRPr/>
          </a:p>
        </p:txBody>
      </p:sp>
      <p:sp>
        <p:nvSpPr>
          <p:cNvPr id="364" name="Google Shape;364;p46"/>
          <p:cNvSpPr/>
          <p:nvPr/>
        </p:nvSpPr>
        <p:spPr>
          <a:xfrm>
            <a:off x="5698775" y="1804950"/>
            <a:ext cx="1106400" cy="110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</a:t>
            </a:r>
            <a:endParaRPr/>
          </a:p>
        </p:txBody>
      </p:sp>
      <p:sp>
        <p:nvSpPr>
          <p:cNvPr id="365" name="Google Shape;365;p46"/>
          <p:cNvSpPr/>
          <p:nvPr/>
        </p:nvSpPr>
        <p:spPr>
          <a:xfrm>
            <a:off x="2157000" y="1805000"/>
            <a:ext cx="1106400" cy="110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Round</a:t>
            </a:r>
            <a:endParaRPr/>
          </a:p>
        </p:txBody>
      </p:sp>
      <p:sp>
        <p:nvSpPr>
          <p:cNvPr id="366" name="Google Shape;366;p46"/>
          <p:cNvSpPr/>
          <p:nvPr/>
        </p:nvSpPr>
        <p:spPr>
          <a:xfrm>
            <a:off x="5698775" y="3447850"/>
            <a:ext cx="1106400" cy="110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Hole</a:t>
            </a:r>
            <a:endParaRPr/>
          </a:p>
        </p:txBody>
      </p:sp>
      <p:sp>
        <p:nvSpPr>
          <p:cNvPr id="367" name="Google Shape;367;p46"/>
          <p:cNvSpPr/>
          <p:nvPr/>
        </p:nvSpPr>
        <p:spPr>
          <a:xfrm>
            <a:off x="2157000" y="3447850"/>
            <a:ext cx="1106400" cy="110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Round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Hole</a:t>
            </a:r>
            <a:endParaRPr/>
          </a:p>
        </p:txBody>
      </p:sp>
      <p:sp>
        <p:nvSpPr>
          <p:cNvPr id="368" name="Google Shape;368;p46"/>
          <p:cNvSpPr txBox="1"/>
          <p:nvPr/>
        </p:nvSpPr>
        <p:spPr>
          <a:xfrm>
            <a:off x="4490625" y="113575"/>
            <a:ext cx="1956300" cy="11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playerName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roundsCount </a:t>
            </a:r>
            <a:r>
              <a:rPr i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(calculated)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coursesCount </a:t>
            </a:r>
            <a:r>
              <a:rPr i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(calculated)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courses </a:t>
            </a:r>
            <a:r>
              <a:rPr i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(relationship)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rounds </a:t>
            </a:r>
            <a:r>
              <a:rPr i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(relationship)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69" name="Google Shape;369;p46"/>
          <p:cNvSpPr txBox="1"/>
          <p:nvPr/>
        </p:nvSpPr>
        <p:spPr>
          <a:xfrm>
            <a:off x="6854925" y="1364000"/>
            <a:ext cx="2212800" cy="19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courseName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city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state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zip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roundsCount </a:t>
            </a:r>
            <a:r>
              <a:rPr i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(calculated)</a:t>
            </a:r>
            <a:endParaRPr i="1" sz="1200"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par </a:t>
            </a:r>
            <a:r>
              <a:rPr i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(calculated)</a:t>
            </a:r>
            <a:endParaRPr i="1"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rounds </a:t>
            </a:r>
            <a:r>
              <a:rPr i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(relationship)</a:t>
            </a:r>
            <a:endParaRPr i="1"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holes </a:t>
            </a:r>
            <a:r>
              <a:rPr i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(relationship)</a:t>
            </a:r>
            <a:endParaRPr i="1"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players </a:t>
            </a:r>
            <a:r>
              <a:rPr i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(relationship)</a:t>
            </a:r>
            <a:endParaRPr i="1"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70" name="Google Shape;370;p46"/>
          <p:cNvSpPr txBox="1"/>
          <p:nvPr/>
        </p:nvSpPr>
        <p:spPr>
          <a:xfrm>
            <a:off x="6948550" y="3637150"/>
            <a:ext cx="1325700" cy="7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number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par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handicap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71" name="Google Shape;371;p46"/>
          <p:cNvSpPr txBox="1"/>
          <p:nvPr/>
        </p:nvSpPr>
        <p:spPr>
          <a:xfrm>
            <a:off x="243650" y="1830200"/>
            <a:ext cx="1770000" cy="10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roundDate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(calculated) </a:t>
            </a: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score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i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(relationship) </a:t>
            </a: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player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(relationship) </a:t>
            </a: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course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(relationship) </a:t>
            </a: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holes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72" name="Google Shape;372;p46"/>
          <p:cNvSpPr txBox="1"/>
          <p:nvPr/>
        </p:nvSpPr>
        <p:spPr>
          <a:xfrm>
            <a:off x="57350" y="3447750"/>
            <a:ext cx="1956300" cy="10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number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Score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(relationship) </a:t>
            </a: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round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(relationship) </a:t>
            </a: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course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(relationship) </a:t>
            </a: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courseHole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7"/>
          <p:cNvSpPr txBox="1"/>
          <p:nvPr>
            <p:ph type="title"/>
          </p:nvPr>
        </p:nvSpPr>
        <p:spPr>
          <a:xfrm>
            <a:off x="96625" y="113563"/>
            <a:ext cx="42441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Graph?</a:t>
            </a:r>
            <a:endParaRPr/>
          </a:p>
        </p:txBody>
      </p:sp>
      <p:pic>
        <p:nvPicPr>
          <p:cNvPr id="378" name="Google Shape;37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4925" y="-152401"/>
            <a:ext cx="2212874" cy="1106425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47"/>
          <p:cNvSpPr/>
          <p:nvPr/>
        </p:nvSpPr>
        <p:spPr>
          <a:xfrm>
            <a:off x="3328050" y="217450"/>
            <a:ext cx="1106400" cy="110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</a:t>
            </a:r>
            <a:endParaRPr/>
          </a:p>
        </p:txBody>
      </p:sp>
      <p:sp>
        <p:nvSpPr>
          <p:cNvPr id="380" name="Google Shape;380;p47"/>
          <p:cNvSpPr/>
          <p:nvPr/>
        </p:nvSpPr>
        <p:spPr>
          <a:xfrm>
            <a:off x="5698775" y="1804950"/>
            <a:ext cx="1106400" cy="110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</a:t>
            </a:r>
            <a:endParaRPr/>
          </a:p>
        </p:txBody>
      </p:sp>
      <p:sp>
        <p:nvSpPr>
          <p:cNvPr id="381" name="Google Shape;381;p47"/>
          <p:cNvSpPr/>
          <p:nvPr/>
        </p:nvSpPr>
        <p:spPr>
          <a:xfrm>
            <a:off x="2157000" y="1805000"/>
            <a:ext cx="1106400" cy="110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Round</a:t>
            </a:r>
            <a:endParaRPr/>
          </a:p>
        </p:txBody>
      </p:sp>
      <p:sp>
        <p:nvSpPr>
          <p:cNvPr id="382" name="Google Shape;382;p47"/>
          <p:cNvSpPr/>
          <p:nvPr/>
        </p:nvSpPr>
        <p:spPr>
          <a:xfrm>
            <a:off x="5698775" y="3447850"/>
            <a:ext cx="1106400" cy="110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Hole</a:t>
            </a:r>
            <a:endParaRPr/>
          </a:p>
        </p:txBody>
      </p:sp>
      <p:sp>
        <p:nvSpPr>
          <p:cNvPr id="383" name="Google Shape;383;p47"/>
          <p:cNvSpPr/>
          <p:nvPr/>
        </p:nvSpPr>
        <p:spPr>
          <a:xfrm>
            <a:off x="2157000" y="3447850"/>
            <a:ext cx="1106400" cy="110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Round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Hole</a:t>
            </a:r>
            <a:endParaRPr/>
          </a:p>
        </p:txBody>
      </p:sp>
      <p:cxnSp>
        <p:nvCxnSpPr>
          <p:cNvPr id="384" name="Google Shape;384;p47"/>
          <p:cNvCxnSpPr>
            <a:stCxn id="379" idx="3"/>
            <a:endCxn id="381" idx="7"/>
          </p:cNvCxnSpPr>
          <p:nvPr/>
        </p:nvCxnSpPr>
        <p:spPr>
          <a:xfrm flipH="1">
            <a:off x="3101279" y="1161821"/>
            <a:ext cx="388800" cy="80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5" name="Google Shape;385;p47"/>
          <p:cNvCxnSpPr>
            <a:stCxn id="381" idx="6"/>
            <a:endCxn id="380" idx="2"/>
          </p:cNvCxnSpPr>
          <p:nvPr/>
        </p:nvCxnSpPr>
        <p:spPr>
          <a:xfrm>
            <a:off x="3263400" y="2358200"/>
            <a:ext cx="243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6" name="Google Shape;386;p47"/>
          <p:cNvCxnSpPr>
            <a:stCxn id="379" idx="5"/>
            <a:endCxn id="380" idx="1"/>
          </p:cNvCxnSpPr>
          <p:nvPr/>
        </p:nvCxnSpPr>
        <p:spPr>
          <a:xfrm>
            <a:off x="4272421" y="1161821"/>
            <a:ext cx="1588500" cy="80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" name="Google Shape;387;p47"/>
          <p:cNvCxnSpPr>
            <a:stCxn id="380" idx="4"/>
            <a:endCxn id="382" idx="0"/>
          </p:cNvCxnSpPr>
          <p:nvPr/>
        </p:nvCxnSpPr>
        <p:spPr>
          <a:xfrm>
            <a:off x="6251975" y="2911350"/>
            <a:ext cx="0" cy="5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" name="Google Shape;388;p47"/>
          <p:cNvCxnSpPr>
            <a:stCxn id="381" idx="4"/>
            <a:endCxn id="383" idx="0"/>
          </p:cNvCxnSpPr>
          <p:nvPr/>
        </p:nvCxnSpPr>
        <p:spPr>
          <a:xfrm>
            <a:off x="2710200" y="2911400"/>
            <a:ext cx="0" cy="5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" name="Google Shape;389;p47"/>
          <p:cNvCxnSpPr>
            <a:stCxn id="383" idx="6"/>
            <a:endCxn id="382" idx="2"/>
          </p:cNvCxnSpPr>
          <p:nvPr/>
        </p:nvCxnSpPr>
        <p:spPr>
          <a:xfrm>
            <a:off x="3263400" y="4001050"/>
            <a:ext cx="243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" name="Google Shape;390;p47"/>
          <p:cNvCxnSpPr>
            <a:endCxn id="380" idx="3"/>
          </p:cNvCxnSpPr>
          <p:nvPr/>
        </p:nvCxnSpPr>
        <p:spPr>
          <a:xfrm flipH="1" rot="10800000">
            <a:off x="3210304" y="2749321"/>
            <a:ext cx="2650500" cy="101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1" name="Google Shape;391;p47"/>
          <p:cNvSpPr txBox="1"/>
          <p:nvPr/>
        </p:nvSpPr>
        <p:spPr>
          <a:xfrm>
            <a:off x="4490625" y="113575"/>
            <a:ext cx="1956300" cy="11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playerName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roundsCount </a:t>
            </a:r>
            <a:r>
              <a:rPr i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(calculated)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coursesCount </a:t>
            </a:r>
            <a:r>
              <a:rPr i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(calculated)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courses </a:t>
            </a:r>
            <a:r>
              <a:rPr i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(relationship)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rounds </a:t>
            </a:r>
            <a:r>
              <a:rPr i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(relationship)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92" name="Google Shape;392;p47"/>
          <p:cNvSpPr txBox="1"/>
          <p:nvPr/>
        </p:nvSpPr>
        <p:spPr>
          <a:xfrm>
            <a:off x="6854925" y="1364000"/>
            <a:ext cx="2212800" cy="19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courseName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city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state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zip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roundsCount </a:t>
            </a:r>
            <a:r>
              <a:rPr i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(calculated)</a:t>
            </a:r>
            <a:endParaRPr i="1" sz="1200"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par </a:t>
            </a:r>
            <a:r>
              <a:rPr i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(calculated)</a:t>
            </a:r>
            <a:endParaRPr i="1"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rounds </a:t>
            </a:r>
            <a:r>
              <a:rPr i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(relationship)</a:t>
            </a:r>
            <a:endParaRPr i="1"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holes </a:t>
            </a:r>
            <a:r>
              <a:rPr i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(relationship)</a:t>
            </a:r>
            <a:endParaRPr i="1"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players </a:t>
            </a:r>
            <a:r>
              <a:rPr i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(relationship)</a:t>
            </a:r>
            <a:endParaRPr i="1"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93" name="Google Shape;393;p47"/>
          <p:cNvSpPr txBox="1"/>
          <p:nvPr/>
        </p:nvSpPr>
        <p:spPr>
          <a:xfrm>
            <a:off x="6948550" y="3637150"/>
            <a:ext cx="1325700" cy="7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number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par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handicap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94" name="Google Shape;394;p47"/>
          <p:cNvSpPr txBox="1"/>
          <p:nvPr/>
        </p:nvSpPr>
        <p:spPr>
          <a:xfrm>
            <a:off x="243650" y="1830200"/>
            <a:ext cx="1770000" cy="10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roundDate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(calculated) </a:t>
            </a: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score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i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(relationship) </a:t>
            </a: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player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(relationship) </a:t>
            </a: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course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(relationship) </a:t>
            </a: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holes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95" name="Google Shape;395;p47"/>
          <p:cNvSpPr txBox="1"/>
          <p:nvPr/>
        </p:nvSpPr>
        <p:spPr>
          <a:xfrm>
            <a:off x="57350" y="3447750"/>
            <a:ext cx="1956300" cy="10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number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Score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(relationship) </a:t>
            </a: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round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(relationship) </a:t>
            </a: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course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(relationship) </a:t>
            </a:r>
            <a:r>
              <a:rPr lang="en" sz="12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courseHole</a:t>
            </a:r>
            <a:endParaRPr sz="12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8"/>
          <p:cNvSpPr txBox="1"/>
          <p:nvPr>
            <p:ph type="title"/>
          </p:nvPr>
        </p:nvSpPr>
        <p:spPr>
          <a:xfrm>
            <a:off x="96625" y="113563"/>
            <a:ext cx="42441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Graph?</a:t>
            </a:r>
            <a:endParaRPr/>
          </a:p>
        </p:txBody>
      </p:sp>
      <p:pic>
        <p:nvPicPr>
          <p:cNvPr id="401" name="Google Shape;40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4925" y="-152401"/>
            <a:ext cx="2212874" cy="1106425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48"/>
          <p:cNvSpPr txBox="1"/>
          <p:nvPr>
            <p:ph type="title"/>
          </p:nvPr>
        </p:nvSpPr>
        <p:spPr>
          <a:xfrm>
            <a:off x="327900" y="688075"/>
            <a:ext cx="40128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 Players Example</a:t>
            </a:r>
            <a:endParaRPr sz="2400"/>
          </a:p>
        </p:txBody>
      </p:sp>
      <p:sp>
        <p:nvSpPr>
          <p:cNvPr id="403" name="Google Shape;403;p48"/>
          <p:cNvSpPr txBox="1"/>
          <p:nvPr/>
        </p:nvSpPr>
        <p:spPr>
          <a:xfrm>
            <a:off x="96625" y="1212175"/>
            <a:ext cx="4475400" cy="3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query {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player(id: 2) {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id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playerName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4" name="Google Shape;404;p48"/>
          <p:cNvSpPr txBox="1"/>
          <p:nvPr/>
        </p:nvSpPr>
        <p:spPr>
          <a:xfrm>
            <a:off x="4572025" y="1212175"/>
            <a:ext cx="4475400" cy="3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05" name="Google Shape;405;p48"/>
          <p:cNvCxnSpPr/>
          <p:nvPr/>
        </p:nvCxnSpPr>
        <p:spPr>
          <a:xfrm>
            <a:off x="4599700" y="1009325"/>
            <a:ext cx="0" cy="405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9"/>
          <p:cNvSpPr txBox="1"/>
          <p:nvPr>
            <p:ph type="title"/>
          </p:nvPr>
        </p:nvSpPr>
        <p:spPr>
          <a:xfrm>
            <a:off x="96625" y="113563"/>
            <a:ext cx="42441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Graph?</a:t>
            </a:r>
            <a:endParaRPr/>
          </a:p>
        </p:txBody>
      </p:sp>
      <p:pic>
        <p:nvPicPr>
          <p:cNvPr id="411" name="Google Shape;41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4925" y="-152401"/>
            <a:ext cx="2212874" cy="1106425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49"/>
          <p:cNvSpPr txBox="1"/>
          <p:nvPr>
            <p:ph type="title"/>
          </p:nvPr>
        </p:nvSpPr>
        <p:spPr>
          <a:xfrm>
            <a:off x="327900" y="688075"/>
            <a:ext cx="40128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 Players Example</a:t>
            </a:r>
            <a:endParaRPr sz="2400"/>
          </a:p>
        </p:txBody>
      </p:sp>
      <p:sp>
        <p:nvSpPr>
          <p:cNvPr id="413" name="Google Shape;413;p49"/>
          <p:cNvSpPr txBox="1"/>
          <p:nvPr/>
        </p:nvSpPr>
        <p:spPr>
          <a:xfrm>
            <a:off x="96625" y="1212175"/>
            <a:ext cx="4475400" cy="3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query {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player(id: 2) {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id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playerName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4" name="Google Shape;414;p49"/>
          <p:cNvSpPr txBox="1"/>
          <p:nvPr/>
        </p:nvSpPr>
        <p:spPr>
          <a:xfrm>
            <a:off x="4572025" y="1212175"/>
            <a:ext cx="4475400" cy="3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"data": {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"player": {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"id": 2,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"playerName": "Phil Mickelson"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15" name="Google Shape;415;p49"/>
          <p:cNvCxnSpPr/>
          <p:nvPr/>
        </p:nvCxnSpPr>
        <p:spPr>
          <a:xfrm>
            <a:off x="4599700" y="1009325"/>
            <a:ext cx="0" cy="405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0"/>
          <p:cNvSpPr txBox="1"/>
          <p:nvPr>
            <p:ph type="title"/>
          </p:nvPr>
        </p:nvSpPr>
        <p:spPr>
          <a:xfrm>
            <a:off x="96625" y="113563"/>
            <a:ext cx="42441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Graph?</a:t>
            </a:r>
            <a:endParaRPr/>
          </a:p>
        </p:txBody>
      </p:sp>
      <p:pic>
        <p:nvPicPr>
          <p:cNvPr id="421" name="Google Shape;42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4925" y="-152401"/>
            <a:ext cx="2212874" cy="1106425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50"/>
          <p:cNvSpPr txBox="1"/>
          <p:nvPr>
            <p:ph type="title"/>
          </p:nvPr>
        </p:nvSpPr>
        <p:spPr>
          <a:xfrm>
            <a:off x="327900" y="688075"/>
            <a:ext cx="8383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 Players Example with Related Data</a:t>
            </a:r>
            <a:endParaRPr sz="2400"/>
          </a:p>
        </p:txBody>
      </p:sp>
      <p:sp>
        <p:nvSpPr>
          <p:cNvPr id="423" name="Google Shape;423;p50"/>
          <p:cNvSpPr txBox="1"/>
          <p:nvPr/>
        </p:nvSpPr>
        <p:spPr>
          <a:xfrm>
            <a:off x="96625" y="1212175"/>
            <a:ext cx="2553000" cy="3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query {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player(id: 2) {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id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playerName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rounds {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roundDate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score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course {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courseName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4" name="Google Shape;424;p50"/>
          <p:cNvSpPr txBox="1"/>
          <p:nvPr/>
        </p:nvSpPr>
        <p:spPr>
          <a:xfrm>
            <a:off x="2649625" y="1212175"/>
            <a:ext cx="6397800" cy="3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25" name="Google Shape;425;p50"/>
          <p:cNvCxnSpPr/>
          <p:nvPr/>
        </p:nvCxnSpPr>
        <p:spPr>
          <a:xfrm>
            <a:off x="2649625" y="1212175"/>
            <a:ext cx="0" cy="405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1"/>
          <p:cNvSpPr txBox="1"/>
          <p:nvPr>
            <p:ph type="title"/>
          </p:nvPr>
        </p:nvSpPr>
        <p:spPr>
          <a:xfrm>
            <a:off x="96625" y="113563"/>
            <a:ext cx="42441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Graph?</a:t>
            </a:r>
            <a:endParaRPr/>
          </a:p>
        </p:txBody>
      </p:sp>
      <p:pic>
        <p:nvPicPr>
          <p:cNvPr id="431" name="Google Shape;43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4925" y="-152401"/>
            <a:ext cx="2212874" cy="1106425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51"/>
          <p:cNvSpPr txBox="1"/>
          <p:nvPr>
            <p:ph type="title"/>
          </p:nvPr>
        </p:nvSpPr>
        <p:spPr>
          <a:xfrm>
            <a:off x="327900" y="688075"/>
            <a:ext cx="8383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 Players Example with Related Data</a:t>
            </a:r>
            <a:endParaRPr sz="2400"/>
          </a:p>
        </p:txBody>
      </p:sp>
      <p:sp>
        <p:nvSpPr>
          <p:cNvPr id="433" name="Google Shape;433;p51"/>
          <p:cNvSpPr txBox="1"/>
          <p:nvPr/>
        </p:nvSpPr>
        <p:spPr>
          <a:xfrm>
            <a:off x="96625" y="1212175"/>
            <a:ext cx="2553000" cy="3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query {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player(id: 2) {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id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playerName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rounds {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roundDate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score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course {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courseName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4" name="Google Shape;434;p51"/>
          <p:cNvSpPr txBox="1"/>
          <p:nvPr/>
        </p:nvSpPr>
        <p:spPr>
          <a:xfrm>
            <a:off x="2649625" y="1212175"/>
            <a:ext cx="6397800" cy="3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"data": {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"player": {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"id": 2,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"playerName": "Phil Mickelson",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"rounds": [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{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"roundDate": "2019-09-01",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"score": 92,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"course": {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"courseName": "SunRiver Golf Club"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}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},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	...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]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35" name="Google Shape;435;p51"/>
          <p:cNvCxnSpPr/>
          <p:nvPr/>
        </p:nvCxnSpPr>
        <p:spPr>
          <a:xfrm>
            <a:off x="2649625" y="1212175"/>
            <a:ext cx="0" cy="405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96625" y="113563"/>
            <a:ext cx="42441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GraphQL?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96625" y="815675"/>
            <a:ext cx="4475400" cy="42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by a Facebook internal development team in 2012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●"/>
            </a:pPr>
            <a:r>
              <a:rPr lang="en">
                <a:solidFill>
                  <a:schemeClr val="accent6"/>
                </a:solidFill>
              </a:rPr>
              <a:t>GraphQL is a query language for APIs</a:t>
            </a:r>
            <a:endParaRPr>
              <a:solidFill>
                <a:schemeClr val="accent6"/>
              </a:solidFill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4925" y="-152401"/>
            <a:ext cx="2212874" cy="11064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4572000" y="815675"/>
            <a:ext cx="4475400" cy="42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Instead of multiple endpoints to retrieve data, a query is sent to one endpoint and the response only includes what was asked for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</a:rPr>
              <a:t>Query: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query {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    player(id: 1) {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        playerName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    }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}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</a:rPr>
              <a:t>Response:</a:t>
            </a:r>
            <a:endParaRPr b="1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    "data": {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        "player": {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            "playerName": "Phil Mickelson"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        }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    }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}</a:t>
            </a:r>
            <a:endParaRPr>
              <a:solidFill>
                <a:schemeClr val="accent6"/>
              </a:solidFill>
            </a:endParaRPr>
          </a:p>
        </p:txBody>
      </p:sp>
      <p:cxnSp>
        <p:nvCxnSpPr>
          <p:cNvPr id="88" name="Google Shape;88;p16"/>
          <p:cNvCxnSpPr/>
          <p:nvPr/>
        </p:nvCxnSpPr>
        <p:spPr>
          <a:xfrm>
            <a:off x="4534000" y="740025"/>
            <a:ext cx="7500" cy="434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2"/>
          <p:cNvSpPr txBox="1"/>
          <p:nvPr>
            <p:ph type="title"/>
          </p:nvPr>
        </p:nvSpPr>
        <p:spPr>
          <a:xfrm>
            <a:off x="96625" y="113563"/>
            <a:ext cx="42441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Migrate REST to GraphQL</a:t>
            </a:r>
            <a:endParaRPr/>
          </a:p>
        </p:txBody>
      </p:sp>
      <p:pic>
        <p:nvPicPr>
          <p:cNvPr id="441" name="Google Shape;44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4925" y="-152401"/>
            <a:ext cx="2212874" cy="1106425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52"/>
          <p:cNvSpPr txBox="1"/>
          <p:nvPr/>
        </p:nvSpPr>
        <p:spPr>
          <a:xfrm>
            <a:off x="96625" y="762000"/>
            <a:ext cx="8971200" cy="40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verage"/>
              <a:buChar char="-"/>
            </a:pPr>
            <a:r>
              <a:rPr lang="en"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It’s not too hard.</a:t>
            </a:r>
            <a:endParaRPr sz="24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verage"/>
              <a:buChar char="-"/>
            </a:pPr>
            <a:r>
              <a:rPr lang="en"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Cover that another time…</a:t>
            </a:r>
            <a:endParaRPr sz="24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3"/>
          <p:cNvSpPr txBox="1"/>
          <p:nvPr>
            <p:ph type="title"/>
          </p:nvPr>
        </p:nvSpPr>
        <p:spPr>
          <a:xfrm>
            <a:off x="96625" y="113563"/>
            <a:ext cx="42441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GraphQL Development Tools</a:t>
            </a:r>
            <a:endParaRPr/>
          </a:p>
        </p:txBody>
      </p:sp>
      <p:pic>
        <p:nvPicPr>
          <p:cNvPr id="448" name="Google Shape;44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4925" y="-152401"/>
            <a:ext cx="2212874" cy="1106425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53"/>
          <p:cNvSpPr txBox="1"/>
          <p:nvPr/>
        </p:nvSpPr>
        <p:spPr>
          <a:xfrm>
            <a:off x="286150" y="707700"/>
            <a:ext cx="8624100" cy="44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verage"/>
              <a:buChar char="●"/>
            </a:pPr>
            <a:r>
              <a:rPr b="1" lang="en" sz="2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Relay</a:t>
            </a:r>
            <a:r>
              <a:rPr lang="en" sz="2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- </a:t>
            </a:r>
            <a:r>
              <a:rPr lang="en" sz="2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 JavaScript framework for building data-driven React applications powered by GraphQL</a:t>
            </a:r>
            <a:endParaRPr sz="2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verage"/>
              <a:buChar char="●"/>
            </a:pPr>
            <a:r>
              <a:rPr b="1" lang="en" sz="2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Prisma</a:t>
            </a:r>
            <a:r>
              <a:rPr lang="en" sz="2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- </a:t>
            </a:r>
            <a:r>
              <a:rPr lang="en" sz="2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Prisma is a database abstraction layer that turns your databases into GraphQL APIs with CRUD operations and real time capabilities</a:t>
            </a:r>
            <a:endParaRPr sz="2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verage"/>
              <a:buChar char="●"/>
            </a:pPr>
            <a:r>
              <a:rPr b="1" lang="en" sz="2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Vue-GraphQL</a:t>
            </a:r>
            <a:r>
              <a:rPr lang="en" sz="2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- </a:t>
            </a:r>
            <a:r>
              <a:rPr lang="en" sz="2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 GraphQL client for the vue framework</a:t>
            </a:r>
            <a:endParaRPr sz="20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verage"/>
              <a:buChar char="●"/>
            </a:pPr>
            <a:r>
              <a:rPr b="1" lang="en" sz="2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GraphQL Editor</a:t>
            </a:r>
            <a:r>
              <a:rPr lang="en" sz="2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- </a:t>
            </a:r>
            <a:r>
              <a:rPr lang="en" sz="2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Build, manage and collaborate on your schema</a:t>
            </a:r>
            <a:endParaRPr sz="2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verage"/>
              <a:buChar char="●"/>
            </a:pPr>
            <a:r>
              <a:rPr b="1" lang="en" sz="2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GraphQL Playground</a:t>
            </a:r>
            <a:r>
              <a:rPr lang="en" sz="2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- </a:t>
            </a:r>
            <a:r>
              <a:rPr lang="en" sz="2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 GraphQL IDE for quick building and testing queries</a:t>
            </a:r>
            <a:endParaRPr sz="20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verage"/>
              <a:buChar char="●"/>
            </a:pPr>
            <a:r>
              <a:rPr b="1" lang="en" sz="2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GraphQL Voyager</a:t>
            </a:r>
            <a:r>
              <a:rPr lang="en" sz="2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- </a:t>
            </a:r>
            <a:r>
              <a:rPr lang="en" sz="2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Create a data relational view of your data using your GraphQL Schema</a:t>
            </a:r>
            <a:endParaRPr sz="2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verage"/>
              <a:buChar char="●"/>
            </a:pPr>
            <a:r>
              <a:rPr b="1" lang="en" sz="2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GraphQL Docs</a:t>
            </a:r>
            <a:r>
              <a:rPr lang="en" sz="2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- </a:t>
            </a:r>
            <a:r>
              <a:rPr lang="en" sz="2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 static documentation generator using your GraphQL Schema</a:t>
            </a:r>
            <a:endParaRPr sz="2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4"/>
          <p:cNvSpPr txBox="1"/>
          <p:nvPr>
            <p:ph type="title"/>
          </p:nvPr>
        </p:nvSpPr>
        <p:spPr>
          <a:xfrm>
            <a:off x="96625" y="113575"/>
            <a:ext cx="67584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Languages with </a:t>
            </a:r>
            <a:r>
              <a:rPr lang="en"/>
              <a:t>GraphQL </a:t>
            </a:r>
            <a:r>
              <a:rPr lang="en"/>
              <a:t>Implementations</a:t>
            </a:r>
            <a:endParaRPr/>
          </a:p>
        </p:txBody>
      </p:sp>
      <p:pic>
        <p:nvPicPr>
          <p:cNvPr id="455" name="Google Shape;45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4925" y="-152401"/>
            <a:ext cx="2212874" cy="1106425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54"/>
          <p:cNvSpPr txBox="1"/>
          <p:nvPr/>
        </p:nvSpPr>
        <p:spPr>
          <a:xfrm>
            <a:off x="325225" y="692975"/>
            <a:ext cx="89316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PHP</a:t>
            </a:r>
            <a:endParaRPr b="1"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rage"/>
              <a:buChar char="-"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Graphql-PHP : </a:t>
            </a:r>
            <a:r>
              <a:rPr lang="en">
                <a:solidFill>
                  <a:schemeClr val="accent3"/>
                </a:solidFill>
              </a:rPr>
              <a:t>https://github.com/webonyx/graphql-php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rage"/>
              <a:buChar char="-"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Graphql-Laravel</a:t>
            </a: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: </a:t>
            </a: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https://github.com/rebing/graphql-laravel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-"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GraphQLBundle (symfony)</a:t>
            </a: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: </a:t>
            </a: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https:/</a:t>
            </a:r>
            <a:r>
              <a:rPr b="1"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/github.com/overblog/GraphQLBundle</a:t>
            </a:r>
            <a:endParaRPr b="1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Node</a:t>
            </a:r>
            <a:endParaRPr b="1"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rage"/>
              <a:buChar char="-"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GraphQL-Yoga : </a:t>
            </a: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https://github.com/prisma/graphql-yoga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rage"/>
              <a:buChar char="-"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Apollo-Server : </a:t>
            </a: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https://github</a:t>
            </a:r>
            <a:r>
              <a:rPr b="1"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.com/apollographql/apollo-server/tree/master/packages/apollo-server-express</a:t>
            </a:r>
            <a:endParaRPr b="1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Python</a:t>
            </a:r>
            <a:endParaRPr b="1"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rage"/>
              <a:buChar char="-"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Graphene : </a:t>
            </a: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https</a:t>
            </a:r>
            <a:r>
              <a:rPr b="1"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://github.com/graphql-python/graphene</a:t>
            </a:r>
            <a:endParaRPr b="1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Perl</a:t>
            </a:r>
            <a:endParaRPr b="1"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rage"/>
              <a:buChar char="-"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GraphQL-Perl : </a:t>
            </a: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https://github.com/</a:t>
            </a:r>
            <a:r>
              <a:rPr b="1"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graphql-perl/graphql-perl</a:t>
            </a:r>
            <a:endParaRPr b="1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GoLang</a:t>
            </a:r>
            <a:endParaRPr b="1"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rage"/>
              <a:buChar char="-"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GraphQL-Go : </a:t>
            </a: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https://gith</a:t>
            </a:r>
            <a:r>
              <a:rPr b="1"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ub.com/graphql-go/graphql</a:t>
            </a:r>
            <a:endParaRPr b="1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5"/>
          <p:cNvSpPr txBox="1"/>
          <p:nvPr>
            <p:ph type="title"/>
          </p:nvPr>
        </p:nvSpPr>
        <p:spPr>
          <a:xfrm>
            <a:off x="96625" y="113563"/>
            <a:ext cx="42441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Demo</a:t>
            </a:r>
            <a:endParaRPr/>
          </a:p>
        </p:txBody>
      </p:sp>
      <p:pic>
        <p:nvPicPr>
          <p:cNvPr id="462" name="Google Shape;46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4925" y="-152401"/>
            <a:ext cx="2212874" cy="1106425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55"/>
          <p:cNvSpPr txBox="1"/>
          <p:nvPr/>
        </p:nvSpPr>
        <p:spPr>
          <a:xfrm>
            <a:off x="242450" y="1065075"/>
            <a:ext cx="8745600" cy="3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The demo is a Golf players round tracker using GraphQL. You can add players, golf rounds, and courses.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Once the Demo is up and running you can use either the playground or postman to query and mutate the database.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GitHub Location: https://github.com/unitiweb/golf-players-graphql-demo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The instructions to get the demo up and running are in the README.md file.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6"/>
          <p:cNvSpPr txBox="1"/>
          <p:nvPr>
            <p:ph type="ctrTitle"/>
          </p:nvPr>
        </p:nvSpPr>
        <p:spPr>
          <a:xfrm>
            <a:off x="141225" y="1880225"/>
            <a:ext cx="8904600" cy="85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Let's</a:t>
            </a:r>
            <a:r>
              <a:rPr lang="en"/>
              <a:t> Look at the Demo ;-)</a:t>
            </a:r>
            <a:endParaRPr/>
          </a:p>
        </p:txBody>
      </p:sp>
      <p:pic>
        <p:nvPicPr>
          <p:cNvPr id="469" name="Google Shape;46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4513" y="334475"/>
            <a:ext cx="1334975" cy="133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57"/>
          <p:cNvSpPr txBox="1"/>
          <p:nvPr>
            <p:ph type="ctrTitle"/>
          </p:nvPr>
        </p:nvSpPr>
        <p:spPr>
          <a:xfrm>
            <a:off x="141225" y="1880225"/>
            <a:ext cx="8904600" cy="85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</a:t>
            </a:r>
            <a:endParaRPr/>
          </a:p>
        </p:txBody>
      </p:sp>
      <p:sp>
        <p:nvSpPr>
          <p:cNvPr id="475" name="Google Shape;475;p57"/>
          <p:cNvSpPr txBox="1"/>
          <p:nvPr>
            <p:ph idx="1" type="subTitle"/>
          </p:nvPr>
        </p:nvSpPr>
        <p:spPr>
          <a:xfrm>
            <a:off x="141225" y="2863775"/>
            <a:ext cx="8844900" cy="15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FFFFFF"/>
                </a:solidFill>
              </a:rPr>
              <a:t>?</a:t>
            </a:r>
            <a:endParaRPr b="1" sz="9600">
              <a:solidFill>
                <a:srgbClr val="FFFFFF"/>
              </a:solidFill>
            </a:endParaRPr>
          </a:p>
        </p:txBody>
      </p:sp>
      <p:pic>
        <p:nvPicPr>
          <p:cNvPr id="476" name="Google Shape;476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4513" y="334475"/>
            <a:ext cx="1334975" cy="133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96625" y="113563"/>
            <a:ext cx="42441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GraphQL?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96625" y="815675"/>
            <a:ext cx="4475400" cy="42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by a Facebook internal development team in 2012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GraphQL is a query language for APIs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●"/>
            </a:pPr>
            <a:r>
              <a:rPr lang="en">
                <a:solidFill>
                  <a:schemeClr val="accent6"/>
                </a:solidFill>
              </a:rPr>
              <a:t>Based on the idea of Schemas</a:t>
            </a:r>
            <a:endParaRPr>
              <a:solidFill>
                <a:schemeClr val="accent6"/>
              </a:solidFill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4925" y="-152401"/>
            <a:ext cx="2212874" cy="11064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/>
        </p:nvSpPr>
        <p:spPr>
          <a:xfrm>
            <a:off x="4572000" y="815675"/>
            <a:ext cx="4475400" cy="42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The center of any GraphQL implementation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Defines the way the data is structured with object types and fields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Describes the </a:t>
            </a:r>
            <a:r>
              <a:rPr lang="en">
                <a:solidFill>
                  <a:schemeClr val="accent6"/>
                </a:solidFill>
              </a:rPr>
              <a:t>functionality</a:t>
            </a:r>
            <a:r>
              <a:rPr lang="en">
                <a:solidFill>
                  <a:schemeClr val="accent6"/>
                </a:solidFill>
              </a:rPr>
              <a:t> available to the clients that connect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Creates the relationships between types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Handles the data input validation for querying and mutating data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Large schemas can be broken down into smaller more </a:t>
            </a:r>
            <a:r>
              <a:rPr lang="en">
                <a:solidFill>
                  <a:schemeClr val="accent6"/>
                </a:solidFill>
              </a:rPr>
              <a:t>manageable</a:t>
            </a:r>
            <a:r>
              <a:rPr lang="en">
                <a:solidFill>
                  <a:schemeClr val="accent6"/>
                </a:solidFill>
              </a:rPr>
              <a:t> and scoped schemas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  <p:cxnSp>
        <p:nvCxnSpPr>
          <p:cNvPr id="97" name="Google Shape;97;p17"/>
          <p:cNvCxnSpPr/>
          <p:nvPr/>
        </p:nvCxnSpPr>
        <p:spPr>
          <a:xfrm>
            <a:off x="4534000" y="740025"/>
            <a:ext cx="7500" cy="434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96625" y="113563"/>
            <a:ext cx="42441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GraphQL?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96625" y="815675"/>
            <a:ext cx="4475400" cy="42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by a Facebook internal development team in 2012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GraphQL is a query language for APIs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Based on the idea of Schemas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●"/>
            </a:pPr>
            <a:r>
              <a:rPr lang="en">
                <a:solidFill>
                  <a:schemeClr val="accent6"/>
                </a:solidFill>
              </a:rPr>
              <a:t>Gives clients the power to ask for exactly what they need and nothing more</a:t>
            </a:r>
            <a:endParaRPr>
              <a:solidFill>
                <a:schemeClr val="accent6"/>
              </a:solidFill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4925" y="-152401"/>
            <a:ext cx="2212874" cy="1106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/>
        </p:nvSpPr>
        <p:spPr>
          <a:xfrm>
            <a:off x="4572000" y="815675"/>
            <a:ext cx="4475400" cy="42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Clients have the power to only ask for what they need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Only the fields and related data objects in the query are returned.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Allows to get multiple related data objects with one request saving on the amount of api calls required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Server only has to process the data asked for, so if a more costly calculation is part of the data object the server only needs to make that calculation if requested.</a:t>
            </a:r>
            <a:endParaRPr>
              <a:solidFill>
                <a:schemeClr val="accent6"/>
              </a:solidFill>
            </a:endParaRPr>
          </a:p>
        </p:txBody>
      </p:sp>
      <p:cxnSp>
        <p:nvCxnSpPr>
          <p:cNvPr id="106" name="Google Shape;106;p18"/>
          <p:cNvCxnSpPr/>
          <p:nvPr/>
        </p:nvCxnSpPr>
        <p:spPr>
          <a:xfrm>
            <a:off x="4534000" y="740025"/>
            <a:ext cx="7500" cy="434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96625" y="113563"/>
            <a:ext cx="42441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GraphQL?</a:t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96625" y="815675"/>
            <a:ext cx="4475400" cy="42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by a Facebook internal development team in 2012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GraphQL is a query language for APIs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Based on the idea of Schemas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Gives clients the power to ask for exactly what they need and nothing more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●"/>
            </a:pPr>
            <a:r>
              <a:rPr lang="en">
                <a:solidFill>
                  <a:schemeClr val="accent6"/>
                </a:solidFill>
              </a:rPr>
              <a:t>Makes it easier to evolve APIs over time</a:t>
            </a:r>
            <a:endParaRPr>
              <a:solidFill>
                <a:schemeClr val="accent6"/>
              </a:solidFill>
            </a:endParaRPr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4925" y="-152401"/>
            <a:ext cx="2212874" cy="1106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/>
        </p:nvSpPr>
        <p:spPr>
          <a:xfrm>
            <a:off x="4572000" y="815675"/>
            <a:ext cx="4475400" cy="42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</a:rPr>
              <a:t>GraphQL Schema makes it easy to visualize your data structures which in turn minimize accidental breaking changes</a:t>
            </a:r>
            <a:endParaRPr sz="12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</a:rPr>
              <a:t>Adding fields or relationships to types won’t break the original </a:t>
            </a:r>
            <a:r>
              <a:rPr lang="en" sz="1200">
                <a:solidFill>
                  <a:schemeClr val="accent6"/>
                </a:solidFill>
              </a:rPr>
              <a:t>functionality</a:t>
            </a:r>
            <a:r>
              <a:rPr lang="en" sz="1200">
                <a:solidFill>
                  <a:schemeClr val="accent6"/>
                </a:solidFill>
              </a:rPr>
              <a:t>.</a:t>
            </a:r>
            <a:endParaRPr sz="12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</a:rPr>
              <a:t>You can evolve your API without versioning</a:t>
            </a:r>
            <a:endParaRPr sz="12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</a:rPr>
              <a:t>Continuous Evolution</a:t>
            </a:r>
            <a:endParaRPr b="1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accent6"/>
                </a:solidFill>
              </a:rPr>
              <a:t>API evolution is the concept of striving to maintain the “I” in API, the request/response body, query parameters, general functionality, etc., only breaking them when you absolutely, absolutely, have to.</a:t>
            </a:r>
            <a:endParaRPr i="1" sz="1200">
              <a:solidFill>
                <a:schemeClr val="accent6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</a:rPr>
              <a:t>Phil Sturgeon</a:t>
            </a:r>
            <a:endParaRPr sz="12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</a:endParaRPr>
          </a:p>
        </p:txBody>
      </p:sp>
      <p:cxnSp>
        <p:nvCxnSpPr>
          <p:cNvPr id="115" name="Google Shape;115;p19"/>
          <p:cNvCxnSpPr/>
          <p:nvPr/>
        </p:nvCxnSpPr>
        <p:spPr>
          <a:xfrm>
            <a:off x="4534000" y="740025"/>
            <a:ext cx="7500" cy="434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96625" y="113563"/>
            <a:ext cx="42441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is Using GraphQL?</a:t>
            </a:r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4925" y="-152401"/>
            <a:ext cx="2212874" cy="1106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/>
          <p:nvPr/>
        </p:nvSpPr>
        <p:spPr>
          <a:xfrm>
            <a:off x="96625" y="808050"/>
            <a:ext cx="8971200" cy="4266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0075" y="865688"/>
            <a:ext cx="2254775" cy="1547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78725" y="3134800"/>
            <a:ext cx="2961340" cy="57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06116" y="1350250"/>
            <a:ext cx="1609376" cy="145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025" y="709738"/>
            <a:ext cx="1653875" cy="81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51150" y="1118291"/>
            <a:ext cx="1653876" cy="868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374888" y="1879975"/>
            <a:ext cx="1931000" cy="193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88350" y="3234091"/>
            <a:ext cx="1775975" cy="92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071206" y="3346419"/>
            <a:ext cx="1700625" cy="102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552375" y="3709300"/>
            <a:ext cx="1898075" cy="127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315732" y="1118288"/>
            <a:ext cx="1283743" cy="761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10462" y="4054618"/>
            <a:ext cx="2254756" cy="92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96625" y="113563"/>
            <a:ext cx="42441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GraphQL?</a:t>
            </a:r>
            <a:endParaRPr/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4925" y="-152401"/>
            <a:ext cx="2212874" cy="1106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0" name="Google Shape;140;p21"/>
          <p:cNvCxnSpPr/>
          <p:nvPr/>
        </p:nvCxnSpPr>
        <p:spPr>
          <a:xfrm>
            <a:off x="4534000" y="740025"/>
            <a:ext cx="7500" cy="434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