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Average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58F809-5555-4CD7-B4A3-235289DD6169}">
  <a:tblStyle styleId="{0A58F809-5555-4CD7-B4A3-235289DD6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Oswald-regular.fntdata"/><Relationship Id="rId52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83d6012f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83d6012f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83d6012f_0_2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83d6012f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83d6012f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83d6012f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83d6012f_0_2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83d6012f_0_2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83d6012f_0_2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83d6012f_0_2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83d6012f_0_2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83d6012f_0_2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83d6012f_0_2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83d6012f_0_2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83d6012f_0_3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83d6012f_0_3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83d6012f_0_3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83d6012f_0_3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83d6012f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83d6012f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83d6012f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83d6012f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83d6012f_0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83d6012f_0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83d6012f_0_2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83d6012f_0_2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83d6012f_0_2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83d6012f_0_2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83d6012f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83d6012f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83d6012f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83d6012f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83d6012f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83d6012f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83d6012f_0_2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83d6012f_0_2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83d6012f_0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83d6012f_0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283d6012f_0_2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283d6012f_0_2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83d6012f_0_2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83d6012f_0_2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283d6012f_0_2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283d6012f_0_2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83d6012f_0_2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83d6012f_0_2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283d6012f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283d6012f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283d6012f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283d6012f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283d6012f_0_2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283d6012f_0_2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283d6012f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283d6012f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283d6012f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283d6012f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283d6012f_0_2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283d6012f_0_2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283d6012f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283d6012f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283d6012f_0_2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283d6012f_0_2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283d6012f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283d6012f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283d6012f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283d6012f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83d6012f_0_2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83d6012f_0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83d6012f_0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83d6012f_0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283d6012f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283d6012f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283d6012f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283d6012f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283d6012f_0_2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283d6012f_0_2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283d6012f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283d6012f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283d6012f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283d6012f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83d6012f_0_2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83d6012f_0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96490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96490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83d6012f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83d6012f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83d6012f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83d6012f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83d6012f_0_2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83d6012f_0_2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6.jpg"/><Relationship Id="rId13" Type="http://schemas.openxmlformats.org/officeDocument/2006/relationships/image" Target="../media/image7.pn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1225" y="3092375"/>
            <a:ext cx="88449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GraphQL : Why Use GraphQL : GraphQL vs Rest :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Who Uses GraphQL : GraphQL Development Tools : Working Demo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2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is fast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You only request the data you need.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Any data fields with more overhead are only requested when they are needed. 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Only the relationship data that has been requested is returned.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Getting the related data you need in one call saving you the many </a:t>
            </a:r>
            <a:r>
              <a:rPr lang="en">
                <a:solidFill>
                  <a:schemeClr val="accent6"/>
                </a:solidFill>
              </a:rPr>
              <a:t>API</a:t>
            </a:r>
            <a:r>
              <a:rPr lang="en">
                <a:solidFill>
                  <a:schemeClr val="accent6"/>
                </a:solidFill>
              </a:rPr>
              <a:t> requests normally required to get the data needed.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Instead of the server deciding what to send back the client makes the decision.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/>
              <a:t>GraphQL</a:t>
            </a:r>
            <a:r>
              <a:rPr lang="en"/>
              <a:t>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</a:t>
            </a:r>
            <a:r>
              <a:rPr lang="en"/>
              <a:t> </a:t>
            </a:r>
            <a:r>
              <a:rPr b="1" lang="en">
                <a:solidFill>
                  <a:srgbClr val="FFFFFF"/>
                </a:solidFill>
              </a:rPr>
              <a:t>is flexible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4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Probably it’s biggest advantage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Ask only for what you need and only get back what you ask for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Desktop or Web Apps with larger screens may want to load more data since there is more screen </a:t>
            </a:r>
            <a:r>
              <a:rPr lang="en">
                <a:solidFill>
                  <a:schemeClr val="accent6"/>
                </a:solidFill>
              </a:rPr>
              <a:t>real estate</a:t>
            </a:r>
            <a:r>
              <a:rPr lang="en">
                <a:solidFill>
                  <a:schemeClr val="accent6"/>
                </a:solidFill>
              </a:rPr>
              <a:t> to use.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While the Mobile Apps have much smaller screens and can only display the basic data.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The server only has to do the minimal amount of processing to satisfy the specific platform.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flexible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is easy to use and easy to maintain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5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New data fields and relational data can be added without introducing a breaking change.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Simply add the field to the schema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May not even have to modify the resolver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For relational data simply add an object resolver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Everything will work just as before. The new fields and data can then be implemented in the client as needed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flexible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easy to use and easy to maintain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has native support for subscriptions (PubSub)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With graphql subscriptions are easy and built-in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 resolvers much as you would in your other query and mutation resolvers.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</a:rPr>
              <a:t>(the demo has an example of this in action)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</a:t>
            </a:r>
            <a:r>
              <a:rPr lang="en"/>
              <a:t>?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528350" y="2187150"/>
            <a:ext cx="6087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GraphQL uses three types of operations (or query types): Query, Mutation, and Subscription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Query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4572000" y="663275"/>
            <a:ext cx="4475400" cy="4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query type is used to retrieve information from the API.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example gets the player with id of 1 and returns some player fields, a list of rounds, and course data.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1)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Mutation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9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Mutation queries are used to “mutate” the data. This replaces the create, update, and delete operations of a REST API.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example creates a player and sets the playerName.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mutation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addPlayer (playerName: "Jimi Hendrix"){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id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playerName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Subscription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0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Subscriptions allow the client so subscribe to a channel. When there is an update that pu</a:t>
            </a:r>
            <a:r>
              <a:rPr lang="en">
                <a:solidFill>
                  <a:schemeClr val="accent6"/>
                </a:solidFill>
              </a:rPr>
              <a:t>blishes to the subscription the client will be notified.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The client also has the ability to choose what will be returned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roundUpdated(roundId: 1)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roundDate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player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playerName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Resolvers </a:t>
            </a:r>
            <a:r>
              <a:rPr lang="en"/>
              <a:t>(not an operation, but worth mentioning here)</a:t>
            </a:r>
            <a:endParaRPr b="1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1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Resolvers are not operations, but they are the part that makes the operations functional.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It doesn’t matter if it’s a Query or Mutation it is backed by a Resolver.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 Resolver is basically the function that is called when the operation is called.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data needed for the Resolver to do its job is injected into the function.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function(parent, args, ctx, info) =&gt;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 Do work here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 Examples shown in demo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3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3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4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34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5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35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61" name="Google Shape;261;p35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6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36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7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37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8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8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39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39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40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Self Documenting: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40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1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{0A58F809-5555-4CD7-B4A3-235289DD6169}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Self Documenting: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File Uploads: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no*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41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315" name="Google Shape;315;p41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Created by a Facebook internal development team in 2012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72000" y="663275"/>
            <a:ext cx="44754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Created by: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Nick Schrock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Dan Schafer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Lee Byron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Open-Sourced in 2015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 November 2018 the GraphQL Project was moved to the newly-established GraphQL foundation hosted by the non-profit Linux Foundation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</a:t>
            </a:r>
            <a:r>
              <a:rPr lang="en"/>
              <a:t>?</a:t>
            </a:r>
            <a:endParaRPr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74" name="Google Shape;374;p47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75" name="Google Shape;375;p47"/>
          <p:cNvSpPr/>
          <p:nvPr/>
        </p:nvSpPr>
        <p:spPr>
          <a:xfrm>
            <a:off x="5698775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76" name="Google Shape;376;p47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6948550" y="3637150"/>
            <a:ext cx="1325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handicap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87" name="Google Shape;3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8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89" name="Google Shape;389;p48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91" name="Google Shape;391;p48"/>
          <p:cNvSpPr/>
          <p:nvPr/>
        </p:nvSpPr>
        <p:spPr>
          <a:xfrm>
            <a:off x="5698775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92" name="Google Shape;392;p48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cxnSp>
        <p:nvCxnSpPr>
          <p:cNvPr id="393" name="Google Shape;393;p48"/>
          <p:cNvCxnSpPr>
            <a:stCxn id="388" idx="3"/>
            <a:endCxn id="390" idx="7"/>
          </p:cNvCxnSpPr>
          <p:nvPr/>
        </p:nvCxnSpPr>
        <p:spPr>
          <a:xfrm flipH="1">
            <a:off x="3101279" y="1161821"/>
            <a:ext cx="3888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8"/>
          <p:cNvCxnSpPr>
            <a:stCxn id="390" idx="6"/>
            <a:endCxn id="389" idx="2"/>
          </p:cNvCxnSpPr>
          <p:nvPr/>
        </p:nvCxnSpPr>
        <p:spPr>
          <a:xfrm>
            <a:off x="3263400" y="2358200"/>
            <a:ext cx="24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8"/>
          <p:cNvCxnSpPr>
            <a:stCxn id="388" idx="5"/>
            <a:endCxn id="389" idx="1"/>
          </p:cNvCxnSpPr>
          <p:nvPr/>
        </p:nvCxnSpPr>
        <p:spPr>
          <a:xfrm>
            <a:off x="4272421" y="1161821"/>
            <a:ext cx="15885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8"/>
          <p:cNvCxnSpPr>
            <a:stCxn id="389" idx="4"/>
            <a:endCxn id="391" idx="0"/>
          </p:cNvCxnSpPr>
          <p:nvPr/>
        </p:nvCxnSpPr>
        <p:spPr>
          <a:xfrm>
            <a:off x="6251975" y="2911350"/>
            <a:ext cx="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8"/>
          <p:cNvCxnSpPr>
            <a:stCxn id="390" idx="4"/>
            <a:endCxn id="392" idx="0"/>
          </p:cNvCxnSpPr>
          <p:nvPr/>
        </p:nvCxnSpPr>
        <p:spPr>
          <a:xfrm>
            <a:off x="2710200" y="2911400"/>
            <a:ext cx="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8"/>
          <p:cNvCxnSpPr>
            <a:stCxn id="392" idx="6"/>
            <a:endCxn id="391" idx="2"/>
          </p:cNvCxnSpPr>
          <p:nvPr/>
        </p:nvCxnSpPr>
        <p:spPr>
          <a:xfrm>
            <a:off x="3263400" y="4001050"/>
            <a:ext cx="24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8"/>
          <p:cNvCxnSpPr>
            <a:endCxn id="389" idx="3"/>
          </p:cNvCxnSpPr>
          <p:nvPr/>
        </p:nvCxnSpPr>
        <p:spPr>
          <a:xfrm flipH="1" rot="10800000">
            <a:off x="3210304" y="2749321"/>
            <a:ext cx="26505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8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2" name="Google Shape;402;p48"/>
          <p:cNvSpPr txBox="1"/>
          <p:nvPr/>
        </p:nvSpPr>
        <p:spPr>
          <a:xfrm>
            <a:off x="6948550" y="3637150"/>
            <a:ext cx="1325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handicap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10" name="Google Shape;4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 txBox="1"/>
          <p:nvPr>
            <p:ph type="title"/>
          </p:nvPr>
        </p:nvSpPr>
        <p:spPr>
          <a:xfrm>
            <a:off x="327900" y="688075"/>
            <a:ext cx="4012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</a:t>
            </a:r>
            <a:endParaRPr sz="2400"/>
          </a:p>
        </p:txBody>
      </p:sp>
      <p:sp>
        <p:nvSpPr>
          <p:cNvPr id="412" name="Google Shape;412;p49"/>
          <p:cNvSpPr txBox="1"/>
          <p:nvPr/>
        </p:nvSpPr>
        <p:spPr>
          <a:xfrm>
            <a:off x="966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45720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p49"/>
          <p:cNvCxnSpPr/>
          <p:nvPr/>
        </p:nvCxnSpPr>
        <p:spPr>
          <a:xfrm>
            <a:off x="4599700" y="100932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20" name="Google Shape;4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0"/>
          <p:cNvSpPr txBox="1"/>
          <p:nvPr>
            <p:ph type="title"/>
          </p:nvPr>
        </p:nvSpPr>
        <p:spPr>
          <a:xfrm>
            <a:off x="327900" y="688075"/>
            <a:ext cx="4012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</a:t>
            </a:r>
            <a:endParaRPr sz="2400"/>
          </a:p>
        </p:txBody>
      </p:sp>
      <p:sp>
        <p:nvSpPr>
          <p:cNvPr id="422" name="Google Shape;422;p50"/>
          <p:cNvSpPr txBox="1"/>
          <p:nvPr/>
        </p:nvSpPr>
        <p:spPr>
          <a:xfrm>
            <a:off x="966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45720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"data":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"player":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"playerName": "Phil Mickelson"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4" name="Google Shape;424;p50"/>
          <p:cNvCxnSpPr/>
          <p:nvPr/>
        </p:nvCxnSpPr>
        <p:spPr>
          <a:xfrm>
            <a:off x="4599700" y="100932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30" name="Google Shape;4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>
            <p:ph type="title"/>
          </p:nvPr>
        </p:nvSpPr>
        <p:spPr>
          <a:xfrm>
            <a:off x="327900" y="688075"/>
            <a:ext cx="8383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 with Related Data</a:t>
            </a:r>
            <a:endParaRPr sz="2400"/>
          </a:p>
        </p:txBody>
      </p:sp>
      <p:sp>
        <p:nvSpPr>
          <p:cNvPr id="432" name="Google Shape;432;p51"/>
          <p:cNvSpPr txBox="1"/>
          <p:nvPr/>
        </p:nvSpPr>
        <p:spPr>
          <a:xfrm>
            <a:off x="96625" y="1212175"/>
            <a:ext cx="25530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2649625" y="1212175"/>
            <a:ext cx="6397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4" name="Google Shape;434;p51"/>
          <p:cNvCxnSpPr/>
          <p:nvPr/>
        </p:nvCxnSpPr>
        <p:spPr>
          <a:xfrm>
            <a:off x="2649625" y="121217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GraphQL is a query language for APIs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Instead of multiple endpoints to retrieve data, a query is sent to one endpoint and the response only includes what was asked for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Query: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query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player(id: 1)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playerName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Response: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"data":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"player":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    "playerName": "Phil Mickelson"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40" name="Google Shape;4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2"/>
          <p:cNvSpPr txBox="1"/>
          <p:nvPr>
            <p:ph type="title"/>
          </p:nvPr>
        </p:nvSpPr>
        <p:spPr>
          <a:xfrm>
            <a:off x="327900" y="688075"/>
            <a:ext cx="8383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 with Related Data</a:t>
            </a:r>
            <a:endParaRPr sz="2400"/>
          </a:p>
        </p:txBody>
      </p:sp>
      <p:sp>
        <p:nvSpPr>
          <p:cNvPr id="442" name="Google Shape;442;p52"/>
          <p:cNvSpPr txBox="1"/>
          <p:nvPr/>
        </p:nvSpPr>
        <p:spPr>
          <a:xfrm>
            <a:off x="96625" y="1212175"/>
            <a:ext cx="25530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2649625" y="1212175"/>
            <a:ext cx="6397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"data":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"player":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"playerName": "Phil Mickelson",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"rounds": [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"roundDate": "2019-09-01",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"score": 92,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"course":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"courseName": "SunRiver Golf Club"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	...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52"/>
          <p:cNvCxnSpPr/>
          <p:nvPr/>
        </p:nvCxnSpPr>
        <p:spPr>
          <a:xfrm>
            <a:off x="2649625" y="121217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Development Tools</a:t>
            </a:r>
            <a:endParaRPr/>
          </a:p>
        </p:txBody>
      </p:sp>
      <p:pic>
        <p:nvPicPr>
          <p:cNvPr id="450" name="Google Shape;4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 txBox="1"/>
          <p:nvPr/>
        </p:nvSpPr>
        <p:spPr>
          <a:xfrm>
            <a:off x="286150" y="707700"/>
            <a:ext cx="8624100" cy="4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Relay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JavaScript framework for building data-driven React applications powered by GraphQL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Prisma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Prisma is a database abstraction layer that turns your databases into GraphQL APIs with CRUD operations and real time capabilities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Vue-GraphQL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GraphQL client for the vue framework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Editor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Build, manage and collaborate on your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Playground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GraphQL IDE for quick building and testing queries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Voyager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 a data relational view of your data using your GraphQL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Docs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static documentation generator using your GraphQL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96625" y="113575"/>
            <a:ext cx="67584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with </a:t>
            </a:r>
            <a:r>
              <a:rPr lang="en"/>
              <a:t>GraphQL </a:t>
            </a:r>
            <a:r>
              <a:rPr lang="en"/>
              <a:t>Implementations</a:t>
            </a:r>
            <a:endParaRPr/>
          </a:p>
        </p:txBody>
      </p:sp>
      <p:pic>
        <p:nvPicPr>
          <p:cNvPr id="457" name="Google Shape;4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4"/>
          <p:cNvSpPr txBox="1"/>
          <p:nvPr/>
        </p:nvSpPr>
        <p:spPr>
          <a:xfrm>
            <a:off x="325225" y="692975"/>
            <a:ext cx="8931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PHP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Graphql-PHP : </a:t>
            </a:r>
            <a:r>
              <a:rPr lang="en">
                <a:solidFill>
                  <a:schemeClr val="accent3"/>
                </a:solidFill>
              </a:rPr>
              <a:t>https://github.com/webonyx/graphql-php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Graphql-Laravel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https://github.com/rebing/graphql-laravel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GraphQLBundle (symfony)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/github.com/overblog/GraphQLBundle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Node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GraphQL-Yoga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https://github.com/prisma/graphql-yoga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Apollo-Server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.com/apollographql/apollo-server/tree/master/packages/apollo-server-express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Python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Graphene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://github.com/graphql-python/graphene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Perl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GraphQL-Perl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graphql-perl/graphql-perl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GoLang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GraphQL-Go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ub.com/graphql-go/graphql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Demo</a:t>
            </a:r>
            <a:endParaRPr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242450" y="1065075"/>
            <a:ext cx="87456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demo is a Golf players round tracker using GraphQL. You can add players, golf rounds, and courses.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Once the Demo is up and running you can use either the playground or postman to query and mutate the database.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 Location: https://github.com/unitiweb/golf-players-graphql-demo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instructions to get the demo up and running are in the README.md file.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Look at the Demo ;-)</a:t>
            </a:r>
            <a:endParaRPr/>
          </a:p>
        </p:txBody>
      </p:sp>
      <p:pic>
        <p:nvPicPr>
          <p:cNvPr id="471" name="Google Shape;4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sp>
        <p:nvSpPr>
          <p:cNvPr id="477" name="Google Shape;477;p57"/>
          <p:cNvSpPr txBox="1"/>
          <p:nvPr>
            <p:ph idx="1" type="subTitle"/>
          </p:nvPr>
        </p:nvSpPr>
        <p:spPr>
          <a:xfrm>
            <a:off x="141225" y="2863775"/>
            <a:ext cx="8844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?</a:t>
            </a:r>
            <a:endParaRPr b="1" sz="9600">
              <a:solidFill>
                <a:srgbClr val="FFFFFF"/>
              </a:solidFill>
            </a:endParaRPr>
          </a:p>
        </p:txBody>
      </p:sp>
      <p:pic>
        <p:nvPicPr>
          <p:cNvPr id="478" name="Google Shape;4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Based on the idea of Schemas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center of any GraphQL implementation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Defines the way the data is structured with object types and fields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Describes the </a:t>
            </a:r>
            <a:r>
              <a:rPr lang="en">
                <a:solidFill>
                  <a:schemeClr val="accent6"/>
                </a:solidFill>
              </a:rPr>
              <a:t>functionality</a:t>
            </a:r>
            <a:r>
              <a:rPr lang="en">
                <a:solidFill>
                  <a:schemeClr val="accent6"/>
                </a:solidFill>
              </a:rPr>
              <a:t> available to the clients that connect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Creates the relationships between types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Handles the data input validation for querying and mutating data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Large schemas can be broken down into smaller more </a:t>
            </a:r>
            <a:r>
              <a:rPr lang="en">
                <a:solidFill>
                  <a:schemeClr val="accent6"/>
                </a:solidFill>
              </a:rPr>
              <a:t>manageable</a:t>
            </a:r>
            <a:r>
              <a:rPr lang="en">
                <a:solidFill>
                  <a:schemeClr val="accent6"/>
                </a:solidFill>
              </a:rPr>
              <a:t> and scoped schemas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Based on the idea of Schemas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type Query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healthCheck: Message!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type Mutation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addPlayer(playerName: String!): Player!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type Message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code: String!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message: String!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type Player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id: Int!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playerName: String!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idea of Schemas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Gives clients the power to ask for exactly what they need and nothing more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Clients have the power to only ask for what they need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Only the fields and related data objects in the query are returned.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Allows to get multiple related data objects with one request saving on the amount of api calls required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Server only has to process the data asked for, so if a more costly calculation is part of the data object the server only needs to make that calculation if requested.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idea of Schemas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clients the power to ask for exactly what they need and nothing more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Makes it easier to evolve APIs over time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GraphQL Schema makes it easy to visualize your data structures which in turn minimize accidental breaking changes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Adding fields or relationships to types won’t break the original </a:t>
            </a:r>
            <a:r>
              <a:rPr lang="en" sz="1200">
                <a:solidFill>
                  <a:schemeClr val="accent6"/>
                </a:solidFill>
              </a:rPr>
              <a:t>functionality</a:t>
            </a:r>
            <a:r>
              <a:rPr lang="en" sz="1200">
                <a:solidFill>
                  <a:schemeClr val="accent6"/>
                </a:solidFill>
              </a:rPr>
              <a:t>.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You can evolve your API without versioning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Continuous Evolution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6"/>
                </a:solidFill>
              </a:rPr>
              <a:t>API evolution is the concept of striving to maintain the “I” in API, the request/response body, query parameters, general functionality, etc., only breaking them when you absolutely, absolutely, have to.</a:t>
            </a:r>
            <a:endParaRPr i="1" sz="1200">
              <a:solidFill>
                <a:schemeClr val="accent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Phil Sturgeon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Using GraphQL?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96625" y="808050"/>
            <a:ext cx="8971200" cy="42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75" y="865688"/>
            <a:ext cx="2254775" cy="154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25" y="3134800"/>
            <a:ext cx="2961340" cy="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116" y="1350250"/>
            <a:ext cx="1609376" cy="1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025" y="709738"/>
            <a:ext cx="1653875" cy="8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1150" y="1118291"/>
            <a:ext cx="1653876" cy="86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4888" y="1879975"/>
            <a:ext cx="1931000" cy="19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350" y="3234091"/>
            <a:ext cx="1775975" cy="9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1206" y="3346419"/>
            <a:ext cx="1700625" cy="10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52375" y="3709300"/>
            <a:ext cx="1898075" cy="12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15732" y="1118288"/>
            <a:ext cx="1283743" cy="76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0462" y="4054618"/>
            <a:ext cx="2254756" cy="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