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11887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94676"/>
  </p:normalViewPr>
  <p:slideViewPr>
    <p:cSldViewPr snapToGrid="0" snapToObjects="1">
      <p:cViewPr varScale="1">
        <p:scale>
          <a:sx n="160" d="100"/>
          <a:sy n="160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A92CF-58B7-7944-A6F1-5668EFF4DAB6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54063" y="1143000"/>
            <a:ext cx="5349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10EE1-B58D-BF4B-9ABA-800A0B054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2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617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234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5850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4467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3084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1700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0317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28934" algn="l" defTabSz="957234" rtl="0" eaLnBrk="1" latinLnBrk="0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4063" y="1143000"/>
            <a:ext cx="5349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10EE1-B58D-BF4B-9ABA-800A0B054A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60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4063" y="1143000"/>
            <a:ext cx="5349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10EE1-B58D-BF4B-9ABA-800A0B054A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2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22363"/>
            <a:ext cx="8915400" cy="2387600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602038"/>
            <a:ext cx="8915400" cy="1655762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5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4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65125"/>
            <a:ext cx="25631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65125"/>
            <a:ext cx="754094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6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709739"/>
            <a:ext cx="10252710" cy="2852737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589464"/>
            <a:ext cx="10252710" cy="1500187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1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2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65126"/>
            <a:ext cx="102527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681163"/>
            <a:ext cx="5028842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505075"/>
            <a:ext cx="502884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681163"/>
            <a:ext cx="5053608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505075"/>
            <a:ext cx="50536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7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9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987426"/>
            <a:ext cx="6017895" cy="4873625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987426"/>
            <a:ext cx="6017895" cy="4873625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4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65126"/>
            <a:ext cx="1025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825625"/>
            <a:ext cx="10252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49BEE-F5EE-C24A-8649-94EC213E7933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356351"/>
            <a:ext cx="40119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0D4A-3F8D-7D40-AECC-81C66A74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0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sv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angle 1061">
            <a:extLst>
              <a:ext uri="{FF2B5EF4-FFF2-40B4-BE49-F238E27FC236}">
                <a16:creationId xmlns:a16="http://schemas.microsoft.com/office/drawing/2014/main" id="{3527B686-8A37-8B46-B6DE-CA55A490C0BE}"/>
              </a:ext>
            </a:extLst>
          </p:cNvPr>
          <p:cNvSpPr/>
          <p:nvPr/>
        </p:nvSpPr>
        <p:spPr>
          <a:xfrm>
            <a:off x="107367" y="302493"/>
            <a:ext cx="11672465" cy="66059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04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8DD43F8-3A9E-294E-8C42-A0C8D804B43A}"/>
              </a:ext>
            </a:extLst>
          </p:cNvPr>
          <p:cNvSpPr txBox="1"/>
          <p:nvPr/>
        </p:nvSpPr>
        <p:spPr>
          <a:xfrm>
            <a:off x="652157" y="6362618"/>
            <a:ext cx="1058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Authorization Code Grant with Amazon Cognito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CEEA945-6B39-D24C-9E0C-9AA52242A49F}"/>
              </a:ext>
            </a:extLst>
          </p:cNvPr>
          <p:cNvSpPr/>
          <p:nvPr/>
        </p:nvSpPr>
        <p:spPr>
          <a:xfrm>
            <a:off x="7254732" y="237549"/>
            <a:ext cx="4302152" cy="5356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5550" tIns="81009"/>
          <a:lstStyle/>
          <a:p>
            <a:pPr>
              <a:defRPr/>
            </a:pPr>
            <a:r>
              <a:rPr lang="en-US" sz="1063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734AC01D-76AE-3648-BF6E-BF27B525B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254732" y="237548"/>
            <a:ext cx="366886" cy="381799"/>
          </a:xfrm>
          <a:prstGeom prst="rect">
            <a:avLst/>
          </a:prstGeom>
        </p:spPr>
      </p:pic>
      <p:pic>
        <p:nvPicPr>
          <p:cNvPr id="86" name="Graphic 17">
            <a:extLst>
              <a:ext uri="{FF2B5EF4-FFF2-40B4-BE49-F238E27FC236}">
                <a16:creationId xmlns:a16="http://schemas.microsoft.com/office/drawing/2014/main" id="{118AA82B-6140-8E4E-9453-39CF13A69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492" y="885476"/>
            <a:ext cx="1654110" cy="174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11">
            <a:extLst>
              <a:ext uri="{FF2B5EF4-FFF2-40B4-BE49-F238E27FC236}">
                <a16:creationId xmlns:a16="http://schemas.microsoft.com/office/drawing/2014/main" id="{4665B401-0B53-0E49-9BD6-CC10A3D84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7925" y="1431453"/>
            <a:ext cx="1133563" cy="84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63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 Authorization Server 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B8DE80F-5225-FA43-B08D-A94E6D61EDB5}"/>
              </a:ext>
            </a:extLst>
          </p:cNvPr>
          <p:cNvCxnSpPr>
            <a:cxnSpLocks/>
          </p:cNvCxnSpPr>
          <p:nvPr/>
        </p:nvCxnSpPr>
        <p:spPr>
          <a:xfrm>
            <a:off x="2498946" y="937167"/>
            <a:ext cx="6188730" cy="0"/>
          </a:xfrm>
          <a:prstGeom prst="straightConnector1">
            <a:avLst/>
          </a:prstGeom>
          <a:ln w="15875">
            <a:solidFill>
              <a:schemeClr val="accent5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3CE84E4-F51D-D64A-90C9-3656D1138A9D}"/>
              </a:ext>
            </a:extLst>
          </p:cNvPr>
          <p:cNvCxnSpPr>
            <a:cxnSpLocks/>
          </p:cNvCxnSpPr>
          <p:nvPr/>
        </p:nvCxnSpPr>
        <p:spPr>
          <a:xfrm flipH="1">
            <a:off x="2498946" y="1184098"/>
            <a:ext cx="6188730" cy="36429"/>
          </a:xfrm>
          <a:prstGeom prst="straightConnector1">
            <a:avLst/>
          </a:prstGeom>
          <a:ln w="15875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5E5705D-F2B4-2044-B0C3-DB83ECF5444E}"/>
              </a:ext>
            </a:extLst>
          </p:cNvPr>
          <p:cNvSpPr txBox="1"/>
          <p:nvPr/>
        </p:nvSpPr>
        <p:spPr>
          <a:xfrm>
            <a:off x="2935305" y="669678"/>
            <a:ext cx="168924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accent5"/>
                </a:solidFill>
              </a:rPr>
              <a:t>GET /oauth2/authorize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BECCF24-DC39-124E-B445-9258D9B09EF1}"/>
              </a:ext>
            </a:extLst>
          </p:cNvPr>
          <p:cNvSpPr txBox="1"/>
          <p:nvPr/>
        </p:nvSpPr>
        <p:spPr>
          <a:xfrm>
            <a:off x="2775807" y="969272"/>
            <a:ext cx="2942152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accent2"/>
                </a:solidFill>
              </a:rPr>
              <a:t>302 Found (URL Redirection to login page)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3F514BB-0B01-DF4A-B89C-A01BD4E5FF21}"/>
              </a:ext>
            </a:extLst>
          </p:cNvPr>
          <p:cNvCxnSpPr>
            <a:cxnSpLocks/>
          </p:cNvCxnSpPr>
          <p:nvPr/>
        </p:nvCxnSpPr>
        <p:spPr>
          <a:xfrm>
            <a:off x="2447552" y="1574000"/>
            <a:ext cx="2688258" cy="0"/>
          </a:xfrm>
          <a:prstGeom prst="straightConnector1">
            <a:avLst/>
          </a:prstGeom>
          <a:ln w="15875">
            <a:solidFill>
              <a:schemeClr val="accent4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B2E2F27-3D2B-EA48-AB17-A6BD032CE3C1}"/>
              </a:ext>
            </a:extLst>
          </p:cNvPr>
          <p:cNvSpPr txBox="1"/>
          <p:nvPr/>
        </p:nvSpPr>
        <p:spPr>
          <a:xfrm>
            <a:off x="3209223" y="1311877"/>
            <a:ext cx="91204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accent4"/>
                </a:solidFill>
              </a:rPr>
              <a:t>Credentials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20257A-BF55-BA4C-A935-CBD4FF298F18}"/>
              </a:ext>
            </a:extLst>
          </p:cNvPr>
          <p:cNvSpPr txBox="1"/>
          <p:nvPr/>
        </p:nvSpPr>
        <p:spPr>
          <a:xfrm>
            <a:off x="3258213" y="2148425"/>
            <a:ext cx="2258086" cy="2831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40" dirty="0">
                <a:solidFill>
                  <a:schemeClr val="accent1"/>
                </a:solidFill>
              </a:rPr>
              <a:t>IdP token/assertion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4941CF-EDF7-254E-86A9-5E0991AAB7B4}"/>
              </a:ext>
            </a:extLst>
          </p:cNvPr>
          <p:cNvCxnSpPr>
            <a:cxnSpLocks/>
          </p:cNvCxnSpPr>
          <p:nvPr/>
        </p:nvCxnSpPr>
        <p:spPr>
          <a:xfrm flipV="1">
            <a:off x="6176857" y="4097218"/>
            <a:ext cx="1559264" cy="13008"/>
          </a:xfrm>
          <a:prstGeom prst="straightConnector1">
            <a:avLst/>
          </a:prstGeom>
          <a:ln w="15875">
            <a:solidFill>
              <a:schemeClr val="accent4">
                <a:lumMod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CD8FDE0-AA77-534E-AF03-C22A50C6ACC2}"/>
              </a:ext>
            </a:extLst>
          </p:cNvPr>
          <p:cNvSpPr txBox="1"/>
          <p:nvPr/>
        </p:nvSpPr>
        <p:spPr>
          <a:xfrm>
            <a:off x="6374577" y="3519904"/>
            <a:ext cx="946156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accent4">
                    <a:lumMod val="50000"/>
                  </a:schemeClr>
                </a:solidFill>
              </a:rPr>
              <a:t>OAuth code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AFC8746-0FE5-AE48-8A8B-2F3ED4F3A3ED}"/>
              </a:ext>
            </a:extLst>
          </p:cNvPr>
          <p:cNvSpPr txBox="1"/>
          <p:nvPr/>
        </p:nvSpPr>
        <p:spPr>
          <a:xfrm>
            <a:off x="5209967" y="2783909"/>
            <a:ext cx="143988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accent1"/>
                </a:solidFill>
              </a:rPr>
              <a:t>IdP token/assertion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FA8B5C0-5B21-114C-8148-216A8604D6D3}"/>
              </a:ext>
            </a:extLst>
          </p:cNvPr>
          <p:cNvSpPr/>
          <p:nvPr/>
        </p:nvSpPr>
        <p:spPr>
          <a:xfrm>
            <a:off x="2119387" y="796269"/>
            <a:ext cx="255580" cy="25718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40" b="1" dirty="0"/>
              <a:t>1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8C898BB-722E-6A44-B7F4-2CDABFDFA3D8}"/>
              </a:ext>
            </a:extLst>
          </p:cNvPr>
          <p:cNvSpPr/>
          <p:nvPr/>
        </p:nvSpPr>
        <p:spPr>
          <a:xfrm>
            <a:off x="2119387" y="1089347"/>
            <a:ext cx="255580" cy="25718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40" b="1" dirty="0"/>
              <a:t>2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20CA492-05CB-2943-BEA7-FCDFB7A78759}"/>
              </a:ext>
            </a:extLst>
          </p:cNvPr>
          <p:cNvSpPr/>
          <p:nvPr/>
        </p:nvSpPr>
        <p:spPr>
          <a:xfrm>
            <a:off x="2127674" y="1472485"/>
            <a:ext cx="255580" cy="25718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40" b="1" dirty="0"/>
              <a:t>3</a:t>
            </a:r>
          </a:p>
        </p:txBody>
      </p:sp>
      <p:sp>
        <p:nvSpPr>
          <p:cNvPr id="109" name="TextBox 18">
            <a:extLst>
              <a:ext uri="{FF2B5EF4-FFF2-40B4-BE49-F238E27FC236}">
                <a16:creationId xmlns:a16="http://schemas.microsoft.com/office/drawing/2014/main" id="{844D24C9-B9CE-2744-AD73-ED66002DC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596" y="4964743"/>
            <a:ext cx="1455313" cy="27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74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Unity Application</a:t>
            </a:r>
          </a:p>
        </p:txBody>
      </p:sp>
      <p:pic>
        <p:nvPicPr>
          <p:cNvPr id="110" name="Graphic 6">
            <a:extLst>
              <a:ext uri="{FF2B5EF4-FFF2-40B4-BE49-F238E27FC236}">
                <a16:creationId xmlns:a16="http://schemas.microsoft.com/office/drawing/2014/main" id="{9A7DF26C-BA2A-A84D-8002-C1D649A0B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121" y="3605443"/>
            <a:ext cx="1116678" cy="12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E2DE858B-31E6-424B-9272-C429857B1872}"/>
              </a:ext>
            </a:extLst>
          </p:cNvPr>
          <p:cNvSpPr/>
          <p:nvPr/>
        </p:nvSpPr>
        <p:spPr>
          <a:xfrm>
            <a:off x="8937086" y="3801902"/>
            <a:ext cx="255580" cy="25718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40" b="1" dirty="0"/>
              <a:t>6</a:t>
            </a:r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49A2D47F-B8A0-CC4E-8D6B-72F16EEFC802}"/>
              </a:ext>
            </a:extLst>
          </p:cNvPr>
          <p:cNvCxnSpPr>
            <a:cxnSpLocks/>
            <a:endCxn id="111" idx="6"/>
          </p:cNvCxnSpPr>
          <p:nvPr/>
        </p:nvCxnSpPr>
        <p:spPr>
          <a:xfrm rot="5400000">
            <a:off x="8963283" y="2962312"/>
            <a:ext cx="1197566" cy="738802"/>
          </a:xfrm>
          <a:prstGeom prst="bentConnector2">
            <a:avLst/>
          </a:prstGeom>
          <a:ln w="158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63EA57E5-AC0B-9845-BBC8-9A59FF4163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59315" y="2915523"/>
            <a:ext cx="1035955" cy="670766"/>
          </a:xfrm>
          <a:prstGeom prst="bentConnector3">
            <a:avLst>
              <a:gd name="adj1" fmla="val 23675"/>
            </a:avLst>
          </a:prstGeom>
          <a:ln w="158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C1AB738-87E2-FD47-94C5-39D51CA139A7}"/>
              </a:ext>
            </a:extLst>
          </p:cNvPr>
          <p:cNvSpPr txBox="1"/>
          <p:nvPr/>
        </p:nvSpPr>
        <p:spPr>
          <a:xfrm>
            <a:off x="9948303" y="2955024"/>
            <a:ext cx="866123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40" dirty="0">
                <a:solidFill>
                  <a:schemeClr val="accent6"/>
                </a:solidFill>
              </a:rPr>
              <a:t>User pool tokens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6659779-C4D6-CB44-9C3D-618F99E9DA82}"/>
              </a:ext>
            </a:extLst>
          </p:cNvPr>
          <p:cNvSpPr txBox="1"/>
          <p:nvPr/>
        </p:nvSpPr>
        <p:spPr>
          <a:xfrm>
            <a:off x="7832159" y="2946231"/>
            <a:ext cx="1868414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40" dirty="0">
                <a:solidFill>
                  <a:schemeClr val="accent6"/>
                </a:solidFill>
              </a:rPr>
              <a:t>POST /oauth2/token: OAuth code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BCD8F73-5805-4740-8893-D5373EDA021E}"/>
              </a:ext>
            </a:extLst>
          </p:cNvPr>
          <p:cNvSpPr txBox="1"/>
          <p:nvPr/>
        </p:nvSpPr>
        <p:spPr>
          <a:xfrm>
            <a:off x="6416862" y="3853275"/>
            <a:ext cx="946156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accent4">
                    <a:lumMod val="50000"/>
                  </a:schemeClr>
                </a:solidFill>
              </a:rPr>
              <a:t>OAuth code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D54B98-F633-BC44-ABED-D96B3BDC4B13}"/>
              </a:ext>
            </a:extLst>
          </p:cNvPr>
          <p:cNvGrpSpPr/>
          <p:nvPr/>
        </p:nvGrpSpPr>
        <p:grpSpPr>
          <a:xfrm>
            <a:off x="5250482" y="1422715"/>
            <a:ext cx="3467040" cy="831830"/>
            <a:chOff x="5250482" y="1300795"/>
            <a:chExt cx="3467040" cy="83183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C5BDE0D-8BE8-E540-A683-5CD9C30B385F}"/>
                </a:ext>
              </a:extLst>
            </p:cNvPr>
            <p:cNvSpPr/>
            <p:nvPr/>
          </p:nvSpPr>
          <p:spPr>
            <a:xfrm>
              <a:off x="5250482" y="1300795"/>
              <a:ext cx="3394643" cy="8318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1009"/>
            <a:lstStyle/>
            <a:p>
              <a:pPr algn="ctr">
                <a:defRPr/>
              </a:pPr>
              <a:endParaRPr lang="en-US" sz="106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9" name="Graphic 17">
              <a:extLst>
                <a:ext uri="{FF2B5EF4-FFF2-40B4-BE49-F238E27FC236}">
                  <a16:creationId xmlns:a16="http://schemas.microsoft.com/office/drawing/2014/main" id="{8D1FFB83-B74C-4C43-96C4-D286A2234B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7137" y="1480751"/>
              <a:ext cx="522052" cy="543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TextBox 11">
              <a:extLst>
                <a:ext uri="{FF2B5EF4-FFF2-40B4-BE49-F238E27FC236}">
                  <a16:creationId xmlns:a16="http://schemas.microsoft.com/office/drawing/2014/main" id="{7A8E9712-4F27-3341-8C93-00512C898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4393" y="1434431"/>
              <a:ext cx="973129" cy="65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63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 User Pool</a:t>
              </a:r>
            </a:p>
          </p:txBody>
        </p: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29CC5CDB-F4A9-5D4B-81C6-023C241BA484}"/>
                </a:ext>
              </a:extLst>
            </p:cNvPr>
            <p:cNvSpPr txBox="1"/>
            <p:nvPr/>
          </p:nvSpPr>
          <p:spPr>
            <a:xfrm>
              <a:off x="5286538" y="1353126"/>
              <a:ext cx="1988865" cy="751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40" b="1" dirty="0"/>
                <a:t>Identity Providers:</a:t>
              </a:r>
            </a:p>
            <a:p>
              <a:pPr algn="ctr"/>
              <a:r>
                <a:rPr lang="en-US" sz="1240" dirty="0"/>
                <a:t>JPL LDAP, </a:t>
              </a:r>
              <a:r>
                <a:rPr lang="en-US" sz="1240" dirty="0" err="1"/>
                <a:t>Earthdata</a:t>
              </a:r>
              <a:r>
                <a:rPr lang="en-US" sz="1240" dirty="0"/>
                <a:t> Login, Google Login etc.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2333DF6-A19A-654B-AB36-32CC3C5BE9A9}"/>
              </a:ext>
            </a:extLst>
          </p:cNvPr>
          <p:cNvGrpSpPr/>
          <p:nvPr/>
        </p:nvGrpSpPr>
        <p:grpSpPr>
          <a:xfrm>
            <a:off x="188461" y="734717"/>
            <a:ext cx="1033394" cy="735623"/>
            <a:chOff x="96519" y="1254589"/>
            <a:chExt cx="1033394" cy="735623"/>
          </a:xfrm>
        </p:grpSpPr>
        <p:pic>
          <p:nvPicPr>
            <p:cNvPr id="177" name="Graphic 22">
              <a:extLst>
                <a:ext uri="{FF2B5EF4-FFF2-40B4-BE49-F238E27FC236}">
                  <a16:creationId xmlns:a16="http://schemas.microsoft.com/office/drawing/2014/main" id="{63FE4742-FAD5-FE4E-805E-65D56CCBD7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407406" y="1254589"/>
              <a:ext cx="452493" cy="470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8" name="TextBox 39">
              <a:extLst>
                <a:ext uri="{FF2B5EF4-FFF2-40B4-BE49-F238E27FC236}">
                  <a16:creationId xmlns:a16="http://schemas.microsoft.com/office/drawing/2014/main" id="{0A11F22B-ACEF-2344-B676-06FA258FF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19" y="1747966"/>
              <a:ext cx="1033394" cy="242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74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 User</a:t>
              </a:r>
            </a:p>
          </p:txBody>
        </p: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022DA01-91EF-8E4C-99E6-744D2F846B49}"/>
              </a:ext>
            </a:extLst>
          </p:cNvPr>
          <p:cNvSpPr/>
          <p:nvPr/>
        </p:nvSpPr>
        <p:spPr>
          <a:xfrm>
            <a:off x="361807" y="669678"/>
            <a:ext cx="1701570" cy="1153062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9" anchor="b"/>
          <a:lstStyle/>
          <a:p>
            <a:pPr algn="ctr">
              <a:defRPr/>
            </a:pPr>
            <a:endParaRPr lang="en-US" sz="106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6B46499-D516-344F-AFE9-B512F15652AD}"/>
              </a:ext>
            </a:extLst>
          </p:cNvPr>
          <p:cNvGrpSpPr/>
          <p:nvPr/>
        </p:nvGrpSpPr>
        <p:grpSpPr>
          <a:xfrm>
            <a:off x="10433668" y="4289704"/>
            <a:ext cx="1313221" cy="1219549"/>
            <a:chOff x="10056523" y="2589560"/>
            <a:chExt cx="1363742" cy="1216995"/>
          </a:xfrm>
        </p:grpSpPr>
        <p:sp>
          <p:nvSpPr>
            <p:cNvPr id="186" name="TextBox 16">
              <a:extLst>
                <a:ext uri="{FF2B5EF4-FFF2-40B4-BE49-F238E27FC236}">
                  <a16:creationId xmlns:a16="http://schemas.microsoft.com/office/drawing/2014/main" id="{A43B3EDB-57BF-BE4C-855E-10D707DAC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6523" y="3363901"/>
              <a:ext cx="1363742" cy="442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74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Unity Service Endpoint</a:t>
              </a:r>
            </a:p>
          </p:txBody>
        </p:sp>
        <p:pic>
          <p:nvPicPr>
            <p:cNvPr id="187" name="Graphic 6">
              <a:extLst>
                <a:ext uri="{FF2B5EF4-FFF2-40B4-BE49-F238E27FC236}">
                  <a16:creationId xmlns:a16="http://schemas.microsoft.com/office/drawing/2014/main" id="{F1B3A2FC-F0D3-BE4F-9A33-CAAD59B62E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10388165" y="2589560"/>
              <a:ext cx="700458" cy="700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71065A7-EB06-FF46-9337-7D18326EFA9F}"/>
              </a:ext>
            </a:extLst>
          </p:cNvPr>
          <p:cNvCxnSpPr>
            <a:cxnSpLocks/>
          </p:cNvCxnSpPr>
          <p:nvPr/>
        </p:nvCxnSpPr>
        <p:spPr>
          <a:xfrm flipH="1">
            <a:off x="9138047" y="4701770"/>
            <a:ext cx="1614977" cy="0"/>
          </a:xfrm>
          <a:prstGeom prst="straightConnector1">
            <a:avLst/>
          </a:prstGeom>
          <a:ln w="158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4DD69978-CE7E-ED46-81B5-1BE259D3BA6E}"/>
              </a:ext>
            </a:extLst>
          </p:cNvPr>
          <p:cNvSpPr/>
          <p:nvPr/>
        </p:nvSpPr>
        <p:spPr>
          <a:xfrm>
            <a:off x="8833389" y="4469280"/>
            <a:ext cx="255580" cy="25718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40" b="1" dirty="0"/>
              <a:t>7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BFCF111-5474-9542-BA5E-114535269BEC}"/>
              </a:ext>
            </a:extLst>
          </p:cNvPr>
          <p:cNvCxnSpPr>
            <a:cxnSpLocks/>
          </p:cNvCxnSpPr>
          <p:nvPr/>
        </p:nvCxnSpPr>
        <p:spPr>
          <a:xfrm>
            <a:off x="9118015" y="4577619"/>
            <a:ext cx="1635008" cy="0"/>
          </a:xfrm>
          <a:prstGeom prst="straightConnector1">
            <a:avLst/>
          </a:prstGeom>
          <a:ln w="158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07BA6770-514F-4F4C-A200-3CC455DC36C6}"/>
              </a:ext>
            </a:extLst>
          </p:cNvPr>
          <p:cNvSpPr txBox="1"/>
          <p:nvPr/>
        </p:nvSpPr>
        <p:spPr>
          <a:xfrm>
            <a:off x="9273709" y="4296821"/>
            <a:ext cx="1268039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rgbClr val="7030A0"/>
                </a:solidFill>
              </a:rPr>
              <a:t>User pool tokens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9BC9177-100E-E34C-8CF6-5AA25E6D59F5}"/>
              </a:ext>
            </a:extLst>
          </p:cNvPr>
          <p:cNvSpPr txBox="1"/>
          <p:nvPr/>
        </p:nvSpPr>
        <p:spPr>
          <a:xfrm>
            <a:off x="9268187" y="4673695"/>
            <a:ext cx="1444819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rgbClr val="7030A0"/>
                </a:solidFill>
              </a:rPr>
              <a:t>Response with data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8B6EDA3-B127-5A41-85BB-4099E60F7231}"/>
              </a:ext>
            </a:extLst>
          </p:cNvPr>
          <p:cNvSpPr txBox="1"/>
          <p:nvPr/>
        </p:nvSpPr>
        <p:spPr>
          <a:xfrm>
            <a:off x="8937086" y="5666334"/>
            <a:ext cx="2714736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40" dirty="0"/>
              <a:t>* Unity Service Endpoint will be protected  by the Amazon API Gateway (see the relevant section below)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D20A9E-3E52-3A40-B980-4AFFFB938250}"/>
              </a:ext>
            </a:extLst>
          </p:cNvPr>
          <p:cNvSpPr/>
          <p:nvPr/>
        </p:nvSpPr>
        <p:spPr>
          <a:xfrm>
            <a:off x="1075208" y="742645"/>
            <a:ext cx="920200" cy="101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Web Browser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D9AE6AD9-8347-F94C-8C63-E6752A1E8248}"/>
              </a:ext>
            </a:extLst>
          </p:cNvPr>
          <p:cNvCxnSpPr>
            <a:cxnSpLocks/>
          </p:cNvCxnSpPr>
          <p:nvPr/>
        </p:nvCxnSpPr>
        <p:spPr>
          <a:xfrm rot="10800000">
            <a:off x="6150703" y="4673695"/>
            <a:ext cx="1585426" cy="4"/>
          </a:xfrm>
          <a:prstGeom prst="bentConnector3">
            <a:avLst>
              <a:gd name="adj1" fmla="val 50000"/>
            </a:avLst>
          </a:prstGeom>
          <a:ln w="158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61F952-D8F5-7940-A12D-2982DF35B755}"/>
              </a:ext>
            </a:extLst>
          </p:cNvPr>
          <p:cNvGrpSpPr/>
          <p:nvPr/>
        </p:nvGrpSpPr>
        <p:grpSpPr>
          <a:xfrm>
            <a:off x="3983816" y="2925484"/>
            <a:ext cx="2095186" cy="2669885"/>
            <a:chOff x="338079" y="1626936"/>
            <a:chExt cx="2095186" cy="266988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744B65D-99A5-CA45-A67C-6CFBB60F3CB9}"/>
                </a:ext>
              </a:extLst>
            </p:cNvPr>
            <p:cNvGrpSpPr/>
            <p:nvPr/>
          </p:nvGrpSpPr>
          <p:grpSpPr>
            <a:xfrm>
              <a:off x="564301" y="2438892"/>
              <a:ext cx="1486755" cy="1566095"/>
              <a:chOff x="677128" y="1062309"/>
              <a:chExt cx="1486755" cy="1566095"/>
            </a:xfrm>
          </p:grpSpPr>
          <p:pic>
            <p:nvPicPr>
              <p:cNvPr id="91" name="Graphic 24">
                <a:extLst>
                  <a:ext uri="{FF2B5EF4-FFF2-40B4-BE49-F238E27FC236}">
                    <a16:creationId xmlns:a16="http://schemas.microsoft.com/office/drawing/2014/main" id="{66A03D36-61F6-5F49-9E6F-85C4A8C2DF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061" y="1062309"/>
                <a:ext cx="986249" cy="1179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" name="TextBox 25">
                <a:extLst>
                  <a:ext uri="{FF2B5EF4-FFF2-40B4-BE49-F238E27FC236}">
                    <a16:creationId xmlns:a16="http://schemas.microsoft.com/office/drawing/2014/main" id="{CBA141D1-6BF0-AD4C-A2F0-2358FE96E0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7128" y="2197517"/>
                <a:ext cx="148675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Client Application on Redirect URL</a:t>
                </a:r>
              </a:p>
            </p:txBody>
          </p:sp>
        </p:grp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3E9F966-6F8C-E44B-BF24-03F871B03357}"/>
                </a:ext>
              </a:extLst>
            </p:cNvPr>
            <p:cNvSpPr/>
            <p:nvPr/>
          </p:nvSpPr>
          <p:spPr>
            <a:xfrm>
              <a:off x="929446" y="1626936"/>
              <a:ext cx="255580" cy="257188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CCE9DBA-4D8B-324E-8E0A-461BCB0F7F6F}"/>
                </a:ext>
              </a:extLst>
            </p:cNvPr>
            <p:cNvSpPr/>
            <p:nvPr/>
          </p:nvSpPr>
          <p:spPr>
            <a:xfrm>
              <a:off x="2175915" y="2408364"/>
              <a:ext cx="255580" cy="25718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8212CBC-D9E8-9140-BF85-3BE2723766D5}"/>
                </a:ext>
              </a:extLst>
            </p:cNvPr>
            <p:cNvSpPr/>
            <p:nvPr/>
          </p:nvSpPr>
          <p:spPr>
            <a:xfrm>
              <a:off x="2177685" y="3291345"/>
              <a:ext cx="255580" cy="25718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b="1" dirty="0"/>
                <a:t>8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C2773E4-1060-EA41-8AFF-DD7FC1ADF6ED}"/>
                </a:ext>
              </a:extLst>
            </p:cNvPr>
            <p:cNvSpPr/>
            <p:nvPr/>
          </p:nvSpPr>
          <p:spPr>
            <a:xfrm>
              <a:off x="343402" y="1981784"/>
              <a:ext cx="1746176" cy="23150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45550" tIns="81009"/>
            <a:lstStyle/>
            <a:p>
              <a:pPr>
                <a:defRPr/>
              </a:pPr>
              <a:r>
                <a:rPr lang="en-US" sz="1063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DA093C6E-90E7-F94D-8202-3D9ED89DC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8079" y="1983861"/>
              <a:ext cx="366886" cy="381799"/>
            </a:xfrm>
            <a:prstGeom prst="rect">
              <a:avLst/>
            </a:prstGeom>
          </p:spPr>
        </p:pic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0E8C19A-0CA6-F14B-93FF-D0EC9D7C03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76858" y="2522869"/>
            <a:ext cx="2530557" cy="1289614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E2C1EFA-6E20-E643-905D-A762C695EB27}"/>
              </a:ext>
            </a:extLst>
          </p:cNvPr>
          <p:cNvCxnSpPr>
            <a:cxnSpLocks/>
          </p:cNvCxnSpPr>
          <p:nvPr/>
        </p:nvCxnSpPr>
        <p:spPr>
          <a:xfrm flipV="1">
            <a:off x="4918476" y="2395378"/>
            <a:ext cx="3714736" cy="624554"/>
          </a:xfrm>
          <a:prstGeom prst="bentConnector3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DCADA561-DC17-7E4F-82A1-32ACF379A892}"/>
              </a:ext>
            </a:extLst>
          </p:cNvPr>
          <p:cNvCxnSpPr>
            <a:cxnSpLocks/>
          </p:cNvCxnSpPr>
          <p:nvPr/>
        </p:nvCxnSpPr>
        <p:spPr>
          <a:xfrm rot="5400000">
            <a:off x="4426323" y="2250679"/>
            <a:ext cx="889750" cy="336447"/>
          </a:xfrm>
          <a:prstGeom prst="bentConnector3">
            <a:avLst>
              <a:gd name="adj1" fmla="val -244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6F5A0AF-DDCD-1C42-A7E8-4177C6F2D750}"/>
              </a:ext>
            </a:extLst>
          </p:cNvPr>
          <p:cNvCxnSpPr/>
          <p:nvPr/>
        </p:nvCxnSpPr>
        <p:spPr>
          <a:xfrm>
            <a:off x="1221855" y="1974027"/>
            <a:ext cx="2569826" cy="2353188"/>
          </a:xfrm>
          <a:prstGeom prst="bentConnector3">
            <a:avLst>
              <a:gd name="adj1" fmla="val 185"/>
            </a:avLst>
          </a:prstGeom>
          <a:ln w="127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594A1BE-B8B8-CB4D-9132-8460FEA60A03}"/>
              </a:ext>
            </a:extLst>
          </p:cNvPr>
          <p:cNvSpPr txBox="1"/>
          <p:nvPr/>
        </p:nvSpPr>
        <p:spPr>
          <a:xfrm>
            <a:off x="1875999" y="4049599"/>
            <a:ext cx="2258086" cy="2831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40">
                <a:solidFill>
                  <a:schemeClr val="accent1"/>
                </a:solidFill>
              </a:rPr>
              <a:t>Redirect</a:t>
            </a:r>
            <a:endParaRPr lang="en-US" sz="124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18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56B18C4D-1877-4E4D-85FB-CA3606BB0999}"/>
              </a:ext>
            </a:extLst>
          </p:cNvPr>
          <p:cNvSpPr/>
          <p:nvPr/>
        </p:nvSpPr>
        <p:spPr>
          <a:xfrm>
            <a:off x="64235" y="89971"/>
            <a:ext cx="11700826" cy="665521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04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8DD43F8-3A9E-294E-8C42-A0C8D804B43A}"/>
              </a:ext>
            </a:extLst>
          </p:cNvPr>
          <p:cNvSpPr txBox="1"/>
          <p:nvPr/>
        </p:nvSpPr>
        <p:spPr>
          <a:xfrm>
            <a:off x="623205" y="6379745"/>
            <a:ext cx="1058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Client Credentials Grant with Amazon Cognito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CEEA945-6B39-D24C-9E0C-9AA52242A49F}"/>
              </a:ext>
            </a:extLst>
          </p:cNvPr>
          <p:cNvSpPr/>
          <p:nvPr/>
        </p:nvSpPr>
        <p:spPr>
          <a:xfrm>
            <a:off x="175058" y="255485"/>
            <a:ext cx="11456503" cy="60265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5550" tIns="81009"/>
          <a:lstStyle/>
          <a:p>
            <a:pPr>
              <a:defRPr/>
            </a:pPr>
            <a:r>
              <a:rPr lang="en-US" sz="1063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734AC01D-76AE-3648-BF6E-BF27B525B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9045" y="285029"/>
            <a:ext cx="377166" cy="406509"/>
          </a:xfrm>
          <a:prstGeom prst="rect">
            <a:avLst/>
          </a:prstGeom>
        </p:spPr>
      </p:pic>
      <p:pic>
        <p:nvPicPr>
          <p:cNvPr id="86" name="Graphic 17">
            <a:extLst>
              <a:ext uri="{FF2B5EF4-FFF2-40B4-BE49-F238E27FC236}">
                <a16:creationId xmlns:a16="http://schemas.microsoft.com/office/drawing/2014/main" id="{118AA82B-6140-8E4E-9453-39CF13A69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954" y="1390239"/>
            <a:ext cx="1045602" cy="114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11">
            <a:extLst>
              <a:ext uri="{FF2B5EF4-FFF2-40B4-BE49-F238E27FC236}">
                <a16:creationId xmlns:a16="http://schemas.microsoft.com/office/drawing/2014/main" id="{4665B401-0B53-0E49-9BD6-CC10A3D84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9653" y="1546727"/>
            <a:ext cx="1165326" cy="89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63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 Authorization Server </a:t>
            </a:r>
          </a:p>
        </p:txBody>
      </p:sp>
      <p:sp>
        <p:nvSpPr>
          <p:cNvPr id="90" name="TextBox 11">
            <a:extLst>
              <a:ext uri="{FF2B5EF4-FFF2-40B4-BE49-F238E27FC236}">
                <a16:creationId xmlns:a16="http://schemas.microsoft.com/office/drawing/2014/main" id="{7A8E9712-4F27-3341-8C93-00512C898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8784" y="3946126"/>
            <a:ext cx="1000397" cy="702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63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 User Pool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B8DE80F-5225-FA43-B08D-A94E6D61EDB5}"/>
              </a:ext>
            </a:extLst>
          </p:cNvPr>
          <p:cNvCxnSpPr>
            <a:cxnSpLocks/>
          </p:cNvCxnSpPr>
          <p:nvPr/>
        </p:nvCxnSpPr>
        <p:spPr>
          <a:xfrm flipV="1">
            <a:off x="2535090" y="1784156"/>
            <a:ext cx="6146863" cy="19539"/>
          </a:xfrm>
          <a:prstGeom prst="straightConnector1">
            <a:avLst/>
          </a:prstGeom>
          <a:ln w="15875">
            <a:solidFill>
              <a:schemeClr val="accent5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3CE84E4-F51D-D64A-90C9-3656D1138A9D}"/>
              </a:ext>
            </a:extLst>
          </p:cNvPr>
          <p:cNvCxnSpPr>
            <a:cxnSpLocks/>
          </p:cNvCxnSpPr>
          <p:nvPr/>
        </p:nvCxnSpPr>
        <p:spPr>
          <a:xfrm flipH="1">
            <a:off x="2547203" y="2125077"/>
            <a:ext cx="6146863" cy="53728"/>
          </a:xfrm>
          <a:prstGeom prst="straightConnector1">
            <a:avLst/>
          </a:prstGeom>
          <a:ln w="15875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5E5705D-F2B4-2044-B0C3-DB83ECF5444E}"/>
              </a:ext>
            </a:extLst>
          </p:cNvPr>
          <p:cNvSpPr txBox="1"/>
          <p:nvPr/>
        </p:nvSpPr>
        <p:spPr>
          <a:xfrm>
            <a:off x="4376795" y="1475312"/>
            <a:ext cx="1499962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accent5"/>
                </a:solidFill>
              </a:rPr>
              <a:t>HTTP /oauth2/token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BECCF24-DC39-124E-B445-9258D9B09EF1}"/>
              </a:ext>
            </a:extLst>
          </p:cNvPr>
          <p:cNvSpPr txBox="1"/>
          <p:nvPr/>
        </p:nvSpPr>
        <p:spPr>
          <a:xfrm>
            <a:off x="4346293" y="2163291"/>
            <a:ext cx="1679178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accent2"/>
                </a:solidFill>
              </a:rPr>
              <a:t>User pool access token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B2E2F27-3D2B-EA48-AB17-A6BD032CE3C1}"/>
              </a:ext>
            </a:extLst>
          </p:cNvPr>
          <p:cNvSpPr txBox="1"/>
          <p:nvPr/>
        </p:nvSpPr>
        <p:spPr>
          <a:xfrm>
            <a:off x="674535" y="2892283"/>
            <a:ext cx="719697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40" dirty="0">
                <a:solidFill>
                  <a:schemeClr val="accent4"/>
                </a:solidFill>
              </a:rPr>
              <a:t>Access token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4941CF-EDF7-254E-86A9-5E0991AAB7B4}"/>
              </a:ext>
            </a:extLst>
          </p:cNvPr>
          <p:cNvCxnSpPr>
            <a:cxnSpLocks/>
          </p:cNvCxnSpPr>
          <p:nvPr/>
        </p:nvCxnSpPr>
        <p:spPr>
          <a:xfrm flipH="1">
            <a:off x="2035276" y="4347937"/>
            <a:ext cx="6646676" cy="45806"/>
          </a:xfrm>
          <a:prstGeom prst="straightConnector1">
            <a:avLst/>
          </a:prstGeom>
          <a:ln w="15875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CD8FDE0-AA77-534E-AF03-C22A50C6ACC2}"/>
              </a:ext>
            </a:extLst>
          </p:cNvPr>
          <p:cNvSpPr txBox="1"/>
          <p:nvPr/>
        </p:nvSpPr>
        <p:spPr>
          <a:xfrm>
            <a:off x="4434649" y="4046830"/>
            <a:ext cx="135530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accent1"/>
                </a:solidFill>
              </a:rPr>
              <a:t>Token verification 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FA8B5C0-5B21-114C-8148-216A8604D6D3}"/>
              </a:ext>
            </a:extLst>
          </p:cNvPr>
          <p:cNvSpPr/>
          <p:nvPr/>
        </p:nvSpPr>
        <p:spPr>
          <a:xfrm>
            <a:off x="2183690" y="1632804"/>
            <a:ext cx="262742" cy="27383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40" b="1" dirty="0"/>
              <a:t>1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8C898BB-722E-6A44-B7F4-2CDABFDFA3D8}"/>
              </a:ext>
            </a:extLst>
          </p:cNvPr>
          <p:cNvSpPr/>
          <p:nvPr/>
        </p:nvSpPr>
        <p:spPr>
          <a:xfrm>
            <a:off x="2161073" y="2039227"/>
            <a:ext cx="262742" cy="2738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40" b="1" dirty="0"/>
              <a:t>2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20CA492-05CB-2943-BEA7-FCDFB7A78759}"/>
              </a:ext>
            </a:extLst>
          </p:cNvPr>
          <p:cNvSpPr/>
          <p:nvPr/>
        </p:nvSpPr>
        <p:spPr>
          <a:xfrm>
            <a:off x="357628" y="2992355"/>
            <a:ext cx="262742" cy="27383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40" b="1" dirty="0"/>
              <a:t>3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3E9F966-6F8C-E44B-BF24-03F871B03357}"/>
              </a:ext>
            </a:extLst>
          </p:cNvPr>
          <p:cNvSpPr/>
          <p:nvPr/>
        </p:nvSpPr>
        <p:spPr>
          <a:xfrm>
            <a:off x="2628508" y="3909913"/>
            <a:ext cx="262742" cy="27383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40" b="1" dirty="0"/>
              <a:t>4</a:t>
            </a:r>
          </a:p>
        </p:txBody>
      </p:sp>
      <p:sp>
        <p:nvSpPr>
          <p:cNvPr id="41" name="TextBox 18">
            <a:extLst>
              <a:ext uri="{FF2B5EF4-FFF2-40B4-BE49-F238E27FC236}">
                <a16:creationId xmlns:a16="http://schemas.microsoft.com/office/drawing/2014/main" id="{B63A80AA-D720-F74A-AFEF-36068D27D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59" y="2038231"/>
            <a:ext cx="1496092" cy="291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74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Unity App Client</a:t>
            </a:r>
          </a:p>
        </p:txBody>
      </p:sp>
      <p:pic>
        <p:nvPicPr>
          <p:cNvPr id="42" name="Graphic 6">
            <a:extLst>
              <a:ext uri="{FF2B5EF4-FFF2-40B4-BE49-F238E27FC236}">
                <a16:creationId xmlns:a16="http://schemas.microsoft.com/office/drawing/2014/main" id="{119A9E3D-24F2-4949-9E4D-97B28E95C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53" y="1073192"/>
            <a:ext cx="896288" cy="96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FB429EE-DB56-7F4D-B3B7-E5292FC1B2B0}"/>
              </a:ext>
            </a:extLst>
          </p:cNvPr>
          <p:cNvCxnSpPr>
            <a:cxnSpLocks/>
          </p:cNvCxnSpPr>
          <p:nvPr/>
        </p:nvCxnSpPr>
        <p:spPr>
          <a:xfrm>
            <a:off x="1349761" y="2336715"/>
            <a:ext cx="0" cy="1494907"/>
          </a:xfrm>
          <a:prstGeom prst="straightConnector1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106EBF8-76A1-0C45-8110-9F265070EE29}"/>
              </a:ext>
            </a:extLst>
          </p:cNvPr>
          <p:cNvCxnSpPr>
            <a:cxnSpLocks/>
          </p:cNvCxnSpPr>
          <p:nvPr/>
        </p:nvCxnSpPr>
        <p:spPr>
          <a:xfrm flipV="1">
            <a:off x="1733892" y="2343619"/>
            <a:ext cx="0" cy="1488001"/>
          </a:xfrm>
          <a:prstGeom prst="straightConnector1">
            <a:avLst/>
          </a:prstGeom>
          <a:ln w="158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1C26F42-DF2C-AA4F-9F47-1FC1EBD59025}"/>
              </a:ext>
            </a:extLst>
          </p:cNvPr>
          <p:cNvSpPr txBox="1"/>
          <p:nvPr/>
        </p:nvSpPr>
        <p:spPr>
          <a:xfrm>
            <a:off x="1789230" y="2931773"/>
            <a:ext cx="991882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40" dirty="0">
                <a:solidFill>
                  <a:schemeClr val="accent1"/>
                </a:solidFill>
              </a:rPr>
              <a:t>Requested resource</a:t>
            </a:r>
          </a:p>
        </p:txBody>
      </p:sp>
      <p:pic>
        <p:nvPicPr>
          <p:cNvPr id="57" name="Graphic 17">
            <a:extLst>
              <a:ext uri="{FF2B5EF4-FFF2-40B4-BE49-F238E27FC236}">
                <a16:creationId xmlns:a16="http://schemas.microsoft.com/office/drawing/2014/main" id="{D2D32428-78E9-EB4A-A6E3-55678334A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570" y="3776476"/>
            <a:ext cx="1045602" cy="114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BF800A9F-AD79-6748-AA25-4E76E5DA7686}"/>
              </a:ext>
            </a:extLst>
          </p:cNvPr>
          <p:cNvGrpSpPr/>
          <p:nvPr/>
        </p:nvGrpSpPr>
        <p:grpSpPr>
          <a:xfrm>
            <a:off x="872663" y="4036880"/>
            <a:ext cx="1350019" cy="1298476"/>
            <a:chOff x="9859206" y="2589560"/>
            <a:chExt cx="1363742" cy="1216995"/>
          </a:xfrm>
        </p:grpSpPr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326A2C78-9CC3-A04D-A253-02CA0BB19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59206" y="3363901"/>
              <a:ext cx="1363742" cy="442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74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Unity Service Endpoint</a:t>
              </a:r>
            </a:p>
          </p:txBody>
        </p:sp>
        <p:pic>
          <p:nvPicPr>
            <p:cNvPr id="61" name="Graphic 6">
              <a:extLst>
                <a:ext uri="{FF2B5EF4-FFF2-40B4-BE49-F238E27FC236}">
                  <a16:creationId xmlns:a16="http://schemas.microsoft.com/office/drawing/2014/main" id="{70C63D13-3043-BB42-A765-E163957E8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10190848" y="2589560"/>
              <a:ext cx="700458" cy="700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9BE5263-830E-7E4C-BC26-1D2817344915}"/>
              </a:ext>
            </a:extLst>
          </p:cNvPr>
          <p:cNvSpPr txBox="1"/>
          <p:nvPr/>
        </p:nvSpPr>
        <p:spPr>
          <a:xfrm>
            <a:off x="393827" y="5495400"/>
            <a:ext cx="2790805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40" dirty="0"/>
              <a:t>* Unity Service Endpoint will be protected  by the Amazon API Gateway (see the relevant section below)</a:t>
            </a:r>
          </a:p>
        </p:txBody>
      </p:sp>
      <p:pic>
        <p:nvPicPr>
          <p:cNvPr id="31" name="Graphic 17">
            <a:extLst>
              <a:ext uri="{FF2B5EF4-FFF2-40B4-BE49-F238E27FC236}">
                <a16:creationId xmlns:a16="http://schemas.microsoft.com/office/drawing/2014/main" id="{2CBF6F91-C4C5-DD42-8F04-AABF4FB3F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550" y="33391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1">
            <a:extLst>
              <a:ext uri="{FF2B5EF4-FFF2-40B4-BE49-F238E27FC236}">
                <a16:creationId xmlns:a16="http://schemas.microsoft.com/office/drawing/2014/main" id="{59D83F67-CE59-3B45-9ABD-319609649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518" y="409365"/>
            <a:ext cx="10981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3ADCBC0-05ED-3E42-8727-A65E009F80AC}"/>
              </a:ext>
            </a:extLst>
          </p:cNvPr>
          <p:cNvCxnSpPr>
            <a:endCxn id="42" idx="0"/>
          </p:cNvCxnSpPr>
          <p:nvPr/>
        </p:nvCxnSpPr>
        <p:spPr>
          <a:xfrm rot="10800000" flipV="1">
            <a:off x="1493398" y="691538"/>
            <a:ext cx="1397853" cy="381654"/>
          </a:xfrm>
          <a:prstGeom prst="bentConnector2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8EFC491-2EC4-E643-8233-9BBA70B70D4C}"/>
              </a:ext>
            </a:extLst>
          </p:cNvPr>
          <p:cNvSpPr txBox="1"/>
          <p:nvPr/>
        </p:nvSpPr>
        <p:spPr>
          <a:xfrm>
            <a:off x="1598220" y="653014"/>
            <a:ext cx="1163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Client secrets</a:t>
            </a:r>
          </a:p>
        </p:txBody>
      </p:sp>
    </p:spTree>
    <p:extLst>
      <p:ext uri="{BB962C8B-B14F-4D97-AF65-F5344CB8AC3E}">
        <p14:creationId xmlns:p14="http://schemas.microsoft.com/office/powerpoint/2010/main" val="41147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56B18C4D-1877-4E4D-85FB-CA3606BB0999}"/>
              </a:ext>
            </a:extLst>
          </p:cNvPr>
          <p:cNvSpPr/>
          <p:nvPr/>
        </p:nvSpPr>
        <p:spPr>
          <a:xfrm>
            <a:off x="91440" y="123599"/>
            <a:ext cx="11704320" cy="661080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04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8DD43F8-3A9E-294E-8C42-A0C8D804B43A}"/>
              </a:ext>
            </a:extLst>
          </p:cNvPr>
          <p:cNvSpPr txBox="1"/>
          <p:nvPr/>
        </p:nvSpPr>
        <p:spPr>
          <a:xfrm>
            <a:off x="634458" y="6304107"/>
            <a:ext cx="1058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Using Amazon API Gateway with Amazon Cognito to Protect Unity Services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CEEA945-6B39-D24C-9E0C-9AA52242A49F}"/>
              </a:ext>
            </a:extLst>
          </p:cNvPr>
          <p:cNvSpPr/>
          <p:nvPr/>
        </p:nvSpPr>
        <p:spPr>
          <a:xfrm>
            <a:off x="245807" y="407863"/>
            <a:ext cx="11395586" cy="55012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5550" tIns="81009"/>
          <a:lstStyle/>
          <a:p>
            <a:pPr>
              <a:defRPr/>
            </a:pPr>
            <a:r>
              <a:rPr lang="en-US" sz="1063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734AC01D-76AE-3648-BF6E-BF27B525B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45807" y="411504"/>
            <a:ext cx="388651" cy="41043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036FD7-D0B3-E040-B24E-05190E3420BB}"/>
              </a:ext>
            </a:extLst>
          </p:cNvPr>
          <p:cNvGrpSpPr/>
          <p:nvPr/>
        </p:nvGrpSpPr>
        <p:grpSpPr>
          <a:xfrm>
            <a:off x="6894513" y="817900"/>
            <a:ext cx="1530313" cy="1401698"/>
            <a:chOff x="3788645" y="815817"/>
            <a:chExt cx="1500187" cy="1301162"/>
          </a:xfrm>
        </p:grpSpPr>
        <p:pic>
          <p:nvPicPr>
            <p:cNvPr id="86" name="Graphic 17">
              <a:extLst>
                <a:ext uri="{FF2B5EF4-FFF2-40B4-BE49-F238E27FC236}">
                  <a16:creationId xmlns:a16="http://schemas.microsoft.com/office/drawing/2014/main" id="{118AA82B-6140-8E4E-9453-39CF13A69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8695" y="815817"/>
              <a:ext cx="907630" cy="920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TextBox 11">
              <a:extLst>
                <a:ext uri="{FF2B5EF4-FFF2-40B4-BE49-F238E27FC236}">
                  <a16:creationId xmlns:a16="http://schemas.microsoft.com/office/drawing/2014/main" id="{4665B401-0B53-0E49-9BD6-CC10A3D84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645" y="1828124"/>
              <a:ext cx="1500187" cy="288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63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B4F4592-A6B0-D440-B11D-718844AD2457}"/>
              </a:ext>
            </a:extLst>
          </p:cNvPr>
          <p:cNvGrpSpPr/>
          <p:nvPr/>
        </p:nvGrpSpPr>
        <p:grpSpPr>
          <a:xfrm>
            <a:off x="6517990" y="3303391"/>
            <a:ext cx="2288181" cy="1374263"/>
            <a:chOff x="3494949" y="2904601"/>
            <a:chExt cx="2243137" cy="1275695"/>
          </a:xfrm>
        </p:grpSpPr>
        <p:pic>
          <p:nvPicPr>
            <p:cNvPr id="29" name="Graphic 17">
              <a:extLst>
                <a:ext uri="{FF2B5EF4-FFF2-40B4-BE49-F238E27FC236}">
                  <a16:creationId xmlns:a16="http://schemas.microsoft.com/office/drawing/2014/main" id="{7617FDCD-705F-8A48-8BE4-90247A2658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/>
          </p:blipFill>
          <p:spPr bwMode="auto">
            <a:xfrm>
              <a:off x="4161455" y="2904601"/>
              <a:ext cx="905399" cy="90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9">
              <a:extLst>
                <a:ext uri="{FF2B5EF4-FFF2-40B4-BE49-F238E27FC236}">
                  <a16:creationId xmlns:a16="http://schemas.microsoft.com/office/drawing/2014/main" id="{F3ABCD1E-A261-EA4D-9FD0-02492DE22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949" y="3891441"/>
              <a:ext cx="2243137" cy="288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63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677E80C-2A74-6745-912B-F21055B825A5}"/>
              </a:ext>
            </a:extLst>
          </p:cNvPr>
          <p:cNvGrpSpPr/>
          <p:nvPr/>
        </p:nvGrpSpPr>
        <p:grpSpPr>
          <a:xfrm>
            <a:off x="10245656" y="3331896"/>
            <a:ext cx="1391127" cy="1311028"/>
            <a:chOff x="9859206" y="2589560"/>
            <a:chExt cx="1363742" cy="1216995"/>
          </a:xfrm>
        </p:grpSpPr>
        <p:sp>
          <p:nvSpPr>
            <p:cNvPr id="31" name="TextBox 16">
              <a:extLst>
                <a:ext uri="{FF2B5EF4-FFF2-40B4-BE49-F238E27FC236}">
                  <a16:creationId xmlns:a16="http://schemas.microsoft.com/office/drawing/2014/main" id="{AFE94D61-C2DE-3E49-A4D4-A194228A7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59206" y="3363901"/>
              <a:ext cx="1363742" cy="442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74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Unity Service Endpoint</a:t>
              </a:r>
            </a:p>
          </p:txBody>
        </p:sp>
        <p:pic>
          <p:nvPicPr>
            <p:cNvPr id="32" name="Graphic 6">
              <a:extLst>
                <a:ext uri="{FF2B5EF4-FFF2-40B4-BE49-F238E27FC236}">
                  <a16:creationId xmlns:a16="http://schemas.microsoft.com/office/drawing/2014/main" id="{9B2F868A-BE11-8647-96A8-47D9A8D69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10190848" y="2589560"/>
              <a:ext cx="700458" cy="700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150EB4C8-4D12-494E-B68A-4F203D7229A6}"/>
              </a:ext>
            </a:extLst>
          </p:cNvPr>
          <p:cNvCxnSpPr>
            <a:cxnSpLocks/>
          </p:cNvCxnSpPr>
          <p:nvPr/>
        </p:nvCxnSpPr>
        <p:spPr>
          <a:xfrm flipV="1">
            <a:off x="2437973" y="1312755"/>
            <a:ext cx="4456539" cy="1339143"/>
          </a:xfrm>
          <a:prstGeom prst="bentConnector3">
            <a:avLst>
              <a:gd name="adj1" fmla="val 175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B1184C-3A6E-894C-A317-7297CBBF1D79}"/>
              </a:ext>
            </a:extLst>
          </p:cNvPr>
          <p:cNvSpPr txBox="1"/>
          <p:nvPr/>
        </p:nvSpPr>
        <p:spPr>
          <a:xfrm>
            <a:off x="3670916" y="948081"/>
            <a:ext cx="1636290" cy="344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accent1"/>
                </a:solidFill>
              </a:rPr>
              <a:t>1. Get access token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EC9A5E-A86A-CA4E-B2D8-9A08F2C91E33}"/>
              </a:ext>
            </a:extLst>
          </p:cNvPr>
          <p:cNvSpPr/>
          <p:nvPr/>
        </p:nvSpPr>
        <p:spPr>
          <a:xfrm>
            <a:off x="1663082" y="2818660"/>
            <a:ext cx="2189146" cy="241743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9" anchor="b"/>
          <a:lstStyle/>
          <a:p>
            <a:pPr algn="ctr">
              <a:defRPr/>
            </a:pPr>
            <a:endParaRPr lang="en-US" sz="106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140AA0-CF46-894E-892C-16DAA8EDA4C2}"/>
              </a:ext>
            </a:extLst>
          </p:cNvPr>
          <p:cNvGrpSpPr/>
          <p:nvPr/>
        </p:nvGrpSpPr>
        <p:grpSpPr>
          <a:xfrm>
            <a:off x="1945037" y="3400255"/>
            <a:ext cx="1541649" cy="1355567"/>
            <a:chOff x="470376" y="2636612"/>
            <a:chExt cx="1511300" cy="1258340"/>
          </a:xfrm>
        </p:grpSpPr>
        <p:sp>
          <p:nvSpPr>
            <p:cNvPr id="41" name="TextBox 18">
              <a:extLst>
                <a:ext uri="{FF2B5EF4-FFF2-40B4-BE49-F238E27FC236}">
                  <a16:creationId xmlns:a16="http://schemas.microsoft.com/office/drawing/2014/main" id="{B63A80AA-D720-F74A-AFEF-36068D27D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376" y="3621514"/>
              <a:ext cx="1511300" cy="273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974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Unity App Client</a:t>
              </a:r>
            </a:p>
          </p:txBody>
        </p:sp>
        <p:pic>
          <p:nvPicPr>
            <p:cNvPr id="42" name="Graphic 6">
              <a:extLst>
                <a:ext uri="{FF2B5EF4-FFF2-40B4-BE49-F238E27FC236}">
                  <a16:creationId xmlns:a16="http://schemas.microsoft.com/office/drawing/2014/main" id="{119A9E3D-24F2-4949-9E4D-97B28E95CF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327" y="2636612"/>
              <a:ext cx="905399" cy="90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0C9B38F-55F6-0145-87B0-308A0DD8E7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68038" y="1650498"/>
            <a:ext cx="3755815" cy="1001402"/>
          </a:xfrm>
          <a:prstGeom prst="bentConnector3">
            <a:avLst>
              <a:gd name="adj1" fmla="val 99670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2080A9E-5F6C-4E4A-8BDA-BB7E0A7E79AB}"/>
              </a:ext>
            </a:extLst>
          </p:cNvPr>
          <p:cNvSpPr txBox="1"/>
          <p:nvPr/>
        </p:nvSpPr>
        <p:spPr>
          <a:xfrm>
            <a:off x="3552333" y="1601045"/>
            <a:ext cx="1872989" cy="344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accent1"/>
                </a:solidFill>
              </a:rPr>
              <a:t>2. Return access token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558E57-2A66-9D4B-99D7-05E417E77DDE}"/>
              </a:ext>
            </a:extLst>
          </p:cNvPr>
          <p:cNvCxnSpPr>
            <a:cxnSpLocks/>
          </p:cNvCxnSpPr>
          <p:nvPr/>
        </p:nvCxnSpPr>
        <p:spPr>
          <a:xfrm flipV="1">
            <a:off x="3921370" y="3551753"/>
            <a:ext cx="3188159" cy="5035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4E24660-2369-5144-A4C5-F341C1F8117F}"/>
              </a:ext>
            </a:extLst>
          </p:cNvPr>
          <p:cNvSpPr txBox="1"/>
          <p:nvPr/>
        </p:nvSpPr>
        <p:spPr>
          <a:xfrm>
            <a:off x="4573478" y="3214045"/>
            <a:ext cx="2510729" cy="344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accent4">
                    <a:lumMod val="75000"/>
                  </a:schemeClr>
                </a:solidFill>
              </a:rPr>
              <a:t>3. Invoke API with access token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4AB1247-CA08-D74F-8797-741DFBDF9ACA}"/>
              </a:ext>
            </a:extLst>
          </p:cNvPr>
          <p:cNvCxnSpPr>
            <a:cxnSpLocks/>
          </p:cNvCxnSpPr>
          <p:nvPr/>
        </p:nvCxnSpPr>
        <p:spPr>
          <a:xfrm flipV="1">
            <a:off x="7484311" y="2294560"/>
            <a:ext cx="0" cy="909437"/>
          </a:xfrm>
          <a:prstGeom prst="straightConnector1">
            <a:avLst/>
          </a:prstGeom>
          <a:ln w="158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955A565-904C-8B41-A214-89E9CC4C8D2B}"/>
              </a:ext>
            </a:extLst>
          </p:cNvPr>
          <p:cNvSpPr txBox="1"/>
          <p:nvPr/>
        </p:nvSpPr>
        <p:spPr>
          <a:xfrm>
            <a:off x="6143506" y="2429522"/>
            <a:ext cx="1369671" cy="80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40" dirty="0">
                <a:solidFill>
                  <a:srgbClr val="7030A0"/>
                </a:solidFill>
              </a:rPr>
              <a:t>4. Validate access token and scope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CF2EC8D-11A2-0149-8AA4-6B9CA739B10D}"/>
              </a:ext>
            </a:extLst>
          </p:cNvPr>
          <p:cNvCxnSpPr>
            <a:cxnSpLocks/>
          </p:cNvCxnSpPr>
          <p:nvPr/>
        </p:nvCxnSpPr>
        <p:spPr>
          <a:xfrm>
            <a:off x="7807161" y="2342395"/>
            <a:ext cx="0" cy="861603"/>
          </a:xfrm>
          <a:prstGeom prst="straightConnector1">
            <a:avLst/>
          </a:prstGeom>
          <a:ln w="158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C56986D-E060-5640-84FF-531F28BF3B16}"/>
              </a:ext>
            </a:extLst>
          </p:cNvPr>
          <p:cNvSpPr txBox="1"/>
          <p:nvPr/>
        </p:nvSpPr>
        <p:spPr>
          <a:xfrm>
            <a:off x="7869264" y="2410210"/>
            <a:ext cx="1217412" cy="57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40" dirty="0">
                <a:solidFill>
                  <a:srgbClr val="7030A0"/>
                </a:solidFill>
              </a:rPr>
              <a:t>5. Access token validity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44C039-D05F-AF48-BAEB-B78D942D76B8}"/>
              </a:ext>
            </a:extLst>
          </p:cNvPr>
          <p:cNvSpPr txBox="1"/>
          <p:nvPr/>
        </p:nvSpPr>
        <p:spPr>
          <a:xfrm>
            <a:off x="8234428" y="3036312"/>
            <a:ext cx="2201457" cy="57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accent2"/>
                </a:solidFill>
              </a:rPr>
              <a:t>6a. Validate OAuth2 scope </a:t>
            </a:r>
          </a:p>
          <a:p>
            <a:r>
              <a:rPr lang="en-US" sz="1240" dirty="0">
                <a:solidFill>
                  <a:schemeClr val="accent2"/>
                </a:solidFill>
              </a:rPr>
              <a:t>if token is valid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7A6A8FF-EB83-F841-BCF1-1D7D6B4EE4B1}"/>
              </a:ext>
            </a:extLst>
          </p:cNvPr>
          <p:cNvCxnSpPr>
            <a:cxnSpLocks/>
          </p:cNvCxnSpPr>
          <p:nvPr/>
        </p:nvCxnSpPr>
        <p:spPr>
          <a:xfrm>
            <a:off x="8257962" y="3577508"/>
            <a:ext cx="2140099" cy="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1F6AB054-255D-4F46-99FF-5436C3A1DEE0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5589302" y="3009723"/>
            <a:ext cx="404848" cy="3740712"/>
          </a:xfrm>
          <a:prstGeom prst="bentConnector2">
            <a:avLst/>
          </a:prstGeom>
          <a:ln w="15875"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598A9E6-3115-5445-9607-79433E19EB31}"/>
              </a:ext>
            </a:extLst>
          </p:cNvPr>
          <p:cNvSpPr txBox="1"/>
          <p:nvPr/>
        </p:nvSpPr>
        <p:spPr>
          <a:xfrm>
            <a:off x="4573478" y="5100716"/>
            <a:ext cx="3026290" cy="80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40" dirty="0">
                <a:solidFill>
                  <a:schemeClr val="accent2"/>
                </a:solidFill>
              </a:rPr>
              <a:t>6b. Return 403 (Forbidden response), </a:t>
            </a:r>
          </a:p>
          <a:p>
            <a:r>
              <a:rPr lang="en-US" sz="1240" dirty="0">
                <a:solidFill>
                  <a:schemeClr val="accent2"/>
                </a:solidFill>
              </a:rPr>
              <a:t>If access token is invalid or OAuth2 scope is not matching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DFCCF1-E3E4-F24F-976A-4C863F2D95CA}"/>
              </a:ext>
            </a:extLst>
          </p:cNvPr>
          <p:cNvCxnSpPr/>
          <p:nvPr/>
        </p:nvCxnSpPr>
        <p:spPr>
          <a:xfrm flipH="1">
            <a:off x="8257963" y="3907919"/>
            <a:ext cx="2163633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8D7D647-9D5F-174D-8EC8-B6483EAD49E0}"/>
              </a:ext>
            </a:extLst>
          </p:cNvPr>
          <p:cNvSpPr txBox="1"/>
          <p:nvPr/>
        </p:nvSpPr>
        <p:spPr>
          <a:xfrm>
            <a:off x="8521115" y="3861600"/>
            <a:ext cx="1431559" cy="344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accent6">
                    <a:lumMod val="75000"/>
                  </a:schemeClr>
                </a:solidFill>
              </a:rPr>
              <a:t>7. Return results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C890367-171E-5A49-AB38-91179A4182F1}"/>
              </a:ext>
            </a:extLst>
          </p:cNvPr>
          <p:cNvCxnSpPr>
            <a:cxnSpLocks/>
          </p:cNvCxnSpPr>
          <p:nvPr/>
        </p:nvCxnSpPr>
        <p:spPr>
          <a:xfrm flipH="1">
            <a:off x="3921370" y="3956832"/>
            <a:ext cx="3149118" cy="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B749F32-DCE5-BC40-8E68-9CE3FFA27EDE}"/>
              </a:ext>
            </a:extLst>
          </p:cNvPr>
          <p:cNvSpPr txBox="1"/>
          <p:nvPr/>
        </p:nvSpPr>
        <p:spPr>
          <a:xfrm>
            <a:off x="4548884" y="3955267"/>
            <a:ext cx="2517870" cy="489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accent6">
                    <a:lumMod val="75000"/>
                  </a:schemeClr>
                </a:solidFill>
              </a:rPr>
              <a:t>8. Return 200 (successful </a:t>
            </a:r>
          </a:p>
          <a:p>
            <a:r>
              <a:rPr lang="en-US" sz="1240" dirty="0">
                <a:solidFill>
                  <a:schemeClr val="accent6">
                    <a:lumMod val="75000"/>
                  </a:schemeClr>
                </a:solidFill>
              </a:rPr>
              <a:t>response) with results (if applicable)</a:t>
            </a:r>
          </a:p>
        </p:txBody>
      </p:sp>
      <p:pic>
        <p:nvPicPr>
          <p:cNvPr id="47" name="Graphic 17">
            <a:extLst>
              <a:ext uri="{FF2B5EF4-FFF2-40B4-BE49-F238E27FC236}">
                <a16:creationId xmlns:a16="http://schemas.microsoft.com/office/drawing/2014/main" id="{CC4585B2-0A4F-924C-89D1-09DAEB656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9" y="120630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1">
            <a:extLst>
              <a:ext uri="{FF2B5EF4-FFF2-40B4-BE49-F238E27FC236}">
                <a16:creationId xmlns:a16="http://schemas.microsoft.com/office/drawing/2014/main" id="{FA863DE0-2E3B-4944-9284-DCFCC99B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71" y="2030885"/>
            <a:ext cx="10981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8ED9F2D-B4F8-7A4F-921B-419EEA214E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22972" y="1739067"/>
            <a:ext cx="1093727" cy="710535"/>
          </a:xfrm>
          <a:prstGeom prst="bentConnector3">
            <a:avLst>
              <a:gd name="adj1" fmla="val 213"/>
            </a:avLst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0EBA57C-D100-8D4F-B7AD-047587FC1B3F}"/>
              </a:ext>
            </a:extLst>
          </p:cNvPr>
          <p:cNvSpPr txBox="1"/>
          <p:nvPr/>
        </p:nvSpPr>
        <p:spPr>
          <a:xfrm>
            <a:off x="1207761" y="1547472"/>
            <a:ext cx="82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Client secrets</a:t>
            </a:r>
          </a:p>
        </p:txBody>
      </p:sp>
    </p:spTree>
    <p:extLst>
      <p:ext uri="{BB962C8B-B14F-4D97-AF65-F5344CB8AC3E}">
        <p14:creationId xmlns:p14="http://schemas.microsoft.com/office/powerpoint/2010/main" val="382578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</TotalTime>
  <Words>288</Words>
  <Application>Microsoft Macintosh PowerPoint</Application>
  <PresentationFormat>Custom</PresentationFormat>
  <Paragraphs>73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82</cp:revision>
  <dcterms:created xsi:type="dcterms:W3CDTF">2022-01-31T19:35:55Z</dcterms:created>
  <dcterms:modified xsi:type="dcterms:W3CDTF">2022-02-01T03:21:23Z</dcterms:modified>
</cp:coreProperties>
</file>