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92CF-58B7-7944-A6F1-5668EFF4DAB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0EE1-B58D-BF4B-9ABA-800A0B05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6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2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585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446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308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170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03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289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527B686-8A37-8B46-B6DE-CA55A490C0BE}"/>
              </a:ext>
            </a:extLst>
          </p:cNvPr>
          <p:cNvSpPr/>
          <p:nvPr/>
        </p:nvSpPr>
        <p:spPr>
          <a:xfrm>
            <a:off x="70156" y="92160"/>
            <a:ext cx="11676733" cy="66397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7" y="6321522"/>
            <a:ext cx="10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Authorization Code Grant with Amazon Cognito</a:t>
            </a:r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4A42EA80-36D9-1847-9A4D-C0526DBE8802}"/>
              </a:ext>
            </a:extLst>
          </p:cNvPr>
          <p:cNvGrpSpPr/>
          <p:nvPr/>
        </p:nvGrpSpPr>
        <p:grpSpPr>
          <a:xfrm>
            <a:off x="147484" y="237548"/>
            <a:ext cx="11599403" cy="6382904"/>
            <a:chOff x="624905" y="603207"/>
            <a:chExt cx="10671547" cy="564294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7160220" y="603208"/>
              <a:ext cx="3961426" cy="4735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3631" y="603207"/>
              <a:ext cx="337538" cy="337538"/>
            </a:xfrm>
            <a:prstGeom prst="rect">
              <a:avLst/>
            </a:prstGeom>
          </p:spPr>
        </p:pic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303" y="1176022"/>
              <a:ext cx="1521795" cy="154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2994" y="1658704"/>
              <a:ext cx="1042887" cy="74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Authorization Server 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5BDE0D-8BE8-E540-A683-5CD9C30B385F}"/>
                </a:ext>
              </a:extLst>
            </p:cNvPr>
            <p:cNvSpPr/>
            <p:nvPr/>
          </p:nvSpPr>
          <p:spPr>
            <a:xfrm>
              <a:off x="5319705" y="1543193"/>
              <a:ext cx="3123099" cy="7353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/>
            <a:lstStyle/>
            <a:p>
              <a:pPr algn="ctr">
                <a:defRPr/>
              </a:pPr>
              <a:endParaRPr lang="en-US" sz="10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7">
              <a:extLst>
                <a:ext uri="{FF2B5EF4-FFF2-40B4-BE49-F238E27FC236}">
                  <a16:creationId xmlns:a16="http://schemas.microsoft.com/office/drawing/2014/main" id="{8D1FFB83-B74C-4C43-96C4-D286A223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044" y="1702287"/>
              <a:ext cx="480292" cy="48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123" y="1661337"/>
              <a:ext cx="895287" cy="58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pic>
          <p:nvPicPr>
            <p:cNvPr id="91" name="Graphic 24">
              <a:extLst>
                <a:ext uri="{FF2B5EF4-FFF2-40B4-BE49-F238E27FC236}">
                  <a16:creationId xmlns:a16="http://schemas.microsoft.com/office/drawing/2014/main" id="{66A03D36-61F6-5F49-9E6F-85C4A8C2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923" y="1332355"/>
              <a:ext cx="907357" cy="10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25">
              <a:extLst>
                <a:ext uri="{FF2B5EF4-FFF2-40B4-BE49-F238E27FC236}">
                  <a16:creationId xmlns:a16="http://schemas.microsoft.com/office/drawing/2014/main" id="{CBA141D1-6BF0-AD4C-A2F0-2358FE96E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439" y="2367429"/>
              <a:ext cx="18452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8DE80F-5225-FA43-B08D-A94E6D61EDB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69" y="1221720"/>
              <a:ext cx="5693682" cy="0"/>
            </a:xfrm>
            <a:prstGeom prst="straightConnector1">
              <a:avLst/>
            </a:prstGeom>
            <a:ln w="15875">
              <a:solidFill>
                <a:schemeClr val="accent5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CE84E4-F51D-D64A-90C9-3656D1138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269" y="1440025"/>
              <a:ext cx="5693682" cy="32206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E5705D-F2B4-2044-B0C3-DB83ECF5444E}"/>
                </a:ext>
              </a:extLst>
            </p:cNvPr>
            <p:cNvSpPr txBox="1"/>
            <p:nvPr/>
          </p:nvSpPr>
          <p:spPr>
            <a:xfrm>
              <a:off x="3189723" y="985241"/>
              <a:ext cx="1697196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5"/>
                  </a:solidFill>
                </a:rPr>
                <a:t>GET /oauth2/authorize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BECCF24-DC39-124E-B445-9258D9B09EF1}"/>
                </a:ext>
              </a:extLst>
            </p:cNvPr>
            <p:cNvSpPr txBox="1"/>
            <p:nvPr/>
          </p:nvSpPr>
          <p:spPr>
            <a:xfrm>
              <a:off x="3042984" y="1250103"/>
              <a:ext cx="2706804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2"/>
                  </a:solidFill>
                </a:rPr>
                <a:t>302 Found (URL Redirection to login page)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BE7D948-5062-E340-BCD7-1CF91CE15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498" y="2010835"/>
              <a:ext cx="2473219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3F514BB-0B01-DF4A-B89C-A01BD4E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498" y="1926316"/>
              <a:ext cx="2473219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2E2F27-3D2B-EA48-AB17-A6BD032CE3C1}"/>
                </a:ext>
              </a:extLst>
            </p:cNvPr>
            <p:cNvSpPr txBox="1"/>
            <p:nvPr/>
          </p:nvSpPr>
          <p:spPr>
            <a:xfrm>
              <a:off x="3468242" y="1694581"/>
              <a:ext cx="926792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Credentials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20257A-BF55-BA4C-A935-CBD4FF298F18}"/>
                </a:ext>
              </a:extLst>
            </p:cNvPr>
            <p:cNvSpPr txBox="1"/>
            <p:nvPr/>
          </p:nvSpPr>
          <p:spPr>
            <a:xfrm>
              <a:off x="3242403" y="2004629"/>
              <a:ext cx="2077457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IdP token/assertion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4941CF-EDF7-254E-86A9-5E0991AAB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497" y="2672970"/>
              <a:ext cx="5714453" cy="32206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D8FDE0-AA77-534E-AF03-C22A50C6ACC2}"/>
                </a:ext>
              </a:extLst>
            </p:cNvPr>
            <p:cNvSpPr txBox="1"/>
            <p:nvPr/>
          </p:nvSpPr>
          <p:spPr>
            <a:xfrm>
              <a:off x="3616440" y="2672970"/>
              <a:ext cx="96237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OAuth code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7A9B468-89B5-D94A-9848-C9D6B4F44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497" y="2468479"/>
              <a:ext cx="5714453" cy="3708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FC8746-0FE5-AE48-8A8B-2F3ED4F3A3ED}"/>
                </a:ext>
              </a:extLst>
            </p:cNvPr>
            <p:cNvSpPr txBox="1"/>
            <p:nvPr/>
          </p:nvSpPr>
          <p:spPr>
            <a:xfrm>
              <a:off x="3237506" y="2260962"/>
              <a:ext cx="1478097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IdP token/assertion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A8B5C0-5B21-114C-8148-216A8604D6D3}"/>
                </a:ext>
              </a:extLst>
            </p:cNvPr>
            <p:cNvSpPr/>
            <p:nvPr/>
          </p:nvSpPr>
          <p:spPr>
            <a:xfrm>
              <a:off x="2439072" y="1097156"/>
              <a:ext cx="235136" cy="22737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C898BB-722E-6A44-B7F4-2CDABFDFA3D8}"/>
                </a:ext>
              </a:extLst>
            </p:cNvPr>
            <p:cNvSpPr/>
            <p:nvPr/>
          </p:nvSpPr>
          <p:spPr>
            <a:xfrm>
              <a:off x="2439072" y="1356258"/>
              <a:ext cx="235136" cy="2273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2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20CA492-05CB-2943-BEA7-FCDFB7A78759}"/>
                </a:ext>
              </a:extLst>
            </p:cNvPr>
            <p:cNvSpPr/>
            <p:nvPr/>
          </p:nvSpPr>
          <p:spPr>
            <a:xfrm>
              <a:off x="2439072" y="1903082"/>
              <a:ext cx="235136" cy="2273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3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2439072" y="2631473"/>
              <a:ext cx="235136" cy="22737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109" name="TextBox 18">
              <a:extLst>
                <a:ext uri="{FF2B5EF4-FFF2-40B4-BE49-F238E27FC236}">
                  <a16:creationId xmlns:a16="http://schemas.microsoft.com/office/drawing/2014/main" id="{844D24C9-B9CE-2744-AD73-ED66002DC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8949" y="4782385"/>
              <a:ext cx="1338900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Application</a:t>
              </a:r>
            </a:p>
          </p:txBody>
        </p:sp>
        <p:pic>
          <p:nvPicPr>
            <p:cNvPr id="110" name="Graphic 6">
              <a:extLst>
                <a:ext uri="{FF2B5EF4-FFF2-40B4-BE49-F238E27FC236}">
                  <a16:creationId xmlns:a16="http://schemas.microsoft.com/office/drawing/2014/main" id="{9A7DF26C-BA2A-A84D-8002-C1D649A0B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513" y="3580667"/>
              <a:ext cx="1027353" cy="111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2DE858B-31E6-424B-9272-C429857B1872}"/>
                </a:ext>
              </a:extLst>
            </p:cNvPr>
            <p:cNvSpPr/>
            <p:nvPr/>
          </p:nvSpPr>
          <p:spPr>
            <a:xfrm>
              <a:off x="8711410" y="3754351"/>
              <a:ext cx="235136" cy="2273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5</a:t>
              </a:r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49A2D47F-B8A0-CC4E-8D6B-72F16EEFC802}"/>
                </a:ext>
              </a:extLst>
            </p:cNvPr>
            <p:cNvCxnSpPr>
              <a:cxnSpLocks/>
              <a:endCxn id="111" idx="6"/>
            </p:cNvCxnSpPr>
            <p:nvPr/>
          </p:nvCxnSpPr>
          <p:spPr>
            <a:xfrm rot="5400000">
              <a:off x="8757030" y="2998818"/>
              <a:ext cx="1058734" cy="679704"/>
            </a:xfrm>
            <a:prstGeom prst="bentConnector2">
              <a:avLst/>
            </a:prstGeom>
            <a:ln w="15875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63EA57E5-AC0B-9845-BBC8-9A59FF4163A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58475" y="2958676"/>
              <a:ext cx="915858" cy="617110"/>
            </a:xfrm>
            <a:prstGeom prst="bentConnector3">
              <a:avLst>
                <a:gd name="adj1" fmla="val 23675"/>
              </a:avLst>
            </a:prstGeom>
            <a:ln w="15875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1AB738-87E2-FD47-94C5-39D51CA139A7}"/>
                </a:ext>
              </a:extLst>
            </p:cNvPr>
            <p:cNvSpPr txBox="1"/>
            <p:nvPr/>
          </p:nvSpPr>
          <p:spPr>
            <a:xfrm>
              <a:off x="9641738" y="3005650"/>
              <a:ext cx="796840" cy="419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6"/>
                  </a:solidFill>
                </a:rPr>
                <a:t>User pool tokens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659779-C4D6-CB44-9C3D-618F99E9DA82}"/>
                </a:ext>
              </a:extLst>
            </p:cNvPr>
            <p:cNvSpPr txBox="1"/>
            <p:nvPr/>
          </p:nvSpPr>
          <p:spPr>
            <a:xfrm>
              <a:off x="7694869" y="2997876"/>
              <a:ext cx="1718956" cy="419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40" b="1" dirty="0">
                  <a:solidFill>
                    <a:schemeClr val="accent6"/>
                  </a:solidFill>
                </a:rPr>
                <a:t>POST /oauth2/token: OAuth code</a:t>
              </a:r>
            </a:p>
          </p:txBody>
        </p: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810CB5F6-7A20-8B4F-BBB1-0AC945E23500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2788269" y="2933972"/>
              <a:ext cx="4818244" cy="120482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CD8F73-5805-4740-8893-D5373EDA021E}"/>
                </a:ext>
              </a:extLst>
            </p:cNvPr>
            <p:cNvSpPr txBox="1"/>
            <p:nvPr/>
          </p:nvSpPr>
          <p:spPr>
            <a:xfrm>
              <a:off x="5173088" y="3863336"/>
              <a:ext cx="96237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OAuth code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9CC5CDB-F4A9-5D4B-81C6-023C241BA484}"/>
                </a:ext>
              </a:extLst>
            </p:cNvPr>
            <p:cNvSpPr txBox="1"/>
            <p:nvPr/>
          </p:nvSpPr>
          <p:spPr>
            <a:xfrm>
              <a:off x="5352877" y="1589458"/>
              <a:ext cx="1829772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0" b="1" dirty="0"/>
                <a:t>Identity Providers:</a:t>
              </a:r>
            </a:p>
            <a:p>
              <a:pPr algn="ctr"/>
              <a:r>
                <a:rPr lang="en-US" sz="1240" dirty="0"/>
                <a:t>JPL LDAP, </a:t>
              </a:r>
              <a:r>
                <a:rPr lang="en-US" sz="1240" dirty="0" err="1"/>
                <a:t>Earthdata</a:t>
              </a:r>
              <a:r>
                <a:rPr lang="en-US" sz="1240" dirty="0"/>
                <a:t> Login, Google Login etc.</a:t>
              </a:r>
            </a:p>
          </p:txBody>
        </p:sp>
        <p:pic>
          <p:nvPicPr>
            <p:cNvPr id="177" name="Graphic 22">
              <a:extLst>
                <a:ext uri="{FF2B5EF4-FFF2-40B4-BE49-F238E27FC236}">
                  <a16:creationId xmlns:a16="http://schemas.microsoft.com/office/drawing/2014/main" id="{63FE4742-FAD5-FE4E-805E-65D56CCBD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892122" y="1664087"/>
              <a:ext cx="416297" cy="41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Box 39">
              <a:extLst>
                <a:ext uri="{FF2B5EF4-FFF2-40B4-BE49-F238E27FC236}">
                  <a16:creationId xmlns:a16="http://schemas.microsoft.com/office/drawing/2014/main" id="{0A11F22B-ACEF-2344-B676-06FA258F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5" y="2170394"/>
              <a:ext cx="950731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022DA01-91EF-8E4C-99E6-744D2F846B49}"/>
                </a:ext>
              </a:extLst>
            </p:cNvPr>
            <p:cNvSpPr/>
            <p:nvPr/>
          </p:nvSpPr>
          <p:spPr>
            <a:xfrm>
              <a:off x="822084" y="985240"/>
              <a:ext cx="1565458" cy="20780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 anchor="b"/>
            <a:lstStyle/>
            <a:p>
              <a:pPr algn="ctr">
                <a:defRPr/>
              </a:pPr>
              <a:endParaRPr lang="en-US" sz="106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6B46499-D516-344F-AFE9-B512F15652AD}"/>
                </a:ext>
              </a:extLst>
            </p:cNvPr>
            <p:cNvGrpSpPr/>
            <p:nvPr/>
          </p:nvGrpSpPr>
          <p:grpSpPr>
            <a:xfrm>
              <a:off x="10088278" y="4185602"/>
              <a:ext cx="1208174" cy="1078168"/>
              <a:chOff x="10056523" y="2589560"/>
              <a:chExt cx="1363742" cy="1216995"/>
            </a:xfrm>
          </p:grpSpPr>
          <p:sp>
            <p:nvSpPr>
              <p:cNvPr id="186" name="TextBox 16">
                <a:extLst>
                  <a:ext uri="{FF2B5EF4-FFF2-40B4-BE49-F238E27FC236}">
                    <a16:creationId xmlns:a16="http://schemas.microsoft.com/office/drawing/2014/main" id="{A43B3EDB-57BF-BE4C-855E-10D707DAC5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56523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187" name="Graphic 6">
                <a:extLst>
                  <a:ext uri="{FF2B5EF4-FFF2-40B4-BE49-F238E27FC236}">
                    <a16:creationId xmlns:a16="http://schemas.microsoft.com/office/drawing/2014/main" id="{F1B3A2FC-F0D3-BE4F-9A33-CAAD59B62E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10388165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71065A7-EB06-FF46-9337-7D18326EF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6296" y="4549898"/>
              <a:ext cx="1485792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DD69978-CE7E-ED46-81B5-1BE259D3BA6E}"/>
                </a:ext>
              </a:extLst>
            </p:cNvPr>
            <p:cNvSpPr/>
            <p:nvPr/>
          </p:nvSpPr>
          <p:spPr>
            <a:xfrm>
              <a:off x="8616008" y="4344360"/>
              <a:ext cx="235136" cy="22737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6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BFCF111-5474-9542-BA5E-114535269BEC}"/>
                </a:ext>
              </a:extLst>
            </p:cNvPr>
            <p:cNvCxnSpPr>
              <a:cxnSpLocks/>
            </p:cNvCxnSpPr>
            <p:nvPr/>
          </p:nvCxnSpPr>
          <p:spPr>
            <a:xfrm>
              <a:off x="8877867" y="4440140"/>
              <a:ext cx="1504221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7BA6770-514F-4F4C-A200-3CC455DC36C6}"/>
                </a:ext>
              </a:extLst>
            </p:cNvPr>
            <p:cNvSpPr txBox="1"/>
            <p:nvPr/>
          </p:nvSpPr>
          <p:spPr>
            <a:xfrm>
              <a:off x="8992764" y="4191894"/>
              <a:ext cx="129285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rgbClr val="7030A0"/>
                  </a:solidFill>
                </a:rPr>
                <a:t>User pool tokens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9BC9177-100E-E34C-8CF6-5AA25E6D59F5}"/>
                </a:ext>
              </a:extLst>
            </p:cNvPr>
            <p:cNvSpPr txBox="1"/>
            <p:nvPr/>
          </p:nvSpPr>
          <p:spPr>
            <a:xfrm>
              <a:off x="9016026" y="4525078"/>
              <a:ext cx="1476173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rgbClr val="7030A0"/>
                  </a:solidFill>
                </a:rPr>
                <a:t>Response with data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8B6EDA3-B127-5A41-85BB-4099E60F7231}"/>
                </a:ext>
              </a:extLst>
            </p:cNvPr>
            <p:cNvSpPr txBox="1"/>
            <p:nvPr/>
          </p:nvSpPr>
          <p:spPr>
            <a:xfrm>
              <a:off x="8795626" y="5390531"/>
              <a:ext cx="2497579" cy="85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/>
                <a:t>* Unity Service Endpoint will be Protected  by the Amazon API Gateway (see the relevant section below)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1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39882" y="58046"/>
            <a:ext cx="11754851" cy="66910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23205" y="6369471"/>
            <a:ext cx="10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Credentials Grant with Amazon Cognito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21FF35-175B-5648-8172-37BD5C24E64C}"/>
              </a:ext>
            </a:extLst>
          </p:cNvPr>
          <p:cNvGrpSpPr/>
          <p:nvPr/>
        </p:nvGrpSpPr>
        <p:grpSpPr>
          <a:xfrm>
            <a:off x="411793" y="255484"/>
            <a:ext cx="11219768" cy="5889677"/>
            <a:chOff x="707951" y="1037377"/>
            <a:chExt cx="10040922" cy="489039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6787447" y="1037379"/>
              <a:ext cx="3961426" cy="41442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790859" y="1037377"/>
              <a:ext cx="337538" cy="337538"/>
            </a:xfrm>
            <a:prstGeom prst="rect">
              <a:avLst/>
            </a:prstGeom>
          </p:spPr>
        </p:pic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167" y="1328808"/>
              <a:ext cx="935742" cy="94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275" y="1458746"/>
              <a:ext cx="1042887" cy="74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Authorization Server </a:t>
              </a:r>
            </a:p>
          </p:txBody>
        </p:sp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700" y="3845466"/>
              <a:ext cx="895287" cy="58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8DE80F-5225-FA43-B08D-A94E6D61E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8156" y="1655891"/>
              <a:ext cx="5501020" cy="16224"/>
            </a:xfrm>
            <a:prstGeom prst="straightConnector1">
              <a:avLst/>
            </a:prstGeom>
            <a:ln w="15875">
              <a:solidFill>
                <a:schemeClr val="accent5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CE84E4-F51D-D64A-90C9-3656D1138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996" y="1938969"/>
              <a:ext cx="5501020" cy="44612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E5705D-F2B4-2044-B0C3-DB83ECF5444E}"/>
                </a:ext>
              </a:extLst>
            </p:cNvPr>
            <p:cNvSpPr txBox="1"/>
            <p:nvPr/>
          </p:nvSpPr>
          <p:spPr>
            <a:xfrm>
              <a:off x="4256355" y="1399447"/>
              <a:ext cx="1542987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5"/>
                  </a:solidFill>
                </a:rPr>
                <a:t>HTTP /oauth2/token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BECCF24-DC39-124E-B445-9258D9B09EF1}"/>
                </a:ext>
              </a:extLst>
            </p:cNvPr>
            <p:cNvSpPr txBox="1"/>
            <p:nvPr/>
          </p:nvSpPr>
          <p:spPr>
            <a:xfrm>
              <a:off x="4229058" y="1970699"/>
              <a:ext cx="168559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2"/>
                  </a:solidFill>
                </a:rPr>
                <a:t>User pool access token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2E2F27-3D2B-EA48-AB17-A6BD032CE3C1}"/>
                </a:ext>
              </a:extLst>
            </p:cNvPr>
            <p:cNvSpPr txBox="1"/>
            <p:nvPr/>
          </p:nvSpPr>
          <p:spPr>
            <a:xfrm>
              <a:off x="952813" y="2578594"/>
              <a:ext cx="644079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Access token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4941CF-EDF7-254E-86A9-5E0991AAB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857" y="4179103"/>
              <a:ext cx="5948319" cy="38034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D8FDE0-AA77-534E-AF03-C22A50C6ACC2}"/>
                </a:ext>
              </a:extLst>
            </p:cNvPr>
            <p:cNvSpPr txBox="1"/>
            <p:nvPr/>
          </p:nvSpPr>
          <p:spPr>
            <a:xfrm>
              <a:off x="4308131" y="3929084"/>
              <a:ext cx="138576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Token verification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A8B5C0-5B21-114C-8148-216A8604D6D3}"/>
                </a:ext>
              </a:extLst>
            </p:cNvPr>
            <p:cNvSpPr/>
            <p:nvPr/>
          </p:nvSpPr>
          <p:spPr>
            <a:xfrm>
              <a:off x="2293677" y="1530218"/>
              <a:ext cx="235136" cy="22737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C898BB-722E-6A44-B7F4-2CDABFDFA3D8}"/>
                </a:ext>
              </a:extLst>
            </p:cNvPr>
            <p:cNvSpPr/>
            <p:nvPr/>
          </p:nvSpPr>
          <p:spPr>
            <a:xfrm>
              <a:off x="2273436" y="1867685"/>
              <a:ext cx="235136" cy="2273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2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20CA492-05CB-2943-BEA7-FCDFB7A78759}"/>
                </a:ext>
              </a:extLst>
            </p:cNvPr>
            <p:cNvSpPr/>
            <p:nvPr/>
          </p:nvSpPr>
          <p:spPr>
            <a:xfrm>
              <a:off x="707951" y="2655360"/>
              <a:ext cx="235136" cy="2273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3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2691759" y="3815397"/>
              <a:ext cx="235136" cy="22737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B63A80AA-D720-F74A-AFEF-36068D27D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606" y="2261277"/>
              <a:ext cx="1338900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 Client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119A9E3D-24F2-4949-9E4D-97B28E95C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854" y="1459973"/>
              <a:ext cx="802116" cy="802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FB429EE-DB56-7F4D-B3B7-E5292FC1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7368" y="2509118"/>
              <a:ext cx="0" cy="1241271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106EBF8-76A1-0C45-8110-9F265070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39" y="2514851"/>
              <a:ext cx="0" cy="1235537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C26F42-DF2C-AA4F-9F47-1FC1EBD59025}"/>
                </a:ext>
              </a:extLst>
            </p:cNvPr>
            <p:cNvSpPr txBox="1"/>
            <p:nvPr/>
          </p:nvSpPr>
          <p:spPr>
            <a:xfrm>
              <a:off x="1940662" y="3003215"/>
              <a:ext cx="887666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Requested resource</a:t>
              </a:r>
            </a:p>
          </p:txBody>
        </p:sp>
        <p:pic>
          <p:nvPicPr>
            <p:cNvPr id="57" name="Graphic 17">
              <a:extLst>
                <a:ext uri="{FF2B5EF4-FFF2-40B4-BE49-F238E27FC236}">
                  <a16:creationId xmlns:a16="http://schemas.microsoft.com/office/drawing/2014/main" id="{D2D32428-78E9-EB4A-A6E3-55678334A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139" y="3704600"/>
              <a:ext cx="935742" cy="94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F800A9F-AD79-6748-AA25-4E76E5DA7686}"/>
                </a:ext>
              </a:extLst>
            </p:cNvPr>
            <p:cNvGrpSpPr/>
            <p:nvPr/>
          </p:nvGrpSpPr>
          <p:grpSpPr>
            <a:xfrm>
              <a:off x="1120398" y="3920822"/>
              <a:ext cx="1208174" cy="1078168"/>
              <a:chOff x="9859206" y="2589560"/>
              <a:chExt cx="1363742" cy="1216995"/>
            </a:xfrm>
          </p:grpSpPr>
          <p:sp>
            <p:nvSpPr>
              <p:cNvPr id="60" name="TextBox 16">
                <a:extLst>
                  <a:ext uri="{FF2B5EF4-FFF2-40B4-BE49-F238E27FC236}">
                    <a16:creationId xmlns:a16="http://schemas.microsoft.com/office/drawing/2014/main" id="{326A2C78-9CC3-A04D-A253-02CA0BB19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9206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61" name="Graphic 6">
                <a:extLst>
                  <a:ext uri="{FF2B5EF4-FFF2-40B4-BE49-F238E27FC236}">
                    <a16:creationId xmlns:a16="http://schemas.microsoft.com/office/drawing/2014/main" id="{70C63D13-3043-BB42-A765-E163957E8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0190848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BE5263-830E-7E4C-BC26-1D2817344915}"/>
                </a:ext>
              </a:extLst>
            </p:cNvPr>
            <p:cNvSpPr txBox="1"/>
            <p:nvPr/>
          </p:nvSpPr>
          <p:spPr>
            <a:xfrm>
              <a:off x="717024" y="5072153"/>
              <a:ext cx="2497579" cy="85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/>
                <a:t>* Unity Service Endpoint will be Protected  by the Amazon API Gateway (see the relevant section below)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71920" y="53630"/>
            <a:ext cx="11733088" cy="67507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6" y="6424764"/>
            <a:ext cx="10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Amazon API Gateway with Amazon Cognito to Protect Unity Services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8CAA26-7B2B-FF4E-B795-35B7C40F1CEB}"/>
              </a:ext>
            </a:extLst>
          </p:cNvPr>
          <p:cNvGrpSpPr/>
          <p:nvPr/>
        </p:nvGrpSpPr>
        <p:grpSpPr>
          <a:xfrm>
            <a:off x="226143" y="186813"/>
            <a:ext cx="11395586" cy="6027174"/>
            <a:chOff x="1009689" y="706578"/>
            <a:chExt cx="9896905" cy="511404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1009689" y="706578"/>
              <a:ext cx="9896905" cy="511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009689" y="709572"/>
              <a:ext cx="337538" cy="33753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036FD7-D0B3-E040-B24E-05190E3420BB}"/>
                </a:ext>
              </a:extLst>
            </p:cNvPr>
            <p:cNvGrpSpPr/>
            <p:nvPr/>
          </p:nvGrpSpPr>
          <p:grpSpPr>
            <a:xfrm>
              <a:off x="6783996" y="1043786"/>
              <a:ext cx="1329055" cy="1152733"/>
              <a:chOff x="3788645" y="815817"/>
              <a:chExt cx="1500187" cy="1301162"/>
            </a:xfrm>
          </p:grpSpPr>
          <p:pic>
            <p:nvPicPr>
              <p:cNvPr id="86" name="Graphic 17">
                <a:extLst>
                  <a:ext uri="{FF2B5EF4-FFF2-40B4-BE49-F238E27FC236}">
                    <a16:creationId xmlns:a16="http://schemas.microsoft.com/office/drawing/2014/main" id="{118AA82B-6140-8E4E-9453-39CF13A69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8695" y="815817"/>
                <a:ext cx="907630" cy="920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TextBox 11">
                <a:extLst>
                  <a:ext uri="{FF2B5EF4-FFF2-40B4-BE49-F238E27FC236}">
                    <a16:creationId xmlns:a16="http://schemas.microsoft.com/office/drawing/2014/main" id="{4665B401-0B53-0E49-9BD6-CC10A3D84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8645" y="1828124"/>
                <a:ext cx="1500187" cy="2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63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Cognito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4F4592-A6B0-D440-B11D-718844AD2457}"/>
                </a:ext>
              </a:extLst>
            </p:cNvPr>
            <p:cNvGrpSpPr/>
            <p:nvPr/>
          </p:nvGrpSpPr>
          <p:grpSpPr>
            <a:xfrm>
              <a:off x="6456991" y="3087812"/>
              <a:ext cx="1987253" cy="1130171"/>
              <a:chOff x="3494949" y="2904601"/>
              <a:chExt cx="2243137" cy="1275695"/>
            </a:xfrm>
          </p:grpSpPr>
          <p:pic>
            <p:nvPicPr>
              <p:cNvPr id="29" name="Graphic 17">
                <a:extLst>
                  <a:ext uri="{FF2B5EF4-FFF2-40B4-BE49-F238E27FC236}">
                    <a16:creationId xmlns:a16="http://schemas.microsoft.com/office/drawing/2014/main" id="{7617FDCD-705F-8A48-8BE4-90247A265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/>
            </p:blipFill>
            <p:spPr bwMode="auto">
              <a:xfrm>
                <a:off x="4161455" y="2904601"/>
                <a:ext cx="905399" cy="905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F3ABCD1E-A261-EA4D-9FD0-02492DE22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949" y="3891441"/>
                <a:ext cx="2243137" cy="2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63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API Gateway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77E80C-2A74-6745-912B-F21055B825A5}"/>
                </a:ext>
              </a:extLst>
            </p:cNvPr>
            <p:cNvGrpSpPr/>
            <p:nvPr/>
          </p:nvGrpSpPr>
          <p:grpSpPr>
            <a:xfrm>
              <a:off x="9694416" y="3111254"/>
              <a:ext cx="1208174" cy="1078168"/>
              <a:chOff x="9859206" y="2589560"/>
              <a:chExt cx="1363742" cy="1216995"/>
            </a:xfrm>
          </p:grpSpPr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AFE94D61-C2DE-3E49-A4D4-A194228A7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9206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32" name="Graphic 6">
                <a:extLst>
                  <a:ext uri="{FF2B5EF4-FFF2-40B4-BE49-F238E27FC236}">
                    <a16:creationId xmlns:a16="http://schemas.microsoft.com/office/drawing/2014/main" id="{9B2F868A-BE11-8647-96A8-47D9A8D69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0190848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150EB4C8-4D12-494E-B68A-4F203D722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3554" y="1450746"/>
              <a:ext cx="3870441" cy="1101289"/>
            </a:xfrm>
            <a:prstGeom prst="bentConnector3">
              <a:avLst>
                <a:gd name="adj1" fmla="val 175"/>
              </a:avLst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B1184C-3A6E-894C-A317-7297CBBF1D79}"/>
                </a:ext>
              </a:extLst>
            </p:cNvPr>
            <p:cNvSpPr txBox="1"/>
            <p:nvPr/>
          </p:nvSpPr>
          <p:spPr>
            <a:xfrm>
              <a:off x="3984348" y="1150844"/>
              <a:ext cx="1421095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1. Get access token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EC9A5E-A86A-CA4E-B2D8-9A08F2C91E33}"/>
                </a:ext>
              </a:extLst>
            </p:cNvPr>
            <p:cNvSpPr/>
            <p:nvPr/>
          </p:nvSpPr>
          <p:spPr>
            <a:xfrm>
              <a:off x="1178458" y="2689177"/>
              <a:ext cx="3470190" cy="1988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 anchor="b"/>
            <a:lstStyle/>
            <a:p>
              <a:pPr algn="ctr">
                <a:defRPr/>
              </a:pPr>
              <a:r>
                <a:rPr lang="en-US" sz="1063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User or Unity App Client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140AA0-CF46-894E-892C-16DAA8EDA4C2}"/>
                </a:ext>
              </a:extLst>
            </p:cNvPr>
            <p:cNvGrpSpPr/>
            <p:nvPr/>
          </p:nvGrpSpPr>
          <p:grpSpPr>
            <a:xfrm>
              <a:off x="3216935" y="3111253"/>
              <a:ext cx="1338900" cy="1043551"/>
              <a:chOff x="1241937" y="2760094"/>
              <a:chExt cx="1511300" cy="1177921"/>
            </a:xfrm>
          </p:grpSpPr>
          <p:sp>
            <p:nvSpPr>
              <p:cNvPr id="41" name="TextBox 18">
                <a:extLst>
                  <a:ext uri="{FF2B5EF4-FFF2-40B4-BE49-F238E27FC236}">
                    <a16:creationId xmlns:a16="http://schemas.microsoft.com/office/drawing/2014/main" id="{B63A80AA-D720-F74A-AFEF-36068D27D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1937" y="3664577"/>
                <a:ext cx="1511300" cy="27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App Client</a:t>
                </a:r>
              </a:p>
            </p:txBody>
          </p:sp>
          <p:pic>
            <p:nvPicPr>
              <p:cNvPr id="42" name="Graphic 6">
                <a:extLst>
                  <a:ext uri="{FF2B5EF4-FFF2-40B4-BE49-F238E27FC236}">
                    <a16:creationId xmlns:a16="http://schemas.microsoft.com/office/drawing/2014/main" id="{119A9E3D-24F2-4949-9E4D-97B28E95C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4072" y="2760094"/>
                <a:ext cx="905399" cy="905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3" name="Graphic 24">
              <a:extLst>
                <a:ext uri="{FF2B5EF4-FFF2-40B4-BE49-F238E27FC236}">
                  <a16:creationId xmlns:a16="http://schemas.microsoft.com/office/drawing/2014/main" id="{78A4CDD6-A630-DB43-8E7A-2AB9EB25B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551" y="3063253"/>
              <a:ext cx="907357" cy="10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Graphic 22">
              <a:extLst>
                <a:ext uri="{FF2B5EF4-FFF2-40B4-BE49-F238E27FC236}">
                  <a16:creationId xmlns:a16="http://schemas.microsoft.com/office/drawing/2014/main" id="{1A2BECAE-3EDA-0B49-A5A6-78304E680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1550798" y="3394985"/>
              <a:ext cx="416297" cy="41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39">
              <a:extLst>
                <a:ext uri="{FF2B5EF4-FFF2-40B4-BE49-F238E27FC236}">
                  <a16:creationId xmlns:a16="http://schemas.microsoft.com/office/drawing/2014/main" id="{45C08FD8-AEA6-BC4B-A743-47BB4F288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581" y="3901292"/>
              <a:ext cx="950731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8FFCAB25-2ED5-3042-9EB3-954AC101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525" y="4098514"/>
              <a:ext cx="18452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60C9B38F-55F6-0145-87B0-308A0DD8E7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60757" y="1728500"/>
              <a:ext cx="3261872" cy="823536"/>
            </a:xfrm>
            <a:prstGeom prst="bentConnector3">
              <a:avLst>
                <a:gd name="adj1" fmla="val 99670"/>
              </a:avLst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080A9E-5F6C-4E4A-8BDA-BB7E0A7E79AB}"/>
                </a:ext>
              </a:extLst>
            </p:cNvPr>
            <p:cNvSpPr txBox="1"/>
            <p:nvPr/>
          </p:nvSpPr>
          <p:spPr>
            <a:xfrm>
              <a:off x="3881360" y="1687831"/>
              <a:ext cx="162666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2. Return access token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558E57-2A66-9D4B-99D7-05E417E77DDE}"/>
                </a:ext>
              </a:extLst>
            </p:cNvPr>
            <p:cNvCxnSpPr/>
            <p:nvPr/>
          </p:nvCxnSpPr>
          <p:spPr>
            <a:xfrm>
              <a:off x="4736828" y="3292061"/>
              <a:ext cx="2233905" cy="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E24660-2369-5144-A4C5-F341C1F8117F}"/>
                </a:ext>
              </a:extLst>
            </p:cNvPr>
            <p:cNvSpPr txBox="1"/>
            <p:nvPr/>
          </p:nvSpPr>
          <p:spPr>
            <a:xfrm>
              <a:off x="4768210" y="3014335"/>
              <a:ext cx="2180533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4">
                      <a:lumMod val="75000"/>
                    </a:schemeClr>
                  </a:solidFill>
                </a:rPr>
                <a:t>3. Invoke API with access token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4AB1247-CA08-D74F-8797-741DFBDF9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227" y="2258166"/>
              <a:ext cx="0" cy="747906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55A565-904C-8B41-A214-89E9CC4C8D2B}"/>
                </a:ext>
              </a:extLst>
            </p:cNvPr>
            <p:cNvSpPr txBox="1"/>
            <p:nvPr/>
          </p:nvSpPr>
          <p:spPr>
            <a:xfrm>
              <a:off x="6313277" y="2302653"/>
              <a:ext cx="1189540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4. Validate access token and scope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F2EC8D-11A2-0149-8AA4-6B9CA739B10D}"/>
                </a:ext>
              </a:extLst>
            </p:cNvPr>
            <p:cNvCxnSpPr>
              <a:cxnSpLocks/>
            </p:cNvCxnSpPr>
            <p:nvPr/>
          </p:nvCxnSpPr>
          <p:spPr>
            <a:xfrm>
              <a:off x="7576618" y="2297505"/>
              <a:ext cx="0" cy="708568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56986D-E060-5640-84FF-531F28BF3B16}"/>
                </a:ext>
              </a:extLst>
            </p:cNvPr>
            <p:cNvSpPr txBox="1"/>
            <p:nvPr/>
          </p:nvSpPr>
          <p:spPr>
            <a:xfrm>
              <a:off x="7630553" y="2386527"/>
              <a:ext cx="1057305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5. Access token validity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44C039-D05F-AF48-BAEB-B78D942D76B8}"/>
                </a:ext>
              </a:extLst>
            </p:cNvPr>
            <p:cNvSpPr txBox="1"/>
            <p:nvPr/>
          </p:nvSpPr>
          <p:spPr>
            <a:xfrm>
              <a:off x="7947693" y="2868171"/>
              <a:ext cx="1911934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6a. Validate OAuth2 scope </a:t>
              </a:r>
            </a:p>
            <a:p>
              <a:r>
                <a:rPr lang="en-US" sz="1240" dirty="0">
                  <a:solidFill>
                    <a:schemeClr val="accent2"/>
                  </a:solidFill>
                </a:rPr>
                <a:t>if token is valid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7A6A8FF-EB83-F841-BCF1-1D7D6B4EE4B1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32" y="3313241"/>
              <a:ext cx="1858646" cy="0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1F6AB054-255D-4F46-99FF-5436C3A1DEE0}"/>
                </a:ext>
              </a:extLst>
            </p:cNvPr>
            <p:cNvCxnSpPr>
              <a:stCxn id="30" idx="2"/>
            </p:cNvCxnSpPr>
            <p:nvPr/>
          </p:nvCxnSpPr>
          <p:spPr>
            <a:xfrm rot="5400000">
              <a:off x="5904786" y="3016119"/>
              <a:ext cx="343968" cy="2747696"/>
            </a:xfrm>
            <a:prstGeom prst="bentConnector2">
              <a:avLst/>
            </a:prstGeom>
            <a:ln w="15875">
              <a:solidFill>
                <a:schemeClr val="accent2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598A9E6-3115-5445-9607-79433E19EB31}"/>
                </a:ext>
              </a:extLst>
            </p:cNvPr>
            <p:cNvSpPr txBox="1"/>
            <p:nvPr/>
          </p:nvSpPr>
          <p:spPr>
            <a:xfrm>
              <a:off x="5002263" y="4612500"/>
              <a:ext cx="2628290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6b. Return 403 (Forbidden response), </a:t>
              </a:r>
            </a:p>
            <a:p>
              <a:r>
                <a:rPr lang="en-US" sz="1240" dirty="0">
                  <a:solidFill>
                    <a:schemeClr val="accent2"/>
                  </a:solidFill>
                </a:rPr>
                <a:t>If access token is invalid or OAuth2 scope is not matching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DFCCF1-E3E4-F24F-976A-4C863F2D95CA}"/>
                </a:ext>
              </a:extLst>
            </p:cNvPr>
            <p:cNvCxnSpPr/>
            <p:nvPr/>
          </p:nvCxnSpPr>
          <p:spPr>
            <a:xfrm flipH="1">
              <a:off x="7968133" y="3584966"/>
              <a:ext cx="1879085" cy="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7D647-9D5F-174D-8EC8-B6483EAD49E0}"/>
                </a:ext>
              </a:extLst>
            </p:cNvPr>
            <p:cNvSpPr txBox="1"/>
            <p:nvPr/>
          </p:nvSpPr>
          <p:spPr>
            <a:xfrm>
              <a:off x="8196677" y="3546874"/>
              <a:ext cx="124328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7. Return results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C890367-171E-5A49-AB38-91179A418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30" y="3625191"/>
              <a:ext cx="2199996" cy="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749F32-DCE5-BC40-8E68-9CE3FFA27EDE}"/>
                </a:ext>
              </a:extLst>
            </p:cNvPr>
            <p:cNvSpPr txBox="1"/>
            <p:nvPr/>
          </p:nvSpPr>
          <p:spPr>
            <a:xfrm>
              <a:off x="4965372" y="3587099"/>
              <a:ext cx="1822615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7. Return 200 (successful </a:t>
              </a:r>
            </a:p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response) with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7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270</Words>
  <Application>Microsoft Macintosh PowerPoint</Application>
  <PresentationFormat>Custom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2022-01-31T19:35:55Z</dcterms:created>
  <dcterms:modified xsi:type="dcterms:W3CDTF">2022-02-01T01:07:03Z</dcterms:modified>
</cp:coreProperties>
</file>