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25"/>
  </p:notesMasterIdLst>
  <p:handoutMasterIdLst>
    <p:handoutMasterId r:id="rId26"/>
  </p:handoutMasterIdLst>
  <p:sldIdLst>
    <p:sldId id="265" r:id="rId5"/>
    <p:sldId id="259" r:id="rId6"/>
    <p:sldId id="316" r:id="rId7"/>
    <p:sldId id="314" r:id="rId8"/>
    <p:sldId id="315" r:id="rId9"/>
    <p:sldId id="304" r:id="rId10"/>
    <p:sldId id="307" r:id="rId11"/>
    <p:sldId id="308" r:id="rId12"/>
    <p:sldId id="305" r:id="rId13"/>
    <p:sldId id="310" r:id="rId14"/>
    <p:sldId id="311" r:id="rId15"/>
    <p:sldId id="309" r:id="rId16"/>
    <p:sldId id="306" r:id="rId17"/>
    <p:sldId id="312" r:id="rId18"/>
    <p:sldId id="313" r:id="rId19"/>
    <p:sldId id="326" r:id="rId20"/>
    <p:sldId id="327" r:id="rId21"/>
    <p:sldId id="323" r:id="rId22"/>
    <p:sldId id="324" r:id="rId23"/>
    <p:sldId id="32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316" autoAdjust="0"/>
  </p:normalViewPr>
  <p:slideViewPr>
    <p:cSldViewPr snapToGrid="0" showGuides="1">
      <p:cViewPr varScale="1">
        <p:scale>
          <a:sx n="64" d="100"/>
          <a:sy n="64" d="100"/>
        </p:scale>
        <p:origin x="898" y="6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1852" y="-17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803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425018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78872" y="709456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1" y="236797"/>
            <a:ext cx="6216650" cy="24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 to Web services (SOAP &amp; REST)	    Introduction to Web service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Page 01-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143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264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contents would be covered:</a:t>
            </a:r>
          </a:p>
          <a:p>
            <a:r>
              <a:rPr lang="en-US" dirty="0"/>
              <a:t>1.1</a:t>
            </a:r>
            <a:r>
              <a:rPr lang="en-US" baseline="0" dirty="0"/>
              <a:t> : What are Web services</a:t>
            </a:r>
          </a:p>
          <a:p>
            <a:r>
              <a:rPr lang="en-US" baseline="0" dirty="0"/>
              <a:t>	1.1.1 Web service components and architecture</a:t>
            </a:r>
          </a:p>
          <a:p>
            <a:r>
              <a:rPr lang="en-US" baseline="0" dirty="0"/>
              <a:t>	1.1.2 How do Web services work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1.2: HTTP and SOAP messages</a:t>
            </a:r>
            <a:endParaRPr lang="en-US" dirty="0"/>
          </a:p>
          <a:p>
            <a:r>
              <a:rPr lang="en-US" baseline="0" dirty="0"/>
              <a:t>1.3: Overview of JAX – WS and JAX – RS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1210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Ecma</a:t>
            </a:r>
            <a:r>
              <a:rPr lang="en-US" dirty="0"/>
              <a:t> International is an industry association founded in 1961 and dedicated to the standardization of Information and Communication Technology (ICT) and Consumer Electronics </a:t>
            </a: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ECMAScript</a:t>
            </a:r>
            <a:r>
              <a:rPr lang="en-US" dirty="0"/>
              <a:t> is the scripting language standardized by </a:t>
            </a:r>
            <a:r>
              <a:rPr lang="en-US" dirty="0" err="1"/>
              <a:t>Ecma</a:t>
            </a:r>
            <a:r>
              <a:rPr lang="en-US" dirty="0"/>
              <a:t> International in the ECMA-262 specification and ISO/IEC 16262. The language is widely used for client-side scripting on the web, in the form of several well-known implementations such as JavaScript, JScript and ActionScript.</a:t>
            </a:r>
          </a:p>
          <a:p>
            <a:pPr>
              <a:defRPr/>
            </a:pPr>
            <a:endParaRPr lang="en-US" dirty="0"/>
          </a:p>
          <a:p>
            <a:r>
              <a:rPr lang="en-US" b="1" dirty="0"/>
              <a:t>Terminology</a:t>
            </a:r>
          </a:p>
          <a:p>
            <a:r>
              <a:rPr lang="en-US" dirty="0"/>
              <a:t>Namespace A container which lets developers bundle all functionality under a unique, application-specific </a:t>
            </a:r>
            <a:r>
              <a:rPr lang="en-US" dirty="0" err="1"/>
              <a:t>name.Class</a:t>
            </a:r>
            <a:r>
              <a:rPr lang="en-US" dirty="0"/>
              <a:t> Defines the object's characteristics. A class is a template definition of an object's properties and </a:t>
            </a:r>
            <a:r>
              <a:rPr lang="en-US" dirty="0" err="1"/>
              <a:t>methods.Object</a:t>
            </a:r>
            <a:r>
              <a:rPr lang="en-US" dirty="0"/>
              <a:t> An instance of a </a:t>
            </a:r>
            <a:r>
              <a:rPr lang="en-US" dirty="0" err="1"/>
              <a:t>class.Property</a:t>
            </a:r>
            <a:r>
              <a:rPr lang="en-US" dirty="0"/>
              <a:t> An object characteristic, such as </a:t>
            </a:r>
            <a:r>
              <a:rPr lang="en-US" dirty="0" err="1"/>
              <a:t>color.Method</a:t>
            </a:r>
            <a:r>
              <a:rPr lang="en-US" dirty="0"/>
              <a:t> An object capability, such as walk. It is a subroutine or function associated with a </a:t>
            </a:r>
            <a:r>
              <a:rPr lang="en-US" dirty="0" err="1"/>
              <a:t>class.Constructor</a:t>
            </a:r>
            <a:r>
              <a:rPr lang="en-US" dirty="0"/>
              <a:t> A method called at the moment an object is instantiated. It usually has the same name as the class containing </a:t>
            </a:r>
            <a:r>
              <a:rPr lang="en-US" dirty="0" err="1"/>
              <a:t>it.Inheritance</a:t>
            </a:r>
            <a:r>
              <a:rPr lang="en-US" dirty="0"/>
              <a:t> A class can inherit characteristics from another </a:t>
            </a:r>
            <a:r>
              <a:rPr lang="en-US" dirty="0" err="1"/>
              <a:t>class.Encapsulation</a:t>
            </a:r>
            <a:r>
              <a:rPr lang="en-US" dirty="0"/>
              <a:t> A method of bundling the data and methods that use the </a:t>
            </a:r>
            <a:r>
              <a:rPr lang="en-US" dirty="0" err="1"/>
              <a:t>data.Abstraction</a:t>
            </a:r>
            <a:r>
              <a:rPr lang="en-US" dirty="0"/>
              <a:t> The conjunction of an object's complex inheritance, methods, and properties must adequately reflect a reality </a:t>
            </a:r>
            <a:r>
              <a:rPr lang="en-US" dirty="0" err="1"/>
              <a:t>model.Polymorphism</a:t>
            </a:r>
            <a:r>
              <a:rPr lang="en-US" dirty="0"/>
              <a:t> Poly means "</a:t>
            </a:r>
            <a:r>
              <a:rPr lang="en-US" i="1" dirty="0"/>
              <a:t>many</a:t>
            </a:r>
            <a:r>
              <a:rPr lang="en-US" dirty="0"/>
              <a:t>" and morphism means "</a:t>
            </a:r>
            <a:r>
              <a:rPr lang="en-US" i="1" dirty="0"/>
              <a:t>forms</a:t>
            </a:r>
            <a:r>
              <a:rPr lang="en-US" dirty="0"/>
              <a:t>". Different classes might define the same method or property.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6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web service is any piece of software that makes itself available over the internet and uses a standardized XML messaging system</a:t>
            </a:r>
          </a:p>
          <a:p>
            <a:endParaRPr lang="en-US" dirty="0"/>
          </a:p>
          <a:p>
            <a:r>
              <a:rPr lang="en-US" dirty="0"/>
              <a:t>Web services are XML-based information exchange systems that use the Internet for direct application-to-application interaction</a:t>
            </a:r>
          </a:p>
          <a:p>
            <a:endParaRPr lang="en-US" dirty="0"/>
          </a:p>
          <a:p>
            <a:r>
              <a:rPr lang="en-US" dirty="0"/>
              <a:t>A web service is a collection of open protocols and standards (promotes interoperability</a:t>
            </a:r>
            <a:r>
              <a:rPr lang="en-US" baseline="0" dirty="0"/>
              <a:t> between clients / servers without the need of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proprietary or trademark software</a:t>
            </a:r>
            <a:r>
              <a:rPr lang="en-US" dirty="0"/>
              <a:t>)  </a:t>
            </a:r>
          </a:p>
          <a:p>
            <a:endParaRPr lang="en-US" dirty="0"/>
          </a:p>
          <a:p>
            <a:r>
              <a:rPr lang="en-US" dirty="0"/>
              <a:t>Software applications written in various programming languages and running on various platforms can use web services to exchange data.</a:t>
            </a:r>
            <a:r>
              <a:rPr lang="en-US" baseline="0" dirty="0"/>
              <a:t> </a:t>
            </a:r>
            <a:r>
              <a:rPr lang="en-US" dirty="0"/>
              <a:t> For example, interoperability between Java and Python, or Windows and Linux applications</a:t>
            </a:r>
            <a:r>
              <a:rPr lang="en-US" baseline="0" dirty="0"/>
              <a:t> </a:t>
            </a:r>
            <a:r>
              <a:rPr lang="en-US" dirty="0"/>
              <a:t>can be facilitated through web</a:t>
            </a:r>
            <a:r>
              <a:rPr lang="en-US" baseline="0" dirty="0"/>
              <a:t> services.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services has the ability to go through firewalls.</a:t>
            </a:r>
          </a:p>
          <a:p>
            <a:endParaRPr lang="en-US" dirty="0"/>
          </a:p>
          <a:p>
            <a:r>
              <a:rPr lang="en-US" dirty="0"/>
              <a:t>Web services are available anytime, anywhere and on any device.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Web services can be used, if clients are scattered across the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875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34490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47372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8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1906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97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73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36423159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18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9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22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6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972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764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54" r:id="rId9"/>
    <p:sldLayoutId id="2147483855" r:id="rId10"/>
    <p:sldLayoutId id="2147483856" r:id="rId11"/>
    <p:sldLayoutId id="214748385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Introduction to Object Oriented JavaScript </a:t>
            </a:r>
            <a:br>
              <a:rPr lang="en-US" sz="2800" dirty="0"/>
            </a:br>
            <a:endParaRPr lang="en-US" sz="2800" b="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b="1" dirty="0"/>
              <a:t>Object Oriented JavaScript 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516" y="173736"/>
            <a:ext cx="8312649" cy="850392"/>
          </a:xfrm>
        </p:spPr>
        <p:txBody>
          <a:bodyPr>
            <a:normAutofit/>
          </a:bodyPr>
          <a:lstStyle/>
          <a:p>
            <a:r>
              <a:rPr lang="en-US" sz="1100" dirty="0"/>
              <a:t>1.3: Creating New Types of Objects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Object-Oriented Terminology-Creating New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024128"/>
            <a:ext cx="8845484" cy="5641848"/>
          </a:xfrm>
        </p:spPr>
        <p:txBody>
          <a:bodyPr/>
          <a:lstStyle/>
          <a:p>
            <a:r>
              <a:rPr lang="en-US" dirty="0"/>
              <a:t>Function Execution</a:t>
            </a:r>
          </a:p>
          <a:p>
            <a:r>
              <a:rPr lang="en-US" dirty="0"/>
              <a:t>By calling a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Referring to function--function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Anonymous function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7784" y="1719072"/>
            <a:ext cx="8357616" cy="138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getEmployeeData</a:t>
            </a:r>
            <a:r>
              <a:rPr lang="en-US" dirty="0"/>
              <a:t>(){</a:t>
            </a:r>
          </a:p>
          <a:p>
            <a:r>
              <a:rPr lang="en-US" dirty="0"/>
              <a:t>	console.log("Welcome to JavaScript OOPS")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getEmployeeData</a:t>
            </a:r>
            <a:r>
              <a:rPr lang="en-US" dirty="0"/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784" y="3575304"/>
            <a:ext cx="8357616" cy="1344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</a:t>
            </a:r>
            <a:r>
              <a:rPr lang="en-US" b="1" dirty="0"/>
              <a:t>={};</a:t>
            </a:r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obj.callGet</a:t>
            </a:r>
            <a:r>
              <a:rPr lang="en-US" dirty="0"/>
              <a:t>=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getEmployeeData</a:t>
            </a:r>
            <a:r>
              <a:rPr lang="en-US" dirty="0"/>
              <a:t>(){</a:t>
            </a:r>
          </a:p>
          <a:p>
            <a:r>
              <a:rPr lang="en-US" dirty="0"/>
              <a:t>	console.log("Welcome to JavaScript OOPS")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 </a:t>
            </a:r>
            <a:r>
              <a:rPr lang="en-US" dirty="0" err="1"/>
              <a:t>obj.callGet</a:t>
            </a:r>
            <a:r>
              <a:rPr lang="en-US" dirty="0"/>
              <a:t>();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84" y="5468112"/>
            <a:ext cx="8476488" cy="1271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callGet</a:t>
            </a:r>
            <a:r>
              <a:rPr lang="en-US" dirty="0"/>
              <a:t>=</a:t>
            </a:r>
            <a:r>
              <a:rPr lang="en-US" b="1" dirty="0"/>
              <a:t>function</a:t>
            </a:r>
            <a:r>
              <a:rPr lang="en-US" dirty="0"/>
              <a:t>{</a:t>
            </a:r>
          </a:p>
          <a:p>
            <a:r>
              <a:rPr lang="en-US" dirty="0"/>
              <a:t>	console.log("Welcome to JavaScript OOPS")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callGet</a:t>
            </a:r>
            <a:r>
              <a:rPr lang="en-US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91212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516" y="171564"/>
            <a:ext cx="8312649" cy="859536"/>
          </a:xfrm>
        </p:spPr>
        <p:txBody>
          <a:bodyPr/>
          <a:lstStyle/>
          <a:p>
            <a:r>
              <a:rPr lang="en-US" sz="1100" dirty="0"/>
              <a:t>1.3: Creating New Types of Objects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Object-Oriented Terminology-Creating New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031100"/>
            <a:ext cx="8845484" cy="5516004"/>
          </a:xfrm>
        </p:spPr>
        <p:txBody>
          <a:bodyPr/>
          <a:lstStyle/>
          <a:p>
            <a:r>
              <a:rPr lang="en-US" dirty="0"/>
              <a:t>Self invoking function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881" y="1289304"/>
            <a:ext cx="8388284" cy="941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(</a:t>
            </a:r>
            <a:r>
              <a:rPr lang="en-US" b="1"/>
              <a:t>function</a:t>
            </a:r>
            <a:r>
              <a:rPr lang="en-US"/>
              <a:t> getEmployeeData(){</a:t>
            </a:r>
          </a:p>
          <a:p>
            <a:r>
              <a:rPr lang="en-US"/>
              <a:t>	console.log("Self invoking functions")</a:t>
            </a:r>
          </a:p>
          <a:p>
            <a:r>
              <a:rPr lang="en-US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99217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516" y="198996"/>
            <a:ext cx="8312649" cy="715404"/>
          </a:xfrm>
        </p:spPr>
        <p:txBody>
          <a:bodyPr>
            <a:normAutofit/>
          </a:bodyPr>
          <a:lstStyle/>
          <a:p>
            <a:r>
              <a:rPr lang="en-US" sz="1100" dirty="0"/>
              <a:t>1.3: Creating New Types of Objects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Object-Oriented Terminology-Creating New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005840"/>
            <a:ext cx="8845484" cy="5943600"/>
          </a:xfrm>
        </p:spPr>
        <p:txBody>
          <a:bodyPr/>
          <a:lstStyle/>
          <a:p>
            <a:r>
              <a:rPr lang="en-US" dirty="0"/>
              <a:t>Regular Function way in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going for constructor in a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8056" y="1463041"/>
            <a:ext cx="8163109" cy="4526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 </a:t>
            </a:r>
            <a:r>
              <a:rPr lang="en-US" dirty="0" err="1"/>
              <a:t>createEmployee</a:t>
            </a:r>
            <a:r>
              <a:rPr lang="en-US" dirty="0"/>
              <a:t>(</a:t>
            </a:r>
            <a:r>
              <a:rPr lang="en-US" dirty="0" err="1"/>
              <a:t>empId,empName,empSalary,empDep</a:t>
            </a:r>
            <a:r>
              <a:rPr lang="en-US" dirty="0"/>
              <a:t>){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={};</a:t>
            </a:r>
          </a:p>
          <a:p>
            <a:pPr lvl="1"/>
            <a:r>
              <a:rPr lang="en-US" dirty="0" err="1"/>
              <a:t>emp.empId</a:t>
            </a:r>
            <a:r>
              <a:rPr lang="en-US" dirty="0"/>
              <a:t>=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emp.empName</a:t>
            </a:r>
            <a:r>
              <a:rPr lang="en-US" dirty="0"/>
              <a:t>=</a:t>
            </a:r>
            <a:r>
              <a:rPr lang="en-US" dirty="0" err="1"/>
              <a:t>empName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emp.empSalary</a:t>
            </a:r>
            <a:r>
              <a:rPr lang="en-US" dirty="0"/>
              <a:t>=</a:t>
            </a:r>
            <a:r>
              <a:rPr lang="en-US" dirty="0" err="1"/>
              <a:t>empSalary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emp.empDep</a:t>
            </a:r>
            <a:r>
              <a:rPr lang="en-US" dirty="0"/>
              <a:t>=</a:t>
            </a:r>
            <a:r>
              <a:rPr lang="en-US" dirty="0" err="1"/>
              <a:t>empDep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empone</a:t>
            </a:r>
            <a:r>
              <a:rPr lang="en-US" dirty="0"/>
              <a:t>=</a:t>
            </a:r>
            <a:r>
              <a:rPr lang="en-US" dirty="0" err="1"/>
              <a:t>createEmployee</a:t>
            </a:r>
            <a:r>
              <a:rPr lang="en-US" dirty="0"/>
              <a:t>(1001,'Rahul',2000.12,'JAVA');</a:t>
            </a:r>
          </a:p>
          <a:p>
            <a:r>
              <a:rPr lang="en-US" dirty="0"/>
              <a:t>console.log('Employee Id is '+</a:t>
            </a:r>
            <a:r>
              <a:rPr lang="en-US" dirty="0" err="1"/>
              <a:t>empone.empId</a:t>
            </a:r>
            <a:r>
              <a:rPr lang="en-US" dirty="0"/>
              <a:t>);</a:t>
            </a:r>
          </a:p>
          <a:p>
            <a:r>
              <a:rPr lang="en-US" dirty="0"/>
              <a:t>console.log('Employee Name is '+</a:t>
            </a:r>
            <a:r>
              <a:rPr lang="en-US" dirty="0" err="1"/>
              <a:t>empone.empName</a:t>
            </a:r>
            <a:r>
              <a:rPr lang="en-US" dirty="0"/>
              <a:t>);</a:t>
            </a:r>
          </a:p>
          <a:p>
            <a:r>
              <a:rPr lang="en-US" dirty="0"/>
              <a:t>console.log('Employee Salary is '+</a:t>
            </a:r>
            <a:r>
              <a:rPr lang="en-US" dirty="0" err="1"/>
              <a:t>empone.empSalary</a:t>
            </a:r>
            <a:r>
              <a:rPr lang="en-US" dirty="0"/>
              <a:t>);</a:t>
            </a:r>
          </a:p>
          <a:p>
            <a:r>
              <a:rPr lang="en-US" dirty="0"/>
              <a:t>console.log('Employee Department is '+</a:t>
            </a:r>
            <a:r>
              <a:rPr lang="en-US" dirty="0" err="1"/>
              <a:t>empone.empDep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14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53" y="180708"/>
            <a:ext cx="8312649" cy="751980"/>
          </a:xfrm>
        </p:spPr>
        <p:txBody>
          <a:bodyPr>
            <a:normAutofit/>
          </a:bodyPr>
          <a:lstStyle/>
          <a:p>
            <a:r>
              <a:rPr lang="en-US" sz="1100" dirty="0"/>
              <a:t>1.3: Creating New Types of Objects</a:t>
            </a:r>
            <a:br>
              <a:rPr lang="en-US" dirty="0"/>
            </a:br>
            <a:r>
              <a:rPr lang="en-US" dirty="0"/>
              <a:t>Object-Oriented Terminology-Creating New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932688"/>
            <a:ext cx="8562020" cy="54955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 constructor is a function that instantiates a particular type of Object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new Operator can be used for creating an object using Constructor (predefined/user defined).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Object created using constructor will be reusable.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When a function is called from the object, this becomes a reference to this object.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560320"/>
            <a:ext cx="6574536" cy="3785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function </a:t>
            </a:r>
            <a:r>
              <a:rPr lang="en-US" sz="1400" dirty="0" err="1"/>
              <a:t>createEmployee</a:t>
            </a:r>
            <a:r>
              <a:rPr lang="en-US" sz="1400" dirty="0"/>
              <a:t>(</a:t>
            </a:r>
            <a:r>
              <a:rPr lang="en-US" sz="1400" dirty="0" err="1"/>
              <a:t>empId,empName,empSalary,empDep</a:t>
            </a:r>
            <a:r>
              <a:rPr lang="en-US" sz="1400" dirty="0"/>
              <a:t>){</a:t>
            </a:r>
          </a:p>
          <a:p>
            <a:pPr lvl="1"/>
            <a:r>
              <a:rPr lang="en-US" sz="1400" dirty="0" err="1"/>
              <a:t>this.empId</a:t>
            </a:r>
            <a:r>
              <a:rPr lang="en-US" sz="1400" dirty="0"/>
              <a:t>=</a:t>
            </a:r>
            <a:r>
              <a:rPr lang="en-US" sz="1400" dirty="0" err="1"/>
              <a:t>empId</a:t>
            </a:r>
            <a:r>
              <a:rPr lang="en-US" sz="1400" dirty="0"/>
              <a:t>;</a:t>
            </a:r>
          </a:p>
          <a:p>
            <a:pPr lvl="1"/>
            <a:r>
              <a:rPr lang="en-US" sz="1400" dirty="0" err="1"/>
              <a:t>this.empName</a:t>
            </a:r>
            <a:r>
              <a:rPr lang="en-US" sz="1400" dirty="0"/>
              <a:t>=</a:t>
            </a:r>
            <a:r>
              <a:rPr lang="en-US" sz="1400" dirty="0" err="1"/>
              <a:t>empName</a:t>
            </a:r>
            <a:r>
              <a:rPr lang="en-US" sz="1400" dirty="0"/>
              <a:t>;</a:t>
            </a:r>
          </a:p>
          <a:p>
            <a:pPr lvl="1"/>
            <a:r>
              <a:rPr lang="en-US" sz="1400" dirty="0" err="1"/>
              <a:t>this.empSalary</a:t>
            </a:r>
            <a:r>
              <a:rPr lang="en-US" sz="1400" dirty="0"/>
              <a:t>=</a:t>
            </a:r>
            <a:r>
              <a:rPr lang="en-US" sz="1400" dirty="0" err="1"/>
              <a:t>empSalary</a:t>
            </a:r>
            <a:r>
              <a:rPr lang="en-US" sz="1400" dirty="0"/>
              <a:t>;</a:t>
            </a:r>
          </a:p>
          <a:p>
            <a:pPr lvl="1"/>
            <a:r>
              <a:rPr lang="en-US" sz="1400" dirty="0" err="1"/>
              <a:t>this.empDep</a:t>
            </a:r>
            <a:r>
              <a:rPr lang="en-US" sz="1400" dirty="0"/>
              <a:t>=</a:t>
            </a:r>
            <a:r>
              <a:rPr lang="en-US" sz="1400" dirty="0" err="1"/>
              <a:t>empDep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empone</a:t>
            </a:r>
            <a:r>
              <a:rPr lang="en-US" sz="1400" dirty="0"/>
              <a:t>=new </a:t>
            </a:r>
            <a:r>
              <a:rPr lang="en-US" sz="1400" dirty="0" err="1"/>
              <a:t>createEmployee</a:t>
            </a:r>
            <a:r>
              <a:rPr lang="en-US" sz="1400" dirty="0"/>
              <a:t>(1001,'Rahul',2000.12,'JAVA');</a:t>
            </a:r>
          </a:p>
          <a:p>
            <a:endParaRPr lang="en-US" sz="1400" dirty="0"/>
          </a:p>
          <a:p>
            <a:r>
              <a:rPr lang="en-US" sz="1400" dirty="0"/>
              <a:t>console.log('Employee Id is '+</a:t>
            </a:r>
            <a:r>
              <a:rPr lang="en-US" sz="1400" dirty="0" err="1"/>
              <a:t>empone.empId</a:t>
            </a:r>
            <a:r>
              <a:rPr lang="en-US" sz="1400" dirty="0"/>
              <a:t>);</a:t>
            </a:r>
          </a:p>
          <a:p>
            <a:r>
              <a:rPr lang="en-US" sz="1400" dirty="0"/>
              <a:t>console.log('Employee Name is '+</a:t>
            </a:r>
            <a:r>
              <a:rPr lang="en-US" sz="1400" dirty="0" err="1"/>
              <a:t>empone.empName</a:t>
            </a:r>
            <a:r>
              <a:rPr lang="en-US" sz="1400" dirty="0"/>
              <a:t>);</a:t>
            </a:r>
          </a:p>
          <a:p>
            <a:r>
              <a:rPr lang="en-US" sz="1400" dirty="0"/>
              <a:t>console.log('Employee Salary is '+</a:t>
            </a:r>
            <a:r>
              <a:rPr lang="en-US" sz="1400" dirty="0" err="1"/>
              <a:t>empone.empSalary</a:t>
            </a:r>
            <a:r>
              <a:rPr lang="en-US" sz="1400" dirty="0"/>
              <a:t>);</a:t>
            </a:r>
          </a:p>
          <a:p>
            <a:r>
              <a:rPr lang="en-US" sz="1400" dirty="0"/>
              <a:t>console.log('Employee Department is '+</a:t>
            </a:r>
            <a:r>
              <a:rPr lang="en-US" sz="1400" dirty="0" err="1"/>
              <a:t>empone.empDep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795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644" y="116700"/>
            <a:ext cx="8312649" cy="651396"/>
          </a:xfrm>
        </p:spPr>
        <p:txBody>
          <a:bodyPr>
            <a:normAutofit fontScale="90000"/>
          </a:bodyPr>
          <a:lstStyle/>
          <a:p>
            <a:r>
              <a:rPr lang="en-US" sz="1100" dirty="0"/>
              <a:t>1.3: Creating New Types of Objects</a:t>
            </a:r>
            <a:br>
              <a:rPr lang="en-US" dirty="0"/>
            </a:br>
            <a:r>
              <a:rPr lang="en-US" dirty="0"/>
              <a:t>Object-Oriented Terminology-Creating New Objects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with Function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795528"/>
            <a:ext cx="8845484" cy="579729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352" y="960120"/>
            <a:ext cx="45719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8516" y="1485178"/>
            <a:ext cx="7424928" cy="434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function </a:t>
            </a:r>
            <a:r>
              <a:rPr lang="en-US" sz="1600" dirty="0" err="1"/>
              <a:t>createEmployee</a:t>
            </a:r>
            <a:r>
              <a:rPr lang="en-US" sz="1600" dirty="0"/>
              <a:t>(</a:t>
            </a:r>
            <a:r>
              <a:rPr lang="en-US" sz="1600" dirty="0" err="1"/>
              <a:t>empId,empName,empSalary,empDep</a:t>
            </a:r>
            <a:r>
              <a:rPr lang="en-US" sz="1600" dirty="0"/>
              <a:t>){</a:t>
            </a:r>
          </a:p>
          <a:p>
            <a:pPr lvl="1"/>
            <a:r>
              <a:rPr lang="en-US" sz="1600" dirty="0" err="1"/>
              <a:t>this.empId</a:t>
            </a:r>
            <a:r>
              <a:rPr lang="en-US" sz="1600" dirty="0"/>
              <a:t>=</a:t>
            </a:r>
            <a:r>
              <a:rPr lang="en-US" sz="1600" dirty="0" err="1"/>
              <a:t>empId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this.empName</a:t>
            </a:r>
            <a:r>
              <a:rPr lang="en-US" sz="1600" dirty="0"/>
              <a:t>=</a:t>
            </a:r>
            <a:r>
              <a:rPr lang="en-US" sz="1600" dirty="0" err="1"/>
              <a:t>empName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this.empSalary</a:t>
            </a:r>
            <a:r>
              <a:rPr lang="en-US" sz="1600" dirty="0"/>
              <a:t>=</a:t>
            </a:r>
            <a:r>
              <a:rPr lang="en-US" sz="1600" dirty="0" err="1"/>
              <a:t>empSalary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this.empDep</a:t>
            </a:r>
            <a:r>
              <a:rPr lang="en-US" sz="1600" dirty="0"/>
              <a:t>=</a:t>
            </a:r>
            <a:r>
              <a:rPr lang="en-US" sz="1600" dirty="0" err="1"/>
              <a:t>empDep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this.totalSalary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this.getTakeHomeSalary</a:t>
            </a:r>
            <a:r>
              <a:rPr lang="en-US" sz="1600" dirty="0"/>
              <a:t>=function(){</a:t>
            </a:r>
          </a:p>
          <a:p>
            <a:pPr lvl="2"/>
            <a:r>
              <a:rPr lang="en-US" sz="1600" dirty="0" err="1"/>
              <a:t>this.totalSalary</a:t>
            </a:r>
            <a:r>
              <a:rPr lang="en-US" sz="1600" dirty="0"/>
              <a:t>=</a:t>
            </a:r>
            <a:r>
              <a:rPr lang="en-US" sz="1600" dirty="0" err="1"/>
              <a:t>this.empSalary</a:t>
            </a:r>
            <a:r>
              <a:rPr lang="en-US" sz="1600" dirty="0"/>
              <a:t>-(</a:t>
            </a:r>
            <a:r>
              <a:rPr lang="en-US" sz="1600" dirty="0" err="1"/>
              <a:t>this.empSalary</a:t>
            </a:r>
            <a:r>
              <a:rPr lang="en-US" sz="1600" dirty="0"/>
              <a:t>*0.12);</a:t>
            </a:r>
          </a:p>
          <a:p>
            <a:pPr lvl="2"/>
            <a:r>
              <a:rPr lang="en-US" sz="1600" dirty="0"/>
              <a:t>console.log("Employee Take Home Salary"+</a:t>
            </a:r>
            <a:r>
              <a:rPr lang="en-US" sz="1600" dirty="0" err="1"/>
              <a:t>this.totalSalary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empone</a:t>
            </a:r>
            <a:r>
              <a:rPr lang="en-US" sz="1600" dirty="0"/>
              <a:t>=new </a:t>
            </a:r>
            <a:r>
              <a:rPr lang="en-US" sz="1600" dirty="0" err="1"/>
              <a:t>createEmployee</a:t>
            </a:r>
            <a:r>
              <a:rPr lang="en-US" sz="1600" dirty="0"/>
              <a:t>(1001,'Rahul',2000.12,'JAVA');</a:t>
            </a:r>
          </a:p>
          <a:p>
            <a:r>
              <a:rPr lang="en-US" sz="1600" dirty="0"/>
              <a:t>console.log('Employee Id is '+</a:t>
            </a:r>
            <a:r>
              <a:rPr lang="en-US" sz="1600" dirty="0" err="1"/>
              <a:t>empone.empId</a:t>
            </a:r>
            <a:r>
              <a:rPr lang="en-US" sz="1600" dirty="0"/>
              <a:t>);</a:t>
            </a:r>
          </a:p>
          <a:p>
            <a:r>
              <a:rPr lang="en-US" sz="1600" dirty="0"/>
              <a:t>console.log('Employee Name is '+</a:t>
            </a:r>
            <a:r>
              <a:rPr lang="en-US" sz="1600" dirty="0" err="1"/>
              <a:t>empone.empName</a:t>
            </a:r>
            <a:r>
              <a:rPr lang="en-US" sz="1600" dirty="0"/>
              <a:t>);</a:t>
            </a:r>
          </a:p>
          <a:p>
            <a:r>
              <a:rPr lang="en-US" sz="1600" dirty="0"/>
              <a:t>console.log('Employee Salary is '+</a:t>
            </a:r>
            <a:r>
              <a:rPr lang="en-US" sz="1600" dirty="0" err="1"/>
              <a:t>empone.empSalary</a:t>
            </a:r>
            <a:r>
              <a:rPr lang="en-US" sz="1600" dirty="0"/>
              <a:t>);</a:t>
            </a:r>
          </a:p>
          <a:p>
            <a:r>
              <a:rPr lang="en-US" sz="1600" dirty="0"/>
              <a:t>console.log('Employee Department is '+</a:t>
            </a:r>
            <a:r>
              <a:rPr lang="en-US" sz="1600" dirty="0" err="1"/>
              <a:t>empone.empDep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empone.getTakeHomeSalary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5660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dirty="0"/>
              <a:t>1.4: Getter and Setter methods</a:t>
            </a:r>
            <a:br>
              <a:rPr lang="en-US" dirty="0"/>
            </a:br>
            <a:r>
              <a:rPr lang="en-US" dirty="0"/>
              <a:t>Object-Oriented Terminology- Getter and Setter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getter &amp; setter in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" y="1936102"/>
            <a:ext cx="6803136" cy="4801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function </a:t>
            </a:r>
            <a:r>
              <a:rPr lang="en-US" sz="1600" dirty="0" err="1"/>
              <a:t>createEmployee</a:t>
            </a:r>
            <a:r>
              <a:rPr lang="en-US" sz="1600" dirty="0"/>
              <a:t>(</a:t>
            </a:r>
            <a:r>
              <a:rPr lang="en-US" sz="1600" dirty="0" err="1"/>
              <a:t>empName</a:t>
            </a:r>
            <a:r>
              <a:rPr lang="en-US" sz="1600" dirty="0"/>
              <a:t>){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empId</a:t>
            </a:r>
            <a:r>
              <a:rPr lang="en-US" sz="1600" dirty="0"/>
              <a:t>;           //local </a:t>
            </a:r>
          </a:p>
          <a:p>
            <a:pPr lvl="1"/>
            <a:r>
              <a:rPr lang="en-US" sz="1600" dirty="0" err="1"/>
              <a:t>this.empName</a:t>
            </a:r>
            <a:r>
              <a:rPr lang="en-US" sz="1600" dirty="0"/>
              <a:t>=</a:t>
            </a:r>
            <a:r>
              <a:rPr lang="en-US" sz="1600" dirty="0" err="1"/>
              <a:t>empName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this.getName</a:t>
            </a:r>
            <a:r>
              <a:rPr lang="en-US" sz="1600" dirty="0"/>
              <a:t>=function(){</a:t>
            </a:r>
          </a:p>
          <a:p>
            <a:pPr lvl="1"/>
            <a:r>
              <a:rPr lang="en-US" sz="1600" dirty="0"/>
              <a:t>	alert("My Name is "+</a:t>
            </a:r>
            <a:r>
              <a:rPr lang="en-US" sz="1600" dirty="0" err="1"/>
              <a:t>empName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}</a:t>
            </a:r>
          </a:p>
          <a:p>
            <a:pPr lvl="1"/>
            <a:r>
              <a:rPr lang="en-US" sz="1600" dirty="0" err="1"/>
              <a:t>this.setEmpId</a:t>
            </a:r>
            <a:r>
              <a:rPr lang="en-US" sz="1600" dirty="0"/>
              <a:t>=function(id){</a:t>
            </a:r>
          </a:p>
          <a:p>
            <a:pPr lvl="1"/>
            <a:r>
              <a:rPr lang="en-US" sz="1600" dirty="0" err="1"/>
              <a:t>empId</a:t>
            </a:r>
            <a:r>
              <a:rPr lang="en-US" sz="1600" dirty="0"/>
              <a:t>=id;</a:t>
            </a:r>
          </a:p>
          <a:p>
            <a:pPr lvl="1"/>
            <a:r>
              <a:rPr lang="en-US" sz="1600" dirty="0"/>
              <a:t>}</a:t>
            </a:r>
          </a:p>
          <a:p>
            <a:pPr lvl="1"/>
            <a:r>
              <a:rPr lang="en-US" sz="1600" dirty="0" err="1"/>
              <a:t>this.getEmpId</a:t>
            </a:r>
            <a:r>
              <a:rPr lang="en-US" sz="1600" dirty="0"/>
              <a:t>=function(){</a:t>
            </a:r>
          </a:p>
          <a:p>
            <a:pPr lvl="1"/>
            <a:r>
              <a:rPr lang="en-US" sz="1600" dirty="0"/>
              <a:t>	return </a:t>
            </a:r>
            <a:r>
              <a:rPr lang="en-US" sz="1600" dirty="0" err="1"/>
              <a:t>empId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emp</a:t>
            </a:r>
            <a:r>
              <a:rPr lang="en-US" sz="1600" dirty="0"/>
              <a:t>=new </a:t>
            </a:r>
            <a:r>
              <a:rPr lang="en-US" sz="1600" dirty="0" err="1"/>
              <a:t>createEmployee</a:t>
            </a:r>
            <a:r>
              <a:rPr lang="en-US" sz="1600" dirty="0"/>
              <a:t>("ABCD");</a:t>
            </a:r>
          </a:p>
          <a:p>
            <a:r>
              <a:rPr lang="en-US" sz="1600" dirty="0" err="1"/>
              <a:t>emp.setEmpId</a:t>
            </a:r>
            <a:r>
              <a:rPr lang="en-US" sz="1600" dirty="0"/>
              <a:t>(1001);</a:t>
            </a:r>
          </a:p>
          <a:p>
            <a:r>
              <a:rPr lang="en-US" sz="1600" dirty="0"/>
              <a:t>console.log(</a:t>
            </a:r>
            <a:r>
              <a:rPr lang="en-US" sz="1600" dirty="0" err="1"/>
              <a:t>emp.getEmpId</a:t>
            </a:r>
            <a:r>
              <a:rPr lang="en-US" sz="1600" dirty="0"/>
              <a:t>());</a:t>
            </a:r>
          </a:p>
          <a:p>
            <a:r>
              <a:rPr lang="en-US" sz="1600" dirty="0" err="1"/>
              <a:t>emp.getName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7971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dirty="0"/>
              <a:t>1.5: Other Way to create Object</a:t>
            </a:r>
            <a:br>
              <a:rPr lang="en-US" dirty="0"/>
            </a:br>
            <a:r>
              <a:rPr lang="en-US" dirty="0"/>
              <a:t>Object-Oriented Terminology- Other Way to create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Object() constructor</a:t>
            </a:r>
          </a:p>
          <a:p>
            <a:r>
              <a:rPr lang="en-US" dirty="0"/>
              <a:t>We can use the Object() constructor to create a new object.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208" y="2157984"/>
            <a:ext cx="7488936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var</a:t>
            </a:r>
            <a:r>
              <a:rPr lang="en-US" dirty="0"/>
              <a:t> person1 = new Object();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" y="3108960"/>
            <a:ext cx="7443216" cy="2157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var</a:t>
            </a:r>
            <a:r>
              <a:rPr lang="en-US" dirty="0"/>
              <a:t> person1 = new Object({</a:t>
            </a:r>
          </a:p>
          <a:p>
            <a:pPr lvl="1"/>
            <a:r>
              <a:rPr lang="en-US" dirty="0"/>
              <a:t>  name: '</a:t>
            </a:r>
            <a:r>
              <a:rPr lang="en-US" dirty="0" err="1"/>
              <a:t>Abcd</a:t>
            </a:r>
            <a:r>
              <a:rPr lang="en-US" dirty="0"/>
              <a:t>',</a:t>
            </a:r>
          </a:p>
          <a:p>
            <a:pPr lvl="1"/>
            <a:r>
              <a:rPr lang="en-US" dirty="0"/>
              <a:t>  age: 18,</a:t>
            </a:r>
          </a:p>
          <a:p>
            <a:pPr lvl="1"/>
            <a:r>
              <a:rPr lang="en-US" dirty="0"/>
              <a:t>  greeting: function() {</a:t>
            </a:r>
          </a:p>
          <a:p>
            <a:pPr lvl="1"/>
            <a:r>
              <a:rPr lang="en-US" dirty="0"/>
              <a:t>    	alert('Hi! I\'m ' + this.name + '.');</a:t>
            </a:r>
          </a:p>
          <a:p>
            <a:pPr lvl="1"/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8796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dirty="0"/>
              <a:t>1.5: Other Way to create Object</a:t>
            </a:r>
            <a:br>
              <a:rPr lang="en-US" dirty="0"/>
            </a:br>
            <a:r>
              <a:rPr lang="en-US" dirty="0"/>
              <a:t>Object-Oriented Terminology- Other Way to create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Create()</a:t>
            </a:r>
          </a:p>
          <a:p>
            <a:r>
              <a:rPr lang="en-US" dirty="0"/>
              <a:t>JavaScript has a built-in method called create() that allows us to create object.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1" y="2395728"/>
            <a:ext cx="8312649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var</a:t>
            </a:r>
            <a:r>
              <a:rPr lang="en-US" dirty="0"/>
              <a:t> person1 = new Object({</a:t>
            </a:r>
          </a:p>
          <a:p>
            <a:pPr lvl="1"/>
            <a:r>
              <a:rPr lang="en-US" dirty="0"/>
              <a:t>  name: '</a:t>
            </a:r>
            <a:r>
              <a:rPr lang="en-US" dirty="0" err="1"/>
              <a:t>Abcd</a:t>
            </a:r>
            <a:r>
              <a:rPr lang="en-US" dirty="0"/>
              <a:t>',</a:t>
            </a:r>
          </a:p>
          <a:p>
            <a:pPr lvl="1"/>
            <a:r>
              <a:rPr lang="en-US" dirty="0"/>
              <a:t>  age: 18,</a:t>
            </a:r>
          </a:p>
          <a:p>
            <a:pPr lvl="1"/>
            <a:r>
              <a:rPr lang="en-US" dirty="0"/>
              <a:t>  greeting: function() {</a:t>
            </a:r>
          </a:p>
          <a:p>
            <a:pPr lvl="1"/>
            <a:r>
              <a:rPr lang="en-US" dirty="0"/>
              <a:t>    	alert('Hi! I\'m ' + this.name + '.');</a:t>
            </a:r>
          </a:p>
          <a:p>
            <a:pPr lvl="1"/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var</a:t>
            </a:r>
            <a:r>
              <a:rPr lang="en-US" dirty="0"/>
              <a:t> person2 = </a:t>
            </a:r>
            <a:r>
              <a:rPr lang="en-US" dirty="0" err="1"/>
              <a:t>Object.create</a:t>
            </a:r>
            <a:r>
              <a:rPr lang="en-US" dirty="0"/>
              <a:t>(person1);</a:t>
            </a:r>
          </a:p>
          <a:p>
            <a:r>
              <a:rPr lang="en-US" dirty="0"/>
              <a:t>person2.greeting();</a:t>
            </a:r>
          </a:p>
        </p:txBody>
      </p:sp>
    </p:spTree>
    <p:extLst>
      <p:ext uri="{BB962C8B-B14F-4D97-AF65-F5344CB8AC3E}">
        <p14:creationId xmlns:p14="http://schemas.microsoft.com/office/powerpoint/2010/main" val="197694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Demo1</a:t>
            </a:r>
          </a:p>
          <a:p>
            <a:r>
              <a:rPr lang="en-US" dirty="0"/>
              <a:t>Demo2</a:t>
            </a:r>
          </a:p>
          <a:p>
            <a:r>
              <a:rPr lang="en-US" dirty="0"/>
              <a:t>Demo3</a:t>
            </a:r>
          </a:p>
          <a:p>
            <a:r>
              <a:rPr lang="en-US" dirty="0"/>
              <a:t>Demo4</a:t>
            </a:r>
          </a:p>
          <a:p>
            <a:r>
              <a:rPr lang="en-US" dirty="0"/>
              <a:t>Demo5</a:t>
            </a:r>
          </a:p>
          <a:p>
            <a:r>
              <a:rPr lang="en-US" dirty="0"/>
              <a:t>Demo6</a:t>
            </a:r>
          </a:p>
          <a:p>
            <a:r>
              <a:rPr lang="en-US" dirty="0"/>
              <a:t>Demo7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5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35659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9CE5AB0-25B3-4151-B5CF-51ED82F23F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35"/>
          </p:nvPr>
        </p:nvSpPr>
        <p:spPr>
          <a:xfrm>
            <a:off x="313194" y="1430234"/>
            <a:ext cx="4970006" cy="4848646"/>
          </a:xfrm>
        </p:spPr>
        <p:txBody>
          <a:bodyPr/>
          <a:lstStyle/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Object-Oriented Terminology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Types of Objects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New Types of Objects (Reference Types)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Accessing Object Values / Getter and Setter methods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r>
              <a:rPr lang="en-US" dirty="0"/>
              <a:t>In this lesson we have learned about -</a:t>
            </a:r>
          </a:p>
          <a:p>
            <a:pPr lvl="1"/>
            <a:r>
              <a:rPr lang="en-US" dirty="0"/>
              <a:t>Object-Oriented concept with JavaScript</a:t>
            </a:r>
          </a:p>
          <a:p>
            <a:pPr lvl="1"/>
            <a:r>
              <a:rPr lang="en-US" dirty="0"/>
              <a:t>Types of Objects</a:t>
            </a:r>
          </a:p>
          <a:p>
            <a:pPr lvl="1"/>
            <a:r>
              <a:rPr lang="en-US" dirty="0"/>
              <a:t>How to Create New Types of Objects </a:t>
            </a:r>
          </a:p>
          <a:p>
            <a:pPr lvl="1"/>
            <a:r>
              <a:rPr lang="en-US" dirty="0"/>
              <a:t>How to Access Object Values </a:t>
            </a:r>
          </a:p>
          <a:p>
            <a:pPr lvl="1"/>
            <a:r>
              <a:rPr lang="en-US" dirty="0"/>
              <a:t>How to create Getter and Setter methods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6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6" y="134988"/>
            <a:ext cx="8312649" cy="859536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1.1: Object-Oriented Terminology</a:t>
            </a:r>
            <a:br>
              <a:rPr lang="en-US" sz="12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Object-Oriented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179576"/>
            <a:ext cx="8845484" cy="495894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Object-oriented programming (OOP) is a programming paradigm that uses abstraction to create models based on the real world. </a:t>
            </a:r>
          </a:p>
          <a:p>
            <a:r>
              <a:rPr lang="en-US" dirty="0"/>
              <a:t>OOP uses several techniques from previously established paradigms, including modularity, polymorphism, and encapsulation.</a:t>
            </a:r>
          </a:p>
          <a:p>
            <a:r>
              <a:rPr lang="en-US" dirty="0"/>
              <a:t>OOP promotes greater flexibility and maintainability in programming, and is widely popular in large-scale software engineering. </a:t>
            </a:r>
          </a:p>
          <a:p>
            <a:endParaRPr lang="en-US" dirty="0"/>
          </a:p>
          <a:p>
            <a:r>
              <a:rPr lang="en-US" dirty="0"/>
              <a:t>As per ECMA the object in JavaScript is define as –</a:t>
            </a:r>
          </a:p>
          <a:p>
            <a:endParaRPr lang="en-US" dirty="0"/>
          </a:p>
          <a:p>
            <a:r>
              <a:rPr lang="en-US" dirty="0"/>
              <a:t>Unordered collection of properties each of which contains a primitive value, object, or function.</a:t>
            </a:r>
          </a:p>
          <a:p>
            <a:endParaRPr lang="en-US" dirty="0"/>
          </a:p>
          <a:p>
            <a:pPr>
              <a:buClr>
                <a:srgbClr val="00B0F0"/>
              </a:buClr>
            </a:pPr>
            <a:r>
              <a:rPr lang="en-US" dirty="0"/>
              <a:t>ECMAScript has no formal classes. </a:t>
            </a:r>
          </a:p>
          <a:p>
            <a:pPr>
              <a:buClr>
                <a:srgbClr val="00B0F0"/>
              </a:buClr>
            </a:pPr>
            <a:r>
              <a:rPr lang="en-US" dirty="0"/>
              <a:t>ECMA-262 describes  object definitions as the way for an object.</a:t>
            </a:r>
          </a:p>
          <a:p>
            <a:pPr>
              <a:buClr>
                <a:srgbClr val="00B0F0"/>
              </a:buClr>
            </a:pPr>
            <a:r>
              <a:rPr lang="en-US" dirty="0"/>
              <a:t>Even though classes don’t actually exist in JavaScript, we will refer to object definitions as classes , as functionally  both are same.</a:t>
            </a:r>
          </a:p>
          <a:p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0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6" y="153276"/>
            <a:ext cx="8312649" cy="843420"/>
          </a:xfrm>
        </p:spPr>
        <p:txBody>
          <a:bodyPr>
            <a:normAutofit/>
          </a:bodyPr>
          <a:lstStyle/>
          <a:p>
            <a:r>
              <a:rPr lang="en-US" sz="1200" dirty="0"/>
              <a:t>1.2: Types of Objects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Object-Oriented Terminology-Types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996696"/>
            <a:ext cx="8845484" cy="5559552"/>
          </a:xfrm>
        </p:spPr>
        <p:txBody>
          <a:bodyPr>
            <a:normAutofit/>
          </a:bodyPr>
          <a:lstStyle/>
          <a:p>
            <a:r>
              <a:rPr lang="en-US" dirty="0"/>
              <a:t>In ECMAScript, all objects are not created equal.</a:t>
            </a:r>
          </a:p>
          <a:p>
            <a:endParaRPr lang="en-US" dirty="0"/>
          </a:p>
          <a:p>
            <a:r>
              <a:rPr lang="en-US" dirty="0"/>
              <a:t> Three specific types of objects can be used and/or created in JavaScript.</a:t>
            </a:r>
          </a:p>
          <a:p>
            <a:pPr lvl="1"/>
            <a:endParaRPr lang="en-US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Host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Native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Built-in Object</a:t>
            </a:r>
          </a:p>
          <a:p>
            <a:pPr marL="3572" lvl="1" indent="0">
              <a:buNone/>
            </a:pPr>
            <a:endParaRPr lang="en-US" sz="1800" dirty="0"/>
          </a:p>
          <a:p>
            <a:pPr marL="3572" lvl="1" indent="0">
              <a:buNone/>
            </a:pPr>
            <a:endParaRPr lang="en-US" sz="1800" dirty="0"/>
          </a:p>
          <a:p>
            <a:pPr marL="3572" lvl="1" indent="0">
              <a:lnSpc>
                <a:spcPct val="100000"/>
              </a:lnSpc>
              <a:buNone/>
            </a:pPr>
            <a:r>
              <a:rPr lang="en-US" sz="1800" b="1" dirty="0"/>
              <a:t>Host Object:</a:t>
            </a:r>
          </a:p>
          <a:p>
            <a:pPr marL="3572" lvl="1" indent="0">
              <a:lnSpc>
                <a:spcPct val="100000"/>
              </a:lnSpc>
              <a:buNone/>
            </a:pPr>
            <a:r>
              <a:rPr lang="en-US" sz="1800" dirty="0"/>
              <a:t>Host Objects are objects that are supplied to JavaScript by the browser environment. </a:t>
            </a:r>
          </a:p>
          <a:p>
            <a:pPr marL="3572" lvl="1" indent="0">
              <a:lnSpc>
                <a:spcPct val="100000"/>
              </a:lnSpc>
              <a:buNone/>
            </a:pPr>
            <a:r>
              <a:rPr lang="en-US" sz="1800" dirty="0"/>
              <a:t>All BOM and DOM objects are considered to be host objects</a:t>
            </a:r>
          </a:p>
          <a:p>
            <a:pPr marL="3572" lvl="1" indent="0">
              <a:lnSpc>
                <a:spcPct val="100000"/>
              </a:lnSpc>
              <a:buNone/>
            </a:pPr>
            <a:r>
              <a:rPr lang="en-US" sz="1800" dirty="0"/>
              <a:t>Examples of these are window, document, forms, </a:t>
            </a:r>
            <a:r>
              <a:rPr lang="en-US" sz="1800" dirty="0" err="1"/>
              <a:t>etc</a:t>
            </a:r>
            <a:endParaRPr lang="en-US" sz="1800" dirty="0"/>
          </a:p>
          <a:p>
            <a:pPr marL="3572" lvl="1" indent="0">
              <a:lnSpc>
                <a:spcPct val="100000"/>
              </a:lnSpc>
              <a:buNone/>
            </a:pPr>
            <a:endParaRPr lang="en-US" sz="1800" dirty="0"/>
          </a:p>
          <a:p>
            <a:pPr marL="3572" lvl="1" indent="0">
              <a:buNone/>
            </a:pPr>
            <a:r>
              <a:rPr lang="en-US" sz="1800" b="1" dirty="0"/>
              <a:t>Native Object</a:t>
            </a:r>
          </a:p>
          <a:p>
            <a:pPr marL="3572" lvl="1" indent="0">
              <a:lnSpc>
                <a:spcPct val="100000"/>
              </a:lnSpc>
              <a:buNone/>
            </a:pPr>
            <a:r>
              <a:rPr lang="en-US" sz="1800" dirty="0"/>
              <a:t>JavaScript has a number of built-in objects that extend the flexibility of the language. These objects are Date, Math, String, Array, and Object.</a:t>
            </a:r>
          </a:p>
          <a:p>
            <a:pPr marL="3572" lvl="1" indent="0">
              <a:lnSpc>
                <a:spcPct val="100000"/>
              </a:lnSpc>
              <a:buNone/>
            </a:pPr>
            <a:endParaRPr lang="en-US" sz="1800" dirty="0"/>
          </a:p>
          <a:p>
            <a:pPr marL="3572" lvl="1" indent="0">
              <a:lnSpc>
                <a:spcPct val="100000"/>
              </a:lnSpc>
              <a:buNone/>
            </a:pPr>
            <a:endParaRPr lang="en-US" sz="1800" dirty="0"/>
          </a:p>
          <a:p>
            <a:pPr marL="3572" lvl="1" indent="0">
              <a:lnSpc>
                <a:spcPct val="100000"/>
              </a:lnSpc>
              <a:buNone/>
            </a:pPr>
            <a:endParaRPr lang="en-US" sz="1800" dirty="0"/>
          </a:p>
          <a:p>
            <a:pPr lvl="1"/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4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516" y="144132"/>
            <a:ext cx="8312649" cy="859536"/>
          </a:xfrm>
        </p:spPr>
        <p:txBody>
          <a:bodyPr/>
          <a:lstStyle/>
          <a:p>
            <a:r>
              <a:rPr lang="en-US" sz="1200" dirty="0"/>
              <a:t>1.2: Types of Objects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Object-Oriented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003668"/>
            <a:ext cx="8845484" cy="5134849"/>
          </a:xfrm>
        </p:spPr>
        <p:txBody>
          <a:bodyPr/>
          <a:lstStyle/>
          <a:p>
            <a:pPr marL="3572" lvl="1" indent="0">
              <a:buNone/>
            </a:pPr>
            <a:endParaRPr lang="en-US" sz="1800" dirty="0"/>
          </a:p>
          <a:p>
            <a:pPr marL="3572" lvl="1" indent="0">
              <a:buNone/>
            </a:pPr>
            <a:r>
              <a:rPr lang="en-US" b="1" dirty="0"/>
              <a:t>Build-in Objects:</a:t>
            </a:r>
          </a:p>
          <a:p>
            <a:pPr marL="3572" lvl="1" indent="0">
              <a:lnSpc>
                <a:spcPct val="100000"/>
              </a:lnSpc>
              <a:buNone/>
            </a:pPr>
            <a:r>
              <a:rPr lang="en-US" sz="1800" dirty="0"/>
              <a:t>Developer does not require to explicitly instantiate a built-in </a:t>
            </a:r>
            <a:r>
              <a:rPr lang="en-US" sz="1800" dirty="0" err="1"/>
              <a:t>object,it</a:t>
            </a:r>
            <a:r>
              <a:rPr lang="en-US" sz="1800" dirty="0"/>
              <a:t> is already instantiated.</a:t>
            </a:r>
          </a:p>
          <a:p>
            <a:pPr marL="3572" lvl="1" indent="0">
              <a:lnSpc>
                <a:spcPct val="100000"/>
              </a:lnSpc>
              <a:buNone/>
            </a:pP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Only two built-in objects are defined by ECMA</a:t>
            </a:r>
          </a:p>
          <a:p>
            <a:pPr marL="3572" lvl="1" indent="0">
              <a:lnSpc>
                <a:spcPct val="100000"/>
              </a:lnSpc>
              <a:buNone/>
            </a:pPr>
            <a:r>
              <a:rPr lang="en-US" sz="1800" dirty="0"/>
              <a:t>Global and </a:t>
            </a:r>
          </a:p>
          <a:p>
            <a:pPr marL="3572" lvl="1" indent="0">
              <a:lnSpc>
                <a:spcPct val="100000"/>
              </a:lnSpc>
              <a:buNone/>
            </a:pPr>
            <a:r>
              <a:rPr lang="en-US" sz="1800" dirty="0"/>
              <a:t>Math</a:t>
            </a:r>
          </a:p>
          <a:p>
            <a:pPr marL="3572" lvl="1" indent="0">
              <a:lnSpc>
                <a:spcPct val="100000"/>
              </a:lnSpc>
              <a:buNone/>
            </a:pPr>
            <a:r>
              <a:rPr lang="en-US" sz="1800" dirty="0"/>
              <a:t>Both are native objects because by definition, every built-in object is a native object</a:t>
            </a:r>
          </a:p>
          <a:p>
            <a:pPr marL="3572" lvl="1" indent="0">
              <a:buNone/>
            </a:pPr>
            <a:endParaRPr lang="en-US" sz="1800" dirty="0"/>
          </a:p>
          <a:p>
            <a:pPr marL="3572" lvl="1" indent="0">
              <a:buNone/>
            </a:pPr>
            <a:endParaRPr lang="en-US" sz="1800" dirty="0"/>
          </a:p>
          <a:p>
            <a:pPr marL="3572" lvl="1" indent="0">
              <a:buNone/>
            </a:pPr>
            <a:endParaRPr lang="en-US" sz="1800" dirty="0"/>
          </a:p>
          <a:p>
            <a:pPr marL="3572" lvl="1" indent="0">
              <a:buNone/>
            </a:pPr>
            <a:r>
              <a:rPr lang="en-US" sz="1800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92608" y="484188"/>
            <a:ext cx="8238617" cy="576516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1.3: Creating New Types of Objects</a:t>
            </a:r>
            <a:br>
              <a:rPr lang="en-US" sz="1200" dirty="0"/>
            </a:br>
            <a:br>
              <a:rPr lang="en-US" dirty="0"/>
            </a:br>
            <a:r>
              <a:rPr lang="en-US" dirty="0"/>
              <a:t>Object-Oriented Terminology-Creating New Objects 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453438" cy="5078413"/>
          </a:xfrm>
        </p:spPr>
        <p:txBody>
          <a:bodyPr>
            <a:normAutofit/>
          </a:bodyPr>
          <a:lstStyle/>
          <a:p>
            <a:r>
              <a:rPr lang="en-US" sz="1650" dirty="0"/>
              <a:t>Inline object:</a:t>
            </a:r>
          </a:p>
          <a:p>
            <a:r>
              <a:rPr lang="en-US" sz="1650" dirty="0"/>
              <a:t>An object can be created with  brackets {…} with an optional list of properties. A property is a “key: value” pair, where key is a string (and value can be anything.</a:t>
            </a:r>
          </a:p>
          <a:p>
            <a:endParaRPr lang="en-US" sz="1650" dirty="0">
              <a:solidFill>
                <a:schemeClr val="tx2"/>
              </a:solidFill>
            </a:endParaRPr>
          </a:p>
          <a:p>
            <a:endParaRPr lang="en-US" sz="1650" dirty="0">
              <a:solidFill>
                <a:schemeClr val="tx2"/>
              </a:solidFill>
            </a:endParaRPr>
          </a:p>
          <a:p>
            <a:endParaRPr lang="en-US" sz="1650" dirty="0">
              <a:solidFill>
                <a:schemeClr val="tx2"/>
              </a:solidFill>
            </a:endParaRPr>
          </a:p>
          <a:p>
            <a:endParaRPr lang="en-US" sz="1650" dirty="0">
              <a:solidFill>
                <a:schemeClr val="tx2"/>
              </a:solidFill>
            </a:endParaRPr>
          </a:p>
          <a:p>
            <a:endParaRPr lang="en-US" sz="1650" dirty="0">
              <a:solidFill>
                <a:schemeClr val="tx2"/>
              </a:solidFill>
            </a:endParaRPr>
          </a:p>
          <a:p>
            <a:endParaRPr lang="en-US" sz="1650" dirty="0">
              <a:solidFill>
                <a:schemeClr val="tx2"/>
              </a:solidFill>
            </a:endParaRPr>
          </a:p>
          <a:p>
            <a:endParaRPr lang="en-US" sz="1650" dirty="0">
              <a:solidFill>
                <a:schemeClr val="tx2"/>
              </a:solidFill>
            </a:endParaRPr>
          </a:p>
          <a:p>
            <a:endParaRPr lang="en-US" sz="1650" dirty="0">
              <a:solidFill>
                <a:schemeClr val="tx2"/>
              </a:solidFill>
            </a:endParaRPr>
          </a:p>
          <a:p>
            <a:endParaRPr lang="en-US" sz="1650" dirty="0">
              <a:solidFill>
                <a:schemeClr val="tx2"/>
              </a:solidFill>
            </a:endParaRPr>
          </a:p>
          <a:p>
            <a:r>
              <a:rPr lang="en-US" sz="1650" dirty="0"/>
              <a:t>Usually, the brackets {...} are used. That declaration is called an object literal.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20624" y="2642616"/>
            <a:ext cx="7653528" cy="192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var</a:t>
            </a:r>
            <a:r>
              <a:rPr lang="en-US" dirty="0"/>
              <a:t> employee={};  //inline Empty Object</a:t>
            </a:r>
          </a:p>
          <a:p>
            <a:pPr algn="ctr"/>
            <a:r>
              <a:rPr lang="en-US" dirty="0"/>
              <a:t>console.log(employee);</a:t>
            </a:r>
          </a:p>
          <a:p>
            <a:pPr algn="ctr"/>
            <a:r>
              <a:rPr lang="en-US" dirty="0" err="1"/>
              <a:t>employee.empId</a:t>
            </a:r>
            <a:r>
              <a:rPr lang="en-US" dirty="0"/>
              <a:t>=1001; //key value pair</a:t>
            </a:r>
          </a:p>
          <a:p>
            <a:pPr algn="ctr"/>
            <a:r>
              <a:rPr lang="en-US" dirty="0"/>
              <a:t>console.log(</a:t>
            </a:r>
            <a:r>
              <a:rPr lang="en-US" dirty="0" err="1"/>
              <a:t>employee.empId</a:t>
            </a:r>
            <a:r>
              <a:rPr lang="en-US" dirty="0"/>
              <a:t>);</a:t>
            </a:r>
          </a:p>
          <a:p>
            <a:pPr algn="ctr"/>
            <a:r>
              <a:rPr lang="en-US" dirty="0" err="1"/>
              <a:t>var</a:t>
            </a:r>
            <a:r>
              <a:rPr lang="en-US" dirty="0"/>
              <a:t> user = new Object(); // "object constructor" syntax</a:t>
            </a:r>
          </a:p>
        </p:txBody>
      </p:sp>
    </p:spTree>
    <p:extLst>
      <p:ext uri="{BB962C8B-B14F-4D97-AF65-F5344CB8AC3E}">
        <p14:creationId xmlns:p14="http://schemas.microsoft.com/office/powerpoint/2010/main" val="2191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301752"/>
            <a:ext cx="8312649" cy="731520"/>
          </a:xfrm>
        </p:spPr>
        <p:txBody>
          <a:bodyPr>
            <a:normAutofit/>
          </a:bodyPr>
          <a:lstStyle/>
          <a:p>
            <a:r>
              <a:rPr lang="en-US" sz="1200" dirty="0"/>
              <a:t>1.3: Creating New Types of Objects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Object-Oriented Terminology-Creating New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277988"/>
            <a:ext cx="8845484" cy="532398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Existence check: </a:t>
            </a:r>
            <a:r>
              <a:rPr lang="en-US" dirty="0"/>
              <a:t>A notable objects feature is that it’s possible to access any property. There will be no error if the property doesn’t exist! Accessing a non-existing property just returns undefined.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also exists a special operator "in" to check for the existence of a property.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“for…in” loop: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801" y="1993392"/>
            <a:ext cx="8321040" cy="969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var emp={};</a:t>
            </a:r>
          </a:p>
          <a:p>
            <a:pPr algn="ctr"/>
            <a:r>
              <a:rPr lang="en-US"/>
              <a:t>alert(emp.getProperty==undefined);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768" y="3657600"/>
            <a:ext cx="8449056" cy="10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var empOne={eid:1001,ename:'ABCD'};</a:t>
            </a:r>
          </a:p>
          <a:p>
            <a:pPr algn="ctr"/>
            <a:r>
              <a:rPr lang="en-US"/>
              <a:t>alert("eid" in empOne);//true</a:t>
            </a:r>
          </a:p>
          <a:p>
            <a:pPr algn="ctr"/>
            <a:r>
              <a:rPr lang="en-US"/>
              <a:t>alert("edep" in empOne);//false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" y="5385816"/>
            <a:ext cx="7936992" cy="1133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for(key in object) {</a:t>
            </a:r>
          </a:p>
          <a:p>
            <a:pPr algn="ctr"/>
            <a:r>
              <a:rPr lang="en-US"/>
              <a:t>  // executes the body for each key among object properties</a:t>
            </a:r>
          </a:p>
          <a:p>
            <a:pPr algn="ctr"/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46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9801" y="173736"/>
            <a:ext cx="8312649" cy="676656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1.3: Creating New Types of Objects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Object-Oriented Terminology-Creating New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950976"/>
            <a:ext cx="8845484" cy="5705856"/>
          </a:xfrm>
        </p:spPr>
        <p:txBody>
          <a:bodyPr/>
          <a:lstStyle/>
          <a:p>
            <a:r>
              <a:rPr lang="en-US" b="1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Order :</a:t>
            </a:r>
            <a:r>
              <a:rPr lang="en-US" dirty="0"/>
              <a:t>“ordered in a special fashion”: integer properties are sorted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is: in order 9 Pencil 11 Rice  23 shirt 121 Mobile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208" y="1316736"/>
            <a:ext cx="6300697" cy="1271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for(key in </a:t>
            </a:r>
            <a:r>
              <a:rPr lang="en-US" dirty="0" err="1"/>
              <a:t>empTwo</a:t>
            </a:r>
            <a:r>
              <a:rPr lang="en-US" dirty="0"/>
              <a:t>){</a:t>
            </a:r>
          </a:p>
          <a:p>
            <a:pPr lvl="1"/>
            <a:r>
              <a:rPr lang="en-US" dirty="0"/>
              <a:t>console.log(key);    //key</a:t>
            </a:r>
          </a:p>
          <a:p>
            <a:pPr lvl="1"/>
            <a:r>
              <a:rPr lang="en-US" dirty="0"/>
              <a:t>console.log(</a:t>
            </a:r>
            <a:r>
              <a:rPr lang="en-US" dirty="0" err="1"/>
              <a:t>empTwo</a:t>
            </a:r>
            <a:r>
              <a:rPr lang="en-US" dirty="0"/>
              <a:t>[key]); //value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418" y="3200400"/>
            <a:ext cx="8623134" cy="1655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productCode</a:t>
            </a:r>
            <a:r>
              <a:rPr lang="en-US" dirty="0"/>
              <a:t>={"121":"Mobile","11":"Rice","9":"Pencil","23":"Shirt"}</a:t>
            </a:r>
          </a:p>
          <a:p>
            <a:r>
              <a:rPr lang="en-US" dirty="0"/>
              <a:t>for(code in </a:t>
            </a:r>
            <a:r>
              <a:rPr lang="en-US" dirty="0" err="1"/>
              <a:t>productCode</a:t>
            </a:r>
            <a:r>
              <a:rPr lang="en-US" dirty="0"/>
              <a:t>){</a:t>
            </a:r>
          </a:p>
          <a:p>
            <a:pPr lvl="1"/>
            <a:r>
              <a:rPr lang="en-US" dirty="0"/>
              <a:t>console.log(code);    //key</a:t>
            </a:r>
          </a:p>
          <a:p>
            <a:pPr lvl="1"/>
            <a:r>
              <a:rPr lang="en-US" dirty="0"/>
              <a:t>console.log(</a:t>
            </a:r>
            <a:r>
              <a:rPr lang="en-US" dirty="0" err="1"/>
              <a:t>productCode</a:t>
            </a:r>
            <a:r>
              <a:rPr lang="en-US" dirty="0"/>
              <a:t>[code]); //value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88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246888"/>
            <a:ext cx="8312649" cy="731520"/>
          </a:xfrm>
        </p:spPr>
        <p:txBody>
          <a:bodyPr>
            <a:normAutofit/>
          </a:bodyPr>
          <a:lstStyle/>
          <a:p>
            <a:r>
              <a:rPr lang="en-US" sz="1100" dirty="0"/>
              <a:t>1.3: Creating New Types of Objects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Object-Oriented Terminology-Creating New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143000"/>
            <a:ext cx="8845484" cy="4995517"/>
          </a:xfrm>
        </p:spPr>
        <p:txBody>
          <a:bodyPr/>
          <a:lstStyle/>
          <a:p>
            <a:r>
              <a:rPr lang="en-US" sz="1600"/>
              <a:t>We can immediately put some properties into {...} as “key: value” pairs:</a:t>
            </a:r>
          </a:p>
          <a:p>
            <a:r>
              <a:rPr lang="en-US" sz="1600"/>
              <a:t>A property has a key (also known as “name” or “identifier”) before the colon ":" and a value to the right of it.</a:t>
            </a:r>
          </a:p>
          <a:p>
            <a:pPr marL="3572" lvl="1" indent="0" algn="just">
              <a:lnSpc>
                <a:spcPct val="100000"/>
              </a:lnSpc>
              <a:buNone/>
            </a:pPr>
            <a:r>
              <a:rPr lang="en-US"/>
              <a:t>It stores values by key, with that we can assign or delete it using "dot notation" or "Square Brackets" (associative arrays).</a:t>
            </a:r>
          </a:p>
          <a:p>
            <a:pPr marL="3572" lvl="1" indent="0" algn="just">
              <a:lnSpc>
                <a:spcPct val="100000"/>
              </a:lnSpc>
              <a:buNone/>
            </a:pPr>
            <a:endParaRPr lang="en-US"/>
          </a:p>
          <a:p>
            <a:pPr marL="3572" lvl="1" indent="0" algn="just">
              <a:lnSpc>
                <a:spcPct val="100000"/>
              </a:lnSpc>
              <a:buNone/>
            </a:pPr>
            <a:r>
              <a:rPr lang="en-US"/>
              <a:t>             using dot notation                                     using [] –square Brackets</a:t>
            </a:r>
          </a:p>
          <a:p>
            <a:pPr marL="3572" lvl="1" indent="0" algn="just">
              <a:lnSpc>
                <a:spcPct val="100000"/>
              </a:lnSpc>
              <a:buNone/>
            </a:pPr>
            <a:endParaRPr lang="en-US"/>
          </a:p>
          <a:p>
            <a:pPr algn="just">
              <a:lnSpc>
                <a:spcPct val="170000"/>
              </a:lnSpc>
            </a:pPr>
            <a:r>
              <a:rPr lang="en-US" sz="7200"/>
              <a:t>u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4165" y="3145536"/>
            <a:ext cx="4251960" cy="3310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myEmployee</a:t>
            </a:r>
            <a:r>
              <a:rPr lang="en-US" sz="1200" dirty="0"/>
              <a:t>={</a:t>
            </a:r>
          </a:p>
          <a:p>
            <a:pPr lvl="1"/>
            <a:r>
              <a:rPr lang="en-US" sz="1200" dirty="0"/>
              <a:t>empId:1001,</a:t>
            </a:r>
          </a:p>
          <a:p>
            <a:pPr lvl="1"/>
            <a:r>
              <a:rPr lang="en-US" sz="1200" dirty="0" err="1"/>
              <a:t>empName</a:t>
            </a:r>
            <a:r>
              <a:rPr lang="en-US" sz="1200" dirty="0"/>
              <a:t>:"Rahul",</a:t>
            </a:r>
          </a:p>
          <a:p>
            <a:pPr lvl="1"/>
            <a:r>
              <a:rPr lang="en-US" sz="1200" dirty="0" err="1"/>
              <a:t>empDep</a:t>
            </a:r>
            <a:r>
              <a:rPr lang="en-US" sz="1200" dirty="0"/>
              <a:t>:"Java",</a:t>
            </a:r>
          </a:p>
          <a:p>
            <a:pPr lvl="1"/>
            <a:r>
              <a:rPr lang="en-US" sz="1200" dirty="0" err="1"/>
              <a:t>isAdmin:false</a:t>
            </a:r>
            <a:r>
              <a:rPr lang="en-US" sz="1200" dirty="0"/>
              <a:t>,</a:t>
            </a:r>
          </a:p>
          <a:p>
            <a:pPr lvl="1"/>
            <a:r>
              <a:rPr lang="en-US" sz="1200" dirty="0"/>
              <a:t>empSalary:4543.88,</a:t>
            </a:r>
          </a:p>
          <a:p>
            <a:pPr lvl="1"/>
            <a:r>
              <a:rPr lang="en-US" sz="1200" dirty="0"/>
              <a:t>address:{</a:t>
            </a:r>
          </a:p>
          <a:p>
            <a:pPr lvl="2"/>
            <a:r>
              <a:rPr lang="en-US" sz="1200" dirty="0" err="1"/>
              <a:t>street:"MG</a:t>
            </a:r>
            <a:r>
              <a:rPr lang="en-US" sz="1200" dirty="0"/>
              <a:t> Road",</a:t>
            </a:r>
          </a:p>
          <a:p>
            <a:pPr lvl="2"/>
            <a:r>
              <a:rPr lang="en-US" sz="1200" dirty="0"/>
              <a:t>city:"</a:t>
            </a:r>
            <a:r>
              <a:rPr lang="en-US" sz="1200" dirty="0" err="1"/>
              <a:t>pune</a:t>
            </a:r>
            <a:r>
              <a:rPr lang="en-US" sz="1200" dirty="0"/>
              <a:t>",</a:t>
            </a:r>
          </a:p>
          <a:p>
            <a:pPr lvl="2"/>
            <a:r>
              <a:rPr lang="en-US" sz="1200" dirty="0"/>
              <a:t>pincode:410017</a:t>
            </a:r>
          </a:p>
          <a:p>
            <a:pPr lvl="1"/>
            <a:r>
              <a:rPr lang="en-US" sz="1200" dirty="0"/>
              <a:t>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console.log(</a:t>
            </a:r>
            <a:r>
              <a:rPr lang="en-US" sz="1200" dirty="0" err="1"/>
              <a:t>myEmployee.empId</a:t>
            </a:r>
            <a:r>
              <a:rPr lang="en-US" sz="1200" dirty="0"/>
              <a:t>);//print 1001</a:t>
            </a:r>
          </a:p>
          <a:p>
            <a:r>
              <a:rPr lang="en-US" sz="1200" dirty="0"/>
              <a:t>console.log(</a:t>
            </a:r>
            <a:r>
              <a:rPr lang="en-US" sz="1200" dirty="0" err="1"/>
              <a:t>myEmployee.address</a:t>
            </a:r>
            <a:r>
              <a:rPr lang="en-US" sz="1200" dirty="0"/>
              <a:t>);//all address will print</a:t>
            </a:r>
          </a:p>
          <a:p>
            <a:r>
              <a:rPr lang="en-US" sz="1200" dirty="0"/>
              <a:t>delete </a:t>
            </a:r>
            <a:r>
              <a:rPr lang="en-US" sz="1200" dirty="0" err="1"/>
              <a:t>myEmployee.empId</a:t>
            </a:r>
            <a:r>
              <a:rPr lang="en-US" sz="1200" dirty="0"/>
              <a:t> //delete </a:t>
            </a:r>
            <a:r>
              <a:rPr lang="en-US" sz="1200" dirty="0" err="1"/>
              <a:t>empId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466125" y="3145536"/>
            <a:ext cx="4256770" cy="3310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myEmployee</a:t>
            </a:r>
            <a:r>
              <a:rPr lang="en-US" sz="1200" dirty="0"/>
              <a:t>={</a:t>
            </a:r>
          </a:p>
          <a:p>
            <a:pPr lvl="1"/>
            <a:r>
              <a:rPr lang="en-US" sz="1200" dirty="0"/>
              <a:t>empId:1001,</a:t>
            </a:r>
          </a:p>
          <a:p>
            <a:pPr lvl="1"/>
            <a:r>
              <a:rPr lang="en-US" sz="1200" dirty="0" err="1"/>
              <a:t>empName</a:t>
            </a:r>
            <a:r>
              <a:rPr lang="en-US" sz="1200" dirty="0"/>
              <a:t>:"Rahul",</a:t>
            </a:r>
          </a:p>
          <a:p>
            <a:pPr lvl="1"/>
            <a:r>
              <a:rPr lang="en-US" sz="1200" dirty="0" err="1"/>
              <a:t>empDep</a:t>
            </a:r>
            <a:r>
              <a:rPr lang="en-US" sz="1200" dirty="0"/>
              <a:t>:"Java",</a:t>
            </a:r>
          </a:p>
          <a:p>
            <a:pPr lvl="1"/>
            <a:r>
              <a:rPr lang="en-US" sz="1200" dirty="0" err="1"/>
              <a:t>isAdmin:false</a:t>
            </a:r>
            <a:r>
              <a:rPr lang="en-US" sz="1200" dirty="0"/>
              <a:t>,</a:t>
            </a:r>
          </a:p>
          <a:p>
            <a:pPr lvl="1"/>
            <a:r>
              <a:rPr lang="en-US" sz="1200" dirty="0"/>
              <a:t>empSalary:4543.88,</a:t>
            </a:r>
          </a:p>
          <a:p>
            <a:pPr lvl="1"/>
            <a:r>
              <a:rPr lang="en-US" sz="1200" dirty="0"/>
              <a:t>address:{</a:t>
            </a:r>
          </a:p>
          <a:p>
            <a:pPr lvl="1"/>
            <a:r>
              <a:rPr lang="en-US" sz="1200" dirty="0" err="1"/>
              <a:t>street:"MG</a:t>
            </a:r>
            <a:r>
              <a:rPr lang="en-US" sz="1200" dirty="0"/>
              <a:t> Road",</a:t>
            </a:r>
          </a:p>
          <a:p>
            <a:pPr lvl="1"/>
            <a:r>
              <a:rPr lang="en-US" sz="1200" dirty="0"/>
              <a:t>city:"</a:t>
            </a:r>
            <a:r>
              <a:rPr lang="en-US" sz="1200" dirty="0" err="1"/>
              <a:t>pune</a:t>
            </a:r>
            <a:r>
              <a:rPr lang="en-US" sz="1200" dirty="0"/>
              <a:t>",</a:t>
            </a:r>
          </a:p>
          <a:p>
            <a:pPr lvl="1"/>
            <a:r>
              <a:rPr lang="en-US" sz="1200" dirty="0"/>
              <a:t>pincode:410017</a:t>
            </a:r>
          </a:p>
          <a:p>
            <a:pPr lvl="1"/>
            <a:r>
              <a:rPr lang="en-US" sz="1200" dirty="0"/>
              <a:t>}</a:t>
            </a:r>
          </a:p>
          <a:p>
            <a:r>
              <a:rPr lang="en-US" sz="1200" dirty="0"/>
              <a:t>};</a:t>
            </a:r>
          </a:p>
          <a:p>
            <a:pPr algn="ctr"/>
            <a:endParaRPr lang="en-US" sz="1200" dirty="0"/>
          </a:p>
          <a:p>
            <a:r>
              <a:rPr lang="en-US" sz="1200" dirty="0"/>
              <a:t>console.log(</a:t>
            </a:r>
            <a:r>
              <a:rPr lang="en-US" sz="1200" dirty="0" err="1"/>
              <a:t>myEmployee</a:t>
            </a:r>
            <a:r>
              <a:rPr lang="en-US" sz="1200" dirty="0"/>
              <a:t>["</a:t>
            </a:r>
            <a:r>
              <a:rPr lang="en-US" sz="1200" dirty="0" err="1"/>
              <a:t>empId</a:t>
            </a:r>
            <a:r>
              <a:rPr lang="en-US" sz="1200" dirty="0"/>
              <a:t>"]);//print 1001</a:t>
            </a:r>
          </a:p>
          <a:p>
            <a:r>
              <a:rPr lang="en-US" sz="1200" dirty="0"/>
              <a:t>console.log(</a:t>
            </a:r>
            <a:r>
              <a:rPr lang="en-US" sz="1200" dirty="0" err="1"/>
              <a:t>myEmployee</a:t>
            </a:r>
            <a:r>
              <a:rPr lang="en-US" sz="1200" dirty="0"/>
              <a:t>["address"]["city"]);//print </a:t>
            </a:r>
            <a:r>
              <a:rPr lang="en-US" sz="1200" dirty="0" err="1"/>
              <a:t>pune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9900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2EAA41-28B2-470E-A286-E51C0304965B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>new format</Template>
  <TotalTime>4038</TotalTime>
  <Words>1554</Words>
  <Application>Microsoft Office PowerPoint</Application>
  <PresentationFormat>On-screen Show (4:3)</PresentationFormat>
  <Paragraphs>370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Verdana</vt:lpstr>
      <vt:lpstr>Wingdings</vt:lpstr>
      <vt:lpstr>Section slides</vt:lpstr>
      <vt:lpstr>think-cell Slide</vt:lpstr>
      <vt:lpstr>Introduction to Object Oriented JavaScript  </vt:lpstr>
      <vt:lpstr>Lesson Objectives</vt:lpstr>
      <vt:lpstr>1.1: Object-Oriented Terminology   Object-Oriented Terminology</vt:lpstr>
      <vt:lpstr>1.2: Types of Objects  Object-Oriented Terminology-Types</vt:lpstr>
      <vt:lpstr>1.2: Types of Objects  Object-Oriented Terminology</vt:lpstr>
      <vt:lpstr>1.3: Creating New Types of Objects  Object-Oriented Terminology-Creating New Objects  </vt:lpstr>
      <vt:lpstr>1.3: Creating New Types of Objects   Object-Oriented Terminology-Creating New Objects</vt:lpstr>
      <vt:lpstr>1.3: Creating New Types of Objects  Object-Oriented Terminology-Creating New Objects</vt:lpstr>
      <vt:lpstr>1.3: Creating New Types of Objects  Object-Oriented Terminology-Creating New Objects</vt:lpstr>
      <vt:lpstr>1.3: Creating New Types of Objects  Object-Oriented Terminology-Creating New Objects</vt:lpstr>
      <vt:lpstr>1.3: Creating New Types of Objects  Object-Oriented Terminology-Creating New Objects</vt:lpstr>
      <vt:lpstr>1.3: Creating New Types of Objects  Object-Oriented Terminology-Creating New Objects</vt:lpstr>
      <vt:lpstr>1.3: Creating New Types of Objects Object-Oriented Terminology-Creating New Objects</vt:lpstr>
      <vt:lpstr>1.3: Creating New Types of Objects Object-Oriented Terminology-Creating New Objects   with Function                 </vt:lpstr>
      <vt:lpstr>1.4: Getter and Setter methods Object-Oriented Terminology- Getter and Setter methods</vt:lpstr>
      <vt:lpstr>1.5: Other Way to create Object Object-Oriented Terminology- Other Way to create Object</vt:lpstr>
      <vt:lpstr>1.5: Other Way to create Object Object-Oriented Terminology- Other Way to create Object</vt:lpstr>
      <vt:lpstr>Demo</vt:lpstr>
      <vt:lpstr> Lab</vt:lpstr>
      <vt:lpstr>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JavaScript</dc:title>
  <dc:creator>Vikash, Rahul</dc:creator>
  <cp:lastModifiedBy>Tembhare, Anjulata</cp:lastModifiedBy>
  <cp:revision>61</cp:revision>
  <dcterms:created xsi:type="dcterms:W3CDTF">2018-03-23T18:10:57Z</dcterms:created>
  <dcterms:modified xsi:type="dcterms:W3CDTF">2018-04-06T12:42:35Z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