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2"/>
  </p:notesMasterIdLst>
  <p:handoutMasterIdLst>
    <p:handoutMasterId r:id="rId23"/>
  </p:handoutMasterIdLst>
  <p:sldIdLst>
    <p:sldId id="265" r:id="rId5"/>
    <p:sldId id="259" r:id="rId6"/>
    <p:sldId id="327" r:id="rId7"/>
    <p:sldId id="328" r:id="rId8"/>
    <p:sldId id="329" r:id="rId9"/>
    <p:sldId id="330" r:id="rId10"/>
    <p:sldId id="331" r:id="rId11"/>
    <p:sldId id="332" r:id="rId12"/>
    <p:sldId id="333" r:id="rId13"/>
    <p:sldId id="316" r:id="rId14"/>
    <p:sldId id="326" r:id="rId15"/>
    <p:sldId id="314" r:id="rId16"/>
    <p:sldId id="334" r:id="rId17"/>
    <p:sldId id="335" r:id="rId18"/>
    <p:sldId id="323" r:id="rId19"/>
    <p:sldId id="324" r:id="rId20"/>
    <p:sldId id="32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16" autoAdjust="0"/>
  </p:normalViewPr>
  <p:slideViewPr>
    <p:cSldViewPr snapToGrid="0" showGuides="1">
      <p:cViewPr varScale="1">
        <p:scale>
          <a:sx n="64" d="100"/>
          <a:sy n="64" d="100"/>
        </p:scale>
        <p:origin x="902" y="6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852" y="-10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14375"/>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2643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875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3449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7372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Following contents would be covered:</a:t>
            </a:r>
          </a:p>
          <a:p>
            <a:r>
              <a:rPr lang="en-US" dirty="0"/>
              <a:t>1.1</a:t>
            </a:r>
            <a:r>
              <a:rPr lang="en-US" baseline="0" dirty="0"/>
              <a:t> : What are Web services</a:t>
            </a:r>
          </a:p>
          <a:p>
            <a:r>
              <a:rPr lang="en-US" baseline="0" dirty="0"/>
              <a:t>	1.1.1 Web service components and architecture</a:t>
            </a:r>
          </a:p>
          <a:p>
            <a:r>
              <a:rPr lang="en-US" baseline="0" dirty="0"/>
              <a:t>	1.1.2 How do Web services 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1.2: HTTP and SOAP messages</a:t>
            </a:r>
            <a:endParaRPr lang="en-US" dirty="0"/>
          </a:p>
          <a:p>
            <a:r>
              <a:rPr lang="en-US" baseline="0" dirty="0"/>
              <a:t>1.3: Overview of JAX – WS and JAX – RS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attempt to access a property or method of an object, JavaScript will first search on the object itself, and if it is not found, it will search the object's [[Prototype]]. If after consulting both the object and its [[Prototype]] still no match is found, JavaScript will check the prototype of the linked object, and continue searching until the end of the prototype chain is reached.</a:t>
            </a:r>
          </a:p>
          <a:p>
            <a:r>
              <a:rPr lang="en-US" dirty="0"/>
              <a:t>At the end of the prototype chain is Object. prototype. All objects inherit the properties and methods of Object. Any attempt to search beyond the end of the chain results in null.</a:t>
            </a:r>
          </a:p>
          <a:p>
            <a:endParaRPr lang="en-US" dirty="0"/>
          </a:p>
        </p:txBody>
      </p:sp>
    </p:spTree>
    <p:extLst>
      <p:ext uri="{BB962C8B-B14F-4D97-AF65-F5344CB8AC3E}">
        <p14:creationId xmlns:p14="http://schemas.microsoft.com/office/powerpoint/2010/main" val="140361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In our example, x is an empty object that inherits from Object. x can use any property or method that Object has, such as </a:t>
            </a:r>
            <a:r>
              <a:rPr lang="en-US" dirty="0" err="1"/>
              <a:t>toString</a:t>
            </a:r>
            <a:r>
              <a:rPr lang="en-US" dirty="0"/>
              <a:t>().</a:t>
            </a:r>
          </a:p>
          <a:p>
            <a:r>
              <a:rPr lang="en-US" dirty="0"/>
              <a:t>This prototype chain is only one link long. x -&gt; Object. We know this, because if we try to chain two [[Prototype]] properties together, it will be null.</a:t>
            </a:r>
          </a:p>
          <a:p>
            <a:r>
              <a:rPr lang="en-US" dirty="0" err="1"/>
              <a:t>x.__proto__.__proto</a:t>
            </a:r>
            <a:r>
              <a:rPr lang="en-US" dirty="0"/>
              <a:t>__; </a:t>
            </a:r>
          </a:p>
          <a:p>
            <a:r>
              <a:rPr lang="en-US" dirty="0"/>
              <a:t>Output</a:t>
            </a:r>
          </a:p>
          <a:p>
            <a:r>
              <a:rPr lang="en-US" dirty="0"/>
              <a:t>null</a:t>
            </a:r>
          </a:p>
          <a:p>
            <a:endParaRPr lang="en-US" dirty="0"/>
          </a:p>
        </p:txBody>
      </p:sp>
    </p:spTree>
    <p:extLst>
      <p:ext uri="{BB962C8B-B14F-4D97-AF65-F5344CB8AC3E}">
        <p14:creationId xmlns:p14="http://schemas.microsoft.com/office/powerpoint/2010/main" val="125478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test this by creating a new array.</a:t>
            </a:r>
          </a:p>
          <a:p>
            <a:r>
              <a:rPr lang="en-US" b="1" dirty="0" err="1"/>
              <a:t>var</a:t>
            </a:r>
            <a:r>
              <a:rPr lang="en-US" dirty="0"/>
              <a:t> y = [];</a:t>
            </a:r>
          </a:p>
          <a:p>
            <a:r>
              <a:rPr lang="en-US" dirty="0"/>
              <a:t> we could also write it as an array constructor, </a:t>
            </a:r>
          </a:p>
          <a:p>
            <a:r>
              <a:rPr lang="en-US" dirty="0" err="1"/>
              <a:t>var</a:t>
            </a:r>
            <a:r>
              <a:rPr lang="en-US" dirty="0"/>
              <a:t> y = new Array().</a:t>
            </a:r>
          </a:p>
          <a:p>
            <a:r>
              <a:rPr lang="en-US" dirty="0"/>
              <a:t>If we take a look at the [[Prototype]] of the new y array, we will see that it has more properties and methods than the x object. It has inherited everything from </a:t>
            </a:r>
            <a:r>
              <a:rPr lang="en-US" dirty="0" err="1"/>
              <a:t>Array.prototype</a:t>
            </a:r>
            <a:r>
              <a:rPr lang="en-US" dirty="0"/>
              <a:t>.</a:t>
            </a:r>
          </a:p>
          <a:p>
            <a:r>
              <a:rPr lang="en-US" dirty="0" err="1"/>
              <a:t>y.__proto</a:t>
            </a:r>
            <a:r>
              <a:rPr lang="en-US" dirty="0"/>
              <a:t>__; [constructor: ƒ, </a:t>
            </a:r>
            <a:r>
              <a:rPr lang="en-US" dirty="0" err="1"/>
              <a:t>concat</a:t>
            </a:r>
            <a:r>
              <a:rPr lang="en-US" dirty="0"/>
              <a:t>: ƒ, pop: ƒ, push: ƒ, …]</a:t>
            </a:r>
          </a:p>
          <a:p>
            <a:endParaRPr lang="en-US" dirty="0"/>
          </a:p>
          <a:p>
            <a:r>
              <a:rPr lang="en-US" dirty="0"/>
              <a:t>Other Way</a:t>
            </a:r>
          </a:p>
          <a:p>
            <a:r>
              <a:rPr lang="en-US" dirty="0" err="1"/>
              <a:t>var</a:t>
            </a:r>
            <a:r>
              <a:rPr lang="en-US" dirty="0"/>
              <a:t> person2 = </a:t>
            </a:r>
            <a:r>
              <a:rPr lang="en-US" dirty="0" err="1"/>
              <a:t>Object.create</a:t>
            </a:r>
            <a:r>
              <a:rPr lang="en-US" dirty="0"/>
              <a:t>(person1);</a:t>
            </a:r>
          </a:p>
          <a:p>
            <a:r>
              <a:rPr lang="en-US" dirty="0"/>
              <a:t>What create() actually does is to create a new object from a specified prototype object. Here, person2 is being created using person1 's prototype as a prototype object.</a:t>
            </a:r>
          </a:p>
          <a:p>
            <a:r>
              <a:rPr lang="en-US" dirty="0"/>
              <a:t>person2.__proto__</a:t>
            </a:r>
          </a:p>
        </p:txBody>
      </p:sp>
    </p:spTree>
    <p:extLst>
      <p:ext uri="{BB962C8B-B14F-4D97-AF65-F5344CB8AC3E}">
        <p14:creationId xmlns:p14="http://schemas.microsoft.com/office/powerpoint/2010/main" val="68449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554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716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This chain is now referring to </a:t>
            </a:r>
            <a:r>
              <a:rPr lang="en-US" dirty="0" err="1"/>
              <a:t>Object.prototype</a:t>
            </a:r>
            <a:r>
              <a:rPr lang="en-US" dirty="0"/>
              <a:t>. We can test the internal [[Prototype]] against the prototype property of the constructor function to see that they are referring to the same thing.</a:t>
            </a:r>
          </a:p>
          <a:p>
            <a:r>
              <a:rPr lang="en-US" dirty="0" err="1"/>
              <a:t>y.__proto</a:t>
            </a:r>
            <a:r>
              <a:rPr lang="en-US" dirty="0"/>
              <a:t>__ === </a:t>
            </a:r>
            <a:r>
              <a:rPr lang="en-US" b="1" dirty="0" err="1"/>
              <a:t>Array</a:t>
            </a:r>
            <a:r>
              <a:rPr lang="en-US" dirty="0" err="1"/>
              <a:t>.prototype</a:t>
            </a:r>
            <a:r>
              <a:rPr lang="en-US" dirty="0"/>
              <a:t>; // true </a:t>
            </a:r>
            <a:r>
              <a:rPr lang="en-US" dirty="0" err="1"/>
              <a:t>y.__proto__.__proto</a:t>
            </a:r>
            <a:r>
              <a:rPr lang="en-US" dirty="0"/>
              <a:t>__ === </a:t>
            </a:r>
            <a:r>
              <a:rPr lang="en-US" b="1" dirty="0" err="1"/>
              <a:t>Object</a:t>
            </a:r>
            <a:r>
              <a:rPr lang="en-US" dirty="0" err="1"/>
              <a:t>.prototype</a:t>
            </a:r>
            <a:r>
              <a:rPr lang="en-US" dirty="0"/>
              <a:t>; // true We can also use the </a:t>
            </a:r>
            <a:r>
              <a:rPr lang="en-US" dirty="0" err="1"/>
              <a:t>isPrototypeOf</a:t>
            </a:r>
            <a:r>
              <a:rPr lang="en-US" dirty="0"/>
              <a:t>() method to accomplish this.</a:t>
            </a:r>
          </a:p>
          <a:p>
            <a:r>
              <a:rPr lang="en-US" b="1" dirty="0" err="1"/>
              <a:t>Array</a:t>
            </a:r>
            <a:r>
              <a:rPr lang="en-US" dirty="0" err="1"/>
              <a:t>.prototype.isPrototypeOf</a:t>
            </a:r>
            <a:r>
              <a:rPr lang="en-US" dirty="0"/>
              <a:t>(y); // true </a:t>
            </a:r>
            <a:r>
              <a:rPr lang="en-US" b="1" dirty="0" err="1"/>
              <a:t>Object</a:t>
            </a:r>
            <a:r>
              <a:rPr lang="en-US" dirty="0" err="1"/>
              <a:t>.prototype.isPrototypeOf</a:t>
            </a:r>
            <a:r>
              <a:rPr lang="en-US" dirty="0"/>
              <a:t>(</a:t>
            </a:r>
            <a:r>
              <a:rPr lang="en-US" b="1" dirty="0"/>
              <a:t>Array</a:t>
            </a:r>
            <a:r>
              <a:rPr lang="en-US" dirty="0"/>
              <a:t>); // true We can use the </a:t>
            </a:r>
            <a:r>
              <a:rPr lang="en-US" dirty="0" err="1"/>
              <a:t>instanceof</a:t>
            </a:r>
            <a:r>
              <a:rPr lang="en-US" dirty="0"/>
              <a:t> operator to test whether the prototype property of a constructor appears anywhere within an object's prototype chain.</a:t>
            </a:r>
          </a:p>
          <a:p>
            <a:r>
              <a:rPr lang="en-US" dirty="0"/>
              <a:t>y </a:t>
            </a:r>
            <a:r>
              <a:rPr lang="en-US" b="1" dirty="0" err="1"/>
              <a:t>instanceof</a:t>
            </a:r>
            <a:r>
              <a:rPr lang="en-US" dirty="0"/>
              <a:t> </a:t>
            </a:r>
            <a:r>
              <a:rPr lang="en-US" b="1" dirty="0"/>
              <a:t>Array</a:t>
            </a:r>
            <a:r>
              <a:rPr lang="en-US" dirty="0"/>
              <a:t>; // true</a:t>
            </a:r>
          </a:p>
        </p:txBody>
      </p:sp>
    </p:spTree>
    <p:extLst>
      <p:ext uri="{BB962C8B-B14F-4D97-AF65-F5344CB8AC3E}">
        <p14:creationId xmlns:p14="http://schemas.microsoft.com/office/powerpoint/2010/main" val="341393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all JavaScript objects have a hidden, internal [[Prototype]] property (which may be exposed through __proto__ in some browsers). Objects can be extended and will inherit the properties and methods on [[Prototype]] of their constructor.</a:t>
            </a:r>
          </a:p>
          <a:p>
            <a:r>
              <a:rPr lang="en-US" dirty="0"/>
              <a:t>These prototypes can be chained, and each additional object will inherit everything throughout the chain. The chain ends with the </a:t>
            </a:r>
            <a:r>
              <a:rPr lang="en-US" dirty="0" err="1"/>
              <a:t>Object.prototype</a:t>
            </a:r>
            <a:r>
              <a:rPr lang="en-US" dirty="0"/>
              <a:t>.</a:t>
            </a:r>
          </a:p>
          <a:p>
            <a:endParaRPr lang="en-US" dirty="0"/>
          </a:p>
        </p:txBody>
      </p:sp>
    </p:spTree>
    <p:extLst>
      <p:ext uri="{BB962C8B-B14F-4D97-AF65-F5344CB8AC3E}">
        <p14:creationId xmlns:p14="http://schemas.microsoft.com/office/powerpoint/2010/main" val="988975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97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73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36423159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7" r:id="rId3"/>
    <p:sldLayoutId id="2147483808" r:id="rId4"/>
    <p:sldLayoutId id="2147483809" r:id="rId5"/>
    <p:sldLayoutId id="2147483810" r:id="rId6"/>
    <p:sldLayoutId id="2147483811" r:id="rId7"/>
    <p:sldLayoutId id="2147483812"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sz="2800" b="1" dirty="0"/>
              <a:t>Introduction to Object Oriented JavaScript </a:t>
            </a:r>
            <a:br>
              <a:rPr lang="en-US" sz="2800" dirty="0"/>
            </a:br>
            <a:endParaRPr lang="en-US" sz="2800" b="0" dirty="0"/>
          </a:p>
        </p:txBody>
      </p:sp>
      <p:sp>
        <p:nvSpPr>
          <p:cNvPr id="12" name="Subtitle 11"/>
          <p:cNvSpPr>
            <a:spLocks noGrp="1"/>
          </p:cNvSpPr>
          <p:nvPr>
            <p:ph type="subTitle" idx="1"/>
          </p:nvPr>
        </p:nvSpPr>
        <p:spPr/>
        <p:txBody>
          <a:bodyPr>
            <a:normAutofit/>
          </a:bodyPr>
          <a:lstStyle/>
          <a:p>
            <a:pPr lvl="0"/>
            <a:r>
              <a:rPr lang="en-US" sz="1800" b="1" dirty="0"/>
              <a:t>Inheritance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134988"/>
            <a:ext cx="8312649" cy="859536"/>
          </a:xfrm>
        </p:spPr>
        <p:txBody>
          <a:bodyPr>
            <a:normAutofit fontScale="90000"/>
          </a:bodyPr>
          <a:lstStyle/>
          <a:p>
            <a:r>
              <a:rPr lang="en-US" sz="1200" dirty="0"/>
              <a:t>2.1:</a:t>
            </a:r>
            <a:r>
              <a:rPr lang="en-US" sz="1100" dirty="0"/>
              <a:t>Prototypal inheritance </a:t>
            </a:r>
            <a:br>
              <a:rPr lang="en-US" sz="1100" dirty="0"/>
            </a:br>
            <a:br>
              <a:rPr lang="en-US" sz="1200" dirty="0"/>
            </a:br>
            <a:r>
              <a:rPr lang="en-US" b="1" dirty="0"/>
              <a:t>Inheritance-What in </a:t>
            </a:r>
            <a:r>
              <a:rPr lang="en-US" b="1" dirty="0" err="1"/>
              <a:t>Javascript</a:t>
            </a:r>
            <a:r>
              <a:rPr lang="en-US" b="1" dirty="0"/>
              <a:t> </a:t>
            </a:r>
            <a:br>
              <a:rPr lang="en-US" dirty="0"/>
            </a:br>
            <a:endParaRPr lang="en-US" dirty="0"/>
          </a:p>
        </p:txBody>
      </p:sp>
      <p:sp>
        <p:nvSpPr>
          <p:cNvPr id="3" name="Content Placeholder 2"/>
          <p:cNvSpPr>
            <a:spLocks noGrp="1"/>
          </p:cNvSpPr>
          <p:nvPr>
            <p:ph idx="1"/>
          </p:nvPr>
        </p:nvSpPr>
        <p:spPr>
          <a:xfrm>
            <a:off x="298516" y="1179576"/>
            <a:ext cx="8845484" cy="4958941"/>
          </a:xfrm>
        </p:spPr>
        <p:txBody>
          <a:bodyPr>
            <a:normAutofit/>
          </a:bodyPr>
          <a:lstStyle/>
          <a:p>
            <a:endParaRPr lang="en-US" dirty="0"/>
          </a:p>
          <a:p>
            <a:r>
              <a:rPr lang="en-US" dirty="0"/>
              <a:t>JavaScript is a </a:t>
            </a:r>
            <a:r>
              <a:rPr lang="en-US" b="1" dirty="0"/>
              <a:t>prototype-based language</a:t>
            </a:r>
            <a:r>
              <a:rPr lang="en-US" dirty="0"/>
              <a:t>, meaning object properties and methods can be shared through generalized objects that have the ability to be cloned and extended. </a:t>
            </a:r>
          </a:p>
          <a:p>
            <a:endParaRPr lang="en-US" dirty="0"/>
          </a:p>
          <a:p>
            <a:r>
              <a:rPr lang="en-US" dirty="0"/>
              <a:t>We can do inheritance by</a:t>
            </a:r>
          </a:p>
          <a:p>
            <a:r>
              <a:rPr lang="en-US" b="1" dirty="0"/>
              <a:t>Inheritance –By Using _proto_</a:t>
            </a:r>
          </a:p>
          <a:p>
            <a:r>
              <a:rPr lang="en-US" b="1" dirty="0"/>
              <a:t>By Using </a:t>
            </a:r>
            <a:r>
              <a:rPr lang="en-US" b="1" dirty="0" err="1"/>
              <a:t>Object.create</a:t>
            </a:r>
            <a:r>
              <a:rPr lang="en-US" b="1" dirty="0"/>
              <a:t>()</a:t>
            </a:r>
            <a:br>
              <a:rPr lang="en-US" dirty="0"/>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460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134988"/>
            <a:ext cx="8312649" cy="859536"/>
          </a:xfrm>
        </p:spPr>
        <p:txBody>
          <a:bodyPr>
            <a:normAutofit fontScale="90000"/>
          </a:bodyPr>
          <a:lstStyle/>
          <a:p>
            <a:r>
              <a:rPr lang="en-US" sz="1200" dirty="0"/>
              <a:t>2.1:</a:t>
            </a:r>
            <a:r>
              <a:rPr lang="en-US" sz="1100" dirty="0"/>
              <a:t>Prototypal inheritance </a:t>
            </a:r>
            <a:br>
              <a:rPr lang="en-US" sz="1100" dirty="0"/>
            </a:br>
            <a:br>
              <a:rPr lang="en-US" sz="1200" dirty="0"/>
            </a:br>
            <a:r>
              <a:rPr lang="en-US" b="1" dirty="0" err="1"/>
              <a:t>Inheritance</a:t>
            </a:r>
            <a:r>
              <a:rPr lang="en-US" b="1" dirty="0"/>
              <a:t> -Why</a:t>
            </a:r>
            <a:br>
              <a:rPr lang="en-US" dirty="0"/>
            </a:br>
            <a:endParaRPr lang="en-US" dirty="0"/>
          </a:p>
        </p:txBody>
      </p:sp>
      <p:sp>
        <p:nvSpPr>
          <p:cNvPr id="3" name="Content Placeholder 2"/>
          <p:cNvSpPr>
            <a:spLocks noGrp="1"/>
          </p:cNvSpPr>
          <p:nvPr>
            <p:ph idx="1"/>
          </p:nvPr>
        </p:nvSpPr>
        <p:spPr>
          <a:xfrm>
            <a:off x="298516" y="566928"/>
            <a:ext cx="8845484" cy="5571589"/>
          </a:xfrm>
        </p:spPr>
        <p:txBody>
          <a:bodyPr>
            <a:normAutofit/>
          </a:bodyPr>
          <a:lstStyle/>
          <a:p>
            <a:endParaRPr lang="en-US" dirty="0"/>
          </a:p>
          <a:p>
            <a:r>
              <a:rPr lang="en-US" dirty="0"/>
              <a:t>According to the diagram we  create 2 function &amp; try to access other member such as dep want to access “name” member of employee  </a:t>
            </a:r>
          </a:p>
          <a:p>
            <a:pPr algn="ct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56227" y="1502396"/>
            <a:ext cx="4298613" cy="4313300"/>
          </a:xfrm>
          <a:prstGeom prst="rect">
            <a:avLst/>
          </a:prstGeom>
        </p:spPr>
      </p:pic>
      <p:sp>
        <p:nvSpPr>
          <p:cNvPr id="5" name="Rectangle 4"/>
          <p:cNvSpPr/>
          <p:nvPr/>
        </p:nvSpPr>
        <p:spPr>
          <a:xfrm>
            <a:off x="4681728" y="1502396"/>
            <a:ext cx="4334256" cy="5220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function Employee(name){</a:t>
            </a:r>
          </a:p>
          <a:p>
            <a:r>
              <a:rPr lang="en-US" sz="1400" dirty="0"/>
              <a:t>	this.name=name;</a:t>
            </a:r>
          </a:p>
          <a:p>
            <a:r>
              <a:rPr lang="en-US" sz="1400" dirty="0"/>
              <a:t>}</a:t>
            </a:r>
          </a:p>
          <a:p>
            <a:endParaRPr lang="en-US" sz="1400" dirty="0"/>
          </a:p>
          <a:p>
            <a:r>
              <a:rPr lang="en-US" sz="1400" dirty="0" err="1"/>
              <a:t>Employee.prototype.getName</a:t>
            </a:r>
            <a:r>
              <a:rPr lang="en-US" sz="1400" dirty="0"/>
              <a:t>=function(){</a:t>
            </a:r>
          </a:p>
          <a:p>
            <a:r>
              <a:rPr lang="en-US" sz="1400" dirty="0"/>
              <a:t>	return this.name</a:t>
            </a:r>
          </a:p>
          <a:p>
            <a:r>
              <a:rPr lang="en-US" sz="1400" dirty="0"/>
              <a:t>}</a:t>
            </a:r>
          </a:p>
          <a:p>
            <a:endParaRPr lang="en-US" sz="1400" dirty="0"/>
          </a:p>
          <a:p>
            <a:r>
              <a:rPr lang="en-US" sz="1400" dirty="0"/>
              <a:t>function Department(</a:t>
            </a:r>
            <a:r>
              <a:rPr lang="en-US" sz="1400" dirty="0" err="1"/>
              <a:t>name,manager</a:t>
            </a:r>
            <a:r>
              <a:rPr lang="en-US" sz="1400" dirty="0"/>
              <a:t>){</a:t>
            </a:r>
          </a:p>
          <a:p>
            <a:r>
              <a:rPr lang="en-US" sz="1400" dirty="0"/>
              <a:t>	this.name=name;</a:t>
            </a:r>
          </a:p>
          <a:p>
            <a:r>
              <a:rPr lang="en-US" sz="1400" dirty="0"/>
              <a:t>	</a:t>
            </a:r>
            <a:r>
              <a:rPr lang="en-US" sz="1400" dirty="0" err="1"/>
              <a:t>this.manager</a:t>
            </a:r>
            <a:r>
              <a:rPr lang="en-US" sz="1400" dirty="0"/>
              <a:t>=manager;</a:t>
            </a:r>
          </a:p>
          <a:p>
            <a:r>
              <a:rPr lang="en-US" sz="1400" dirty="0"/>
              <a:t>}</a:t>
            </a:r>
          </a:p>
          <a:p>
            <a:endParaRPr lang="en-US" sz="1400" dirty="0"/>
          </a:p>
          <a:p>
            <a:r>
              <a:rPr lang="en-US" sz="1400" dirty="0" err="1"/>
              <a:t>Department.prototype.getDepName</a:t>
            </a:r>
            <a:r>
              <a:rPr lang="en-US" sz="1400" dirty="0"/>
              <a:t>=</a:t>
            </a:r>
          </a:p>
          <a:p>
            <a:r>
              <a:rPr lang="en-US" sz="1400" dirty="0"/>
              <a:t>	function(){</a:t>
            </a:r>
          </a:p>
          <a:p>
            <a:r>
              <a:rPr lang="en-US" sz="1400" dirty="0"/>
              <a:t>		return this.name</a:t>
            </a:r>
          </a:p>
          <a:p>
            <a:r>
              <a:rPr lang="en-US" sz="1400" dirty="0"/>
              <a:t>	}</a:t>
            </a:r>
          </a:p>
          <a:p>
            <a:r>
              <a:rPr lang="en-US" sz="1400" dirty="0" err="1"/>
              <a:t>var</a:t>
            </a:r>
            <a:r>
              <a:rPr lang="en-US" sz="1400" dirty="0"/>
              <a:t> </a:t>
            </a:r>
            <a:r>
              <a:rPr lang="en-US" sz="1400" dirty="0" err="1"/>
              <a:t>emp</a:t>
            </a:r>
            <a:r>
              <a:rPr lang="en-US" sz="1400" dirty="0"/>
              <a:t>=new Employee("</a:t>
            </a:r>
            <a:r>
              <a:rPr lang="en-US" sz="1400" dirty="0" err="1"/>
              <a:t>Abcd</a:t>
            </a:r>
            <a:r>
              <a:rPr lang="en-US" sz="1400" dirty="0"/>
              <a:t>");</a:t>
            </a:r>
          </a:p>
          <a:p>
            <a:r>
              <a:rPr lang="en-US" sz="1400" dirty="0" err="1"/>
              <a:t>var</a:t>
            </a:r>
            <a:r>
              <a:rPr lang="en-US" sz="1400" dirty="0"/>
              <a:t> dep=new Department("</a:t>
            </a:r>
            <a:r>
              <a:rPr lang="en-US" sz="1400" dirty="0" err="1"/>
              <a:t>sales","BCDE</a:t>
            </a:r>
            <a:r>
              <a:rPr lang="en-US" sz="1400" dirty="0"/>
              <a:t>");</a:t>
            </a:r>
          </a:p>
          <a:p>
            <a:r>
              <a:rPr lang="en-US" sz="1400" dirty="0"/>
              <a:t>console.log(</a:t>
            </a:r>
            <a:r>
              <a:rPr lang="en-US" sz="1400" dirty="0" err="1"/>
              <a:t>emp.getName</a:t>
            </a:r>
            <a:r>
              <a:rPr lang="en-US" sz="1400" dirty="0"/>
              <a:t>());</a:t>
            </a:r>
          </a:p>
          <a:p>
            <a:r>
              <a:rPr lang="en-US" sz="1400" dirty="0"/>
              <a:t>console.log(</a:t>
            </a:r>
            <a:r>
              <a:rPr lang="en-US" sz="1400" dirty="0" err="1"/>
              <a:t>dep.getDepName</a:t>
            </a:r>
            <a:r>
              <a:rPr lang="en-US" sz="1400" dirty="0"/>
              <a:t>());</a:t>
            </a:r>
          </a:p>
          <a:p>
            <a:endParaRPr lang="en-US" sz="1400" dirty="0"/>
          </a:p>
          <a:p>
            <a:r>
              <a:rPr lang="en-US" sz="1400" dirty="0"/>
              <a:t>//but if we want to </a:t>
            </a:r>
            <a:r>
              <a:rPr lang="en-US" sz="1400" dirty="0" err="1"/>
              <a:t>aceess</a:t>
            </a:r>
            <a:r>
              <a:rPr lang="en-US" sz="1400" dirty="0"/>
              <a:t> </a:t>
            </a:r>
            <a:r>
              <a:rPr lang="en-US" sz="1400" dirty="0" err="1"/>
              <a:t>dep.getName</a:t>
            </a:r>
            <a:r>
              <a:rPr lang="en-US" sz="1400" dirty="0"/>
              <a:t>()</a:t>
            </a:r>
          </a:p>
        </p:txBody>
      </p:sp>
    </p:spTree>
    <p:extLst>
      <p:ext uri="{BB962C8B-B14F-4D97-AF65-F5344CB8AC3E}">
        <p14:creationId xmlns:p14="http://schemas.microsoft.com/office/powerpoint/2010/main" val="156360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153276"/>
            <a:ext cx="8312649" cy="843420"/>
          </a:xfrm>
        </p:spPr>
        <p:txBody>
          <a:bodyPr>
            <a:normAutofit fontScale="90000"/>
          </a:bodyPr>
          <a:lstStyle/>
          <a:p>
            <a:r>
              <a:rPr lang="en-US" sz="1400" dirty="0"/>
              <a:t>2.2:</a:t>
            </a:r>
            <a:r>
              <a:rPr lang="en-US" sz="1200" dirty="0"/>
              <a:t>Prototypal inheritance </a:t>
            </a:r>
            <a:br>
              <a:rPr lang="en-US" sz="1200" dirty="0"/>
            </a:br>
            <a:br>
              <a:rPr lang="en-US" sz="1200" dirty="0"/>
            </a:br>
            <a:br>
              <a:rPr lang="en-US" sz="1400" dirty="0"/>
            </a:br>
            <a:r>
              <a:rPr lang="en-US" sz="1200" b="1" dirty="0"/>
              <a:t>Inheritance –By Using _proto_</a:t>
            </a:r>
            <a:br>
              <a:rPr lang="en-US" sz="1200" dirty="0"/>
            </a:br>
            <a:endParaRPr lang="en-US" dirty="0"/>
          </a:p>
        </p:txBody>
      </p:sp>
      <p:sp>
        <p:nvSpPr>
          <p:cNvPr id="3" name="Content Placeholder 2"/>
          <p:cNvSpPr>
            <a:spLocks noGrp="1"/>
          </p:cNvSpPr>
          <p:nvPr>
            <p:ph idx="1"/>
          </p:nvPr>
        </p:nvSpPr>
        <p:spPr>
          <a:xfrm>
            <a:off x="298516" y="996696"/>
            <a:ext cx="8845484" cy="5559552"/>
          </a:xfrm>
        </p:spPr>
        <p:txBody>
          <a:bodyPr>
            <a:normAutofit/>
          </a:bodyPr>
          <a:lstStyle/>
          <a:p>
            <a:pPr marL="3572" lvl="1" indent="0">
              <a:lnSpc>
                <a:spcPct val="100000"/>
              </a:lnSpc>
              <a:buNone/>
            </a:pPr>
            <a:endParaRPr lang="en-US" sz="1800" dirty="0"/>
          </a:p>
          <a:p>
            <a:pPr marL="3572" lvl="1" indent="0">
              <a:lnSpc>
                <a:spcPct val="100000"/>
              </a:lnSpc>
              <a:buNone/>
            </a:pPr>
            <a:endParaRPr lang="en-US" sz="1800" dirty="0"/>
          </a:p>
          <a:p>
            <a:pPr lvl="1"/>
            <a:endParaRPr lang="en-US" sz="1800" b="1" dirty="0">
              <a:solidFill>
                <a:schemeClr val="tx1">
                  <a:lumMod val="65000"/>
                  <a:lumOff val="35000"/>
                </a:schemeClr>
              </a:solidFill>
            </a:endParaRPr>
          </a:p>
          <a:p>
            <a:pPr lvl="1"/>
            <a:endParaRPr lang="en-US" sz="1800" b="1" dirty="0">
              <a:solidFill>
                <a:schemeClr val="tx1">
                  <a:lumMod val="65000"/>
                  <a:lumOff val="35000"/>
                </a:schemeClr>
              </a:solidFill>
            </a:endParaRPr>
          </a:p>
          <a:p>
            <a:endParaRPr lang="en-US" dirty="0"/>
          </a:p>
        </p:txBody>
      </p:sp>
      <p:pic>
        <p:nvPicPr>
          <p:cNvPr id="5" name="Picture 4"/>
          <p:cNvPicPr>
            <a:picLocks noChangeAspect="1"/>
          </p:cNvPicPr>
          <p:nvPr/>
        </p:nvPicPr>
        <p:blipFill>
          <a:blip r:embed="rId3"/>
          <a:stretch>
            <a:fillRect/>
          </a:stretch>
        </p:blipFill>
        <p:spPr>
          <a:xfrm>
            <a:off x="270416" y="1234440"/>
            <a:ext cx="4008976" cy="5166360"/>
          </a:xfrm>
          <a:prstGeom prst="rect">
            <a:avLst/>
          </a:prstGeom>
        </p:spPr>
      </p:pic>
      <p:sp>
        <p:nvSpPr>
          <p:cNvPr id="4" name="Rectangle 3"/>
          <p:cNvSpPr/>
          <p:nvPr/>
        </p:nvSpPr>
        <p:spPr>
          <a:xfrm>
            <a:off x="4663440" y="1234440"/>
            <a:ext cx="4325112" cy="5166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a:t>function Employee(name){</a:t>
            </a:r>
          </a:p>
          <a:p>
            <a:r>
              <a:rPr lang="en-US" sz="1200" dirty="0"/>
              <a:t>	this.name=name;</a:t>
            </a:r>
          </a:p>
          <a:p>
            <a:r>
              <a:rPr lang="en-US" sz="1200" dirty="0"/>
              <a:t>}</a:t>
            </a:r>
          </a:p>
          <a:p>
            <a:endParaRPr lang="en-US" sz="1200" dirty="0"/>
          </a:p>
          <a:p>
            <a:r>
              <a:rPr lang="en-US" sz="1200" dirty="0" err="1"/>
              <a:t>Employee.prototype.getName</a:t>
            </a:r>
            <a:r>
              <a:rPr lang="en-US" sz="1200" dirty="0"/>
              <a:t>=</a:t>
            </a:r>
          </a:p>
          <a:p>
            <a:r>
              <a:rPr lang="en-US" sz="1200" dirty="0"/>
              <a:t>	function(){</a:t>
            </a:r>
          </a:p>
          <a:p>
            <a:r>
              <a:rPr lang="en-US" sz="1200" dirty="0"/>
              <a:t>		return this.name</a:t>
            </a:r>
          </a:p>
          <a:p>
            <a:r>
              <a:rPr lang="en-US" sz="1200" dirty="0"/>
              <a:t>	}</a:t>
            </a:r>
          </a:p>
          <a:p>
            <a:endParaRPr lang="en-US" sz="1200" dirty="0"/>
          </a:p>
          <a:p>
            <a:r>
              <a:rPr lang="en-US" sz="1200" dirty="0"/>
              <a:t>function Department(</a:t>
            </a:r>
            <a:r>
              <a:rPr lang="en-US" sz="1200" dirty="0" err="1"/>
              <a:t>name,manager</a:t>
            </a:r>
            <a:r>
              <a:rPr lang="en-US" sz="1200" dirty="0"/>
              <a:t>){</a:t>
            </a:r>
          </a:p>
          <a:p>
            <a:r>
              <a:rPr lang="en-US" sz="1200" dirty="0"/>
              <a:t>	this.name=name;</a:t>
            </a:r>
          </a:p>
          <a:p>
            <a:r>
              <a:rPr lang="en-US" sz="1200" dirty="0"/>
              <a:t>	</a:t>
            </a:r>
            <a:r>
              <a:rPr lang="en-US" sz="1200" dirty="0" err="1"/>
              <a:t>this.manager</a:t>
            </a:r>
            <a:r>
              <a:rPr lang="en-US" sz="1200" dirty="0"/>
              <a:t>=manager;</a:t>
            </a:r>
          </a:p>
          <a:p>
            <a:r>
              <a:rPr lang="en-US" sz="1200" dirty="0"/>
              <a:t>}</a:t>
            </a:r>
          </a:p>
          <a:p>
            <a:endParaRPr lang="en-US" sz="1200" dirty="0"/>
          </a:p>
          <a:p>
            <a:r>
              <a:rPr lang="en-US" sz="1200" dirty="0" err="1"/>
              <a:t>Department.prototype.getDepName</a:t>
            </a:r>
            <a:r>
              <a:rPr lang="en-US" sz="1200" dirty="0"/>
              <a:t>=</a:t>
            </a:r>
          </a:p>
          <a:p>
            <a:r>
              <a:rPr lang="en-US" sz="1200" dirty="0"/>
              <a:t>	function(){</a:t>
            </a:r>
          </a:p>
          <a:p>
            <a:r>
              <a:rPr lang="en-US" sz="1200" dirty="0"/>
              <a:t>		return this.name</a:t>
            </a:r>
          </a:p>
          <a:p>
            <a:r>
              <a:rPr lang="en-US" sz="1200" dirty="0"/>
              <a:t>}</a:t>
            </a:r>
          </a:p>
          <a:p>
            <a:endParaRPr lang="en-US" sz="1200" dirty="0"/>
          </a:p>
          <a:p>
            <a:r>
              <a:rPr lang="en-US" sz="1200" dirty="0" err="1"/>
              <a:t>var</a:t>
            </a:r>
            <a:r>
              <a:rPr lang="en-US" sz="1200" dirty="0"/>
              <a:t> </a:t>
            </a:r>
            <a:r>
              <a:rPr lang="en-US" sz="1200" dirty="0" err="1"/>
              <a:t>emp</a:t>
            </a:r>
            <a:r>
              <a:rPr lang="en-US" sz="1200" dirty="0"/>
              <a:t>=new Employee("</a:t>
            </a:r>
            <a:r>
              <a:rPr lang="en-US" sz="1200" dirty="0" err="1"/>
              <a:t>Abcd</a:t>
            </a:r>
            <a:r>
              <a:rPr lang="en-US" sz="1200" dirty="0"/>
              <a:t>");</a:t>
            </a:r>
          </a:p>
          <a:p>
            <a:r>
              <a:rPr lang="en-US" sz="1200" dirty="0" err="1"/>
              <a:t>var</a:t>
            </a:r>
            <a:r>
              <a:rPr lang="en-US" sz="1200" dirty="0"/>
              <a:t> dep=new Department("</a:t>
            </a:r>
            <a:r>
              <a:rPr lang="en-US" sz="1200" dirty="0" err="1"/>
              <a:t>sales","BCDE</a:t>
            </a:r>
            <a:r>
              <a:rPr lang="en-US" sz="1200" dirty="0"/>
              <a:t>");</a:t>
            </a:r>
          </a:p>
          <a:p>
            <a:r>
              <a:rPr lang="en-US" sz="1200" dirty="0"/>
              <a:t>console.log(</a:t>
            </a:r>
            <a:r>
              <a:rPr lang="en-US" sz="1200" dirty="0" err="1"/>
              <a:t>emp.getName</a:t>
            </a:r>
            <a:r>
              <a:rPr lang="en-US" sz="1200" dirty="0"/>
              <a:t>());</a:t>
            </a:r>
          </a:p>
          <a:p>
            <a:r>
              <a:rPr lang="en-US" sz="1200" dirty="0"/>
              <a:t>console.log(</a:t>
            </a:r>
            <a:r>
              <a:rPr lang="en-US" sz="1200" dirty="0" err="1"/>
              <a:t>dep.getDepName</a:t>
            </a:r>
            <a:r>
              <a:rPr lang="en-US" sz="1200" dirty="0"/>
              <a:t>());</a:t>
            </a:r>
          </a:p>
          <a:p>
            <a:endParaRPr lang="en-US" sz="1200" dirty="0"/>
          </a:p>
          <a:p>
            <a:r>
              <a:rPr lang="en-US" sz="1200" dirty="0"/>
              <a:t>//but if we want to </a:t>
            </a:r>
            <a:r>
              <a:rPr lang="en-US" sz="1200" dirty="0" err="1"/>
              <a:t>aceess</a:t>
            </a:r>
            <a:r>
              <a:rPr lang="en-US" sz="1200" dirty="0"/>
              <a:t> </a:t>
            </a:r>
            <a:r>
              <a:rPr lang="en-US" sz="1200" dirty="0" err="1"/>
              <a:t>dep.getName</a:t>
            </a:r>
            <a:r>
              <a:rPr lang="en-US" sz="1200" dirty="0"/>
              <a:t>()</a:t>
            </a:r>
          </a:p>
          <a:p>
            <a:endParaRPr lang="en-US" sz="1200" dirty="0"/>
          </a:p>
          <a:p>
            <a:r>
              <a:rPr lang="en-US" sz="1200" dirty="0" err="1"/>
              <a:t>dep._proto</a:t>
            </a:r>
            <a:r>
              <a:rPr lang="en-US" sz="1200" dirty="0"/>
              <a:t>_=</a:t>
            </a:r>
            <a:r>
              <a:rPr lang="en-US" sz="1200" dirty="0" err="1"/>
              <a:t>emp</a:t>
            </a:r>
            <a:r>
              <a:rPr lang="en-US" sz="1200" dirty="0"/>
              <a:t>;  //dep inherit from </a:t>
            </a:r>
            <a:r>
              <a:rPr lang="en-US" sz="1200" dirty="0" err="1"/>
              <a:t>emp</a:t>
            </a:r>
            <a:endParaRPr lang="en-US" sz="1200" dirty="0"/>
          </a:p>
          <a:p>
            <a:r>
              <a:rPr lang="en-US" sz="1200" dirty="0"/>
              <a:t>console.log(dep._proto_.</a:t>
            </a:r>
            <a:r>
              <a:rPr lang="en-US" sz="1200" dirty="0" err="1"/>
              <a:t>getName</a:t>
            </a:r>
            <a:r>
              <a:rPr lang="en-US" sz="1200" dirty="0"/>
              <a:t>());</a:t>
            </a:r>
          </a:p>
        </p:txBody>
      </p:sp>
    </p:spTree>
    <p:extLst>
      <p:ext uri="{BB962C8B-B14F-4D97-AF65-F5344CB8AC3E}">
        <p14:creationId xmlns:p14="http://schemas.microsoft.com/office/powerpoint/2010/main" val="214304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100" dirty="0"/>
              <a:t>2.2:Prototypal inheritance </a:t>
            </a:r>
            <a:br>
              <a:rPr lang="en-US" sz="1100" dirty="0"/>
            </a:br>
            <a:br>
              <a:rPr lang="en-US" sz="1100" dirty="0"/>
            </a:br>
            <a:br>
              <a:rPr lang="en-US" sz="1100" dirty="0"/>
            </a:br>
            <a:r>
              <a:rPr lang="en-US" sz="1600" b="1" dirty="0"/>
              <a:t>Inheritance –By Using </a:t>
            </a:r>
            <a:r>
              <a:rPr lang="en-US" sz="1600" b="1" dirty="0" err="1"/>
              <a:t>Object.create</a:t>
            </a:r>
            <a:r>
              <a:rPr lang="en-US" sz="1600" b="1" dirty="0"/>
              <a:t>()</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9801" y="1244743"/>
            <a:ext cx="8385048" cy="5432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 Employee(name){</a:t>
            </a:r>
          </a:p>
          <a:p>
            <a:r>
              <a:rPr lang="en-US" dirty="0"/>
              <a:t>	this.name=name;</a:t>
            </a:r>
          </a:p>
          <a:p>
            <a:r>
              <a:rPr lang="en-US" dirty="0"/>
              <a:t>}</a:t>
            </a:r>
          </a:p>
          <a:p>
            <a:endParaRPr lang="en-US" dirty="0"/>
          </a:p>
          <a:p>
            <a:r>
              <a:rPr lang="en-US" dirty="0" err="1"/>
              <a:t>Employee.prototype.getName</a:t>
            </a:r>
            <a:r>
              <a:rPr lang="en-US" dirty="0"/>
              <a:t>=function(){return this.name}</a:t>
            </a:r>
          </a:p>
          <a:p>
            <a:endParaRPr lang="en-US" dirty="0"/>
          </a:p>
          <a:p>
            <a:r>
              <a:rPr lang="en-US" dirty="0"/>
              <a:t>function Department(</a:t>
            </a:r>
            <a:r>
              <a:rPr lang="en-US" dirty="0" err="1"/>
              <a:t>name,manager</a:t>
            </a:r>
            <a:r>
              <a:rPr lang="en-US" dirty="0"/>
              <a:t>){</a:t>
            </a:r>
          </a:p>
          <a:p>
            <a:r>
              <a:rPr lang="en-US" dirty="0"/>
              <a:t>	this.name=name;</a:t>
            </a:r>
          </a:p>
          <a:p>
            <a:r>
              <a:rPr lang="en-US" dirty="0"/>
              <a:t>	</a:t>
            </a:r>
            <a:r>
              <a:rPr lang="en-US" dirty="0" err="1"/>
              <a:t>this.manager</a:t>
            </a:r>
            <a:r>
              <a:rPr lang="en-US" dirty="0"/>
              <a:t>=manager;</a:t>
            </a:r>
          </a:p>
          <a:p>
            <a:r>
              <a:rPr lang="en-US" dirty="0"/>
              <a:t>}</a:t>
            </a:r>
          </a:p>
          <a:p>
            <a:endParaRPr lang="en-US" dirty="0"/>
          </a:p>
          <a:p>
            <a:r>
              <a:rPr lang="en-US" dirty="0" err="1"/>
              <a:t>Department.prototype.getDepName</a:t>
            </a:r>
            <a:r>
              <a:rPr lang="en-US" dirty="0"/>
              <a:t>=function(){</a:t>
            </a:r>
          </a:p>
          <a:p>
            <a:r>
              <a:rPr lang="en-US" dirty="0"/>
              <a:t>			return this.name</a:t>
            </a:r>
          </a:p>
          <a:p>
            <a:r>
              <a:rPr lang="en-US" dirty="0"/>
              <a:t>		}</a:t>
            </a:r>
          </a:p>
          <a:p>
            <a:endParaRPr lang="en-US" dirty="0"/>
          </a:p>
          <a:p>
            <a:r>
              <a:rPr lang="en-US" dirty="0" err="1"/>
              <a:t>var</a:t>
            </a:r>
            <a:r>
              <a:rPr lang="en-US" dirty="0"/>
              <a:t> </a:t>
            </a:r>
            <a:r>
              <a:rPr lang="en-US" dirty="0" err="1"/>
              <a:t>emp</a:t>
            </a:r>
            <a:r>
              <a:rPr lang="en-US" dirty="0"/>
              <a:t>=new Employee("</a:t>
            </a:r>
            <a:r>
              <a:rPr lang="en-US" dirty="0" err="1"/>
              <a:t>Bcd</a:t>
            </a:r>
            <a:r>
              <a:rPr lang="en-US" dirty="0"/>
              <a:t>");</a:t>
            </a:r>
          </a:p>
          <a:p>
            <a:r>
              <a:rPr lang="en-US" dirty="0" err="1"/>
              <a:t>var</a:t>
            </a:r>
            <a:r>
              <a:rPr lang="en-US" dirty="0"/>
              <a:t> dep=</a:t>
            </a:r>
            <a:r>
              <a:rPr lang="en-US" dirty="0" err="1"/>
              <a:t>Object.create</a:t>
            </a:r>
            <a:r>
              <a:rPr lang="en-US" dirty="0"/>
              <a:t>(</a:t>
            </a:r>
            <a:r>
              <a:rPr lang="en-US" dirty="0" err="1"/>
              <a:t>emp</a:t>
            </a:r>
            <a:r>
              <a:rPr lang="en-US" dirty="0"/>
              <a:t>);</a:t>
            </a:r>
          </a:p>
          <a:p>
            <a:r>
              <a:rPr lang="en-US" dirty="0"/>
              <a:t>console.log(</a:t>
            </a:r>
            <a:r>
              <a:rPr lang="en-US" dirty="0" err="1"/>
              <a:t>dep.getName</a:t>
            </a:r>
            <a:r>
              <a:rPr lang="en-US" dirty="0"/>
              <a:t>());</a:t>
            </a:r>
          </a:p>
        </p:txBody>
      </p:sp>
    </p:spTree>
    <p:extLst>
      <p:ext uri="{BB962C8B-B14F-4D97-AF65-F5344CB8AC3E}">
        <p14:creationId xmlns:p14="http://schemas.microsoft.com/office/powerpoint/2010/main" val="44025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60540"/>
          </a:xfrm>
        </p:spPr>
        <p:txBody>
          <a:bodyPr>
            <a:normAutofit fontScale="90000"/>
          </a:bodyPr>
          <a:lstStyle/>
          <a:p>
            <a:r>
              <a:rPr lang="en-US" sz="1400" dirty="0"/>
              <a:t>2.2:Prototypal inheritance </a:t>
            </a:r>
            <a:br>
              <a:rPr lang="en-US" sz="1400" dirty="0"/>
            </a:br>
            <a:br>
              <a:rPr lang="en-US" sz="1400" dirty="0"/>
            </a:br>
            <a:br>
              <a:rPr lang="en-US" sz="1400" dirty="0"/>
            </a:br>
            <a:r>
              <a:rPr lang="en-US" b="1" dirty="0" err="1"/>
              <a:t>Inheritance</a:t>
            </a:r>
            <a:r>
              <a:rPr lang="en-US" b="1" dirty="0"/>
              <a:t> –By using prototype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4048" y="1494765"/>
            <a:ext cx="8439912" cy="4749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function Employee(name){</a:t>
            </a:r>
          </a:p>
          <a:p>
            <a:r>
              <a:rPr lang="en-US" sz="1400" dirty="0"/>
              <a:t>	this.name=name;</a:t>
            </a:r>
          </a:p>
          <a:p>
            <a:r>
              <a:rPr lang="en-US" sz="1400" dirty="0"/>
              <a:t>}</a:t>
            </a:r>
          </a:p>
          <a:p>
            <a:endParaRPr lang="en-US" sz="1400" dirty="0"/>
          </a:p>
          <a:p>
            <a:r>
              <a:rPr lang="en-US" sz="1400" dirty="0" err="1"/>
              <a:t>Employee.prototype.getName</a:t>
            </a:r>
            <a:r>
              <a:rPr lang="en-US" sz="1400" dirty="0"/>
              <a:t>=function(){</a:t>
            </a:r>
          </a:p>
          <a:p>
            <a:r>
              <a:rPr lang="en-US" sz="1400" dirty="0"/>
              <a:t>			return this.name</a:t>
            </a:r>
          </a:p>
          <a:p>
            <a:r>
              <a:rPr lang="en-US" sz="1400" dirty="0"/>
              <a:t>		}</a:t>
            </a:r>
          </a:p>
          <a:p>
            <a:endParaRPr lang="en-US" sz="1400" dirty="0"/>
          </a:p>
          <a:p>
            <a:r>
              <a:rPr lang="en-US" sz="1400" dirty="0"/>
              <a:t>function Department(manager){</a:t>
            </a:r>
          </a:p>
          <a:p>
            <a:endParaRPr lang="en-US" sz="1400" dirty="0"/>
          </a:p>
          <a:p>
            <a:r>
              <a:rPr lang="en-US" sz="1400" dirty="0"/>
              <a:t>	</a:t>
            </a:r>
            <a:r>
              <a:rPr lang="en-US" sz="1400" dirty="0" err="1"/>
              <a:t>this.manager</a:t>
            </a:r>
            <a:r>
              <a:rPr lang="en-US" sz="1400" dirty="0"/>
              <a:t>=manager;</a:t>
            </a:r>
          </a:p>
          <a:p>
            <a:r>
              <a:rPr lang="en-US" sz="1400" dirty="0"/>
              <a:t>}</a:t>
            </a:r>
          </a:p>
          <a:p>
            <a:endParaRPr lang="en-US" sz="1400" dirty="0"/>
          </a:p>
          <a:p>
            <a:r>
              <a:rPr lang="en-US" sz="1400" dirty="0" err="1"/>
              <a:t>Department.prototype.getMagagerName</a:t>
            </a:r>
            <a:r>
              <a:rPr lang="en-US" sz="1400" dirty="0"/>
              <a:t>=function(){</a:t>
            </a:r>
          </a:p>
          <a:p>
            <a:r>
              <a:rPr lang="en-US" sz="1400" dirty="0"/>
              <a:t>		return </a:t>
            </a:r>
            <a:r>
              <a:rPr lang="en-US" sz="1400" dirty="0" err="1"/>
              <a:t>this.manager</a:t>
            </a:r>
            <a:endParaRPr lang="en-US" sz="1400" dirty="0"/>
          </a:p>
          <a:p>
            <a:r>
              <a:rPr lang="en-US" sz="1400" dirty="0"/>
              <a:t>	}</a:t>
            </a:r>
          </a:p>
          <a:p>
            <a:endParaRPr lang="en-US" sz="1400" dirty="0"/>
          </a:p>
          <a:p>
            <a:r>
              <a:rPr lang="en-US" sz="1400" dirty="0" err="1"/>
              <a:t>Department.prototype</a:t>
            </a:r>
            <a:r>
              <a:rPr lang="en-US" sz="1400" dirty="0"/>
              <a:t>=new Employee("CDE");</a:t>
            </a:r>
          </a:p>
          <a:p>
            <a:endParaRPr lang="en-US" sz="1400" dirty="0"/>
          </a:p>
          <a:p>
            <a:r>
              <a:rPr lang="en-US" sz="1400" dirty="0" err="1"/>
              <a:t>var</a:t>
            </a:r>
            <a:r>
              <a:rPr lang="en-US" sz="1400" dirty="0"/>
              <a:t> dep=new Department();</a:t>
            </a:r>
          </a:p>
          <a:p>
            <a:endParaRPr lang="en-US" sz="1400" dirty="0"/>
          </a:p>
          <a:p>
            <a:r>
              <a:rPr lang="en-US" sz="1400" dirty="0"/>
              <a:t>console.log(</a:t>
            </a:r>
            <a:r>
              <a:rPr lang="en-US" sz="1400" dirty="0" err="1"/>
              <a:t>dep.getName</a:t>
            </a:r>
            <a:r>
              <a:rPr lang="en-US" sz="1400" dirty="0"/>
              <a:t>());</a:t>
            </a:r>
          </a:p>
        </p:txBody>
      </p:sp>
    </p:spTree>
    <p:extLst>
      <p:ext uri="{BB962C8B-B14F-4D97-AF65-F5344CB8AC3E}">
        <p14:creationId xmlns:p14="http://schemas.microsoft.com/office/powerpoint/2010/main" val="254960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Demo1</a:t>
            </a:r>
          </a:p>
          <a:p>
            <a:r>
              <a:rPr lang="en-US" dirty="0"/>
              <a:t>Demo2</a:t>
            </a:r>
          </a:p>
          <a:p>
            <a:r>
              <a:rPr lang="en-US" dirty="0"/>
              <a:t>Demo3</a:t>
            </a:r>
          </a:p>
          <a:p>
            <a:r>
              <a:rPr lang="en-US" dirty="0"/>
              <a:t>Demo4</a:t>
            </a:r>
          </a:p>
          <a:p>
            <a:endParaRPr lang="en-US" dirty="0"/>
          </a:p>
        </p:txBody>
      </p:sp>
    </p:spTree>
    <p:extLst>
      <p:ext uri="{BB962C8B-B14F-4D97-AF65-F5344CB8AC3E}">
        <p14:creationId xmlns:p14="http://schemas.microsoft.com/office/powerpoint/2010/main" val="103225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356596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298516" y="1494766"/>
            <a:ext cx="6887389" cy="4823738"/>
          </a:xfrm>
        </p:spPr>
        <p:txBody>
          <a:bodyPr/>
          <a:lstStyle/>
          <a:p>
            <a:r>
              <a:rPr lang="en-US" dirty="0"/>
              <a:t>In this lesson we have learned about -</a:t>
            </a:r>
          </a:p>
          <a:p>
            <a:r>
              <a:rPr lang="en-US" sz="1400" dirty="0"/>
              <a:t>Prototype paradigm</a:t>
            </a:r>
            <a:endParaRPr lang="en-US" dirty="0"/>
          </a:p>
          <a:p>
            <a:r>
              <a:rPr lang="en-US" dirty="0"/>
              <a:t>Prototypal inheritance </a:t>
            </a:r>
          </a:p>
          <a:p>
            <a:r>
              <a:rPr lang="en-US" dirty="0"/>
              <a:t>Prototypal inheritance using __proto__ </a:t>
            </a:r>
          </a:p>
          <a:p>
            <a:r>
              <a:rPr lang="en-US" dirty="0"/>
              <a:t>Prototypal inheritance using create()</a:t>
            </a:r>
          </a:p>
          <a:p>
            <a:r>
              <a:rPr lang="en-US" dirty="0"/>
              <a:t>Prototypal inheritance using prototype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51046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9CE5AB0-25B3-4151-B5CF-51ED82F23F4C}"/>
              </a:ext>
            </a:extLst>
          </p:cNvPr>
          <p:cNvSpPr>
            <a:spLocks noGrp="1"/>
          </p:cNvSpPr>
          <p:nvPr>
            <p:ph type="pic" sz="quarter" idx="10"/>
          </p:nvPr>
        </p:nvSpPr>
        <p:spPr/>
      </p:sp>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1400" dirty="0"/>
              <a:t>Prototype paradigm</a:t>
            </a:r>
            <a:endParaRPr lang="en-US" dirty="0"/>
          </a:p>
          <a:p>
            <a:r>
              <a:rPr lang="en-US" dirty="0"/>
              <a:t>Prototypal inheritance </a:t>
            </a:r>
          </a:p>
          <a:p>
            <a:r>
              <a:rPr lang="en-US" dirty="0"/>
              <a:t>Prototypal inheritance using __proto__ </a:t>
            </a:r>
          </a:p>
          <a:p>
            <a:r>
              <a:rPr lang="en-US" dirty="0"/>
              <a:t>Prototypal inheritance using create()</a:t>
            </a:r>
          </a:p>
          <a:p>
            <a:r>
              <a:rPr lang="en-US" dirty="0"/>
              <a:t>Prototypal inheritance using prototype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dirty="0"/>
              <a:t>2.1: Prototype paradigm</a:t>
            </a:r>
            <a:br>
              <a:rPr lang="en-US" sz="1100" dirty="0"/>
            </a:br>
            <a:br>
              <a:rPr lang="en-US" dirty="0"/>
            </a:br>
            <a:r>
              <a:rPr lang="en-US" dirty="0"/>
              <a:t>Prototype paradigm</a:t>
            </a:r>
          </a:p>
        </p:txBody>
      </p:sp>
      <p:sp>
        <p:nvSpPr>
          <p:cNvPr id="3" name="Content Placeholder 2"/>
          <p:cNvSpPr>
            <a:spLocks noGrp="1"/>
          </p:cNvSpPr>
          <p:nvPr>
            <p:ph idx="1"/>
          </p:nvPr>
        </p:nvSpPr>
        <p:spPr>
          <a:xfrm>
            <a:off x="298516" y="1494766"/>
            <a:ext cx="8323934" cy="4643751"/>
          </a:xfrm>
        </p:spPr>
        <p:txBody>
          <a:bodyPr/>
          <a:lstStyle/>
          <a:p>
            <a:r>
              <a:rPr lang="en-US" dirty="0">
                <a:solidFill>
                  <a:schemeClr val="tx1">
                    <a:lumMod val="65000"/>
                    <a:lumOff val="35000"/>
                  </a:schemeClr>
                </a:solidFill>
              </a:rPr>
              <a:t>Prototype-based programming is a style of object-oriented programming in which behavior reuse is performed via a process of reusing existing objects via delegation that serve as prototypes. </a:t>
            </a:r>
          </a:p>
          <a:p>
            <a:endParaRPr lang="en-US" dirty="0">
              <a:solidFill>
                <a:schemeClr val="tx1">
                  <a:lumMod val="65000"/>
                  <a:lumOff val="35000"/>
                </a:schemeClr>
              </a:solidFill>
            </a:endParaRPr>
          </a:p>
          <a:p>
            <a:r>
              <a:rPr lang="en-US" dirty="0">
                <a:solidFill>
                  <a:schemeClr val="tx1">
                    <a:lumMod val="65000"/>
                    <a:lumOff val="35000"/>
                  </a:schemeClr>
                </a:solidFill>
              </a:rPr>
              <a:t>Prototype object oriented programming uses generalized objects, which can then be cloned and extended. </a:t>
            </a:r>
          </a:p>
          <a:p>
            <a:endParaRPr lang="en-US" dirty="0">
              <a:solidFill>
                <a:schemeClr val="tx1">
                  <a:lumMod val="65000"/>
                  <a:lumOff val="35000"/>
                </a:schemeClr>
              </a:solidFill>
            </a:endParaRPr>
          </a:p>
          <a:p>
            <a:r>
              <a:rPr lang="en-US" dirty="0">
                <a:solidFill>
                  <a:schemeClr val="tx1">
                    <a:lumMod val="65000"/>
                    <a:lumOff val="35000"/>
                  </a:schemeClr>
                </a:solidFill>
              </a:rPr>
              <a:t>Prototype paradigm makes use of an object’s prototype property, which is considered to be the prototype upon which new objects of that type are created. </a:t>
            </a:r>
          </a:p>
          <a:p>
            <a:endParaRPr lang="en-US" dirty="0">
              <a:solidFill>
                <a:schemeClr val="tx1">
                  <a:lumMod val="65000"/>
                  <a:lumOff val="35000"/>
                </a:schemeClr>
              </a:solidFill>
            </a:endParaRPr>
          </a:p>
          <a:p>
            <a:r>
              <a:rPr lang="en-US" dirty="0">
                <a:solidFill>
                  <a:schemeClr val="tx1">
                    <a:lumMod val="65000"/>
                    <a:lumOff val="35000"/>
                  </a:schemeClr>
                </a:solidFill>
              </a:rPr>
              <a:t>In Prototype , an empty constructor is used only to set up the name of the class. </a:t>
            </a:r>
          </a:p>
          <a:p>
            <a:endParaRPr lang="en-US" dirty="0">
              <a:solidFill>
                <a:schemeClr val="tx1">
                  <a:lumMod val="65000"/>
                  <a:lumOff val="35000"/>
                </a:schemeClr>
              </a:solidFill>
            </a:endParaRPr>
          </a:p>
          <a:p>
            <a:r>
              <a:rPr lang="en-US" dirty="0">
                <a:solidFill>
                  <a:schemeClr val="tx1">
                    <a:lumMod val="65000"/>
                    <a:lumOff val="35000"/>
                  </a:schemeClr>
                </a:solidFill>
              </a:rPr>
              <a:t>All properties and methods are assigned directly to the prototype property.</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28936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189131"/>
            <a:ext cx="8312649" cy="859536"/>
          </a:xfrm>
        </p:spPr>
        <p:txBody>
          <a:bodyPr/>
          <a:lstStyle/>
          <a:p>
            <a:r>
              <a:rPr lang="en-US" sz="1100" dirty="0"/>
              <a:t>2.1: Prototype paradigm</a:t>
            </a:r>
            <a:br>
              <a:rPr lang="en-US" sz="1100" dirty="0"/>
            </a:br>
            <a:br>
              <a:rPr lang="en-US" dirty="0"/>
            </a:br>
            <a:r>
              <a:rPr lang="en-US" dirty="0"/>
              <a:t>Why-Prototype</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298516" y="1048667"/>
            <a:ext cx="8514159" cy="4464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 </a:t>
            </a:r>
            <a:r>
              <a:rPr lang="en-US" dirty="0" err="1"/>
              <a:t>createEmployee</a:t>
            </a:r>
            <a:r>
              <a:rPr lang="en-US" dirty="0"/>
              <a:t>(</a:t>
            </a:r>
            <a:r>
              <a:rPr lang="en-US" dirty="0" err="1"/>
              <a:t>empId,empName,empSalary,empDep</a:t>
            </a:r>
            <a:r>
              <a:rPr lang="en-US" dirty="0"/>
              <a:t>){</a:t>
            </a:r>
          </a:p>
          <a:p>
            <a:pPr lvl="1"/>
            <a:r>
              <a:rPr lang="en-US" dirty="0" err="1"/>
              <a:t>this.empId</a:t>
            </a:r>
            <a:r>
              <a:rPr lang="en-US" dirty="0"/>
              <a:t>=</a:t>
            </a:r>
            <a:r>
              <a:rPr lang="en-US" dirty="0" err="1"/>
              <a:t>empId</a:t>
            </a:r>
            <a:r>
              <a:rPr lang="en-US" dirty="0"/>
              <a:t>;</a:t>
            </a:r>
          </a:p>
          <a:p>
            <a:pPr lvl="1"/>
            <a:r>
              <a:rPr lang="en-US" dirty="0" err="1"/>
              <a:t>this.empName</a:t>
            </a:r>
            <a:r>
              <a:rPr lang="en-US" dirty="0"/>
              <a:t>=</a:t>
            </a:r>
            <a:r>
              <a:rPr lang="en-US" dirty="0" err="1"/>
              <a:t>empName</a:t>
            </a:r>
            <a:r>
              <a:rPr lang="en-US" dirty="0"/>
              <a:t>;</a:t>
            </a:r>
          </a:p>
          <a:p>
            <a:pPr lvl="1"/>
            <a:r>
              <a:rPr lang="en-US" dirty="0" err="1"/>
              <a:t>this.empSalary</a:t>
            </a:r>
            <a:r>
              <a:rPr lang="en-US" dirty="0"/>
              <a:t>=</a:t>
            </a:r>
            <a:r>
              <a:rPr lang="en-US" dirty="0" err="1"/>
              <a:t>empSalary</a:t>
            </a:r>
            <a:r>
              <a:rPr lang="en-US" dirty="0"/>
              <a:t>;</a:t>
            </a:r>
          </a:p>
          <a:p>
            <a:pPr lvl="1"/>
            <a:r>
              <a:rPr lang="en-US" dirty="0" err="1"/>
              <a:t>this.empDep</a:t>
            </a:r>
            <a:r>
              <a:rPr lang="en-US" dirty="0"/>
              <a:t>=</a:t>
            </a:r>
            <a:r>
              <a:rPr lang="en-US" dirty="0" err="1"/>
              <a:t>empDep</a:t>
            </a:r>
            <a:r>
              <a:rPr lang="en-US" dirty="0"/>
              <a:t>;</a:t>
            </a:r>
          </a:p>
          <a:p>
            <a:pPr lvl="1"/>
            <a:r>
              <a:rPr lang="en-US" dirty="0" err="1"/>
              <a:t>this.totalSalary</a:t>
            </a:r>
            <a:r>
              <a:rPr lang="en-US" dirty="0"/>
              <a:t>;</a:t>
            </a:r>
          </a:p>
          <a:p>
            <a:pPr lvl="1"/>
            <a:r>
              <a:rPr lang="en-US" dirty="0" err="1"/>
              <a:t>this.getTakeHomeSalary</a:t>
            </a:r>
            <a:r>
              <a:rPr lang="en-US" dirty="0"/>
              <a:t>=function(){</a:t>
            </a:r>
          </a:p>
          <a:p>
            <a:pPr lvl="1"/>
            <a:r>
              <a:rPr lang="en-US" dirty="0"/>
              <a:t>	</a:t>
            </a:r>
            <a:r>
              <a:rPr lang="en-US" dirty="0" err="1"/>
              <a:t>this.totalSalary</a:t>
            </a:r>
            <a:r>
              <a:rPr lang="en-US" dirty="0"/>
              <a:t>=</a:t>
            </a:r>
            <a:r>
              <a:rPr lang="en-US" dirty="0" err="1"/>
              <a:t>this.empSalary</a:t>
            </a:r>
            <a:r>
              <a:rPr lang="en-US" dirty="0"/>
              <a:t>-(</a:t>
            </a:r>
            <a:r>
              <a:rPr lang="en-US" dirty="0" err="1"/>
              <a:t>this.empSalary</a:t>
            </a:r>
            <a:r>
              <a:rPr lang="en-US" dirty="0"/>
              <a:t>*0.12);</a:t>
            </a:r>
          </a:p>
          <a:p>
            <a:pPr lvl="1"/>
            <a:r>
              <a:rPr lang="en-US" dirty="0"/>
              <a:t>	console.log("Employee Take Home Salary"+</a:t>
            </a:r>
            <a:r>
              <a:rPr lang="en-US" dirty="0" err="1"/>
              <a:t>this.totalSalary</a:t>
            </a:r>
            <a:r>
              <a:rPr lang="en-US" dirty="0"/>
              <a:t>)</a:t>
            </a:r>
          </a:p>
          <a:p>
            <a:pPr lvl="1"/>
            <a:r>
              <a:rPr lang="en-US" dirty="0"/>
              <a:t>}</a:t>
            </a:r>
          </a:p>
          <a:p>
            <a:r>
              <a:rPr lang="en-US" dirty="0"/>
              <a:t>}</a:t>
            </a:r>
          </a:p>
          <a:p>
            <a:r>
              <a:rPr lang="en-US" dirty="0" err="1"/>
              <a:t>var</a:t>
            </a:r>
            <a:r>
              <a:rPr lang="en-US" dirty="0"/>
              <a:t> </a:t>
            </a:r>
            <a:r>
              <a:rPr lang="en-US" dirty="0" err="1"/>
              <a:t>empone</a:t>
            </a:r>
            <a:r>
              <a:rPr lang="en-US" dirty="0"/>
              <a:t>=new </a:t>
            </a:r>
            <a:r>
              <a:rPr lang="en-US" dirty="0" err="1"/>
              <a:t>createEmployee</a:t>
            </a:r>
            <a:r>
              <a:rPr lang="en-US" dirty="0"/>
              <a:t>(1001,'Rahul',2000.12,'JAVA');</a:t>
            </a:r>
          </a:p>
          <a:p>
            <a:r>
              <a:rPr lang="en-US" dirty="0" err="1"/>
              <a:t>empone.getTakeHomeSalary</a:t>
            </a:r>
            <a:r>
              <a:rPr lang="en-US" dirty="0"/>
              <a:t>();</a:t>
            </a:r>
          </a:p>
          <a:p>
            <a:r>
              <a:rPr lang="en-US" dirty="0" err="1"/>
              <a:t>var</a:t>
            </a:r>
            <a:r>
              <a:rPr lang="en-US" dirty="0"/>
              <a:t> </a:t>
            </a:r>
            <a:r>
              <a:rPr lang="en-US" dirty="0" err="1"/>
              <a:t>empTwo</a:t>
            </a:r>
            <a:r>
              <a:rPr lang="en-US" dirty="0"/>
              <a:t>=new </a:t>
            </a:r>
            <a:r>
              <a:rPr lang="en-US" dirty="0" err="1"/>
              <a:t>createEmployee</a:t>
            </a:r>
            <a:r>
              <a:rPr lang="en-US" dirty="0"/>
              <a:t>(1002,'vikash',4000.12,'.Net');</a:t>
            </a:r>
          </a:p>
          <a:p>
            <a:r>
              <a:rPr lang="en-US" dirty="0" err="1"/>
              <a:t>empTwo.getTakeHomeSalary</a:t>
            </a:r>
            <a:r>
              <a:rPr lang="en-US" dirty="0"/>
              <a:t>();</a:t>
            </a:r>
          </a:p>
        </p:txBody>
      </p:sp>
      <p:pic>
        <p:nvPicPr>
          <p:cNvPr id="8" name="Picture 7"/>
          <p:cNvPicPr>
            <a:picLocks noChangeAspect="1"/>
          </p:cNvPicPr>
          <p:nvPr/>
        </p:nvPicPr>
        <p:blipFill>
          <a:blip r:embed="rId2"/>
          <a:stretch>
            <a:fillRect/>
          </a:stretch>
        </p:blipFill>
        <p:spPr>
          <a:xfrm>
            <a:off x="4317063" y="5278981"/>
            <a:ext cx="4188104" cy="1060704"/>
          </a:xfrm>
          <a:prstGeom prst="rect">
            <a:avLst/>
          </a:prstGeom>
        </p:spPr>
      </p:pic>
    </p:spTree>
    <p:extLst>
      <p:ext uri="{BB962C8B-B14F-4D97-AF65-F5344CB8AC3E}">
        <p14:creationId xmlns:p14="http://schemas.microsoft.com/office/powerpoint/2010/main" val="76831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dirty="0"/>
              <a:t>2.1: Prototype paradigm</a:t>
            </a:r>
            <a:br>
              <a:rPr lang="en-US" sz="1100" dirty="0"/>
            </a:br>
            <a:br>
              <a:rPr lang="en-US" dirty="0"/>
            </a:br>
            <a:r>
              <a:rPr lang="en-US" dirty="0"/>
              <a:t>Why-Prototype </a:t>
            </a:r>
          </a:p>
        </p:txBody>
      </p:sp>
      <p:pic>
        <p:nvPicPr>
          <p:cNvPr id="5" name="Picture 4"/>
          <p:cNvPicPr>
            <a:picLocks noChangeAspect="1"/>
          </p:cNvPicPr>
          <p:nvPr/>
        </p:nvPicPr>
        <p:blipFill>
          <a:blip r:embed="rId2"/>
          <a:stretch>
            <a:fillRect/>
          </a:stretch>
        </p:blipFill>
        <p:spPr>
          <a:xfrm>
            <a:off x="4178808" y="2667381"/>
            <a:ext cx="4709160" cy="3790950"/>
          </a:xfrm>
          <a:prstGeom prst="rect">
            <a:avLst/>
          </a:prstGeom>
        </p:spPr>
      </p:pic>
      <p:sp>
        <p:nvSpPr>
          <p:cNvPr id="7" name="Content Placeholder 6"/>
          <p:cNvSpPr>
            <a:spLocks noGrp="1"/>
          </p:cNvSpPr>
          <p:nvPr>
            <p:ph idx="1"/>
          </p:nvPr>
        </p:nvSpPr>
        <p:spPr>
          <a:xfrm>
            <a:off x="298516" y="1277988"/>
            <a:ext cx="8845484" cy="4860529"/>
          </a:xfrm>
        </p:spPr>
        <p:txBody>
          <a:bodyPr/>
          <a:lstStyle/>
          <a:p>
            <a:r>
              <a:rPr lang="en-US" dirty="0"/>
              <a:t>In </a:t>
            </a:r>
            <a:r>
              <a:rPr lang="en-US" dirty="0" err="1"/>
              <a:t>Javascript</a:t>
            </a:r>
            <a:r>
              <a:rPr lang="en-US" dirty="0"/>
              <a:t> no concept of classes</a:t>
            </a:r>
          </a:p>
          <a:p>
            <a:endParaRPr lang="en-US" dirty="0"/>
          </a:p>
          <a:p>
            <a:endParaRPr lang="en-US" dirty="0"/>
          </a:p>
          <a:p>
            <a:r>
              <a:rPr lang="en-US" dirty="0"/>
              <a:t>Only one copy                                      Each Object has own copy</a:t>
            </a:r>
          </a:p>
          <a:p>
            <a:r>
              <a:rPr lang="en-US" dirty="0"/>
              <a:t>in class &amp; object                                     in constructor &amp; object</a:t>
            </a:r>
          </a:p>
          <a:p>
            <a:endParaRPr lang="en-US" dirty="0"/>
          </a:p>
        </p:txBody>
      </p:sp>
      <p:pic>
        <p:nvPicPr>
          <p:cNvPr id="8" name="Picture 7"/>
          <p:cNvPicPr>
            <a:picLocks noChangeAspect="1"/>
          </p:cNvPicPr>
          <p:nvPr/>
        </p:nvPicPr>
        <p:blipFill>
          <a:blip r:embed="rId3"/>
          <a:stretch>
            <a:fillRect/>
          </a:stretch>
        </p:blipFill>
        <p:spPr>
          <a:xfrm>
            <a:off x="242697" y="2667381"/>
            <a:ext cx="3533775" cy="3790950"/>
          </a:xfrm>
          <a:prstGeom prst="rect">
            <a:avLst/>
          </a:prstGeom>
        </p:spPr>
      </p:pic>
    </p:spTree>
    <p:extLst>
      <p:ext uri="{BB962C8B-B14F-4D97-AF65-F5344CB8AC3E}">
        <p14:creationId xmlns:p14="http://schemas.microsoft.com/office/powerpoint/2010/main" val="26955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dirty="0"/>
              <a:t>2.1: Prototype paradigm</a:t>
            </a:r>
            <a:br>
              <a:rPr lang="en-US" sz="1100" dirty="0"/>
            </a:br>
            <a:br>
              <a:rPr lang="en-US" dirty="0"/>
            </a:br>
            <a:r>
              <a:rPr lang="en-US" dirty="0"/>
              <a:t>Prototype paradigm</a:t>
            </a:r>
          </a:p>
        </p:txBody>
      </p:sp>
      <p:sp>
        <p:nvSpPr>
          <p:cNvPr id="3" name="Content Placeholder 2"/>
          <p:cNvSpPr>
            <a:spLocks noGrp="1"/>
          </p:cNvSpPr>
          <p:nvPr>
            <p:ph idx="1"/>
          </p:nvPr>
        </p:nvSpPr>
        <p:spPr/>
        <p:txBody>
          <a:bodyPr/>
          <a:lstStyle/>
          <a:p>
            <a:r>
              <a:rPr lang="en-US" dirty="0"/>
              <a:t>Each </a:t>
            </a:r>
            <a:r>
              <a:rPr lang="en-US" dirty="0" err="1"/>
              <a:t>Javascript</a:t>
            </a:r>
            <a:r>
              <a:rPr lang="en-US" dirty="0"/>
              <a:t> function create 2 Object</a:t>
            </a:r>
          </a:p>
          <a:p>
            <a:r>
              <a:rPr lang="en-US" dirty="0"/>
              <a:t>  function object</a:t>
            </a:r>
          </a:p>
          <a:p>
            <a:r>
              <a:rPr lang="en-US" dirty="0"/>
              <a:t>  prototype object</a:t>
            </a:r>
          </a:p>
        </p:txBody>
      </p:sp>
      <p:pic>
        <p:nvPicPr>
          <p:cNvPr id="4" name="Picture 3"/>
          <p:cNvPicPr>
            <a:picLocks noChangeAspect="1"/>
          </p:cNvPicPr>
          <p:nvPr/>
        </p:nvPicPr>
        <p:blipFill>
          <a:blip r:embed="rId3"/>
          <a:stretch>
            <a:fillRect/>
          </a:stretch>
        </p:blipFill>
        <p:spPr>
          <a:xfrm>
            <a:off x="151447" y="2318992"/>
            <a:ext cx="6829425" cy="3819525"/>
          </a:xfrm>
          <a:prstGeom prst="rect">
            <a:avLst/>
          </a:prstGeom>
        </p:spPr>
      </p:pic>
      <p:pic>
        <p:nvPicPr>
          <p:cNvPr id="5" name="Picture 4"/>
          <p:cNvPicPr>
            <a:picLocks noChangeAspect="1"/>
          </p:cNvPicPr>
          <p:nvPr/>
        </p:nvPicPr>
        <p:blipFill>
          <a:blip r:embed="rId4"/>
          <a:stretch>
            <a:fillRect/>
          </a:stretch>
        </p:blipFill>
        <p:spPr>
          <a:xfrm>
            <a:off x="3702978" y="1924182"/>
            <a:ext cx="4919472" cy="2625587"/>
          </a:xfrm>
          <a:prstGeom prst="rect">
            <a:avLst/>
          </a:prstGeom>
        </p:spPr>
      </p:pic>
    </p:spTree>
    <p:extLst>
      <p:ext uri="{BB962C8B-B14F-4D97-AF65-F5344CB8AC3E}">
        <p14:creationId xmlns:p14="http://schemas.microsoft.com/office/powerpoint/2010/main" val="278511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dirty="0"/>
              <a:t>2.1: Prototype paradigm</a:t>
            </a:r>
            <a:br>
              <a:rPr lang="en-US" sz="1100" dirty="0"/>
            </a:br>
            <a:br>
              <a:rPr lang="en-US" dirty="0"/>
            </a:br>
            <a:r>
              <a:rPr lang="en-US" dirty="0"/>
              <a:t>Prototype paradigm</a:t>
            </a:r>
          </a:p>
        </p:txBody>
      </p:sp>
      <p:sp>
        <p:nvSpPr>
          <p:cNvPr id="3" name="Content Placeholder 2"/>
          <p:cNvSpPr>
            <a:spLocks noGrp="1"/>
          </p:cNvSpPr>
          <p:nvPr>
            <p:ph idx="1"/>
          </p:nvPr>
        </p:nvSpPr>
        <p:spPr/>
        <p:txBody>
          <a:bodyPr/>
          <a:lstStyle/>
          <a:p>
            <a:r>
              <a:rPr lang="en-US" dirty="0"/>
              <a:t>Now the any Objects will refer to _proto not function</a:t>
            </a:r>
          </a:p>
        </p:txBody>
      </p:sp>
      <p:pic>
        <p:nvPicPr>
          <p:cNvPr id="5" name="Picture 4"/>
          <p:cNvPicPr>
            <a:picLocks noChangeAspect="1"/>
          </p:cNvPicPr>
          <p:nvPr/>
        </p:nvPicPr>
        <p:blipFill>
          <a:blip r:embed="rId3"/>
          <a:stretch>
            <a:fillRect/>
          </a:stretch>
        </p:blipFill>
        <p:spPr>
          <a:xfrm>
            <a:off x="309801" y="1944814"/>
            <a:ext cx="5476875" cy="2657475"/>
          </a:xfrm>
          <a:prstGeom prst="rect">
            <a:avLst/>
          </a:prstGeom>
        </p:spPr>
      </p:pic>
      <p:pic>
        <p:nvPicPr>
          <p:cNvPr id="6" name="Picture 5"/>
          <p:cNvPicPr>
            <a:picLocks noChangeAspect="1"/>
          </p:cNvPicPr>
          <p:nvPr/>
        </p:nvPicPr>
        <p:blipFill>
          <a:blip r:embed="rId4"/>
          <a:stretch>
            <a:fillRect/>
          </a:stretch>
        </p:blipFill>
        <p:spPr>
          <a:xfrm>
            <a:off x="3462605" y="1944814"/>
            <a:ext cx="5574212" cy="3712866"/>
          </a:xfrm>
          <a:prstGeom prst="rect">
            <a:avLst/>
          </a:prstGeom>
        </p:spPr>
      </p:pic>
    </p:spTree>
    <p:extLst>
      <p:ext uri="{BB962C8B-B14F-4D97-AF65-F5344CB8AC3E}">
        <p14:creationId xmlns:p14="http://schemas.microsoft.com/office/powerpoint/2010/main" val="145181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100" dirty="0"/>
              <a:t>2.1: Prototype paradigm</a:t>
            </a:r>
            <a:br>
              <a:rPr lang="en-US" sz="1100" dirty="0"/>
            </a:br>
            <a:br>
              <a:rPr lang="en-US" dirty="0"/>
            </a:br>
            <a:r>
              <a:rPr lang="en-US" dirty="0"/>
              <a:t>Prototype paradigm</a:t>
            </a:r>
          </a:p>
        </p:txBody>
      </p:sp>
      <p:sp>
        <p:nvSpPr>
          <p:cNvPr id="7" name="Content Placeholder 6"/>
          <p:cNvSpPr>
            <a:spLocks noGrp="1"/>
          </p:cNvSpPr>
          <p:nvPr>
            <p:ph idx="1"/>
          </p:nvPr>
        </p:nvSpPr>
        <p:spPr/>
        <p:txBody>
          <a:bodyPr/>
          <a:lstStyle/>
          <a:p>
            <a:r>
              <a:rPr lang="en-US" dirty="0"/>
              <a:t>Now Check the two-- by help of _proto_</a:t>
            </a:r>
          </a:p>
          <a:p>
            <a:endParaRPr lang="en-US" dirty="0"/>
          </a:p>
          <a:p>
            <a:endParaRPr lang="en-US" dirty="0"/>
          </a:p>
        </p:txBody>
      </p:sp>
      <p:pic>
        <p:nvPicPr>
          <p:cNvPr id="8" name="Content Placeholder 5"/>
          <p:cNvPicPr>
            <a:picLocks noChangeAspect="1"/>
          </p:cNvPicPr>
          <p:nvPr/>
        </p:nvPicPr>
        <p:blipFill>
          <a:blip r:embed="rId3"/>
          <a:stretch>
            <a:fillRect/>
          </a:stretch>
        </p:blipFill>
        <p:spPr>
          <a:xfrm>
            <a:off x="474393" y="1954503"/>
            <a:ext cx="7515225" cy="3724275"/>
          </a:xfrm>
          <a:prstGeom prst="rect">
            <a:avLst/>
          </a:prstGeom>
        </p:spPr>
      </p:pic>
    </p:spTree>
    <p:extLst>
      <p:ext uri="{BB962C8B-B14F-4D97-AF65-F5344CB8AC3E}">
        <p14:creationId xmlns:p14="http://schemas.microsoft.com/office/powerpoint/2010/main" val="24320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296094"/>
            <a:ext cx="8312649" cy="859536"/>
          </a:xfrm>
        </p:spPr>
        <p:txBody>
          <a:bodyPr/>
          <a:lstStyle/>
          <a:p>
            <a:r>
              <a:rPr lang="en-US" sz="1100" dirty="0"/>
              <a:t>2.1: Prototype paradigm</a:t>
            </a:r>
            <a:br>
              <a:rPr lang="en-US" sz="1100" dirty="0"/>
            </a:br>
            <a:br>
              <a:rPr lang="en-US" dirty="0"/>
            </a:br>
            <a:r>
              <a:rPr lang="en-US" dirty="0"/>
              <a:t>Prototype paradigm</a:t>
            </a:r>
          </a:p>
        </p:txBody>
      </p:sp>
      <p:sp>
        <p:nvSpPr>
          <p:cNvPr id="7" name="Content Placeholder 6"/>
          <p:cNvSpPr>
            <a:spLocks noGrp="1"/>
          </p:cNvSpPr>
          <p:nvPr>
            <p:ph idx="1"/>
          </p:nvPr>
        </p:nvSpPr>
        <p:spPr>
          <a:xfrm>
            <a:off x="309801" y="1277988"/>
            <a:ext cx="8845484" cy="4643751"/>
          </a:xfrm>
        </p:spPr>
        <p:txBody>
          <a:bodyPr/>
          <a:lstStyle/>
          <a:p>
            <a:r>
              <a:rPr lang="en-US" dirty="0"/>
              <a:t>Prototype Example</a:t>
            </a:r>
          </a:p>
          <a:p>
            <a:endParaRPr lang="en-US" dirty="0"/>
          </a:p>
          <a:p>
            <a:endParaRPr lang="en-US" dirty="0"/>
          </a:p>
          <a:p>
            <a:endParaRPr lang="en-US" dirty="0"/>
          </a:p>
        </p:txBody>
      </p:sp>
      <p:sp>
        <p:nvSpPr>
          <p:cNvPr id="2" name="Rectangle 1"/>
          <p:cNvSpPr/>
          <p:nvPr/>
        </p:nvSpPr>
        <p:spPr>
          <a:xfrm>
            <a:off x="306324" y="1527295"/>
            <a:ext cx="8531352" cy="5034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 Employee(</a:t>
            </a:r>
            <a:r>
              <a:rPr lang="en-US" dirty="0" err="1"/>
              <a:t>empId,empName,empSalary,empDep</a:t>
            </a:r>
            <a:r>
              <a:rPr lang="en-US" dirty="0"/>
              <a:t>){</a:t>
            </a:r>
          </a:p>
          <a:p>
            <a:pPr lvl="1"/>
            <a:r>
              <a:rPr lang="en-US" dirty="0" err="1"/>
              <a:t>this.empId</a:t>
            </a:r>
            <a:r>
              <a:rPr lang="en-US" dirty="0"/>
              <a:t>=</a:t>
            </a:r>
            <a:r>
              <a:rPr lang="en-US" dirty="0" err="1"/>
              <a:t>empId</a:t>
            </a:r>
            <a:r>
              <a:rPr lang="en-US" dirty="0"/>
              <a:t>;</a:t>
            </a:r>
          </a:p>
          <a:p>
            <a:pPr lvl="1"/>
            <a:r>
              <a:rPr lang="en-US" dirty="0" err="1"/>
              <a:t>this.empName</a:t>
            </a:r>
            <a:r>
              <a:rPr lang="en-US" dirty="0"/>
              <a:t>=</a:t>
            </a:r>
            <a:r>
              <a:rPr lang="en-US" dirty="0" err="1"/>
              <a:t>empName</a:t>
            </a:r>
            <a:r>
              <a:rPr lang="en-US" dirty="0"/>
              <a:t>;</a:t>
            </a:r>
          </a:p>
          <a:p>
            <a:pPr lvl="1"/>
            <a:r>
              <a:rPr lang="en-US" dirty="0" err="1"/>
              <a:t>this.empSalary</a:t>
            </a:r>
            <a:r>
              <a:rPr lang="en-US" dirty="0"/>
              <a:t>=</a:t>
            </a:r>
            <a:r>
              <a:rPr lang="en-US" dirty="0" err="1"/>
              <a:t>empSalary</a:t>
            </a:r>
            <a:r>
              <a:rPr lang="en-US" dirty="0"/>
              <a:t>;</a:t>
            </a:r>
          </a:p>
          <a:p>
            <a:pPr lvl="1"/>
            <a:r>
              <a:rPr lang="en-US" dirty="0" err="1"/>
              <a:t>this.empDep</a:t>
            </a:r>
            <a:r>
              <a:rPr lang="en-US" dirty="0"/>
              <a:t>=</a:t>
            </a:r>
            <a:r>
              <a:rPr lang="en-US" dirty="0" err="1"/>
              <a:t>empDep</a:t>
            </a:r>
            <a:r>
              <a:rPr lang="en-US" dirty="0"/>
              <a:t>;</a:t>
            </a:r>
          </a:p>
          <a:p>
            <a:pPr lvl="1"/>
            <a:r>
              <a:rPr lang="en-US" dirty="0" err="1"/>
              <a:t>this.totalSalary</a:t>
            </a:r>
            <a:r>
              <a:rPr lang="en-US" dirty="0"/>
              <a:t>;</a:t>
            </a:r>
          </a:p>
          <a:p>
            <a:pPr lvl="1"/>
            <a:r>
              <a:rPr lang="en-US" dirty="0" err="1"/>
              <a:t>Employee.prototype.getTakeHomeSalary</a:t>
            </a:r>
            <a:r>
              <a:rPr lang="en-US" dirty="0"/>
              <a:t>=function(){</a:t>
            </a:r>
          </a:p>
          <a:p>
            <a:pPr lvl="1"/>
            <a:r>
              <a:rPr lang="en-US" dirty="0"/>
              <a:t>	</a:t>
            </a:r>
            <a:r>
              <a:rPr lang="en-US" dirty="0" err="1"/>
              <a:t>this.totalSalary</a:t>
            </a:r>
            <a:r>
              <a:rPr lang="en-US" dirty="0"/>
              <a:t>=</a:t>
            </a:r>
            <a:r>
              <a:rPr lang="en-US" dirty="0" err="1"/>
              <a:t>this.empSalary</a:t>
            </a:r>
            <a:r>
              <a:rPr lang="en-US" dirty="0"/>
              <a:t>-(</a:t>
            </a:r>
            <a:r>
              <a:rPr lang="en-US" dirty="0" err="1"/>
              <a:t>this.empSalary</a:t>
            </a:r>
            <a:r>
              <a:rPr lang="en-US" dirty="0"/>
              <a:t>*0.12);</a:t>
            </a:r>
          </a:p>
          <a:p>
            <a:pPr lvl="1"/>
            <a:r>
              <a:rPr lang="en-US" dirty="0"/>
              <a:t>	console.log("Employee Take Home Salary"+</a:t>
            </a:r>
            <a:r>
              <a:rPr lang="en-US" dirty="0" err="1"/>
              <a:t>this.totalSalary</a:t>
            </a:r>
            <a:r>
              <a:rPr lang="en-US" dirty="0"/>
              <a:t>)</a:t>
            </a:r>
          </a:p>
          <a:p>
            <a:pPr lvl="1"/>
            <a:r>
              <a:rPr lang="en-US" dirty="0"/>
              <a:t>}</a:t>
            </a:r>
          </a:p>
          <a:p>
            <a:r>
              <a:rPr lang="en-US" dirty="0"/>
              <a:t>}</a:t>
            </a:r>
          </a:p>
          <a:p>
            <a:r>
              <a:rPr lang="en-US" dirty="0" err="1"/>
              <a:t>Employee.prototype.greet</a:t>
            </a:r>
            <a:r>
              <a:rPr lang="en-US" dirty="0"/>
              <a:t>=function(){</a:t>
            </a:r>
          </a:p>
          <a:p>
            <a:r>
              <a:rPr lang="en-US" dirty="0"/>
              <a:t>console.log("WELCOME to PROTOTYPE");}</a:t>
            </a:r>
          </a:p>
          <a:p>
            <a:r>
              <a:rPr lang="en-US" dirty="0" err="1"/>
              <a:t>var</a:t>
            </a:r>
            <a:r>
              <a:rPr lang="en-US" dirty="0"/>
              <a:t> </a:t>
            </a:r>
            <a:r>
              <a:rPr lang="en-US" dirty="0" err="1"/>
              <a:t>emp</a:t>
            </a:r>
            <a:r>
              <a:rPr lang="en-US" dirty="0"/>
              <a:t>=new Employee(1001,"Abcd",8888,"Java");</a:t>
            </a:r>
          </a:p>
          <a:p>
            <a:r>
              <a:rPr lang="en-US" dirty="0" err="1"/>
              <a:t>emp.getTakeHomeSalary</a:t>
            </a:r>
            <a:r>
              <a:rPr lang="en-US" dirty="0"/>
              <a:t>();</a:t>
            </a:r>
          </a:p>
          <a:p>
            <a:r>
              <a:rPr lang="en-US" dirty="0" err="1"/>
              <a:t>var</a:t>
            </a:r>
            <a:r>
              <a:rPr lang="en-US" dirty="0"/>
              <a:t> </a:t>
            </a:r>
            <a:r>
              <a:rPr lang="en-US" dirty="0" err="1"/>
              <a:t>empOne</a:t>
            </a:r>
            <a:r>
              <a:rPr lang="en-US" dirty="0"/>
              <a:t>=new Employee(1002,"bcd",98888,".Net");</a:t>
            </a:r>
          </a:p>
          <a:p>
            <a:r>
              <a:rPr lang="en-US" dirty="0" err="1"/>
              <a:t>empOne.getTakeHomeSalary</a:t>
            </a:r>
            <a:r>
              <a:rPr lang="en-US" dirty="0"/>
              <a:t>();</a:t>
            </a:r>
          </a:p>
          <a:p>
            <a:r>
              <a:rPr lang="en-US" dirty="0" err="1"/>
              <a:t>empOne.greet</a:t>
            </a:r>
            <a:r>
              <a:rPr lang="en-US" dirty="0"/>
              <a:t>();</a:t>
            </a:r>
          </a:p>
        </p:txBody>
      </p:sp>
    </p:spTree>
    <p:extLst>
      <p:ext uri="{BB962C8B-B14F-4D97-AF65-F5344CB8AC3E}">
        <p14:creationId xmlns:p14="http://schemas.microsoft.com/office/powerpoint/2010/main" val="448609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5C2EAA41-28B2-470E-A286-E51C0304965B}"/>
</file>

<file path=docProps/app.xml><?xml version="1.0" encoding="utf-8"?>
<Properties xmlns="http://schemas.openxmlformats.org/officeDocument/2006/extended-properties" xmlns:vt="http://schemas.openxmlformats.org/officeDocument/2006/docPropsVTypes">
  <Template>new format</Template>
  <TotalTime>7306</TotalTime>
  <Words>534</Words>
  <Application>Microsoft Office PowerPoint</Application>
  <PresentationFormat>On-screen Show (4:3)</PresentationFormat>
  <Paragraphs>231</Paragraphs>
  <Slides>17</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Introduction to Object Oriented JavaScript  </vt:lpstr>
      <vt:lpstr>Lesson Objectives</vt:lpstr>
      <vt:lpstr>2.1: Prototype paradigm  Prototype paradigm</vt:lpstr>
      <vt:lpstr>2.1: Prototype paradigm  Why-Prototype</vt:lpstr>
      <vt:lpstr>2.1: Prototype paradigm  Why-Prototype </vt:lpstr>
      <vt:lpstr>2.1: Prototype paradigm  Prototype paradigm</vt:lpstr>
      <vt:lpstr>2.1: Prototype paradigm  Prototype paradigm</vt:lpstr>
      <vt:lpstr>2.1: Prototype paradigm  Prototype paradigm</vt:lpstr>
      <vt:lpstr>2.1: Prototype paradigm  Prototype paradigm</vt:lpstr>
      <vt:lpstr>2.1:Prototypal inheritance   Inheritance-What in Javascript  </vt:lpstr>
      <vt:lpstr>2.1:Prototypal inheritance   Inheritance -Why </vt:lpstr>
      <vt:lpstr>2.2:Prototypal inheritance    Inheritance –By Using _proto_ </vt:lpstr>
      <vt:lpstr>2.2:Prototypal inheritance    Inheritance –By Using Object.create()</vt:lpstr>
      <vt:lpstr>2.2:Prototypal inheritance    Inheritance –By using prototype</vt:lpstr>
      <vt:lpstr>Demo</vt:lpstr>
      <vt:lpstr> Lab</vt:lpstr>
      <vt:lpstr>Summary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JavaScript</dc:title>
  <dc:creator>Vikash, Rahul</dc:creator>
  <cp:lastModifiedBy>Tembhare, Anjulata</cp:lastModifiedBy>
  <cp:revision>72</cp:revision>
  <dcterms:created xsi:type="dcterms:W3CDTF">2018-03-23T18:10:57Z</dcterms:created>
  <dcterms:modified xsi:type="dcterms:W3CDTF">2018-04-06T12:50:58Z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