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5"/>
  </p:notesMasterIdLst>
  <p:handoutMasterIdLst>
    <p:handoutMasterId r:id="rId16"/>
  </p:handoutMasterIdLst>
  <p:sldIdLst>
    <p:sldId id="265" r:id="rId5"/>
    <p:sldId id="259" r:id="rId6"/>
    <p:sldId id="316" r:id="rId7"/>
    <p:sldId id="328" r:id="rId8"/>
    <p:sldId id="326" r:id="rId9"/>
    <p:sldId id="327" r:id="rId10"/>
    <p:sldId id="329" r:id="rId11"/>
    <p:sldId id="323" r:id="rId12"/>
    <p:sldId id="324" r:id="rId13"/>
    <p:sldId id="32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6" autoAdjust="0"/>
  </p:normalViewPr>
  <p:slideViewPr>
    <p:cSldViewPr snapToGrid="0" showGuides="1">
      <p:cViewPr varScale="1">
        <p:scale>
          <a:sx n="64" d="100"/>
          <a:sy n="64" d="100"/>
        </p:scale>
        <p:origin x="902" y="6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1852" y="-17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803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425018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78872" y="709456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1" y="236797"/>
            <a:ext cx="6216650" cy="24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 to Web services (SOAP &amp; REST)	    Introduction to Web service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Page 01-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143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264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contents would be covered:</a:t>
            </a:r>
          </a:p>
          <a:p>
            <a:r>
              <a:rPr lang="en-US" dirty="0"/>
              <a:t>1.1</a:t>
            </a:r>
            <a:r>
              <a:rPr lang="en-US" baseline="0" dirty="0"/>
              <a:t> : What are Web services</a:t>
            </a:r>
          </a:p>
          <a:p>
            <a:r>
              <a:rPr lang="en-US" baseline="0" dirty="0"/>
              <a:t>	1.1.1 Web service components and architecture</a:t>
            </a:r>
          </a:p>
          <a:p>
            <a:r>
              <a:rPr lang="en-US" baseline="0" dirty="0"/>
              <a:t>	1.1.2 How do Web services work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1.2: HTTP and SOAP messages</a:t>
            </a:r>
            <a:endParaRPr lang="en-US" dirty="0"/>
          </a:p>
          <a:p>
            <a:r>
              <a:rPr lang="en-US" baseline="0" dirty="0"/>
              <a:t>1.3: Overview of JAX – WS and JAX – RS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1210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Ecma</a:t>
            </a:r>
            <a:r>
              <a:rPr lang="en-US" dirty="0"/>
              <a:t> International is an industry association founded in 1961 and dedicated to the standardization of Information and Communication Technology (ICT) and Consumer Electronics </a:t>
            </a: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ECMAScript</a:t>
            </a:r>
            <a:r>
              <a:rPr lang="en-US" dirty="0"/>
              <a:t> is the scripting language standardized by </a:t>
            </a:r>
            <a:r>
              <a:rPr lang="en-US" dirty="0" err="1"/>
              <a:t>Ecma</a:t>
            </a:r>
            <a:r>
              <a:rPr lang="en-US" dirty="0"/>
              <a:t> International in the ECMA-262 specification and ISO/IEC 16262. The language is widely used for client-side scripting on the web, in the form of several well-known implementations such as JavaScript, JScript and ActionScript.</a:t>
            </a:r>
          </a:p>
          <a:p>
            <a:pPr>
              <a:defRPr/>
            </a:pPr>
            <a:endParaRPr lang="en-US" dirty="0"/>
          </a:p>
          <a:p>
            <a:r>
              <a:rPr lang="en-US" b="1" dirty="0"/>
              <a:t>Terminology</a:t>
            </a:r>
          </a:p>
          <a:p>
            <a:r>
              <a:rPr lang="en-US" dirty="0"/>
              <a:t>Namespace A container which lets developers bundle all functionality under a unique, application-specific </a:t>
            </a:r>
            <a:r>
              <a:rPr lang="en-US" dirty="0" err="1"/>
              <a:t>name.Class</a:t>
            </a:r>
            <a:r>
              <a:rPr lang="en-US" dirty="0"/>
              <a:t> Defines the object's characteristics. A class is a template definition of an object's properties and </a:t>
            </a:r>
            <a:r>
              <a:rPr lang="en-US" dirty="0" err="1"/>
              <a:t>methods.Object</a:t>
            </a:r>
            <a:r>
              <a:rPr lang="en-US" dirty="0"/>
              <a:t> An instance of a </a:t>
            </a:r>
            <a:r>
              <a:rPr lang="en-US" dirty="0" err="1"/>
              <a:t>class.Property</a:t>
            </a:r>
            <a:r>
              <a:rPr lang="en-US" dirty="0"/>
              <a:t> An object characteristic, such as </a:t>
            </a:r>
            <a:r>
              <a:rPr lang="en-US" dirty="0" err="1"/>
              <a:t>color.Method</a:t>
            </a:r>
            <a:r>
              <a:rPr lang="en-US" dirty="0"/>
              <a:t> An object capability, such as walk. It is a subroutine or function associated with a </a:t>
            </a:r>
            <a:r>
              <a:rPr lang="en-US" dirty="0" err="1"/>
              <a:t>class.Constructor</a:t>
            </a:r>
            <a:r>
              <a:rPr lang="en-US" dirty="0"/>
              <a:t> A method called at the moment an object is instantiated. It usually has the same name as the class containing </a:t>
            </a:r>
            <a:r>
              <a:rPr lang="en-US" dirty="0" err="1"/>
              <a:t>it.Inheritance</a:t>
            </a:r>
            <a:r>
              <a:rPr lang="en-US" dirty="0"/>
              <a:t> A class can inherit characteristics from another </a:t>
            </a:r>
            <a:r>
              <a:rPr lang="en-US" dirty="0" err="1"/>
              <a:t>class.Encapsulation</a:t>
            </a:r>
            <a:r>
              <a:rPr lang="en-US" dirty="0"/>
              <a:t> A method of bundling the data and methods that use the </a:t>
            </a:r>
            <a:r>
              <a:rPr lang="en-US" dirty="0" err="1"/>
              <a:t>data.Abstraction</a:t>
            </a:r>
            <a:r>
              <a:rPr lang="en-US" dirty="0"/>
              <a:t> The conjunction of an object's complex inheritance, methods, and properties must adequately reflect a reality </a:t>
            </a:r>
            <a:r>
              <a:rPr lang="en-US" dirty="0" err="1"/>
              <a:t>model.Polymorphism</a:t>
            </a:r>
            <a:r>
              <a:rPr lang="en-US" dirty="0"/>
              <a:t> Poly means "</a:t>
            </a:r>
            <a:r>
              <a:rPr lang="en-US" i="1" dirty="0"/>
              <a:t>many</a:t>
            </a:r>
            <a:r>
              <a:rPr lang="en-US" dirty="0"/>
              <a:t>" and morphism means "</a:t>
            </a:r>
            <a:r>
              <a:rPr lang="en-US" i="1" dirty="0"/>
              <a:t>forms</a:t>
            </a:r>
            <a:r>
              <a:rPr lang="en-US" dirty="0"/>
              <a:t>". Different classes might define the same method or property.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6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875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3449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47372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8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1906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97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73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36423159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18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9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22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6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764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55" r:id="rId9"/>
    <p:sldLayoutId id="2147483856" r:id="rId10"/>
    <p:sldLayoutId id="214748385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Introduction to Object Oriented JavaScript </a:t>
            </a:r>
            <a:br>
              <a:rPr lang="en-US" sz="2800" dirty="0"/>
            </a:br>
            <a:endParaRPr lang="en-US" sz="2800" b="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b="1"/>
              <a:t>JavaScript with JSON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r>
              <a:rPr lang="en-US" dirty="0"/>
              <a:t>In this lesson we have learned about –</a:t>
            </a:r>
          </a:p>
          <a:p>
            <a:endParaRPr lang="en-US" dirty="0"/>
          </a:p>
          <a:p>
            <a:r>
              <a:rPr lang="en-US" dirty="0"/>
              <a:t>JSON Object</a:t>
            </a:r>
          </a:p>
          <a:p>
            <a:r>
              <a:rPr lang="en-US" dirty="0" err="1"/>
              <a:t>JSON.stringify</a:t>
            </a:r>
            <a:r>
              <a:rPr lang="en-US" dirty="0"/>
              <a:t> and </a:t>
            </a:r>
            <a:r>
              <a:rPr lang="en-US" dirty="0" err="1"/>
              <a:t>JSON.parse</a:t>
            </a:r>
            <a:endParaRPr lang="en-US" dirty="0"/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6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9CE5AB0-25B3-4151-B5CF-51ED82F23F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35"/>
          </p:nvPr>
        </p:nvSpPr>
        <p:spPr>
          <a:xfrm>
            <a:off x="313194" y="1430234"/>
            <a:ext cx="4970006" cy="484864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JSON Object</a:t>
            </a:r>
          </a:p>
          <a:p>
            <a:r>
              <a:rPr lang="en-US" dirty="0" err="1"/>
              <a:t>JSON.stringify</a:t>
            </a:r>
            <a:r>
              <a:rPr lang="en-US" dirty="0"/>
              <a:t> and </a:t>
            </a:r>
            <a:r>
              <a:rPr lang="en-US" dirty="0" err="1"/>
              <a:t>JSON.parse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36" y="162420"/>
            <a:ext cx="8312649" cy="859536"/>
          </a:xfrm>
        </p:spPr>
        <p:txBody>
          <a:bodyPr>
            <a:normAutofit/>
          </a:bodyPr>
          <a:lstStyle/>
          <a:p>
            <a:r>
              <a:rPr lang="en-US" altLang="en-US" sz="1200" dirty="0"/>
              <a:t>3.1. JSON Introduction</a:t>
            </a:r>
            <a:br>
              <a:rPr lang="en-US" altLang="en-US" sz="1100" dirty="0"/>
            </a:br>
            <a:br>
              <a:rPr lang="en-US" altLang="en-US" sz="1100" dirty="0"/>
            </a:br>
            <a:r>
              <a:rPr lang="en-US" altLang="en-US" dirty="0"/>
              <a:t>JSON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179576"/>
            <a:ext cx="8845484" cy="495894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JavaScript Object Notation (JSON) is a standard text-based format for representing structured data based on JavaScript object syntax.</a:t>
            </a:r>
          </a:p>
          <a:p>
            <a:endParaRPr lang="en-US" dirty="0"/>
          </a:p>
          <a:p>
            <a:r>
              <a:rPr lang="en-US" dirty="0"/>
              <a:t>It is commonly used for transmitting data in web applications (e.g., sending some data from the server to the client, so it can be displayed on a web page, or vice versa).</a:t>
            </a:r>
          </a:p>
          <a:p>
            <a:endParaRPr lang="en-US" dirty="0"/>
          </a:p>
          <a:p>
            <a:r>
              <a:rPr lang="en-US" dirty="0"/>
              <a:t>A JSON object can be stored in its own file, which is basically just a text file with an extension of .</a:t>
            </a:r>
            <a:r>
              <a:rPr lang="en-US" dirty="0" err="1"/>
              <a:t>json</a:t>
            </a:r>
            <a:r>
              <a:rPr lang="en-US" dirty="0"/>
              <a:t>, and a MIME type of application/</a:t>
            </a:r>
            <a:r>
              <a:rPr lang="en-US" dirty="0" err="1"/>
              <a:t>json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JSON is purely a data format — it contains only properties, no methods.</a:t>
            </a:r>
          </a:p>
          <a:p>
            <a:endParaRPr lang="en-US" dirty="0"/>
          </a:p>
          <a:p>
            <a:r>
              <a:rPr lang="en-US" dirty="0"/>
              <a:t>JSON requires double quotes to be used around strings and property names. Single quotes are not valid.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0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724548"/>
          </a:xfrm>
        </p:spPr>
        <p:txBody>
          <a:bodyPr/>
          <a:lstStyle/>
          <a:p>
            <a:r>
              <a:rPr lang="en-US" altLang="en-US" sz="1100" dirty="0"/>
              <a:t>3.1. JSON Introduction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dirty="0"/>
              <a:t>JSON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a single misplaced comma or colon can cause a JSON file to go wrong, and not work. </a:t>
            </a:r>
          </a:p>
          <a:p>
            <a:endParaRPr lang="en-US" dirty="0"/>
          </a:p>
          <a:p>
            <a:r>
              <a:rPr lang="en-US" dirty="0"/>
              <a:t>We can validate JSON using an application like </a:t>
            </a:r>
            <a:r>
              <a:rPr lang="en-US" dirty="0" err="1"/>
              <a:t>JSONLint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JSON can actually take the form of any data type that is valid for inclusion inside JSON, not just arrays or objects. So for example, a single string or number would be a valid JSON object.</a:t>
            </a:r>
          </a:p>
          <a:p>
            <a:endParaRPr lang="en-US" dirty="0"/>
          </a:p>
          <a:p>
            <a:r>
              <a:rPr lang="en-US" dirty="0"/>
              <a:t>Unlike in JavaScript code in which object properties may be unquoted, in JSON, only quoted strings may be used as properties.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6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100" dirty="0"/>
              <a:t>3.1. JSON Introduction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dirty="0"/>
              <a:t>JSON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Number : integer, real or floating point</a:t>
            </a:r>
          </a:p>
          <a:p>
            <a:r>
              <a:rPr lang="en-US" altLang="en-US" dirty="0"/>
              <a:t>String : double-quoted Unicode with backslashes</a:t>
            </a:r>
          </a:p>
          <a:p>
            <a:r>
              <a:rPr lang="en-US" altLang="en-US" dirty="0"/>
              <a:t>Boolean : true and false</a:t>
            </a:r>
          </a:p>
          <a:p>
            <a:r>
              <a:rPr lang="en-US" altLang="en-US" dirty="0"/>
              <a:t>Array : ordered sequence of comma-separated values enclosed in square brackets</a:t>
            </a:r>
          </a:p>
          <a:p>
            <a:r>
              <a:rPr lang="en-US" altLang="en-US" dirty="0"/>
              <a:t>Object : collection of comma-separated “</a:t>
            </a:r>
            <a:r>
              <a:rPr lang="en-US" altLang="en-US" dirty="0" err="1"/>
              <a:t>key”:value</a:t>
            </a:r>
            <a:r>
              <a:rPr lang="en-US" altLang="en-US" dirty="0"/>
              <a:t> pairs enclosed in curly braces</a:t>
            </a:r>
          </a:p>
          <a:p>
            <a:r>
              <a:rPr lang="en-US" altLang="en-US" dirty="0"/>
              <a:t>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8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100" dirty="0"/>
              <a:t>3.2. Working with JSON Object</a:t>
            </a:r>
            <a:br>
              <a:rPr lang="en-US" altLang="en-US" dirty="0"/>
            </a:br>
            <a:r>
              <a:rPr lang="en-US" altLang="en-US" dirty="0"/>
              <a:t>JSON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JSON object is an unordered set of name/value pairs</a:t>
            </a:r>
          </a:p>
          <a:p>
            <a:pPr lvl="1"/>
            <a:r>
              <a:rPr lang="en-US" altLang="en-US" dirty="0"/>
              <a:t>A JSON object begins with { (left brace) and ends with } (right brace)</a:t>
            </a:r>
          </a:p>
          <a:p>
            <a:pPr lvl="1"/>
            <a:r>
              <a:rPr lang="en-US" altLang="en-US" dirty="0"/>
              <a:t>Each name is followed by : (colon) and the name/value pairs are separated by , (comma) and enclosed with in quotes.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/>
              <a:t>JSON.parse</a:t>
            </a:r>
            <a:r>
              <a:rPr lang="en-US" sz="1600" dirty="0"/>
              <a:t> function </a:t>
            </a:r>
            <a:r>
              <a:rPr lang="en-US" sz="1600" dirty="0" err="1"/>
              <a:t>deserializes</a:t>
            </a:r>
            <a:r>
              <a:rPr lang="en-US" sz="1600" dirty="0"/>
              <a:t> JSON text to produce a JavaScript value.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516" y="3328416"/>
            <a:ext cx="7955280" cy="1929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var</a:t>
            </a:r>
            <a:r>
              <a:rPr lang="en-US" dirty="0"/>
              <a:t> data = {"Name":"</a:t>
            </a:r>
            <a:r>
              <a:rPr lang="en-US" dirty="0" err="1"/>
              <a:t>Abcd</a:t>
            </a:r>
            <a:r>
              <a:rPr lang="en-US" dirty="0"/>
              <a:t>", "age":55}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dataparsed</a:t>
            </a:r>
            <a:r>
              <a:rPr lang="en-US" dirty="0"/>
              <a:t> = </a:t>
            </a:r>
            <a:r>
              <a:rPr lang="en-US" dirty="0" err="1"/>
              <a:t>eval</a:t>
            </a:r>
            <a:r>
              <a:rPr lang="en-US" dirty="0"/>
              <a:t>(data);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dataparsed.Name</a:t>
            </a:r>
            <a:r>
              <a:rPr lang="en-US" dirty="0"/>
              <a:t>);</a:t>
            </a:r>
          </a:p>
          <a:p>
            <a:r>
              <a:rPr lang="en-US" dirty="0"/>
              <a:t>console.log(</a:t>
            </a:r>
            <a:r>
              <a:rPr lang="en-US" dirty="0" err="1"/>
              <a:t>dataparsed.age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86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100" dirty="0"/>
              <a:t>3.2. Working with JSON Object</a:t>
            </a:r>
            <a:br>
              <a:rPr lang="en-US" altLang="en-US" dirty="0"/>
            </a:br>
            <a:r>
              <a:rPr lang="en-US" altLang="en-US" dirty="0"/>
              <a:t>JSON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133856"/>
            <a:ext cx="8845484" cy="500466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JSON.stringify</a:t>
            </a:r>
            <a:r>
              <a:rPr lang="en-US" dirty="0"/>
              <a:t> function serializes a JavaScript value to JSON text.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192" y="1828800"/>
            <a:ext cx="8229258" cy="3236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 Employee(name, age, salary) {</a:t>
            </a:r>
          </a:p>
          <a:p>
            <a:r>
              <a:rPr lang="en-US" dirty="0"/>
              <a:t>    </a:t>
            </a:r>
            <a:r>
              <a:rPr lang="en-US" dirty="0" err="1"/>
              <a:t>this.Name</a:t>
            </a:r>
            <a:r>
              <a:rPr lang="en-US" dirty="0"/>
              <a:t> = name;</a:t>
            </a:r>
          </a:p>
          <a:p>
            <a:r>
              <a:rPr lang="en-US" dirty="0"/>
              <a:t>  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r>
              <a:rPr lang="en-US" dirty="0"/>
              <a:t>    </a:t>
            </a:r>
            <a:r>
              <a:rPr lang="en-US" dirty="0" err="1"/>
              <a:t>this.salary</a:t>
            </a:r>
            <a:r>
              <a:rPr lang="en-US" dirty="0"/>
              <a:t> = salary;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employeeObject</a:t>
            </a:r>
            <a:r>
              <a:rPr lang="en-US" dirty="0"/>
              <a:t> = new Employee('Abcd',25,5118);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employeeObject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354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Demo1</a:t>
            </a:r>
          </a:p>
          <a:p>
            <a:r>
              <a:rPr lang="en-US" dirty="0"/>
              <a:t>Demo2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5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3565967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/>
</file>

<file path=customXml/itemProps2.xml><?xml version="1.0" encoding="utf-8"?>
<ds:datastoreItem xmlns:ds="http://schemas.openxmlformats.org/officeDocument/2006/customXml" ds:itemID="{5C2EAA41-28B2-470E-A286-E51C0304965B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>new format</Template>
  <TotalTime>4072</TotalTime>
  <Words>552</Words>
  <Application>Microsoft Office PowerPoint</Application>
  <PresentationFormat>On-screen Show (4:3)</PresentationFormat>
  <Paragraphs>85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Section slides</vt:lpstr>
      <vt:lpstr>think-cell Slide</vt:lpstr>
      <vt:lpstr>Introduction to Object Oriented JavaScript  </vt:lpstr>
      <vt:lpstr>Lesson Objectives</vt:lpstr>
      <vt:lpstr>3.1. JSON Introduction  JSON Introduction</vt:lpstr>
      <vt:lpstr>3.1. JSON Introduction  JSON Introduction</vt:lpstr>
      <vt:lpstr>3.1. JSON Introduction  JSON Type</vt:lpstr>
      <vt:lpstr>3.2. Working with JSON Object JSON Object Notation</vt:lpstr>
      <vt:lpstr>3.2. Working with JSON Object JSON Object Notation</vt:lpstr>
      <vt:lpstr>Demo</vt:lpstr>
      <vt:lpstr> Lab</vt:lpstr>
      <vt:lpstr>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JavaScript</dc:title>
  <dc:creator>Vikash, Rahul</dc:creator>
  <cp:lastModifiedBy>Tembhare, Anjulata</cp:lastModifiedBy>
  <cp:revision>64</cp:revision>
  <dcterms:created xsi:type="dcterms:W3CDTF">2018-03-23T18:10:57Z</dcterms:created>
  <dcterms:modified xsi:type="dcterms:W3CDTF">2018-04-06T12:51:42Z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