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Muli"/>
      <p:regular r:id="rId22"/>
      <p:bold r:id="rId23"/>
      <p:italic r:id="rId24"/>
      <p:boldItalic r:id="rId25"/>
    </p:embeddedFont>
    <p:embeddedFont>
      <p:font typeface="Lato"/>
      <p:regular r:id="rId26"/>
      <p:bold r:id="rId27"/>
      <p:italic r:id="rId28"/>
      <p:boldItalic r:id="rId29"/>
    </p:embeddedFont>
    <p:embeddedFont>
      <p:font typeface="Muli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Muli-regular.fntdata"/><Relationship Id="rId21" Type="http://schemas.openxmlformats.org/officeDocument/2006/relationships/font" Target="fonts/Raleway-boldItalic.fntdata"/><Relationship Id="rId24" Type="http://schemas.openxmlformats.org/officeDocument/2006/relationships/font" Target="fonts/Muli-italic.fntdata"/><Relationship Id="rId23" Type="http://schemas.openxmlformats.org/officeDocument/2006/relationships/font" Target="fonts/Muli-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uli-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uliLight-bold.fntdata"/><Relationship Id="rId30" Type="http://schemas.openxmlformats.org/officeDocument/2006/relationships/font" Target="fonts/MuliLight-regular.fntdata"/><Relationship Id="rId11" Type="http://schemas.openxmlformats.org/officeDocument/2006/relationships/slide" Target="slides/slide6.xml"/><Relationship Id="rId33" Type="http://schemas.openxmlformats.org/officeDocument/2006/relationships/font" Target="fonts/MuliLight-boldItalic.fntdata"/><Relationship Id="rId10" Type="http://schemas.openxmlformats.org/officeDocument/2006/relationships/slide" Target="slides/slide5.xml"/><Relationship Id="rId32" Type="http://schemas.openxmlformats.org/officeDocument/2006/relationships/font" Target="fonts/MuliLigh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195e8557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195e8557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children around the world who lack the </a:t>
            </a:r>
            <a:r>
              <a:rPr lang="en"/>
              <a:t>privilege</a:t>
            </a:r>
            <a:r>
              <a:rPr lang="en"/>
              <a:t> of </a:t>
            </a:r>
            <a:r>
              <a:rPr lang="en"/>
              <a:t>following</a:t>
            </a:r>
            <a:r>
              <a:rPr lang="en"/>
              <a:t> </a:t>
            </a:r>
            <a:r>
              <a:rPr lang="en"/>
              <a:t>their</a:t>
            </a:r>
            <a:r>
              <a:rPr lang="en"/>
              <a:t> imagination and to live beyond what they know. They grow up </a:t>
            </a:r>
            <a:r>
              <a:rPr lang="en"/>
              <a:t>suppressing</a:t>
            </a:r>
            <a:r>
              <a:rPr lang="en"/>
              <a:t> </a:t>
            </a:r>
            <a:r>
              <a:rPr lang="en"/>
              <a:t>their dreams and following the life of their parents and grandparents in the same village, scared and not knowing what else they can find out in the world. These children may have the gift of our greatest leaders like Nelson Mandela, Nikola Tesla, George Washington, or Henry Ford, but the world would never know and so will they.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195e8557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195e8557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195e8557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195e8557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our advantage of speaking english if we can learn chinese we would be able to communicate to almost half of the world population.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9720b024_1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9720b024_1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raise your hand if you can speak any foreign languages. </a:t>
            </a:r>
            <a:endParaRPr/>
          </a:p>
          <a:p>
            <a:pPr indent="0" lvl="0" marL="0" rtl="0" algn="l">
              <a:spcBef>
                <a:spcPts val="0"/>
              </a:spcBef>
              <a:spcAft>
                <a:spcPts val="0"/>
              </a:spcAft>
              <a:buNone/>
            </a:pPr>
            <a:r>
              <a:rPr lang="en"/>
              <a:t>Please keep your hands up if you learn your second language from an education system?</a:t>
            </a:r>
            <a:endParaRPr/>
          </a:p>
          <a:p>
            <a:pPr indent="0" lvl="0" marL="0" rtl="0" algn="l">
              <a:spcBef>
                <a:spcPts val="0"/>
              </a:spcBef>
              <a:spcAft>
                <a:spcPts val="0"/>
              </a:spcAft>
              <a:buClr>
                <a:schemeClr val="dk2"/>
              </a:buClr>
              <a:buSzPts val="1100"/>
              <a:buFont typeface="Arial"/>
              <a:buNone/>
            </a:pPr>
            <a:r>
              <a:rPr lang="en"/>
              <a:t>Keep your hands up if you would like to use the second language that you learnt from school to translate the message listed below?</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195e8557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95e8557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will be </a:t>
            </a:r>
            <a:r>
              <a:rPr lang="en"/>
              <a:t>presented</a:t>
            </a:r>
            <a:r>
              <a:rPr lang="en"/>
              <a:t> as like a fun fact.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2"/>
              </a:buClr>
              <a:buSzPts val="1100"/>
              <a:buFont typeface="Arial"/>
              <a:buNone/>
            </a:pPr>
            <a:r>
              <a:rPr lang="en" sz="1200">
                <a:latin typeface="Muli Light"/>
                <a:ea typeface="Muli Light"/>
                <a:cs typeface="Muli Light"/>
                <a:sym typeface="Muli Light"/>
              </a:rPr>
              <a:t>Learning a foreign language is a long journey. </a:t>
            </a:r>
            <a:endParaRPr sz="1200">
              <a:latin typeface="Muli Light"/>
              <a:ea typeface="Muli Light"/>
              <a:cs typeface="Muli Light"/>
              <a:sym typeface="Muli Light"/>
            </a:endParaRPr>
          </a:p>
          <a:p>
            <a:pPr indent="0" lvl="0" marL="0" rtl="0" algn="l">
              <a:lnSpc>
                <a:spcPct val="115000"/>
              </a:lnSpc>
              <a:spcBef>
                <a:spcPts val="600"/>
              </a:spcBef>
              <a:spcAft>
                <a:spcPts val="0"/>
              </a:spcAft>
              <a:buClr>
                <a:schemeClr val="dk2"/>
              </a:buClr>
              <a:buSzPts val="1100"/>
              <a:buFont typeface="Arial"/>
              <a:buNone/>
            </a:pPr>
            <a:r>
              <a:rPr lang="en" sz="1200">
                <a:latin typeface="Muli Light"/>
                <a:ea typeface="Muli Light"/>
                <a:cs typeface="Muli Light"/>
                <a:sym typeface="Muli Light"/>
              </a:rPr>
              <a:t>we will focus on English at the beginning phase</a:t>
            </a:r>
            <a:endParaRPr sz="1200">
              <a:latin typeface="Muli Light"/>
              <a:ea typeface="Muli Light"/>
              <a:cs typeface="Muli Light"/>
              <a:sym typeface="Muli 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Universal Learning</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Deborah S, Jedidiahy H, </a:t>
            </a:r>
            <a:r>
              <a:rPr lang="en" sz="2400"/>
              <a:t>Jennifer V, </a:t>
            </a:r>
            <a:r>
              <a:rPr lang="en" sz="2400"/>
              <a:t>Jonathan L, F. Lin, Mia P, Ricardo B, </a:t>
            </a:r>
            <a:r>
              <a:rPr lang="en" sz="2400"/>
              <a:t>Taylor R</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9" name="Shape 139"/>
        <p:cNvGrpSpPr/>
        <p:nvPr/>
      </p:nvGrpSpPr>
      <p:grpSpPr>
        <a:xfrm>
          <a:off x="0" y="0"/>
          <a:ext cx="0" cy="0"/>
          <a:chOff x="0" y="0"/>
          <a:chExt cx="0" cy="0"/>
        </a:xfrm>
      </p:grpSpPr>
      <p:sp>
        <p:nvSpPr>
          <p:cNvPr id="140" name="Google Shape;140;p22"/>
          <p:cNvSpPr txBox="1"/>
          <p:nvPr>
            <p:ph type="title"/>
          </p:nvPr>
        </p:nvSpPr>
        <p:spPr>
          <a:xfrm>
            <a:off x="283100" y="1266275"/>
            <a:ext cx="4580400" cy="32814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Clr>
                <a:schemeClr val="dk2"/>
              </a:buClr>
              <a:buSzPts val="1100"/>
              <a:buFont typeface="Arial"/>
              <a:buNone/>
            </a:pPr>
            <a:r>
              <a:rPr b="0" lang="en" sz="2000">
                <a:latin typeface="Muli Light"/>
                <a:ea typeface="Muli Light"/>
                <a:cs typeface="Muli Light"/>
                <a:sym typeface="Muli Light"/>
              </a:rPr>
              <a:t>Universal Learning will navigate virtual </a:t>
            </a:r>
            <a:r>
              <a:rPr b="0" lang="en" sz="2000">
                <a:latin typeface="Muli Light"/>
                <a:ea typeface="Muli Light"/>
                <a:cs typeface="Muli Light"/>
                <a:sym typeface="Muli Light"/>
              </a:rPr>
              <a:t>digital learning </a:t>
            </a:r>
            <a:r>
              <a:rPr b="0" lang="en" sz="2000">
                <a:latin typeface="Muli Light"/>
                <a:ea typeface="Muli Light"/>
                <a:cs typeface="Muli Light"/>
                <a:sym typeface="Muli Light"/>
              </a:rPr>
              <a:t>technology to fertilize users' interests through the learning experiences and interactions offered by our volunteer teaching team, formed by Georgia State University students. </a:t>
            </a:r>
            <a:endParaRPr/>
          </a:p>
        </p:txBody>
      </p:sp>
      <p:sp>
        <p:nvSpPr>
          <p:cNvPr id="141" name="Google Shape;141;p22"/>
          <p:cNvSpPr txBox="1"/>
          <p:nvPr/>
        </p:nvSpPr>
        <p:spPr>
          <a:xfrm>
            <a:off x="1199025" y="257725"/>
            <a:ext cx="7037400" cy="10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Lato"/>
                <a:ea typeface="Lato"/>
                <a:cs typeface="Lato"/>
                <a:sym typeface="Lato"/>
              </a:rPr>
              <a:t>OUR SOLUTION</a:t>
            </a:r>
            <a:endParaRPr sz="3600">
              <a:solidFill>
                <a:schemeClr val="lt1"/>
              </a:solidFill>
              <a:latin typeface="Lato"/>
              <a:ea typeface="Lato"/>
              <a:cs typeface="Lato"/>
              <a:sym typeface="Lato"/>
            </a:endParaRPr>
          </a:p>
        </p:txBody>
      </p:sp>
      <p:sp>
        <p:nvSpPr>
          <p:cNvPr id="142" name="Google Shape;142;p22"/>
          <p:cNvSpPr txBox="1"/>
          <p:nvPr/>
        </p:nvSpPr>
        <p:spPr>
          <a:xfrm>
            <a:off x="5031450" y="1409975"/>
            <a:ext cx="3910800" cy="31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2"/>
              </a:buClr>
              <a:buSzPts val="1100"/>
              <a:buFont typeface="Arial"/>
              <a:buNone/>
            </a:pPr>
            <a:r>
              <a:rPr b="1" lang="en" sz="2000">
                <a:solidFill>
                  <a:schemeClr val="accent5"/>
                </a:solidFill>
                <a:latin typeface="Muli"/>
                <a:ea typeface="Muli"/>
                <a:cs typeface="Muli"/>
                <a:sym typeface="Muli"/>
              </a:rPr>
              <a:t>Universal Learning hopes to </a:t>
            </a:r>
            <a:r>
              <a:rPr b="1" lang="en" sz="2000">
                <a:solidFill>
                  <a:schemeClr val="accent5"/>
                </a:solidFill>
                <a:latin typeface="Muli"/>
                <a:ea typeface="Muli"/>
                <a:cs typeface="Muli"/>
                <a:sym typeface="Muli"/>
              </a:rPr>
              <a:t>motivate</a:t>
            </a:r>
            <a:r>
              <a:rPr b="1" lang="en" sz="2000">
                <a:solidFill>
                  <a:schemeClr val="accent5"/>
                </a:solidFill>
                <a:latin typeface="Muli"/>
                <a:ea typeface="Muli"/>
                <a:cs typeface="Muli"/>
                <a:sym typeface="Muli"/>
              </a:rPr>
              <a:t> users to enjoy learning a foreign language, a new skill, and a different culture.</a:t>
            </a:r>
            <a:endParaRPr b="1">
              <a:solidFill>
                <a:schemeClr val="accent5"/>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0" lang="en" sz="2400">
                <a:solidFill>
                  <a:schemeClr val="dk2"/>
                </a:solidFill>
              </a:rPr>
              <a:t>Our program will help students around the world from villages to remote </a:t>
            </a:r>
            <a:r>
              <a:rPr b="0" lang="en" sz="2400">
                <a:solidFill>
                  <a:schemeClr val="dk2"/>
                </a:solidFill>
              </a:rPr>
              <a:t>communities</a:t>
            </a:r>
            <a:r>
              <a:rPr b="0" lang="en" sz="2400">
                <a:solidFill>
                  <a:schemeClr val="dk2"/>
                </a:solidFill>
              </a:rPr>
              <a:t> make their ideas come into reality</a:t>
            </a:r>
            <a:r>
              <a:rPr b="0" lang="en" sz="2400">
                <a:solidFill>
                  <a:schemeClr val="dk2"/>
                </a:solidFill>
              </a:rPr>
              <a:t> to change the world by learning what they don’t know through many </a:t>
            </a:r>
            <a:r>
              <a:rPr b="0" lang="en" sz="2400">
                <a:solidFill>
                  <a:schemeClr val="dk2"/>
                </a:solidFill>
              </a:rPr>
              <a:t>languages offered</a:t>
            </a:r>
            <a:r>
              <a:rPr b="0" lang="en" sz="2400">
                <a:solidFill>
                  <a:schemeClr val="dk2"/>
                </a:solidFill>
              </a:rPr>
              <a:t> by  </a:t>
            </a:r>
            <a:r>
              <a:rPr lang="en"/>
              <a:t>Universal</a:t>
            </a:r>
            <a:r>
              <a:rPr lang="en"/>
              <a:t> Learning</a:t>
            </a:r>
            <a:r>
              <a:rPr lang="en" sz="2400"/>
              <a:t>.</a:t>
            </a:r>
            <a:endParaRPr b="0" sz="2400">
              <a:solidFill>
                <a:schemeClr val="dk2"/>
              </a:solidFill>
            </a:endParaRPr>
          </a:p>
        </p:txBody>
      </p:sp>
      <p:pic>
        <p:nvPicPr>
          <p:cNvPr id="148" name="Google Shape;148;p23"/>
          <p:cNvPicPr preferRelativeResize="0"/>
          <p:nvPr/>
        </p:nvPicPr>
        <p:blipFill rotWithShape="1">
          <a:blip r:embed="rId3">
            <a:alphaModFix/>
          </a:blip>
          <a:srcRect b="0" l="0" r="39660" t="0"/>
          <a:stretch/>
        </p:blipFill>
        <p:spPr>
          <a:xfrm>
            <a:off x="4488725" y="0"/>
            <a:ext cx="465527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4"/>
          <p:cNvPicPr preferRelativeResize="0"/>
          <p:nvPr/>
        </p:nvPicPr>
        <p:blipFill rotWithShape="1">
          <a:blip r:embed="rId3">
            <a:alphaModFix amt="90000"/>
          </a:blip>
          <a:srcRect b="7813" l="0" r="0" t="7813"/>
          <a:stretch/>
        </p:blipFill>
        <p:spPr>
          <a:xfrm>
            <a:off x="0" y="0"/>
            <a:ext cx="9144000" cy="5143499"/>
          </a:xfrm>
          <a:prstGeom prst="rect">
            <a:avLst/>
          </a:prstGeom>
          <a:noFill/>
          <a:ln>
            <a:noFill/>
          </a:ln>
        </p:spPr>
      </p:pic>
      <p:sp>
        <p:nvSpPr>
          <p:cNvPr id="154" name="Google Shape;154;p24"/>
          <p:cNvSpPr txBox="1"/>
          <p:nvPr/>
        </p:nvSpPr>
        <p:spPr>
          <a:xfrm>
            <a:off x="1647275" y="2302825"/>
            <a:ext cx="6062400" cy="10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9900"/>
                </a:solidFill>
                <a:latin typeface="Lato"/>
                <a:ea typeface="Lato"/>
                <a:cs typeface="Lato"/>
                <a:sym typeface="Lato"/>
              </a:rPr>
              <a:t>THANK YOU</a:t>
            </a:r>
            <a:endParaRPr b="1" sz="7200">
              <a:solidFill>
                <a:srgbClr val="FF99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589125" y="5532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434343"/>
                </a:solidFill>
              </a:rPr>
              <a:t>THE VILLAGE</a:t>
            </a:r>
            <a:endParaRPr sz="2400">
              <a:solidFill>
                <a:srgbClr val="434343"/>
              </a:solidFill>
            </a:endParaRPr>
          </a:p>
        </p:txBody>
      </p:sp>
      <p:pic>
        <p:nvPicPr>
          <p:cNvPr id="79" name="Google Shape;79;p14"/>
          <p:cNvPicPr preferRelativeResize="0"/>
          <p:nvPr/>
        </p:nvPicPr>
        <p:blipFill>
          <a:blip r:embed="rId3">
            <a:alphaModFix/>
          </a:blip>
          <a:stretch>
            <a:fillRect/>
          </a:stretch>
        </p:blipFill>
        <p:spPr>
          <a:xfrm>
            <a:off x="0" y="1321200"/>
            <a:ext cx="9144001" cy="382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3" name="Shape 83"/>
        <p:cNvGrpSpPr/>
        <p:nvPr/>
      </p:nvGrpSpPr>
      <p:grpSpPr>
        <a:xfrm>
          <a:off x="0" y="0"/>
          <a:ext cx="0" cy="0"/>
          <a:chOff x="0" y="0"/>
          <a:chExt cx="0" cy="0"/>
        </a:xfrm>
      </p:grpSpPr>
      <p:sp>
        <p:nvSpPr>
          <p:cNvPr id="84" name="Google Shape;84;p15"/>
          <p:cNvSpPr txBox="1"/>
          <p:nvPr/>
        </p:nvSpPr>
        <p:spPr>
          <a:xfrm>
            <a:off x="2870300" y="255122"/>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Raleway"/>
                <a:ea typeface="Raleway"/>
                <a:cs typeface="Raleway"/>
                <a:sym typeface="Raleway"/>
              </a:rPr>
              <a:t>OUR BEGINNING</a:t>
            </a:r>
            <a:endParaRPr b="1" sz="3000">
              <a:solidFill>
                <a:schemeClr val="lt1"/>
              </a:solidFill>
              <a:latin typeface="Raleway"/>
              <a:ea typeface="Raleway"/>
              <a:cs typeface="Raleway"/>
              <a:sym typeface="Raleway"/>
            </a:endParaRPr>
          </a:p>
        </p:txBody>
      </p:sp>
      <p:sp>
        <p:nvSpPr>
          <p:cNvPr id="85" name="Google Shape;85;p15"/>
          <p:cNvSpPr/>
          <p:nvPr/>
        </p:nvSpPr>
        <p:spPr>
          <a:xfrm>
            <a:off x="2210600" y="3055475"/>
            <a:ext cx="1549200" cy="1536900"/>
          </a:xfrm>
          <a:prstGeom prst="flowChartConnector">
            <a:avLst/>
          </a:prstGeom>
          <a:solidFill>
            <a:srgbClr val="FFFF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Define</a:t>
            </a:r>
            <a:endParaRPr sz="1500"/>
          </a:p>
        </p:txBody>
      </p:sp>
      <p:sp>
        <p:nvSpPr>
          <p:cNvPr id="86" name="Google Shape;86;p15"/>
          <p:cNvSpPr/>
          <p:nvPr/>
        </p:nvSpPr>
        <p:spPr>
          <a:xfrm>
            <a:off x="5436525" y="2888525"/>
            <a:ext cx="1549200" cy="1536900"/>
          </a:xfrm>
          <a:prstGeom prst="flowChartConnector">
            <a:avLst/>
          </a:prstGeom>
          <a:solidFill>
            <a:srgbClr val="FFFF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Discuss</a:t>
            </a:r>
            <a:endParaRPr sz="1500"/>
          </a:p>
        </p:txBody>
      </p:sp>
      <p:sp>
        <p:nvSpPr>
          <p:cNvPr id="87" name="Google Shape;87;p15"/>
          <p:cNvSpPr txBox="1"/>
          <p:nvPr/>
        </p:nvSpPr>
        <p:spPr>
          <a:xfrm>
            <a:off x="2180475" y="1286238"/>
            <a:ext cx="1609500" cy="1401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We defined the problem that children are not aware of the countries that compose of the world they live in. </a:t>
            </a:r>
            <a:endParaRPr sz="1200"/>
          </a:p>
        </p:txBody>
      </p:sp>
      <p:cxnSp>
        <p:nvCxnSpPr>
          <p:cNvPr id="88" name="Google Shape;88;p15"/>
          <p:cNvCxnSpPr>
            <a:stCxn id="85" idx="0"/>
            <a:endCxn id="87" idx="2"/>
          </p:cNvCxnSpPr>
          <p:nvPr/>
        </p:nvCxnSpPr>
        <p:spPr>
          <a:xfrm rot="10800000">
            <a:off x="2985200" y="2687375"/>
            <a:ext cx="0" cy="368100"/>
          </a:xfrm>
          <a:prstGeom prst="straightConnector1">
            <a:avLst/>
          </a:prstGeom>
          <a:noFill/>
          <a:ln cap="flat" cmpd="sng" w="9525">
            <a:solidFill>
              <a:srgbClr val="FF9900"/>
            </a:solidFill>
            <a:prstDash val="solid"/>
            <a:round/>
            <a:headEnd len="med" w="med" type="none"/>
            <a:tailEnd len="med" w="med" type="triangle"/>
          </a:ln>
        </p:spPr>
      </p:cxnSp>
      <p:sp>
        <p:nvSpPr>
          <p:cNvPr id="89" name="Google Shape;89;p15"/>
          <p:cNvSpPr/>
          <p:nvPr/>
        </p:nvSpPr>
        <p:spPr>
          <a:xfrm>
            <a:off x="609075" y="1351625"/>
            <a:ext cx="1549200" cy="1536900"/>
          </a:xfrm>
          <a:prstGeom prst="flowChartConnector">
            <a:avLst/>
          </a:prstGeom>
          <a:solidFill>
            <a:srgbClr val="FFFF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t>Empathize</a:t>
            </a:r>
            <a:endParaRPr sz="1500"/>
          </a:p>
        </p:txBody>
      </p:sp>
      <p:sp>
        <p:nvSpPr>
          <p:cNvPr id="90" name="Google Shape;90;p15"/>
          <p:cNvSpPr txBox="1"/>
          <p:nvPr/>
        </p:nvSpPr>
        <p:spPr>
          <a:xfrm>
            <a:off x="639975" y="3222425"/>
            <a:ext cx="1487400" cy="120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We recognized the need for children around the world to learn what they don’t know. </a:t>
            </a:r>
            <a:endParaRPr sz="1200"/>
          </a:p>
        </p:txBody>
      </p:sp>
      <p:cxnSp>
        <p:nvCxnSpPr>
          <p:cNvPr id="91" name="Google Shape;91;p15"/>
          <p:cNvCxnSpPr>
            <a:stCxn id="89" idx="4"/>
            <a:endCxn id="90" idx="0"/>
          </p:cNvCxnSpPr>
          <p:nvPr/>
        </p:nvCxnSpPr>
        <p:spPr>
          <a:xfrm>
            <a:off x="1383675" y="2888525"/>
            <a:ext cx="0" cy="333900"/>
          </a:xfrm>
          <a:prstGeom prst="straightConnector1">
            <a:avLst/>
          </a:prstGeom>
          <a:noFill/>
          <a:ln cap="flat" cmpd="sng" w="9525">
            <a:solidFill>
              <a:srgbClr val="FF9900"/>
            </a:solidFill>
            <a:prstDash val="solid"/>
            <a:round/>
            <a:headEnd len="med" w="med" type="none"/>
            <a:tailEnd len="med" w="med" type="triangle"/>
          </a:ln>
        </p:spPr>
      </p:cxnSp>
      <p:sp>
        <p:nvSpPr>
          <p:cNvPr id="92" name="Google Shape;92;p15"/>
          <p:cNvSpPr/>
          <p:nvPr/>
        </p:nvSpPr>
        <p:spPr>
          <a:xfrm>
            <a:off x="3812150" y="1351625"/>
            <a:ext cx="1549200" cy="1536900"/>
          </a:xfrm>
          <a:prstGeom prst="flowChartConnector">
            <a:avLst/>
          </a:prstGeom>
          <a:solidFill>
            <a:srgbClr val="FFFF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Ideate</a:t>
            </a:r>
            <a:endParaRPr sz="1500"/>
          </a:p>
        </p:txBody>
      </p:sp>
      <p:sp>
        <p:nvSpPr>
          <p:cNvPr id="93" name="Google Shape;93;p15"/>
          <p:cNvSpPr txBox="1"/>
          <p:nvPr/>
        </p:nvSpPr>
        <p:spPr>
          <a:xfrm>
            <a:off x="3843050" y="3222425"/>
            <a:ext cx="1487400" cy="120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We </a:t>
            </a:r>
            <a:r>
              <a:rPr lang="en"/>
              <a:t>collaborated ideas that can solve our issue.</a:t>
            </a:r>
            <a:endParaRPr/>
          </a:p>
        </p:txBody>
      </p:sp>
      <p:cxnSp>
        <p:nvCxnSpPr>
          <p:cNvPr id="94" name="Google Shape;94;p15"/>
          <p:cNvCxnSpPr>
            <a:stCxn id="92" idx="4"/>
            <a:endCxn id="93" idx="0"/>
          </p:cNvCxnSpPr>
          <p:nvPr/>
        </p:nvCxnSpPr>
        <p:spPr>
          <a:xfrm>
            <a:off x="4586750" y="2888525"/>
            <a:ext cx="0" cy="333900"/>
          </a:xfrm>
          <a:prstGeom prst="straightConnector1">
            <a:avLst/>
          </a:prstGeom>
          <a:noFill/>
          <a:ln cap="flat" cmpd="sng" w="9525">
            <a:solidFill>
              <a:srgbClr val="FF9900"/>
            </a:solidFill>
            <a:prstDash val="solid"/>
            <a:round/>
            <a:headEnd len="med" w="med" type="none"/>
            <a:tailEnd len="med" w="med" type="triangle"/>
          </a:ln>
        </p:spPr>
      </p:cxnSp>
      <p:sp>
        <p:nvSpPr>
          <p:cNvPr id="95" name="Google Shape;95;p15"/>
          <p:cNvSpPr/>
          <p:nvPr/>
        </p:nvSpPr>
        <p:spPr>
          <a:xfrm>
            <a:off x="7060900" y="1351625"/>
            <a:ext cx="1549200" cy="1536900"/>
          </a:xfrm>
          <a:prstGeom prst="flowChartConnector">
            <a:avLst/>
          </a:prstGeom>
          <a:solidFill>
            <a:srgbClr val="FFFF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Map It Out</a:t>
            </a:r>
            <a:endParaRPr sz="1500"/>
          </a:p>
        </p:txBody>
      </p:sp>
      <p:sp>
        <p:nvSpPr>
          <p:cNvPr id="96" name="Google Shape;96;p15"/>
          <p:cNvSpPr txBox="1"/>
          <p:nvPr/>
        </p:nvSpPr>
        <p:spPr>
          <a:xfrm>
            <a:off x="7091800" y="3222425"/>
            <a:ext cx="1487400" cy="120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We brought our ideas into the world so that it may be </a:t>
            </a:r>
            <a:r>
              <a:rPr lang="en"/>
              <a:t>visualized</a:t>
            </a:r>
            <a:r>
              <a:rPr lang="en"/>
              <a:t>.</a:t>
            </a:r>
            <a:endParaRPr/>
          </a:p>
        </p:txBody>
      </p:sp>
      <p:cxnSp>
        <p:nvCxnSpPr>
          <p:cNvPr id="97" name="Google Shape;97;p15"/>
          <p:cNvCxnSpPr>
            <a:stCxn id="95" idx="4"/>
            <a:endCxn id="96" idx="0"/>
          </p:cNvCxnSpPr>
          <p:nvPr/>
        </p:nvCxnSpPr>
        <p:spPr>
          <a:xfrm>
            <a:off x="7835500" y="2888525"/>
            <a:ext cx="0" cy="333900"/>
          </a:xfrm>
          <a:prstGeom prst="straightConnector1">
            <a:avLst/>
          </a:prstGeom>
          <a:noFill/>
          <a:ln cap="flat" cmpd="sng" w="9525">
            <a:solidFill>
              <a:srgbClr val="FF9900"/>
            </a:solidFill>
            <a:prstDash val="solid"/>
            <a:round/>
            <a:headEnd len="med" w="med" type="none"/>
            <a:tailEnd len="med" w="med" type="triangle"/>
          </a:ln>
        </p:spPr>
      </p:cxnSp>
      <p:sp>
        <p:nvSpPr>
          <p:cNvPr id="98" name="Google Shape;98;p15"/>
          <p:cNvSpPr txBox="1"/>
          <p:nvPr/>
        </p:nvSpPr>
        <p:spPr>
          <a:xfrm>
            <a:off x="5467425" y="1286250"/>
            <a:ext cx="1487400" cy="1285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Talk through the pros and cons and </a:t>
            </a:r>
            <a:r>
              <a:rPr lang="en"/>
              <a:t>feasibility</a:t>
            </a:r>
            <a:r>
              <a:rPr lang="en"/>
              <a:t> of each idea.</a:t>
            </a:r>
            <a:endParaRPr/>
          </a:p>
        </p:txBody>
      </p:sp>
      <p:cxnSp>
        <p:nvCxnSpPr>
          <p:cNvPr id="99" name="Google Shape;99;p15"/>
          <p:cNvCxnSpPr>
            <a:stCxn id="86" idx="0"/>
            <a:endCxn id="98" idx="2"/>
          </p:cNvCxnSpPr>
          <p:nvPr/>
        </p:nvCxnSpPr>
        <p:spPr>
          <a:xfrm rot="10800000">
            <a:off x="6211125" y="2571725"/>
            <a:ext cx="0" cy="316800"/>
          </a:xfrm>
          <a:prstGeom prst="straightConnector1">
            <a:avLst/>
          </a:prstGeom>
          <a:noFill/>
          <a:ln cap="flat" cmpd="sng" w="9525">
            <a:solidFill>
              <a:srgbClr val="FF99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03" name="Shape 103"/>
        <p:cNvGrpSpPr/>
        <p:nvPr/>
      </p:nvGrpSpPr>
      <p:grpSpPr>
        <a:xfrm>
          <a:off x="0" y="0"/>
          <a:ext cx="0" cy="0"/>
          <a:chOff x="0" y="0"/>
          <a:chExt cx="0" cy="0"/>
        </a:xfrm>
      </p:grpSpPr>
      <p:sp>
        <p:nvSpPr>
          <p:cNvPr id="104" name="Google Shape;104;p16"/>
          <p:cNvSpPr txBox="1"/>
          <p:nvPr/>
        </p:nvSpPr>
        <p:spPr>
          <a:xfrm>
            <a:off x="2117900" y="672350"/>
            <a:ext cx="4852200" cy="43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05" name="Google Shape;105;p16"/>
          <p:cNvPicPr preferRelativeResize="0"/>
          <p:nvPr/>
        </p:nvPicPr>
        <p:blipFill rotWithShape="1">
          <a:blip r:embed="rId3">
            <a:alphaModFix/>
          </a:blip>
          <a:srcRect b="30119" l="0" r="0" t="6987"/>
          <a:stretch/>
        </p:blipFill>
        <p:spPr>
          <a:xfrm>
            <a:off x="2244975" y="909337"/>
            <a:ext cx="4654049" cy="3902674"/>
          </a:xfrm>
          <a:prstGeom prst="rect">
            <a:avLst/>
          </a:prstGeom>
          <a:noFill/>
          <a:ln>
            <a:noFill/>
          </a:ln>
        </p:spPr>
      </p:pic>
      <p:sp>
        <p:nvSpPr>
          <p:cNvPr id="106" name="Google Shape;106;p16"/>
          <p:cNvSpPr txBox="1"/>
          <p:nvPr/>
        </p:nvSpPr>
        <p:spPr>
          <a:xfrm>
            <a:off x="1938625" y="201700"/>
            <a:ext cx="5177100" cy="61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Lato"/>
                <a:ea typeface="Lato"/>
                <a:cs typeface="Lato"/>
                <a:sym typeface="Lato"/>
              </a:rPr>
              <a:t>THE RESULT</a:t>
            </a:r>
            <a:endParaRPr b="1" sz="36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languages do </a:t>
            </a:r>
            <a:br>
              <a:rPr lang="en"/>
            </a:br>
            <a:r>
              <a:rPr lang="en"/>
              <a:t>you need to know to </a:t>
            </a:r>
            <a:r>
              <a:rPr lang="en">
                <a:solidFill>
                  <a:schemeClr val="accent5"/>
                </a:solidFill>
              </a:rPr>
              <a:t>communicate with </a:t>
            </a:r>
            <a:br>
              <a:rPr lang="en">
                <a:solidFill>
                  <a:schemeClr val="accent5"/>
                </a:solidFill>
              </a:rPr>
            </a:br>
            <a:r>
              <a:rPr lang="en">
                <a:solidFill>
                  <a:schemeClr val="accent5"/>
                </a:solidFill>
              </a:rPr>
              <a:t>the rest of the world?</a:t>
            </a:r>
            <a:endParaRPr>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2423428" y="11043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But, it can take only up to 2- 3 languages to communicate with 40% of the world.</a:t>
            </a:r>
            <a:endParaRPr/>
          </a:p>
        </p:txBody>
      </p:sp>
      <p:pic>
        <p:nvPicPr>
          <p:cNvPr id="117" name="Google Shape;117;p18"/>
          <p:cNvPicPr preferRelativeResize="0"/>
          <p:nvPr/>
        </p:nvPicPr>
        <p:blipFill>
          <a:blip r:embed="rId3">
            <a:alphaModFix/>
          </a:blip>
          <a:stretch>
            <a:fillRect/>
          </a:stretch>
        </p:blipFill>
        <p:spPr>
          <a:xfrm>
            <a:off x="283088" y="512661"/>
            <a:ext cx="2212050" cy="2504994"/>
          </a:xfrm>
          <a:prstGeom prst="rect">
            <a:avLst/>
          </a:prstGeom>
          <a:noFill/>
          <a:ln>
            <a:noFill/>
          </a:ln>
        </p:spPr>
      </p:pic>
      <p:sp>
        <p:nvSpPr>
          <p:cNvPr id="118" name="Google Shape;118;p18"/>
          <p:cNvSpPr txBox="1"/>
          <p:nvPr/>
        </p:nvSpPr>
        <p:spPr>
          <a:xfrm>
            <a:off x="424613" y="76314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sz="9600">
                <a:solidFill>
                  <a:schemeClr val="dk2"/>
                </a:solidFill>
                <a:latin typeface="Raleway"/>
                <a:ea typeface="Raleway"/>
                <a:cs typeface="Raleway"/>
                <a:sym typeface="Raleway"/>
              </a:rPr>
              <a:t>90</a:t>
            </a:r>
            <a:endParaRPr b="1" sz="9600">
              <a:solidFill>
                <a:schemeClr val="dk2"/>
              </a:solidFill>
              <a:latin typeface="Raleway"/>
              <a:ea typeface="Raleway"/>
              <a:cs typeface="Raleway"/>
              <a:sym typeface="Raleway"/>
            </a:endParaRPr>
          </a:p>
        </p:txBody>
      </p:sp>
      <p:pic>
        <p:nvPicPr>
          <p:cNvPr descr="Piece of duct tape sticking a note to the slide" id="119" name="Google Shape;119;p18"/>
          <p:cNvPicPr preferRelativeResize="0"/>
          <p:nvPr/>
        </p:nvPicPr>
        <p:blipFill rotWithShape="1">
          <a:blip r:embed="rId4">
            <a:alphaModFix/>
          </a:blip>
          <a:srcRect b="10011" l="9244" r="2118" t="5926"/>
          <a:stretch/>
        </p:blipFill>
        <p:spPr>
          <a:xfrm rot="154826">
            <a:off x="793326" y="536710"/>
            <a:ext cx="1077273" cy="3826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23" name="Shape 123"/>
        <p:cNvGrpSpPr/>
        <p:nvPr/>
      </p:nvGrpSpPr>
      <p:grpSpPr>
        <a:xfrm>
          <a:off x="0" y="0"/>
          <a:ext cx="0" cy="0"/>
          <a:chOff x="0" y="0"/>
          <a:chExt cx="0" cy="0"/>
        </a:xfrm>
      </p:grpSpPr>
      <p:sp>
        <p:nvSpPr>
          <p:cNvPr id="124" name="Google Shape;124;p19"/>
          <p:cNvSpPr txBox="1"/>
          <p:nvPr/>
        </p:nvSpPr>
        <p:spPr>
          <a:xfrm>
            <a:off x="351800" y="351750"/>
            <a:ext cx="8308500" cy="444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t/>
            </a:r>
            <a:endParaRPr sz="3000">
              <a:solidFill>
                <a:schemeClr val="lt1"/>
              </a:solidFill>
              <a:latin typeface="Muli Light"/>
              <a:ea typeface="Muli Light"/>
              <a:cs typeface="Muli Light"/>
              <a:sym typeface="Muli Light"/>
            </a:endParaRPr>
          </a:p>
          <a:p>
            <a:pPr indent="0" lvl="0" marL="0" rtl="0" algn="l">
              <a:lnSpc>
                <a:spcPct val="150000"/>
              </a:lnSpc>
              <a:spcBef>
                <a:spcPts val="600"/>
              </a:spcBef>
              <a:spcAft>
                <a:spcPts val="0"/>
              </a:spcAft>
              <a:buNone/>
            </a:pPr>
            <a:r>
              <a:t/>
            </a:r>
            <a:endParaRPr sz="1000">
              <a:solidFill>
                <a:schemeClr val="lt1"/>
              </a:solidFill>
              <a:latin typeface="Muli Light"/>
              <a:ea typeface="Muli Light"/>
              <a:cs typeface="Muli Light"/>
              <a:sym typeface="Muli Light"/>
            </a:endParaRPr>
          </a:p>
          <a:p>
            <a:pPr indent="0" lvl="0" marL="0" rtl="0" algn="ctr">
              <a:lnSpc>
                <a:spcPct val="200000"/>
              </a:lnSpc>
              <a:spcBef>
                <a:spcPts val="600"/>
              </a:spcBef>
              <a:spcAft>
                <a:spcPts val="0"/>
              </a:spcAft>
              <a:buNone/>
            </a:pPr>
            <a:r>
              <a:rPr b="1" lang="en" sz="3000">
                <a:solidFill>
                  <a:schemeClr val="accent5"/>
                </a:solidFill>
                <a:latin typeface="Muli"/>
                <a:ea typeface="Muli"/>
                <a:cs typeface="Muli"/>
                <a:sym typeface="Muli"/>
              </a:rPr>
              <a:t>“Knowledge can be greatest divide but also the greatest equalizer.”</a:t>
            </a:r>
            <a:endParaRPr b="1" sz="3000">
              <a:solidFill>
                <a:schemeClr val="accent5"/>
              </a:solidFill>
              <a:latin typeface="Muli"/>
              <a:ea typeface="Muli"/>
              <a:cs typeface="Muli"/>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28" name="Shape 128"/>
        <p:cNvGrpSpPr/>
        <p:nvPr/>
      </p:nvGrpSpPr>
      <p:grpSpPr>
        <a:xfrm>
          <a:off x="0" y="0"/>
          <a:ext cx="0" cy="0"/>
          <a:chOff x="0" y="0"/>
          <a:chExt cx="0" cy="0"/>
        </a:xfrm>
      </p:grpSpPr>
      <p:sp>
        <p:nvSpPr>
          <p:cNvPr id="129" name="Google Shape;129;p20"/>
          <p:cNvSpPr txBox="1"/>
          <p:nvPr/>
        </p:nvSpPr>
        <p:spPr>
          <a:xfrm>
            <a:off x="308100" y="1816950"/>
            <a:ext cx="8527800" cy="150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sz="2400">
                <a:solidFill>
                  <a:schemeClr val="lt1"/>
                </a:solidFill>
                <a:latin typeface="Muli Light"/>
                <a:ea typeface="Muli Light"/>
                <a:cs typeface="Muli Light"/>
                <a:sym typeface="Muli Light"/>
              </a:rPr>
              <a:t>The World Inequality Database on Education found that </a:t>
            </a:r>
            <a:r>
              <a:rPr b="1" lang="en" sz="2400">
                <a:solidFill>
                  <a:schemeClr val="accent5"/>
                </a:solidFill>
                <a:latin typeface="Muli"/>
                <a:ea typeface="Muli"/>
                <a:cs typeface="Muli"/>
                <a:sym typeface="Muli"/>
              </a:rPr>
              <a:t>50%</a:t>
            </a:r>
            <a:r>
              <a:rPr lang="en" sz="2400">
                <a:solidFill>
                  <a:schemeClr val="lt1"/>
                </a:solidFill>
                <a:latin typeface="Muli Light"/>
                <a:ea typeface="Muli Light"/>
                <a:cs typeface="Muli Light"/>
                <a:sym typeface="Muli Light"/>
              </a:rPr>
              <a:t> of the poorest children in the world completed </a:t>
            </a:r>
            <a:endParaRPr sz="2400">
              <a:solidFill>
                <a:schemeClr val="lt1"/>
              </a:solidFill>
              <a:latin typeface="Muli Light"/>
              <a:ea typeface="Muli Light"/>
              <a:cs typeface="Muli Light"/>
              <a:sym typeface="Muli Light"/>
            </a:endParaRPr>
          </a:p>
          <a:p>
            <a:pPr indent="0" lvl="0" marL="0" rtl="0" algn="ctr">
              <a:lnSpc>
                <a:spcPct val="115000"/>
              </a:lnSpc>
              <a:spcBef>
                <a:spcPts val="600"/>
              </a:spcBef>
              <a:spcAft>
                <a:spcPts val="0"/>
              </a:spcAft>
              <a:buNone/>
            </a:pPr>
            <a:r>
              <a:rPr b="1" lang="en" sz="2400">
                <a:solidFill>
                  <a:schemeClr val="accent5"/>
                </a:solidFill>
                <a:latin typeface="Muli"/>
                <a:ea typeface="Muli"/>
                <a:cs typeface="Muli"/>
                <a:sym typeface="Muli"/>
              </a:rPr>
              <a:t>primary school</a:t>
            </a:r>
            <a:r>
              <a:rPr lang="en" sz="2400">
                <a:solidFill>
                  <a:schemeClr val="lt1"/>
                </a:solidFill>
                <a:latin typeface="Muli Light"/>
                <a:ea typeface="Muli Light"/>
                <a:cs typeface="Muli Light"/>
                <a:sym typeface="Muli Light"/>
              </a:rPr>
              <a:t> in </a:t>
            </a:r>
            <a:r>
              <a:rPr b="1" lang="en" sz="2400">
                <a:solidFill>
                  <a:schemeClr val="accent5"/>
                </a:solidFill>
                <a:latin typeface="Muli"/>
                <a:ea typeface="Muli"/>
                <a:cs typeface="Muli"/>
                <a:sym typeface="Muli"/>
              </a:rPr>
              <a:t>39</a:t>
            </a:r>
            <a:r>
              <a:rPr lang="en" sz="2400">
                <a:solidFill>
                  <a:schemeClr val="lt1"/>
                </a:solidFill>
                <a:latin typeface="Muli Light"/>
                <a:ea typeface="Muli Light"/>
                <a:cs typeface="Muli Light"/>
                <a:sym typeface="Muli Light"/>
              </a:rPr>
              <a:t> out of </a:t>
            </a:r>
            <a:r>
              <a:rPr b="1" lang="en" sz="2400">
                <a:solidFill>
                  <a:schemeClr val="accent5"/>
                </a:solidFill>
                <a:latin typeface="Muli"/>
                <a:ea typeface="Muli"/>
                <a:cs typeface="Muli"/>
                <a:sym typeface="Muli"/>
              </a:rPr>
              <a:t>88</a:t>
            </a:r>
            <a:r>
              <a:rPr lang="en" sz="2400">
                <a:solidFill>
                  <a:schemeClr val="lt1"/>
                </a:solidFill>
                <a:latin typeface="Muli Light"/>
                <a:ea typeface="Muli Light"/>
                <a:cs typeface="Muli Light"/>
                <a:sym typeface="Muli Light"/>
              </a:rPr>
              <a:t> countries.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879325" y="1006800"/>
            <a:ext cx="7016100" cy="3129900"/>
          </a:xfrm>
          <a:prstGeom prst="rect">
            <a:avLst/>
          </a:prstGeom>
          <a:solidFill>
            <a:srgbClr val="434343"/>
          </a:solidFill>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lnSpc>
                <a:spcPct val="200000"/>
              </a:lnSpc>
              <a:spcBef>
                <a:spcPts val="1000"/>
              </a:spcBef>
              <a:spcAft>
                <a:spcPts val="0"/>
              </a:spcAft>
              <a:buClr>
                <a:schemeClr val="dk2"/>
              </a:buClr>
              <a:buSzPts val="1100"/>
              <a:buFont typeface="Arial"/>
              <a:buNone/>
            </a:pPr>
            <a:r>
              <a:rPr b="0" lang="en" sz="2000">
                <a:latin typeface="Muli Light"/>
                <a:ea typeface="Muli Light"/>
                <a:cs typeface="Muli Light"/>
                <a:sym typeface="Muli Light"/>
              </a:rPr>
              <a:t>The goal of our project, Universal Learning, is to grant learners around the world </a:t>
            </a:r>
            <a:r>
              <a:rPr lang="en" sz="2000">
                <a:solidFill>
                  <a:schemeClr val="accent5"/>
                </a:solidFill>
                <a:latin typeface="Muli"/>
                <a:ea typeface="Muli"/>
                <a:cs typeface="Muli"/>
                <a:sym typeface="Muli"/>
              </a:rPr>
              <a:t>easy access</a:t>
            </a:r>
            <a:r>
              <a:rPr b="0" lang="en" sz="2000">
                <a:latin typeface="Muli Light"/>
                <a:ea typeface="Muli Light"/>
                <a:cs typeface="Muli Light"/>
                <a:sym typeface="Muli Light"/>
              </a:rPr>
              <a:t> to learn something </a:t>
            </a:r>
            <a:r>
              <a:rPr lang="en" sz="2000">
                <a:solidFill>
                  <a:schemeClr val="accent5"/>
                </a:solidFill>
                <a:latin typeface="Muli"/>
                <a:ea typeface="Muli"/>
                <a:cs typeface="Muli"/>
                <a:sym typeface="Muli"/>
              </a:rPr>
              <a:t>new </a:t>
            </a:r>
            <a:r>
              <a:rPr b="0" lang="en" sz="2000">
                <a:latin typeface="Muli Light"/>
                <a:ea typeface="Muli Light"/>
                <a:cs typeface="Muli Light"/>
                <a:sym typeface="Muli Light"/>
              </a:rPr>
              <a:t>and </a:t>
            </a:r>
            <a:r>
              <a:rPr lang="en" sz="2000">
                <a:solidFill>
                  <a:schemeClr val="accent5"/>
                </a:solidFill>
                <a:latin typeface="Muli"/>
                <a:ea typeface="Muli"/>
                <a:cs typeface="Muli"/>
                <a:sym typeface="Muli"/>
              </a:rPr>
              <a:t>fun </a:t>
            </a:r>
            <a:r>
              <a:rPr b="0" lang="en" sz="2000">
                <a:latin typeface="Muli Light"/>
                <a:ea typeface="Muli Light"/>
                <a:cs typeface="Muli Light"/>
                <a:sym typeface="Muli Light"/>
              </a:rPr>
              <a:t>in the  language with which they are familiar. </a:t>
            </a:r>
            <a:endParaRPr b="0" sz="2400"/>
          </a:p>
        </p:txBody>
      </p:sp>
      <p:sp>
        <p:nvSpPr>
          <p:cNvPr id="135" name="Google Shape;135;p21"/>
          <p:cNvSpPr txBox="1"/>
          <p:nvPr/>
        </p:nvSpPr>
        <p:spPr>
          <a:xfrm>
            <a:off x="538225" y="616475"/>
            <a:ext cx="7698300" cy="7284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Lato"/>
                <a:ea typeface="Lato"/>
                <a:cs typeface="Lato"/>
                <a:sym typeface="Lato"/>
              </a:rPr>
              <a:t>OUR GOAL</a:t>
            </a:r>
            <a:endParaRPr sz="36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