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314" r:id="rId2"/>
    <p:sldId id="316" r:id="rId3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pos="1965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5B"/>
    <a:srgbClr val="1DAB78"/>
    <a:srgbClr val="A4A3A4"/>
    <a:srgbClr val="00AE7B"/>
    <a:srgbClr val="00795A"/>
    <a:srgbClr val="F78E03"/>
    <a:srgbClr val="4A7DBD"/>
    <a:srgbClr val="92D050"/>
    <a:srgbClr val="1EB25A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50000" autoAdjust="0"/>
  </p:normalViewPr>
  <p:slideViewPr>
    <p:cSldViewPr>
      <p:cViewPr varScale="1">
        <p:scale>
          <a:sx n="101" d="100"/>
          <a:sy n="101" d="100"/>
        </p:scale>
        <p:origin x="120" y="420"/>
      </p:cViewPr>
      <p:guideLst>
        <p:guide orient="horz" pos="3339"/>
        <p:guide pos="1965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5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41E18-4FE8-43D0-96F6-DF22CCDBFCD5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FD67-F7CD-487A-9EEE-7EB054D1BF9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06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4EFA-B20D-4EEB-9024-7D8F5657D024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F89E5-84D6-43EB-8BAD-11FC821009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8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BMBF_RGB_Gef_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7584" r="15742" b="13083"/>
          <a:stretch>
            <a:fillRect/>
          </a:stretch>
        </p:blipFill>
        <p:spPr bwMode="auto">
          <a:xfrm>
            <a:off x="10416481" y="5609358"/>
            <a:ext cx="1631951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371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-5591" y="1988840"/>
            <a:ext cx="6677656" cy="1272902"/>
            <a:chOff x="-4193" y="3740274"/>
            <a:chExt cx="5008242" cy="1272902"/>
          </a:xfrm>
        </p:grpSpPr>
        <p:sp>
          <p:nvSpPr>
            <p:cNvPr id="11" name="Rechteck 10"/>
            <p:cNvSpPr/>
            <p:nvPr/>
          </p:nvSpPr>
          <p:spPr>
            <a:xfrm>
              <a:off x="-4193" y="4581128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" y="374027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0" y="400506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0" y="4293096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-4193" y="4869160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371" y="1844825"/>
            <a:ext cx="10363200" cy="1470025"/>
          </a:xfrm>
        </p:spPr>
        <p:txBody>
          <a:bodyPr/>
          <a:lstStyle>
            <a:lvl1pPr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Ein einzeiliger Titel</a:t>
            </a:r>
          </a:p>
        </p:txBody>
      </p:sp>
      <p:pic>
        <p:nvPicPr>
          <p:cNvPr id="16" name="Picture 2" descr="BMBF_RGB_Gef_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7584" r="15742" b="13083"/>
          <a:stretch>
            <a:fillRect/>
          </a:stretch>
        </p:blipFill>
        <p:spPr bwMode="auto">
          <a:xfrm>
            <a:off x="10416481" y="5609358"/>
            <a:ext cx="1631951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3339" y="6002124"/>
            <a:ext cx="1046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 Arbeit ist im Projekt SAFE4I entstanden. SAFE4I wird unter dem Förderkennzeichen 01IS17032 durch das BMBF gefördert. Für den Inhalt dieser Publikation sind die Autoren verantwortlich.</a:t>
            </a:r>
            <a:endParaRPr lang="en-GB" sz="1400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-5591" y="1988840"/>
            <a:ext cx="6677656" cy="1272902"/>
            <a:chOff x="-4193" y="3740274"/>
            <a:chExt cx="5008242" cy="1272902"/>
          </a:xfrm>
        </p:grpSpPr>
        <p:sp>
          <p:nvSpPr>
            <p:cNvPr id="19" name="Rechteck 18"/>
            <p:cNvSpPr/>
            <p:nvPr/>
          </p:nvSpPr>
          <p:spPr>
            <a:xfrm>
              <a:off x="-4193" y="4581128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" y="374027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0" y="400506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0" y="4293096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-4193" y="4869160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88115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193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49" y="1484784"/>
            <a:ext cx="5755051" cy="46085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84784"/>
            <a:ext cx="5384800" cy="46085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6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0851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73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-6068" y="-1"/>
            <a:ext cx="12197591" cy="908721"/>
            <a:chOff x="-4193" y="-1"/>
            <a:chExt cx="9148193" cy="908721"/>
          </a:xfrm>
        </p:grpSpPr>
        <p:sp>
          <p:nvSpPr>
            <p:cNvPr id="18" name="Rechteck 17"/>
            <p:cNvSpPr/>
            <p:nvPr/>
          </p:nvSpPr>
          <p:spPr>
            <a:xfrm>
              <a:off x="-4193" y="-1"/>
              <a:ext cx="9148193" cy="764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de-DE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20" name="Gerade Verbindung 19"/>
            <p:cNvCxnSpPr/>
            <p:nvPr/>
          </p:nvCxnSpPr>
          <p:spPr>
            <a:xfrm flipH="1">
              <a:off x="0" y="908720"/>
              <a:ext cx="5796136" cy="0"/>
            </a:xfrm>
            <a:prstGeom prst="line">
              <a:avLst/>
            </a:prstGeom>
            <a:ln w="28575">
              <a:solidFill>
                <a:srgbClr val="00AD7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tartseit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4" y="9238"/>
            <a:ext cx="2706764" cy="683458"/>
          </a:xfrm>
          <a:prstGeom prst="rect">
            <a:avLst/>
          </a:prstGeom>
          <a:noFill/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350" y="1484785"/>
            <a:ext cx="11713301" cy="46413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/>
          <p:cNvSpPr/>
          <p:nvPr/>
        </p:nvSpPr>
        <p:spPr>
          <a:xfrm>
            <a:off x="2" y="6525344"/>
            <a:ext cx="12191999" cy="332656"/>
          </a:xfrm>
          <a:prstGeom prst="rect">
            <a:avLst/>
          </a:prstGeom>
          <a:solidFill>
            <a:srgbClr val="007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571" y="6559460"/>
            <a:ext cx="1215042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5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69200" algn="ctr"/>
                <a:tab pos="5738400" algn="ctr"/>
                <a:tab pos="8640000" algn="r"/>
              </a:tabLst>
              <a:defRPr/>
            </a:pPr>
            <a:r>
              <a:rPr lang="de-DE" sz="1050" b="1" dirty="0">
                <a:solidFill>
                  <a:schemeClr val="bg1"/>
                </a:solidFill>
                <a:latin typeface="+mn-lt"/>
              </a:rPr>
              <a:t>2019-03-06	Förderkennzeichen  01IS17032	</a:t>
            </a:r>
            <a:r>
              <a:rPr lang="de-DE" sz="1050" b="1" baseline="0" dirty="0">
                <a:solidFill>
                  <a:schemeClr val="bg1"/>
                </a:solidFill>
                <a:latin typeface="+mn-lt"/>
              </a:rPr>
              <a:t>SAFE4I-Vertraulich	</a:t>
            </a:r>
            <a:fld id="{910DCDFA-E2A2-4F19-A0AC-1C68531528BA}" type="slidenum">
              <a:rPr lang="de-DE" sz="1050" b="1" smtClean="0">
                <a:solidFill>
                  <a:schemeClr val="bg1"/>
                </a:solidFill>
                <a:latin typeface="+mn-lt"/>
              </a:rPr>
              <a:pPr marL="857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69200" algn="ctr"/>
                  <a:tab pos="5738400" algn="ctr"/>
                  <a:tab pos="8640000" algn="r"/>
                </a:tabLst>
                <a:defRPr/>
              </a:pPr>
              <a:t>‹#›</a:t>
            </a:fld>
            <a:endParaRPr lang="de-DE" sz="10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0001" y="180001"/>
            <a:ext cx="8021804" cy="85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8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7B5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B5B"/>
        </a:buClr>
        <a:buSzPct val="100000"/>
        <a:buFont typeface="Wingdings" panose="05000000000000000000" pitchFamily="2" charset="2"/>
        <a:buChar char=""/>
        <a:defRPr lang="de-DE" sz="24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B5B"/>
        </a:buClr>
        <a:buFont typeface="Wingdings" panose="05000000000000000000" pitchFamily="2" charset="2"/>
        <a:buChar char=""/>
        <a:defRPr lang="de-DE" sz="2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B5B"/>
        </a:buClr>
        <a:buSzPct val="80000"/>
        <a:buFont typeface="Wingdings" panose="05000000000000000000" pitchFamily="2" charset="2"/>
        <a:buChar char=""/>
        <a:defRPr lang="de-DE" sz="20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B5B"/>
        </a:buClr>
        <a:buSzPct val="80000"/>
        <a:buFont typeface="Wingdings" panose="05000000000000000000" pitchFamily="2" charset="2"/>
        <a:buChar char="p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B5B"/>
        </a:buClr>
        <a:buFont typeface="Wingdings 2" panose="05020102010507070707" pitchFamily="18" charset="2"/>
        <a:buChar char="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1" y="1884861"/>
            <a:ext cx="11873173" cy="2365486"/>
            <a:chOff x="21561" y="1884861"/>
            <a:chExt cx="11873173" cy="23654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415" y="2183402"/>
              <a:ext cx="5664319" cy="189674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504" y="2636912"/>
              <a:ext cx="2213712" cy="989728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3876573" y="2291650"/>
              <a:ext cx="2413526" cy="1711589"/>
            </a:xfrm>
            <a:prstGeom prst="rightArrow">
              <a:avLst>
                <a:gd name="adj1" fmla="val 50000"/>
                <a:gd name="adj2" fmla="val 49234"/>
              </a:avLst>
            </a:prstGeom>
            <a:solidFill>
              <a:srgbClr val="00A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USF</a:t>
              </a:r>
            </a:p>
            <a:p>
              <a:pPr algn="ctr"/>
              <a:r>
                <a:rPr lang="en-GB" dirty="0"/>
                <a:t>Transformation </a:t>
              </a:r>
            </a:p>
          </p:txBody>
        </p:sp>
        <p:cxnSp>
          <p:nvCxnSpPr>
            <p:cNvPr id="13" name="Straight Connector 12"/>
            <p:cNvCxnSpPr>
              <a:stCxn id="72" idx="1"/>
            </p:cNvCxnSpPr>
            <p:nvPr/>
          </p:nvCxnSpPr>
          <p:spPr>
            <a:xfrm>
              <a:off x="1104097" y="2600295"/>
              <a:ext cx="815439" cy="180633"/>
            </a:xfrm>
            <a:prstGeom prst="line">
              <a:avLst/>
            </a:prstGeom>
            <a:ln w="38100">
              <a:solidFill>
                <a:srgbClr val="00AE7B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Pentagon 42"/>
            <p:cNvSpPr/>
            <p:nvPr/>
          </p:nvSpPr>
          <p:spPr>
            <a:xfrm rot="5400000">
              <a:off x="188079" y="1936783"/>
              <a:ext cx="967939" cy="864096"/>
            </a:xfrm>
            <a:custGeom>
              <a:avLst/>
              <a:gdLst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184" h="864096">
                  <a:moveTo>
                    <a:pt x="0" y="0"/>
                  </a:moveTo>
                  <a:lnTo>
                    <a:pt x="1224136" y="0"/>
                  </a:lnTo>
                  <a:cubicBezTo>
                    <a:pt x="1560657" y="95890"/>
                    <a:pt x="1512168" y="288032"/>
                    <a:pt x="1656184" y="432048"/>
                  </a:cubicBezTo>
                  <a:cubicBezTo>
                    <a:pt x="1512168" y="576064"/>
                    <a:pt x="1599158" y="777832"/>
                    <a:pt x="1224136" y="864096"/>
                  </a:cubicBezTo>
                  <a:lnTo>
                    <a:pt x="0" y="86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DMR</a:t>
              </a:r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21561" y="3147445"/>
              <a:ext cx="1294030" cy="1102902"/>
            </a:xfrm>
            <a:prstGeom prst="flowChartMagneticDisk">
              <a:avLst/>
            </a:prstGeom>
            <a:solidFill>
              <a:srgbClr val="1DAB7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USF</a:t>
              </a:r>
              <a:br>
                <a:rPr lang="en-GB" dirty="0" smtClean="0"/>
              </a:br>
              <a:r>
                <a:rPr lang="en-GB" dirty="0" smtClean="0"/>
                <a:t> Library</a:t>
              </a:r>
              <a:endParaRPr lang="de-DE" dirty="0"/>
            </a:p>
          </p:txBody>
        </p:sp>
        <p:cxnSp>
          <p:nvCxnSpPr>
            <p:cNvPr id="81" name="Straight Arrow Connector 80"/>
            <p:cNvCxnSpPr>
              <a:stCxn id="78" idx="1"/>
              <a:endCxn id="72" idx="2"/>
            </p:cNvCxnSpPr>
            <p:nvPr/>
          </p:nvCxnSpPr>
          <p:spPr>
            <a:xfrm flipV="1">
              <a:off x="668576" y="2852801"/>
              <a:ext cx="3473" cy="294644"/>
            </a:xfrm>
            <a:prstGeom prst="straightConnector1">
              <a:avLst/>
            </a:prstGeom>
            <a:ln w="38100">
              <a:solidFill>
                <a:srgbClr val="00AE7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1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" name="Group 2"/>
          <p:cNvGrpSpPr/>
          <p:nvPr/>
        </p:nvGrpSpPr>
        <p:grpSpPr>
          <a:xfrm>
            <a:off x="87912" y="1689965"/>
            <a:ext cx="11297455" cy="4671282"/>
            <a:chOff x="87912" y="1689965"/>
            <a:chExt cx="11297455" cy="4671282"/>
          </a:xfrm>
        </p:grpSpPr>
        <p:pic>
          <p:nvPicPr>
            <p:cNvPr id="6" name="Grafik 60">
              <a:extLst>
                <a:ext uri="{FF2B5EF4-FFF2-40B4-BE49-F238E27FC236}">
                  <a16:creationId xmlns:a16="http://schemas.microsoft.com/office/drawing/2014/main" id="{9BB06CB6-29FF-CB47-BD1D-5CD032CC6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152" y="2042215"/>
              <a:ext cx="3921215" cy="131305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16200000">
              <a:off x="-432785" y="4974791"/>
              <a:ext cx="1765101" cy="723708"/>
            </a:xfrm>
            <a:prstGeom prst="rect">
              <a:avLst/>
            </a:prstGeom>
            <a:solidFill>
              <a:srgbClr val="007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C-Domain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D58506-91D0-4F7E-A585-B2860834CDE8}"/>
                </a:ext>
              </a:extLst>
            </p:cNvPr>
            <p:cNvSpPr txBox="1"/>
            <p:nvPr/>
          </p:nvSpPr>
          <p:spPr>
            <a:xfrm>
              <a:off x="2526909" y="4663955"/>
              <a:ext cx="2601466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600" b="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get_sensor_data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(&amp;sensor, &amp;x, &amp;y, &amp;z);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led</a:t>
              </a:r>
              <a:r>
                <a:rPr lang="en-US" sz="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delta_x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600" b="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smooth_data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(x);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led</a:t>
              </a:r>
              <a:r>
                <a:rPr lang="en-US" sz="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delta_y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600" b="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smooth_data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(y);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600" b="1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led</a:t>
              </a:r>
              <a:r>
                <a:rPr lang="en-US" sz="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delta_x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&gt; </a:t>
              </a:r>
              <a:r>
                <a:rPr lang="en-US" sz="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0.03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|| 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led</a:t>
              </a:r>
              <a:r>
                <a:rPr lang="en-US" sz="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delta_x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-</a:t>
              </a:r>
              <a:r>
                <a:rPr lang="en-US" sz="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0.03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600" b="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move_by_x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(&amp;led);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600" b="1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led</a:t>
              </a:r>
              <a:r>
                <a:rPr lang="en-US" sz="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delta_y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&gt; </a:t>
              </a:r>
              <a:r>
                <a:rPr lang="en-US" sz="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0.03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|| 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led</a:t>
              </a:r>
              <a:r>
                <a:rPr lang="en-US" sz="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600" b="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delta_y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-</a:t>
              </a:r>
              <a:r>
                <a:rPr lang="en-US" sz="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0.03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600" b="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move_by_y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(&amp;led);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600" b="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render</a:t>
              </a:r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(&amp;led);</a:t>
              </a:r>
            </a:p>
            <a:p>
              <a:r>
                <a: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600" dirty="0"/>
            </a:p>
          </p:txBody>
        </p:sp>
        <p:pic>
          <p:nvPicPr>
            <p:cNvPr id="14" name="Grafik 63">
              <a:extLst>
                <a:ext uri="{FF2B5EF4-FFF2-40B4-BE49-F238E27FC236}">
                  <a16:creationId xmlns:a16="http://schemas.microsoft.com/office/drawing/2014/main" id="{CC2BBC86-89E5-C748-B7DA-4FC0C465D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635" y="2461221"/>
              <a:ext cx="1720013" cy="769000"/>
            </a:xfrm>
            <a:prstGeom prst="rect">
              <a:avLst/>
            </a:prstGeom>
          </p:spPr>
        </p:pic>
        <p:cxnSp>
          <p:nvCxnSpPr>
            <p:cNvPr id="16" name="Straight Connector 15"/>
            <p:cNvCxnSpPr>
              <a:stCxn id="14" idx="2"/>
              <a:endCxn id="11" idx="0"/>
            </p:cNvCxnSpPr>
            <p:nvPr/>
          </p:nvCxnSpPr>
          <p:spPr>
            <a:xfrm>
              <a:off x="3827642" y="3230221"/>
              <a:ext cx="0" cy="1433734"/>
            </a:xfrm>
            <a:prstGeom prst="line">
              <a:avLst/>
            </a:prstGeom>
            <a:ln w="38100">
              <a:solidFill>
                <a:srgbClr val="00AE7B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075338" y="2671857"/>
              <a:ext cx="1140342" cy="25168"/>
            </a:xfrm>
            <a:prstGeom prst="line">
              <a:avLst/>
            </a:prstGeom>
            <a:ln w="38100">
              <a:solidFill>
                <a:srgbClr val="00AE7B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  <a:endCxn id="43" idx="0"/>
            </p:cNvCxnSpPr>
            <p:nvPr/>
          </p:nvCxnSpPr>
          <p:spPr>
            <a:xfrm flipH="1">
              <a:off x="9424759" y="3355269"/>
              <a:ext cx="1" cy="289755"/>
            </a:xfrm>
            <a:prstGeom prst="line">
              <a:avLst/>
            </a:prstGeom>
            <a:ln w="38100">
              <a:solidFill>
                <a:srgbClr val="00AE7B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entagon 42"/>
            <p:cNvSpPr/>
            <p:nvPr/>
          </p:nvSpPr>
          <p:spPr>
            <a:xfrm rot="5400000">
              <a:off x="1189687" y="2338684"/>
              <a:ext cx="967939" cy="864096"/>
            </a:xfrm>
            <a:custGeom>
              <a:avLst/>
              <a:gdLst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184" h="864096">
                  <a:moveTo>
                    <a:pt x="0" y="0"/>
                  </a:moveTo>
                  <a:lnTo>
                    <a:pt x="1224136" y="0"/>
                  </a:lnTo>
                  <a:cubicBezTo>
                    <a:pt x="1560657" y="95890"/>
                    <a:pt x="1512168" y="288032"/>
                    <a:pt x="1656184" y="432048"/>
                  </a:cubicBezTo>
                  <a:cubicBezTo>
                    <a:pt x="1512168" y="576064"/>
                    <a:pt x="1599158" y="777832"/>
                    <a:pt x="1224136" y="864096"/>
                  </a:cubicBezTo>
                  <a:lnTo>
                    <a:pt x="0" y="86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DMR</a:t>
              </a: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5370545" y="2141577"/>
              <a:ext cx="1945442" cy="1337557"/>
            </a:xfrm>
            <a:prstGeom prst="rightArrow">
              <a:avLst>
                <a:gd name="adj1" fmla="val 50000"/>
                <a:gd name="adj2" fmla="val 49234"/>
              </a:avLst>
            </a:prstGeom>
            <a:solidFill>
              <a:srgbClr val="00A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GB" dirty="0"/>
                <a:t>USF</a:t>
              </a:r>
            </a:p>
            <a:p>
              <a:pPr algn="ctr"/>
              <a:r>
                <a:rPr lang="en-GB" dirty="0"/>
                <a:t>Transformation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-423371" y="2207670"/>
              <a:ext cx="1759116" cy="723705"/>
            </a:xfrm>
            <a:prstGeom prst="rect">
              <a:avLst/>
            </a:prstGeom>
            <a:solidFill>
              <a:srgbClr val="00A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GB" dirty="0" smtClean="0"/>
                <a:t>Analogue</a:t>
              </a:r>
              <a:br>
                <a:rPr lang="en-GB" dirty="0" smtClean="0"/>
              </a:br>
              <a:r>
                <a:rPr lang="en-GB" dirty="0" smtClean="0"/>
                <a:t>USF </a:t>
              </a:r>
              <a:r>
                <a:rPr lang="en-GB" dirty="0"/>
                <a:t>Model</a:t>
              </a: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1022250" y="3504348"/>
              <a:ext cx="1294030" cy="1102902"/>
            </a:xfrm>
            <a:prstGeom prst="flowChartMagneticDisk">
              <a:avLst/>
            </a:prstGeom>
            <a:solidFill>
              <a:srgbClr val="1DAB7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USF</a:t>
              </a:r>
              <a:br>
                <a:rPr lang="en-GB" dirty="0" smtClean="0"/>
              </a:br>
              <a:r>
                <a:rPr lang="en-GB" dirty="0" smtClean="0"/>
                <a:t> Library</a:t>
              </a:r>
              <a:endParaRPr lang="de-DE" dirty="0"/>
            </a:p>
          </p:txBody>
        </p:sp>
        <p:sp>
          <p:nvSpPr>
            <p:cNvPr id="34" name="Pentagon 42"/>
            <p:cNvSpPr/>
            <p:nvPr/>
          </p:nvSpPr>
          <p:spPr>
            <a:xfrm rot="5400000">
              <a:off x="1185295" y="4888434"/>
              <a:ext cx="967939" cy="864096"/>
            </a:xfrm>
            <a:custGeom>
              <a:avLst/>
              <a:gdLst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  <a:gd name="connsiteX0" fmla="*/ 0 w 1656184"/>
                <a:gd name="connsiteY0" fmla="*/ 0 h 864096"/>
                <a:gd name="connsiteX1" fmla="*/ 1224136 w 1656184"/>
                <a:gd name="connsiteY1" fmla="*/ 0 h 864096"/>
                <a:gd name="connsiteX2" fmla="*/ 1656184 w 1656184"/>
                <a:gd name="connsiteY2" fmla="*/ 432048 h 864096"/>
                <a:gd name="connsiteX3" fmla="*/ 1224136 w 1656184"/>
                <a:gd name="connsiteY3" fmla="*/ 864096 h 864096"/>
                <a:gd name="connsiteX4" fmla="*/ 0 w 1656184"/>
                <a:gd name="connsiteY4" fmla="*/ 864096 h 864096"/>
                <a:gd name="connsiteX5" fmla="*/ 0 w 1656184"/>
                <a:gd name="connsiteY5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184" h="864096">
                  <a:moveTo>
                    <a:pt x="0" y="0"/>
                  </a:moveTo>
                  <a:lnTo>
                    <a:pt x="1224136" y="0"/>
                  </a:lnTo>
                  <a:cubicBezTo>
                    <a:pt x="1560657" y="95890"/>
                    <a:pt x="1512168" y="288032"/>
                    <a:pt x="1656184" y="432048"/>
                  </a:cubicBezTo>
                  <a:cubicBezTo>
                    <a:pt x="1512168" y="576064"/>
                    <a:pt x="1599158" y="777832"/>
                    <a:pt x="1224136" y="864096"/>
                  </a:cubicBezTo>
                  <a:lnTo>
                    <a:pt x="0" y="86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DMR</a:t>
              </a:r>
            </a:p>
          </p:txBody>
        </p:sp>
        <p:cxnSp>
          <p:nvCxnSpPr>
            <p:cNvPr id="35" name="Straight Connector 34"/>
            <p:cNvCxnSpPr>
              <a:stCxn id="37" idx="1"/>
            </p:cNvCxnSpPr>
            <p:nvPr/>
          </p:nvCxnSpPr>
          <p:spPr>
            <a:xfrm flipH="1">
              <a:off x="2101313" y="5288590"/>
              <a:ext cx="544197" cy="0"/>
            </a:xfrm>
            <a:prstGeom prst="line">
              <a:avLst/>
            </a:prstGeom>
            <a:ln w="38100">
              <a:solidFill>
                <a:srgbClr val="007B5B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Left Brace 36"/>
            <p:cNvSpPr/>
            <p:nvPr/>
          </p:nvSpPr>
          <p:spPr>
            <a:xfrm>
              <a:off x="2645510" y="4856896"/>
              <a:ext cx="111834" cy="863388"/>
            </a:xfrm>
            <a:prstGeom prst="leftBrace">
              <a:avLst/>
            </a:prstGeom>
            <a:ln w="38100">
              <a:solidFill>
                <a:srgbClr val="007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022098" y="3645024"/>
              <a:ext cx="2805321" cy="2716223"/>
              <a:chOff x="8261805" y="3449080"/>
              <a:chExt cx="2805321" cy="271622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8261805" y="3449080"/>
                <a:ext cx="2805321" cy="2716223"/>
                <a:chOff x="8261805" y="3449080"/>
                <a:chExt cx="2805321" cy="271622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8261805" y="3449080"/>
                  <a:ext cx="2805321" cy="271622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8328246" y="3519797"/>
                  <a:ext cx="2738879" cy="2605969"/>
                  <a:chOff x="7199489" y="4626947"/>
                  <a:chExt cx="1912875" cy="1864665"/>
                </a:xfrm>
              </p:grpSpPr>
              <p:pic>
                <p:nvPicPr>
                  <p:cNvPr id="53" name="Grafik 313">
                    <a:extLst>
                      <a:ext uri="{FF2B5EF4-FFF2-40B4-BE49-F238E27FC236}">
                        <a16:creationId xmlns:a16="http://schemas.microsoft.com/office/drawing/2014/main" id="{F3AEEE5D-62E0-F546-A9AB-7DDAB567C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78700" y="4626947"/>
                    <a:ext cx="1459837" cy="1864665"/>
                  </a:xfrm>
                  <a:prstGeom prst="rect">
                    <a:avLst/>
                  </a:prstGeom>
                </p:spPr>
              </p:pic>
              <p:sp>
                <p:nvSpPr>
                  <p:cNvPr id="54" name="Rechteck 314">
                    <a:extLst>
                      <a:ext uri="{FF2B5EF4-FFF2-40B4-BE49-F238E27FC236}">
                        <a16:creationId xmlns:a16="http://schemas.microsoft.com/office/drawing/2014/main" id="{AEFD71AD-FAE2-CB4E-BEF7-62F54D12F051}"/>
                      </a:ext>
                    </a:extLst>
                  </p:cNvPr>
                  <p:cNvSpPr/>
                  <p:nvPr/>
                </p:nvSpPr>
                <p:spPr>
                  <a:xfrm>
                    <a:off x="7199489" y="4730333"/>
                    <a:ext cx="1850907" cy="488944"/>
                  </a:xfrm>
                  <a:prstGeom prst="rect">
                    <a:avLst/>
                  </a:prstGeom>
                  <a:solidFill>
                    <a:srgbClr val="007B5B">
                      <a:alpha val="43922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5" name="Rechteck 315">
                    <a:extLst>
                      <a:ext uri="{FF2B5EF4-FFF2-40B4-BE49-F238E27FC236}">
                        <a16:creationId xmlns:a16="http://schemas.microsoft.com/office/drawing/2014/main" id="{842C9D6F-01F9-1B44-9FD6-800D9CE69E29}"/>
                      </a:ext>
                    </a:extLst>
                  </p:cNvPr>
                  <p:cNvSpPr/>
                  <p:nvPr/>
                </p:nvSpPr>
                <p:spPr>
                  <a:xfrm>
                    <a:off x="7199489" y="5224404"/>
                    <a:ext cx="1850907" cy="487312"/>
                  </a:xfrm>
                  <a:prstGeom prst="rect">
                    <a:avLst/>
                  </a:prstGeom>
                  <a:solidFill>
                    <a:srgbClr val="00AE7B">
                      <a:alpha val="44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6" name="Rechteck 316">
                    <a:extLst>
                      <a:ext uri="{FF2B5EF4-FFF2-40B4-BE49-F238E27FC236}">
                        <a16:creationId xmlns:a16="http://schemas.microsoft.com/office/drawing/2014/main" id="{DF9F6F47-729B-AD47-B610-6A1C201A0360}"/>
                      </a:ext>
                    </a:extLst>
                  </p:cNvPr>
                  <p:cNvSpPr/>
                  <p:nvPr/>
                </p:nvSpPr>
                <p:spPr>
                  <a:xfrm>
                    <a:off x="7199489" y="5716844"/>
                    <a:ext cx="1850908" cy="390864"/>
                  </a:xfrm>
                  <a:prstGeom prst="rect">
                    <a:avLst/>
                  </a:prstGeom>
                  <a:solidFill>
                    <a:srgbClr val="00AE7B">
                      <a:alpha val="44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7" name="Textfeld 317">
                    <a:extLst>
                      <a:ext uri="{FF2B5EF4-FFF2-40B4-BE49-F238E27FC236}">
                        <a16:creationId xmlns:a16="http://schemas.microsoft.com/office/drawing/2014/main" id="{D74AC10F-3E7F-AB43-8A4D-6FFF8272969C}"/>
                      </a:ext>
                    </a:extLst>
                  </p:cNvPr>
                  <p:cNvSpPr txBox="1"/>
                  <p:nvPr/>
                </p:nvSpPr>
                <p:spPr>
                  <a:xfrm>
                    <a:off x="8708234" y="4717971"/>
                    <a:ext cx="342160" cy="198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b="1" dirty="0" err="1"/>
                      <a:t>orig</a:t>
                    </a:r>
                    <a:endParaRPr lang="en-GB" sz="1200" b="1" dirty="0"/>
                  </a:p>
                </p:txBody>
              </p:sp>
              <p:sp>
                <p:nvSpPr>
                  <p:cNvPr id="58" name="Textfeld 318">
                    <a:extLst>
                      <a:ext uri="{FF2B5EF4-FFF2-40B4-BE49-F238E27FC236}">
                        <a16:creationId xmlns:a16="http://schemas.microsoft.com/office/drawing/2014/main" id="{3B333CB3-2CE4-B647-A83F-36EC17C8CD17}"/>
                      </a:ext>
                    </a:extLst>
                  </p:cNvPr>
                  <p:cNvSpPr txBox="1"/>
                  <p:nvPr/>
                </p:nvSpPr>
                <p:spPr>
                  <a:xfrm>
                    <a:off x="8708235" y="5196771"/>
                    <a:ext cx="342160" cy="198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b="1" dirty="0" err="1"/>
                      <a:t>dupl</a:t>
                    </a:r>
                    <a:endParaRPr lang="en-GB" sz="1200" b="1" dirty="0"/>
                  </a:p>
                </p:txBody>
              </p:sp>
              <p:sp>
                <p:nvSpPr>
                  <p:cNvPr id="59" name="Textfeld 319">
                    <a:extLst>
                      <a:ext uri="{FF2B5EF4-FFF2-40B4-BE49-F238E27FC236}">
                        <a16:creationId xmlns:a16="http://schemas.microsoft.com/office/drawing/2014/main" id="{CC38EB49-A688-B442-9B89-ABFA42E8428A}"/>
                      </a:ext>
                    </a:extLst>
                  </p:cNvPr>
                  <p:cNvSpPr txBox="1"/>
                  <p:nvPr/>
                </p:nvSpPr>
                <p:spPr>
                  <a:xfrm>
                    <a:off x="8708235" y="5698077"/>
                    <a:ext cx="404129" cy="198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b="1" dirty="0"/>
                      <a:t>comp</a:t>
                    </a:r>
                  </a:p>
                </p:txBody>
              </p:sp>
            </p:grpSp>
          </p:grpSp>
          <p:sp>
            <p:nvSpPr>
              <p:cNvPr id="62" name="Rechteck 315">
                <a:extLst>
                  <a:ext uri="{FF2B5EF4-FFF2-40B4-BE49-F238E27FC236}">
                    <a16:creationId xmlns:a16="http://schemas.microsoft.com/office/drawing/2014/main" id="{842C9D6F-01F9-1B44-9FD6-800D9CE69E29}"/>
                  </a:ext>
                </a:extLst>
              </p:cNvPr>
              <p:cNvSpPr/>
              <p:nvPr/>
            </p:nvSpPr>
            <p:spPr>
              <a:xfrm>
                <a:off x="8328248" y="3587278"/>
                <a:ext cx="2650153" cy="71699"/>
              </a:xfrm>
              <a:prstGeom prst="rect">
                <a:avLst/>
              </a:prstGeom>
              <a:solidFill>
                <a:srgbClr val="00AE7B">
                  <a:alpha val="44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Textfeld 318">
                <a:extLst>
                  <a:ext uri="{FF2B5EF4-FFF2-40B4-BE49-F238E27FC236}">
                    <a16:creationId xmlns:a16="http://schemas.microsoft.com/office/drawing/2014/main" id="{3B333CB3-2CE4-B647-A83F-36EC17C8CD17}"/>
                  </a:ext>
                </a:extLst>
              </p:cNvPr>
              <p:cNvSpPr txBox="1"/>
              <p:nvPr/>
            </p:nvSpPr>
            <p:spPr>
              <a:xfrm>
                <a:off x="10488487" y="3449080"/>
                <a:ext cx="578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 smtClean="0"/>
                  <a:t>split</a:t>
                </a:r>
                <a:endParaRPr lang="en-GB" sz="1200" b="1" dirty="0"/>
              </a:p>
            </p:txBody>
          </p:sp>
          <p:sp>
            <p:nvSpPr>
              <p:cNvPr id="64" name="Rechteck 316">
                <a:extLst>
                  <a:ext uri="{FF2B5EF4-FFF2-40B4-BE49-F238E27FC236}">
                    <a16:creationId xmlns:a16="http://schemas.microsoft.com/office/drawing/2014/main" id="{DF9F6F47-729B-AD47-B610-6A1C201A0360}"/>
                  </a:ext>
                </a:extLst>
              </p:cNvPr>
              <p:cNvSpPr/>
              <p:nvPr/>
            </p:nvSpPr>
            <p:spPr>
              <a:xfrm>
                <a:off x="8328244" y="5683051"/>
                <a:ext cx="2650154" cy="253938"/>
              </a:xfrm>
              <a:prstGeom prst="rect">
                <a:avLst/>
              </a:prstGeom>
              <a:solidFill>
                <a:srgbClr val="00AE7B">
                  <a:alpha val="44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Rechteck 316">
                <a:extLst>
                  <a:ext uri="{FF2B5EF4-FFF2-40B4-BE49-F238E27FC236}">
                    <a16:creationId xmlns:a16="http://schemas.microsoft.com/office/drawing/2014/main" id="{DF9F6F47-729B-AD47-B610-6A1C201A0360}"/>
                  </a:ext>
                </a:extLst>
              </p:cNvPr>
              <p:cNvSpPr/>
              <p:nvPr/>
            </p:nvSpPr>
            <p:spPr>
              <a:xfrm>
                <a:off x="8328244" y="5589240"/>
                <a:ext cx="2650154" cy="93811"/>
              </a:xfrm>
              <a:prstGeom prst="rect">
                <a:avLst/>
              </a:prstGeom>
              <a:solidFill>
                <a:srgbClr val="FF0000">
                  <a:alpha val="44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Textfeld 319">
                <a:extLst>
                  <a:ext uri="{FF2B5EF4-FFF2-40B4-BE49-F238E27FC236}">
                    <a16:creationId xmlns:a16="http://schemas.microsoft.com/office/drawing/2014/main" id="{CC38EB49-A688-B442-9B89-ABFA42E8428A}"/>
                  </a:ext>
                </a:extLst>
              </p:cNvPr>
              <p:cNvSpPr txBox="1"/>
              <p:nvPr/>
            </p:nvSpPr>
            <p:spPr>
              <a:xfrm>
                <a:off x="10344472" y="5462062"/>
                <a:ext cx="722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 smtClean="0"/>
                  <a:t>handler</a:t>
                </a:r>
                <a:endParaRPr lang="en-GB" sz="1200" b="1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6168008" y="3140968"/>
              <a:ext cx="0" cy="1715928"/>
            </a:xfrm>
            <a:prstGeom prst="line">
              <a:avLst/>
            </a:prstGeom>
            <a:ln w="38100">
              <a:solidFill>
                <a:srgbClr val="00AE7B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>
              <a:off x="5364997" y="4550719"/>
              <a:ext cx="1945442" cy="1337557"/>
            </a:xfrm>
            <a:prstGeom prst="rightArrow">
              <a:avLst>
                <a:gd name="adj1" fmla="val 50000"/>
                <a:gd name="adj2" fmla="val 49234"/>
              </a:avLst>
            </a:prstGeom>
            <a:solidFill>
              <a:srgbClr val="007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GB" dirty="0" smtClean="0"/>
                <a:t>C-Domain</a:t>
              </a:r>
              <a:endParaRPr lang="en-GB" dirty="0"/>
            </a:p>
            <a:p>
              <a:pPr algn="ctr"/>
              <a:r>
                <a:rPr lang="en-GB" dirty="0"/>
                <a:t>Transformation </a:t>
              </a:r>
            </a:p>
          </p:txBody>
        </p:sp>
        <p:cxnSp>
          <p:nvCxnSpPr>
            <p:cNvPr id="74" name="Straight Arrow Connector 73"/>
            <p:cNvCxnSpPr>
              <a:stCxn id="33" idx="1"/>
              <a:endCxn id="19" idx="2"/>
            </p:cNvCxnSpPr>
            <p:nvPr/>
          </p:nvCxnSpPr>
          <p:spPr>
            <a:xfrm flipV="1">
              <a:off x="1669265" y="3254702"/>
              <a:ext cx="4392" cy="249646"/>
            </a:xfrm>
            <a:prstGeom prst="straightConnector1">
              <a:avLst/>
            </a:prstGeom>
            <a:ln w="38100">
              <a:solidFill>
                <a:srgbClr val="00AE7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3" idx="3"/>
            </p:cNvCxnSpPr>
            <p:nvPr/>
          </p:nvCxnSpPr>
          <p:spPr>
            <a:xfrm>
              <a:off x="1669265" y="4607250"/>
              <a:ext cx="0" cy="249646"/>
            </a:xfrm>
            <a:prstGeom prst="straightConnector1">
              <a:avLst/>
            </a:prstGeom>
            <a:ln w="38100">
              <a:solidFill>
                <a:srgbClr val="007B5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7644687"/>
      </p:ext>
    </p:extLst>
  </p:cSld>
  <p:clrMapOvr>
    <a:masterClrMapping/>
  </p:clrMapOvr>
</p:sld>
</file>

<file path=ppt/theme/theme1.xml><?xml version="1.0" encoding="utf-8"?>
<a:theme xmlns:a="http://schemas.openxmlformats.org/drawingml/2006/main" name="1_EffektiV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E4I-Präsentationsvorlage.potx" id="{A392812D-A843-4DA6-B541-F8498C2B0233}" vid="{26552D19-9A11-4E5E-979F-94ABED23AF4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SAFE4I-Präsentationsvorlage</Template>
  <TotalTime>0</TotalTime>
  <Words>160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Wingdings 2</vt:lpstr>
      <vt:lpstr>1_EffektiV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2017-11-06T11:55:02Z</dcterms:created>
  <dcterms:modified xsi:type="dcterms:W3CDTF">2021-04-14T10:26:01Z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