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5" r:id="rId2"/>
    <p:sldId id="416" r:id="rId3"/>
    <p:sldId id="425" r:id="rId4"/>
    <p:sldId id="426" r:id="rId5"/>
    <p:sldId id="406" r:id="rId6"/>
    <p:sldId id="417" r:id="rId7"/>
    <p:sldId id="422" r:id="rId8"/>
    <p:sldId id="428" r:id="rId9"/>
    <p:sldId id="418" r:id="rId10"/>
    <p:sldId id="419" r:id="rId11"/>
    <p:sldId id="430" r:id="rId12"/>
    <p:sldId id="43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DC5C5-FE25-4550-AAFE-E312BB040B00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578A2-E661-4D09-87D4-2574582C11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71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103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10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886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11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874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12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45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2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1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15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4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13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629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30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7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0157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8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125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9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06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CCD96-02BA-8FE1-9D58-968E0F0B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4939A9-E161-A9C2-9B81-25552514D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F8D6E-ABD4-2BC4-2210-0CFA8DDC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430F1-B8BE-28A1-8E4A-06EA24A0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B1C552-D2BB-8BFB-5FE0-D0429D0C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17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DD4F6-92CF-0096-33AC-1831084E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65F8AC-C828-CA89-2C02-5DC6441CC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4DE834-FDA7-75B5-1389-AC360F3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E1AE3-46CF-2C99-834C-4D2C117F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29EAE3-DCA8-545B-A991-AC5C82B1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76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02F002-95D3-8C35-B937-83C517204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119F66-767E-D132-3D16-9CA8A77DB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B18CE-C487-298A-31C4-FDC708E3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0520F-CB3B-DE5F-76F4-9972CFF7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97A8F1-68A4-EC4D-5F6E-39D9DF77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4AA7-F9C5-820F-6C7C-4F1B2F60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1834B-CD45-8A84-8296-EC399D74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79AB59-86B9-A40B-366E-2E60EAE2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E124E-9057-2D4A-E0E3-1564363E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52EA2-F524-59E3-363C-26DE39E2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BFD70-14CF-9948-A037-18B6F9C8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34A621-C75B-4879-3B93-7241BC1A8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28C96-20F6-9840-6675-FA9B4968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7A75B3-752E-A960-B417-A326CD9F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58123-541F-E321-40BE-20553B38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0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6EC60-44C4-A6BF-3C7A-898E5D22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7BBB19-D6FD-B772-AA0F-ED5BC1C87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9DA3D0-417B-EF72-D765-53286E24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52E8DD-F255-1718-ABF7-5756023E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238137-5B49-420E-77D7-4C5B5CF4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C3ABFC-54F6-9CB4-4972-AEDE8294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49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3398B-9684-27EF-5001-399E9425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F86272-E1D7-26AA-7A5C-C7A2571B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95AF0F-066B-9925-9B2F-BFF0D222E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A1CFD1-378A-C51F-BDB6-8A11E0B83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6D55B1-92D0-93FA-07AB-5C58E68A0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F60100-056D-7A40-FC98-A5123400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8E8D64-7102-CB87-19ED-CAD94F30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439768-FC6A-E26E-F646-81C29E8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94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EB258-D8D5-FE56-823A-2C0F33C0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098894-6712-626A-2E63-85263170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623D93-5F89-CA2C-D4B5-D4DDDC07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C2E5D-861A-1DC8-794C-6CA856D0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971722-0B50-8CAB-84A9-17681A55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26197E-3C76-6002-B25A-11C47D08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6BF33-CD27-8E81-0B14-6562CEF3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0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9157D-C7D3-C21D-BEF2-4DE3E3F8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F0168-157D-BB1D-4A29-529C812CC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1942F0-5147-D57B-4A01-0A7DC18BD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8CF48-AF50-413A-5516-FED3B19B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DA8F1E-D277-EE90-8311-5C02F3DA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2D2AFB-B216-89B3-B373-C1232DC4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4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02802-FFA0-D28A-16EE-AB0357AB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BF614D-74E1-2545-BF3D-C812ED54B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BF6941-B2E0-08F0-2B5B-286389E4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17745-4D7D-6D88-ACA5-6D4C9BA9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826E5-DEDF-C2B7-59A3-85CA077E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E961C5-22BE-D7F7-FEBA-4A3821A2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44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1E8F00-0EB8-E3FB-DD8E-13B13A57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E846C1-321E-D193-9BEE-E0777C3B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D5F35-C43E-5BAB-FA14-47B475E73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60233-2607-40C2-B2BA-B9D67A36F895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841E18-65A5-0B6E-C90E-545D1A8DB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13BBE-9B54-4F54-AFD5-54151E3D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99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34AD2F-16A2-AF41-B6F6-620B629E18C8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4338" name="Text Box 2"/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Rahmenbedingung</a:t>
              </a:r>
            </a:p>
          </p:txBody>
        </p:sp>
        <p:grpSp>
          <p:nvGrpSpPr>
            <p:cNvPr id="3" name="Gruppierung 25"/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" name="Oval 3"/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14354" name="Text Box 4"/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>
                    <a:latin typeface="Arial" charset="0"/>
                  </a:rPr>
                  <a:t>Vorgang</a:t>
                </a:r>
              </a:p>
            </p:txBody>
          </p:sp>
          <p:sp>
            <p:nvSpPr>
              <p:cNvPr id="14358" name="Line 8"/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59" name="Line 9"/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60" name="Line 10"/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4340" name="Line 11"/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29996D70-432E-8743-B999-9A279C8C2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Funktion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48B74D68-D6F5-CD4D-A205-DC9BDC690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Struktur</a:t>
              </a:r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EF40EEB8-05CF-A70E-F516-AAB43F787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70" t="4663" r="4170" b="1096"/>
          <a:stretch/>
        </p:blipFill>
        <p:spPr>
          <a:xfrm>
            <a:off x="355965" y="147856"/>
            <a:ext cx="1730007" cy="12686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572F905-E477-30E2-608F-D4CD50C8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6468958"/>
            <a:ext cx="11277600" cy="3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2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34AD2F-16A2-AF41-B6F6-620B629E18C8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4338" name="Text Box 2"/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Rahmenbedingung</a:t>
              </a:r>
            </a:p>
          </p:txBody>
        </p:sp>
        <p:grpSp>
          <p:nvGrpSpPr>
            <p:cNvPr id="3" name="Gruppierung 25"/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" name="Oval 3"/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14354" name="Text Box 4"/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>
                    <a:latin typeface="Arial" charset="0"/>
                  </a:rPr>
                  <a:t>Vorgang</a:t>
                </a:r>
              </a:p>
            </p:txBody>
          </p:sp>
          <p:sp>
            <p:nvSpPr>
              <p:cNvPr id="14358" name="Line 8"/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59" name="Line 9"/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60" name="Line 10"/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4340" name="Line 11"/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29996D70-432E-8743-B999-9A279C8C2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Funktion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48B74D68-D6F5-CD4D-A205-DC9BDC690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Struktur</a:t>
              </a: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3928537" y="4080929"/>
            <a:ext cx="142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macht / tut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166001" y="3175001"/>
            <a:ext cx="213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weil / damit / um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401001" y="3971206"/>
            <a:ext cx="126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deshalb / darum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383858" y="169333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wegen /  wenn / nur / falls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A87A06-0548-FCF2-26E7-41530F31D3A6}"/>
              </a:ext>
            </a:extLst>
          </p:cNvPr>
          <p:cNvSpPr txBox="1"/>
          <p:nvPr/>
        </p:nvSpPr>
        <p:spPr>
          <a:xfrm>
            <a:off x="561878" y="4045939"/>
            <a:ext cx="238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Welcher Vorgang erzeugt diese Struktur?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39B3825-352B-3D7B-F97A-12488B02F9B2}"/>
              </a:ext>
            </a:extLst>
          </p:cNvPr>
          <p:cNvCxnSpPr>
            <a:cxnSpLocks/>
          </p:cNvCxnSpPr>
          <p:nvPr/>
        </p:nvCxnSpPr>
        <p:spPr>
          <a:xfrm>
            <a:off x="2854047" y="4290248"/>
            <a:ext cx="80643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CE14489-CA89-6F99-8284-16608176EE38}"/>
              </a:ext>
            </a:extLst>
          </p:cNvPr>
          <p:cNvSpPr txBox="1"/>
          <p:nvPr/>
        </p:nvSpPr>
        <p:spPr>
          <a:xfrm>
            <a:off x="1746568" y="2207695"/>
            <a:ext cx="3021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Warum passiert dieser Vorgang?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F2E2A4-889A-497D-B333-4EB7F4AC8E72}"/>
              </a:ext>
            </a:extLst>
          </p:cNvPr>
          <p:cNvCxnSpPr>
            <a:cxnSpLocks/>
          </p:cNvCxnSpPr>
          <p:nvPr/>
        </p:nvCxnSpPr>
        <p:spPr>
          <a:xfrm>
            <a:off x="4715172" y="2410644"/>
            <a:ext cx="627599" cy="31408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3C15407-7C0E-0CDA-6F46-0FD930F4B851}"/>
              </a:ext>
            </a:extLst>
          </p:cNvPr>
          <p:cNvSpPr txBox="1"/>
          <p:nvPr/>
        </p:nvSpPr>
        <p:spPr>
          <a:xfrm>
            <a:off x="9596580" y="4111799"/>
            <a:ext cx="2558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Weshalb hat diese Struktur diesen Vorgang erzeugt?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9D9F83B-8340-E494-4F31-9883E5BFA227}"/>
              </a:ext>
            </a:extLst>
          </p:cNvPr>
          <p:cNvCxnSpPr>
            <a:cxnSpLocks/>
          </p:cNvCxnSpPr>
          <p:nvPr/>
        </p:nvCxnSpPr>
        <p:spPr>
          <a:xfrm flipH="1">
            <a:off x="8811493" y="4350288"/>
            <a:ext cx="79896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66E4DAE-195C-453B-397C-2DF29D7F0858}"/>
              </a:ext>
            </a:extLst>
          </p:cNvPr>
          <p:cNvSpPr txBox="1"/>
          <p:nvPr/>
        </p:nvSpPr>
        <p:spPr>
          <a:xfrm>
            <a:off x="8188039" y="2489306"/>
            <a:ext cx="3505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elche Rahmenbedingungen gestalten diesen Zusammenhang?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1CA2209-2346-472A-5628-CC1C2F64C602}"/>
              </a:ext>
            </a:extLst>
          </p:cNvPr>
          <p:cNvCxnSpPr>
            <a:cxnSpLocks/>
          </p:cNvCxnSpPr>
          <p:nvPr/>
        </p:nvCxnSpPr>
        <p:spPr>
          <a:xfrm flipH="1" flipV="1">
            <a:off x="7437945" y="2201859"/>
            <a:ext cx="662350" cy="39812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24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650CE6D-B6F6-A743-A18C-C0D8D74B3EAB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D2B50DD6-1785-DD49-8021-CD37209B2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basic</a:t>
              </a:r>
              <a:r>
                <a:rPr lang="de-DE" sz="1600" b="1" dirty="0">
                  <a:latin typeface="Arial" charset="0"/>
                </a:rPr>
                <a:t> </a:t>
              </a:r>
              <a:r>
                <a:rPr lang="de-DE" sz="1600" b="1" dirty="0" err="1">
                  <a:latin typeface="Arial" charset="0"/>
                </a:rPr>
                <a:t>condition</a:t>
              </a:r>
              <a:endParaRPr lang="de-DE" sz="1600" b="1" dirty="0">
                <a:latin typeface="Arial" charset="0"/>
              </a:endParaRPr>
            </a:p>
          </p:txBody>
        </p:sp>
        <p:grpSp>
          <p:nvGrpSpPr>
            <p:cNvPr id="18" name="Gruppierung 25">
              <a:extLst>
                <a:ext uri="{FF2B5EF4-FFF2-40B4-BE49-F238E27FC236}">
                  <a16:creationId xmlns:a16="http://schemas.microsoft.com/office/drawing/2014/main" id="{9FAD28CF-7CCB-8442-AA3F-545E93E0C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3" name="Oval 3">
                <a:extLst>
                  <a:ext uri="{FF2B5EF4-FFF2-40B4-BE49-F238E27FC236}">
                    <a16:creationId xmlns:a16="http://schemas.microsoft.com/office/drawing/2014/main" id="{8ED20796-3ED4-B54C-80CE-93E58A9F5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25" name="Text Box 4">
                <a:extLst>
                  <a:ext uri="{FF2B5EF4-FFF2-40B4-BE49-F238E27FC236}">
                    <a16:creationId xmlns:a16="http://schemas.microsoft.com/office/drawing/2014/main" id="{B66BD5BF-D1C9-B940-8C23-9D946CF47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 err="1">
                    <a:latin typeface="Arial" charset="0"/>
                  </a:rPr>
                  <a:t>action</a:t>
                </a:r>
                <a:endParaRPr lang="de-DE" sz="1600" b="1" dirty="0">
                  <a:latin typeface="Arial" charset="0"/>
                </a:endParaRPr>
              </a:p>
            </p:txBody>
          </p:sp>
          <p:sp>
            <p:nvSpPr>
              <p:cNvPr id="26" name="Line 8">
                <a:extLst>
                  <a:ext uri="{FF2B5EF4-FFF2-40B4-BE49-F238E27FC236}">
                    <a16:creationId xmlns:a16="http://schemas.microsoft.com/office/drawing/2014/main" id="{C44FE996-0631-6341-84C0-A47A8D4F1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Line 9">
                <a:extLst>
                  <a:ext uri="{FF2B5EF4-FFF2-40B4-BE49-F238E27FC236}">
                    <a16:creationId xmlns:a16="http://schemas.microsoft.com/office/drawing/2014/main" id="{4FF40397-8427-7B4E-B564-661135AC7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8303B929-E687-7B42-8113-F8E9AB5B1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C3B49950-8E00-0D4F-BBD7-9A5B7C2CE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882B47C7-FBB7-C542-BAF3-6156B7390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function</a:t>
              </a:r>
              <a:endParaRPr lang="de-DE" sz="1600" b="1" dirty="0">
                <a:latin typeface="Arial" charset="0"/>
              </a:endParaRP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A8843598-3D29-AF48-9ED4-54C3EBAAE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structure</a:t>
              </a:r>
              <a:endParaRPr lang="de-DE" sz="1600" b="1" dirty="0">
                <a:latin typeface="Arial" charset="0"/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BA419C9-0A1A-7EC2-14C0-5241B1157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70" t="4663" r="4170" b="1096"/>
          <a:stretch/>
        </p:blipFill>
        <p:spPr>
          <a:xfrm>
            <a:off x="355965" y="147856"/>
            <a:ext cx="1730007" cy="126867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BE6F01F-0C7F-D1AB-28B9-9CE1AC2D7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6348382"/>
            <a:ext cx="11277600" cy="38792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74C279F-DA36-08BD-E4C0-F0CF3161969B}"/>
              </a:ext>
            </a:extLst>
          </p:cNvPr>
          <p:cNvSpPr txBox="1"/>
          <p:nvPr/>
        </p:nvSpPr>
        <p:spPr>
          <a:xfrm>
            <a:off x="3657236" y="3900065"/>
            <a:ext cx="163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makes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does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818FD2-0DE9-13C4-2012-139DF29C459F}"/>
              </a:ext>
            </a:extLst>
          </p:cNvPr>
          <p:cNvSpPr txBox="1"/>
          <p:nvPr/>
        </p:nvSpPr>
        <p:spPr>
          <a:xfrm>
            <a:off x="4764063" y="3084568"/>
            <a:ext cx="313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because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with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it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around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A3AAE-CADB-42A0-D80D-7786463F5AE0}"/>
              </a:ext>
            </a:extLst>
          </p:cNvPr>
          <p:cNvSpPr txBox="1"/>
          <p:nvPr/>
        </p:nvSpPr>
        <p:spPr>
          <a:xfrm>
            <a:off x="7210086" y="3971206"/>
            <a:ext cx="1441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therefore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that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is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why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CEF7B3-4A3D-F77D-BBA6-457A45220F71}"/>
              </a:ext>
            </a:extLst>
          </p:cNvPr>
          <p:cNvSpPr txBox="1"/>
          <p:nvPr/>
        </p:nvSpPr>
        <p:spPr>
          <a:xfrm>
            <a:off x="6383858" y="1693330"/>
            <a:ext cx="243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because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of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if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only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09698E8-F9FC-9306-2D50-B9CE2057D7CB}"/>
              </a:ext>
            </a:extLst>
          </p:cNvPr>
          <p:cNvSpPr txBox="1"/>
          <p:nvPr/>
        </p:nvSpPr>
        <p:spPr>
          <a:xfrm>
            <a:off x="8188039" y="2489306"/>
            <a:ext cx="3505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What basic conditions shape this interrelation?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0C3CA36-CE8C-F2E2-0591-31C62164C1D3}"/>
              </a:ext>
            </a:extLst>
          </p:cNvPr>
          <p:cNvCxnSpPr>
            <a:cxnSpLocks/>
          </p:cNvCxnSpPr>
          <p:nvPr/>
        </p:nvCxnSpPr>
        <p:spPr>
          <a:xfrm flipH="1" flipV="1">
            <a:off x="7437945" y="2201859"/>
            <a:ext cx="662350" cy="39812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1901D21-FFB6-F87E-5A33-C11B9C5DDF5D}"/>
              </a:ext>
            </a:extLst>
          </p:cNvPr>
          <p:cNvSpPr txBox="1"/>
          <p:nvPr/>
        </p:nvSpPr>
        <p:spPr>
          <a:xfrm>
            <a:off x="9596580" y="3961076"/>
            <a:ext cx="2558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did this structure generate this action?</a:t>
            </a:r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3B7026-C975-5FB9-F090-9F54CB83A474}"/>
              </a:ext>
            </a:extLst>
          </p:cNvPr>
          <p:cNvCxnSpPr>
            <a:cxnSpLocks/>
          </p:cNvCxnSpPr>
          <p:nvPr/>
        </p:nvCxnSpPr>
        <p:spPr>
          <a:xfrm flipH="1">
            <a:off x="8811493" y="4199565"/>
            <a:ext cx="79896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5FBF8A5-F63B-192B-F8D5-2F92D455EFA8}"/>
              </a:ext>
            </a:extLst>
          </p:cNvPr>
          <p:cNvSpPr txBox="1"/>
          <p:nvPr/>
        </p:nvSpPr>
        <p:spPr>
          <a:xfrm>
            <a:off x="391057" y="3814826"/>
            <a:ext cx="238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What action is generated by this structure?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82E0E1C-6434-6432-148D-2B91CC09DE5F}"/>
              </a:ext>
            </a:extLst>
          </p:cNvPr>
          <p:cNvCxnSpPr>
            <a:cxnSpLocks/>
          </p:cNvCxnSpPr>
          <p:nvPr/>
        </p:nvCxnSpPr>
        <p:spPr>
          <a:xfrm>
            <a:off x="2683226" y="4059135"/>
            <a:ext cx="80643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565A608-706A-BE7A-08D5-93F3B8FD52D7}"/>
              </a:ext>
            </a:extLst>
          </p:cNvPr>
          <p:cNvSpPr txBox="1"/>
          <p:nvPr/>
        </p:nvSpPr>
        <p:spPr>
          <a:xfrm>
            <a:off x="1746568" y="2207695"/>
            <a:ext cx="3021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Why does this action happen?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FF0586A-C349-C190-FEE7-7A347DE9EF87}"/>
              </a:ext>
            </a:extLst>
          </p:cNvPr>
          <p:cNvCxnSpPr>
            <a:cxnSpLocks/>
          </p:cNvCxnSpPr>
          <p:nvPr/>
        </p:nvCxnSpPr>
        <p:spPr>
          <a:xfrm>
            <a:off x="4715172" y="2410644"/>
            <a:ext cx="627599" cy="31408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2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650CE6D-B6F6-A743-A18C-C0D8D74B3EAB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D2B50DD6-1785-DD49-8021-CD37209B2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basic</a:t>
              </a:r>
              <a:r>
                <a:rPr lang="de-DE" sz="1600" b="1" dirty="0">
                  <a:latin typeface="Arial" charset="0"/>
                </a:rPr>
                <a:t> </a:t>
              </a:r>
              <a:r>
                <a:rPr lang="de-DE" sz="1600" b="1" dirty="0" err="1">
                  <a:latin typeface="Arial" charset="0"/>
                </a:rPr>
                <a:t>condition</a:t>
              </a:r>
              <a:endParaRPr lang="de-DE" sz="1600" b="1" dirty="0">
                <a:latin typeface="Arial" charset="0"/>
              </a:endParaRPr>
            </a:p>
          </p:txBody>
        </p:sp>
        <p:grpSp>
          <p:nvGrpSpPr>
            <p:cNvPr id="18" name="Gruppierung 25">
              <a:extLst>
                <a:ext uri="{FF2B5EF4-FFF2-40B4-BE49-F238E27FC236}">
                  <a16:creationId xmlns:a16="http://schemas.microsoft.com/office/drawing/2014/main" id="{9FAD28CF-7CCB-8442-AA3F-545E93E0C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3" name="Oval 3">
                <a:extLst>
                  <a:ext uri="{FF2B5EF4-FFF2-40B4-BE49-F238E27FC236}">
                    <a16:creationId xmlns:a16="http://schemas.microsoft.com/office/drawing/2014/main" id="{8ED20796-3ED4-B54C-80CE-93E58A9F5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25" name="Text Box 4">
                <a:extLst>
                  <a:ext uri="{FF2B5EF4-FFF2-40B4-BE49-F238E27FC236}">
                    <a16:creationId xmlns:a16="http://schemas.microsoft.com/office/drawing/2014/main" id="{B66BD5BF-D1C9-B940-8C23-9D946CF47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 err="1">
                    <a:latin typeface="Arial" charset="0"/>
                  </a:rPr>
                  <a:t>action</a:t>
                </a:r>
                <a:endParaRPr lang="de-DE" sz="1600" b="1" dirty="0">
                  <a:latin typeface="Arial" charset="0"/>
                </a:endParaRPr>
              </a:p>
            </p:txBody>
          </p:sp>
          <p:sp>
            <p:nvSpPr>
              <p:cNvPr id="26" name="Line 8">
                <a:extLst>
                  <a:ext uri="{FF2B5EF4-FFF2-40B4-BE49-F238E27FC236}">
                    <a16:creationId xmlns:a16="http://schemas.microsoft.com/office/drawing/2014/main" id="{C44FE996-0631-6341-84C0-A47A8D4F1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Line 9">
                <a:extLst>
                  <a:ext uri="{FF2B5EF4-FFF2-40B4-BE49-F238E27FC236}">
                    <a16:creationId xmlns:a16="http://schemas.microsoft.com/office/drawing/2014/main" id="{4FF40397-8427-7B4E-B564-661135AC7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8303B929-E687-7B42-8113-F8E9AB5B1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C3B49950-8E00-0D4F-BBD7-9A5B7C2CE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882B47C7-FBB7-C542-BAF3-6156B7390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function</a:t>
              </a:r>
              <a:endParaRPr lang="de-DE" sz="1600" b="1" dirty="0">
                <a:latin typeface="Arial" charset="0"/>
              </a:endParaRP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A8843598-3D29-AF48-9ED4-54C3EBAAE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structure</a:t>
              </a:r>
              <a:endParaRPr lang="de-DE" sz="1600" b="1" dirty="0">
                <a:latin typeface="Arial" charset="0"/>
              </a:endParaRP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774C279F-DA36-08BD-E4C0-F0CF3161969B}"/>
              </a:ext>
            </a:extLst>
          </p:cNvPr>
          <p:cNvSpPr txBox="1"/>
          <p:nvPr/>
        </p:nvSpPr>
        <p:spPr>
          <a:xfrm>
            <a:off x="3657236" y="3900065"/>
            <a:ext cx="163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makes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does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818FD2-0DE9-13C4-2012-139DF29C459F}"/>
              </a:ext>
            </a:extLst>
          </p:cNvPr>
          <p:cNvSpPr txBox="1"/>
          <p:nvPr/>
        </p:nvSpPr>
        <p:spPr>
          <a:xfrm>
            <a:off x="4764063" y="3084568"/>
            <a:ext cx="313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because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with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it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around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A3AAE-CADB-42A0-D80D-7786463F5AE0}"/>
              </a:ext>
            </a:extLst>
          </p:cNvPr>
          <p:cNvSpPr txBox="1"/>
          <p:nvPr/>
        </p:nvSpPr>
        <p:spPr>
          <a:xfrm>
            <a:off x="7210086" y="3971206"/>
            <a:ext cx="1441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therefore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that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is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why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CEF7B3-4A3D-F77D-BBA6-457A45220F71}"/>
              </a:ext>
            </a:extLst>
          </p:cNvPr>
          <p:cNvSpPr txBox="1"/>
          <p:nvPr/>
        </p:nvSpPr>
        <p:spPr>
          <a:xfrm>
            <a:off x="6383858" y="1693330"/>
            <a:ext cx="243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because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of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if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only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09698E8-F9FC-9306-2D50-B9CE2057D7CB}"/>
              </a:ext>
            </a:extLst>
          </p:cNvPr>
          <p:cNvSpPr txBox="1"/>
          <p:nvPr/>
        </p:nvSpPr>
        <p:spPr>
          <a:xfrm>
            <a:off x="8188039" y="2489306"/>
            <a:ext cx="3505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What basic conditions shape this interrelation?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0C3CA36-CE8C-F2E2-0591-31C62164C1D3}"/>
              </a:ext>
            </a:extLst>
          </p:cNvPr>
          <p:cNvCxnSpPr>
            <a:cxnSpLocks/>
          </p:cNvCxnSpPr>
          <p:nvPr/>
        </p:nvCxnSpPr>
        <p:spPr>
          <a:xfrm flipH="1" flipV="1">
            <a:off x="7437945" y="2201859"/>
            <a:ext cx="662350" cy="39812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1901D21-FFB6-F87E-5A33-C11B9C5DDF5D}"/>
              </a:ext>
            </a:extLst>
          </p:cNvPr>
          <p:cNvSpPr txBox="1"/>
          <p:nvPr/>
        </p:nvSpPr>
        <p:spPr>
          <a:xfrm>
            <a:off x="9596580" y="3961076"/>
            <a:ext cx="2558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did this structure generate this action?</a:t>
            </a:r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3B7026-C975-5FB9-F090-9F54CB83A474}"/>
              </a:ext>
            </a:extLst>
          </p:cNvPr>
          <p:cNvCxnSpPr>
            <a:cxnSpLocks/>
          </p:cNvCxnSpPr>
          <p:nvPr/>
        </p:nvCxnSpPr>
        <p:spPr>
          <a:xfrm flipH="1">
            <a:off x="8811493" y="4199565"/>
            <a:ext cx="79896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5FBF8A5-F63B-192B-F8D5-2F92D455EFA8}"/>
              </a:ext>
            </a:extLst>
          </p:cNvPr>
          <p:cNvSpPr txBox="1"/>
          <p:nvPr/>
        </p:nvSpPr>
        <p:spPr>
          <a:xfrm>
            <a:off x="391057" y="3814826"/>
            <a:ext cx="238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What action is generated by this structure?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82E0E1C-6434-6432-148D-2B91CC09DE5F}"/>
              </a:ext>
            </a:extLst>
          </p:cNvPr>
          <p:cNvCxnSpPr>
            <a:cxnSpLocks/>
          </p:cNvCxnSpPr>
          <p:nvPr/>
        </p:nvCxnSpPr>
        <p:spPr>
          <a:xfrm>
            <a:off x="2683226" y="4059135"/>
            <a:ext cx="80643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565A608-706A-BE7A-08D5-93F3B8FD52D7}"/>
              </a:ext>
            </a:extLst>
          </p:cNvPr>
          <p:cNvSpPr txBox="1"/>
          <p:nvPr/>
        </p:nvSpPr>
        <p:spPr>
          <a:xfrm>
            <a:off x="1746568" y="2207695"/>
            <a:ext cx="3021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Why does this action happen?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FF0586A-C349-C190-FEE7-7A347DE9EF87}"/>
              </a:ext>
            </a:extLst>
          </p:cNvPr>
          <p:cNvCxnSpPr>
            <a:cxnSpLocks/>
          </p:cNvCxnSpPr>
          <p:nvPr/>
        </p:nvCxnSpPr>
        <p:spPr>
          <a:xfrm>
            <a:off x="4715172" y="2410644"/>
            <a:ext cx="627599" cy="31408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0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34AD2F-16A2-AF41-B6F6-620B629E18C8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4338" name="Text Box 2"/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Rahmenbedingung</a:t>
              </a:r>
            </a:p>
          </p:txBody>
        </p:sp>
        <p:grpSp>
          <p:nvGrpSpPr>
            <p:cNvPr id="3" name="Gruppierung 25"/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" name="Oval 3"/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14354" name="Text Box 4"/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>
                    <a:latin typeface="Arial" charset="0"/>
                  </a:rPr>
                  <a:t>Vorgang</a:t>
                </a:r>
              </a:p>
            </p:txBody>
          </p:sp>
          <p:sp>
            <p:nvSpPr>
              <p:cNvPr id="14358" name="Line 8"/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59" name="Line 9"/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60" name="Line 10"/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4340" name="Line 11"/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29996D70-432E-8743-B999-9A279C8C2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Funktion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48B74D68-D6F5-CD4D-A205-DC9BDC690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Struktur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95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650CE6D-B6F6-A743-A18C-C0D8D74B3EAB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D2B50DD6-1785-DD49-8021-CD37209B2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basic</a:t>
              </a:r>
              <a:r>
                <a:rPr lang="de-DE" sz="1600" b="1" dirty="0">
                  <a:latin typeface="Arial" charset="0"/>
                </a:rPr>
                <a:t> </a:t>
              </a:r>
              <a:r>
                <a:rPr lang="de-DE" sz="1600" b="1" dirty="0" err="1">
                  <a:latin typeface="Arial" charset="0"/>
                </a:rPr>
                <a:t>condition</a:t>
              </a:r>
              <a:endParaRPr lang="de-DE" sz="1600" b="1" dirty="0">
                <a:latin typeface="Arial" charset="0"/>
              </a:endParaRPr>
            </a:p>
          </p:txBody>
        </p:sp>
        <p:grpSp>
          <p:nvGrpSpPr>
            <p:cNvPr id="18" name="Gruppierung 25">
              <a:extLst>
                <a:ext uri="{FF2B5EF4-FFF2-40B4-BE49-F238E27FC236}">
                  <a16:creationId xmlns:a16="http://schemas.microsoft.com/office/drawing/2014/main" id="{9FAD28CF-7CCB-8442-AA3F-545E93E0C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3" name="Oval 3">
                <a:extLst>
                  <a:ext uri="{FF2B5EF4-FFF2-40B4-BE49-F238E27FC236}">
                    <a16:creationId xmlns:a16="http://schemas.microsoft.com/office/drawing/2014/main" id="{8ED20796-3ED4-B54C-80CE-93E58A9F5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25" name="Text Box 4">
                <a:extLst>
                  <a:ext uri="{FF2B5EF4-FFF2-40B4-BE49-F238E27FC236}">
                    <a16:creationId xmlns:a16="http://schemas.microsoft.com/office/drawing/2014/main" id="{B66BD5BF-D1C9-B940-8C23-9D946CF47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 err="1">
                    <a:latin typeface="Arial" charset="0"/>
                  </a:rPr>
                  <a:t>action</a:t>
                </a:r>
                <a:endParaRPr lang="de-DE" sz="1600" b="1" dirty="0">
                  <a:latin typeface="Arial" charset="0"/>
                </a:endParaRPr>
              </a:p>
            </p:txBody>
          </p:sp>
          <p:sp>
            <p:nvSpPr>
              <p:cNvPr id="26" name="Line 8">
                <a:extLst>
                  <a:ext uri="{FF2B5EF4-FFF2-40B4-BE49-F238E27FC236}">
                    <a16:creationId xmlns:a16="http://schemas.microsoft.com/office/drawing/2014/main" id="{C44FE996-0631-6341-84C0-A47A8D4F1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Line 9">
                <a:extLst>
                  <a:ext uri="{FF2B5EF4-FFF2-40B4-BE49-F238E27FC236}">
                    <a16:creationId xmlns:a16="http://schemas.microsoft.com/office/drawing/2014/main" id="{4FF40397-8427-7B4E-B564-661135AC7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8303B929-E687-7B42-8113-F8E9AB5B1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C3B49950-8E00-0D4F-BBD7-9A5B7C2CE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882B47C7-FBB7-C542-BAF3-6156B7390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function</a:t>
              </a:r>
              <a:endParaRPr lang="de-DE" sz="1600" b="1" dirty="0">
                <a:latin typeface="Arial" charset="0"/>
              </a:endParaRP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A8843598-3D29-AF48-9ED4-54C3EBAAE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structure</a:t>
              </a:r>
              <a:endParaRPr lang="de-DE" sz="1600" b="1" dirty="0">
                <a:latin typeface="Arial" charset="0"/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BA419C9-0A1A-7EC2-14C0-5241B1157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70" t="4663" r="4170" b="1096"/>
          <a:stretch/>
        </p:blipFill>
        <p:spPr>
          <a:xfrm>
            <a:off x="355965" y="147856"/>
            <a:ext cx="1730007" cy="126867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BE6F01F-0C7F-D1AB-28B9-9CE1AC2D7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6348382"/>
            <a:ext cx="11277600" cy="3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7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650CE6D-B6F6-A743-A18C-C0D8D74B3EAB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D2B50DD6-1785-DD49-8021-CD37209B2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basic</a:t>
              </a:r>
              <a:r>
                <a:rPr lang="de-DE" sz="1600" b="1" dirty="0">
                  <a:latin typeface="Arial" charset="0"/>
                </a:rPr>
                <a:t> </a:t>
              </a:r>
              <a:r>
                <a:rPr lang="de-DE" sz="1600" b="1" dirty="0" err="1">
                  <a:latin typeface="Arial" charset="0"/>
                </a:rPr>
                <a:t>condition</a:t>
              </a:r>
              <a:endParaRPr lang="de-DE" sz="1600" b="1" dirty="0">
                <a:latin typeface="Arial" charset="0"/>
              </a:endParaRPr>
            </a:p>
          </p:txBody>
        </p:sp>
        <p:grpSp>
          <p:nvGrpSpPr>
            <p:cNvPr id="18" name="Gruppierung 25">
              <a:extLst>
                <a:ext uri="{FF2B5EF4-FFF2-40B4-BE49-F238E27FC236}">
                  <a16:creationId xmlns:a16="http://schemas.microsoft.com/office/drawing/2014/main" id="{9FAD28CF-7CCB-8442-AA3F-545E93E0C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3" name="Oval 3">
                <a:extLst>
                  <a:ext uri="{FF2B5EF4-FFF2-40B4-BE49-F238E27FC236}">
                    <a16:creationId xmlns:a16="http://schemas.microsoft.com/office/drawing/2014/main" id="{8ED20796-3ED4-B54C-80CE-93E58A9F5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25" name="Text Box 4">
                <a:extLst>
                  <a:ext uri="{FF2B5EF4-FFF2-40B4-BE49-F238E27FC236}">
                    <a16:creationId xmlns:a16="http://schemas.microsoft.com/office/drawing/2014/main" id="{B66BD5BF-D1C9-B940-8C23-9D946CF47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 err="1">
                    <a:latin typeface="Arial" charset="0"/>
                  </a:rPr>
                  <a:t>action</a:t>
                </a:r>
                <a:endParaRPr lang="de-DE" sz="1600" b="1" dirty="0">
                  <a:latin typeface="Arial" charset="0"/>
                </a:endParaRPr>
              </a:p>
            </p:txBody>
          </p:sp>
          <p:sp>
            <p:nvSpPr>
              <p:cNvPr id="26" name="Line 8">
                <a:extLst>
                  <a:ext uri="{FF2B5EF4-FFF2-40B4-BE49-F238E27FC236}">
                    <a16:creationId xmlns:a16="http://schemas.microsoft.com/office/drawing/2014/main" id="{C44FE996-0631-6341-84C0-A47A8D4F1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Line 9">
                <a:extLst>
                  <a:ext uri="{FF2B5EF4-FFF2-40B4-BE49-F238E27FC236}">
                    <a16:creationId xmlns:a16="http://schemas.microsoft.com/office/drawing/2014/main" id="{4FF40397-8427-7B4E-B564-661135AC7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8303B929-E687-7B42-8113-F8E9AB5B1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C3B49950-8E00-0D4F-BBD7-9A5B7C2CE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882B47C7-FBB7-C542-BAF3-6156B7390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function</a:t>
              </a:r>
              <a:endParaRPr lang="de-DE" sz="1600" b="1" dirty="0">
                <a:latin typeface="Arial" charset="0"/>
              </a:endParaRP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A8843598-3D29-AF48-9ED4-54C3EBAAE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structure</a:t>
              </a:r>
              <a:endParaRPr lang="de-DE" sz="1600" b="1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73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34AD2F-16A2-AF41-B6F6-620B629E18C8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4338" name="Text Box 2"/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Rahmenbedingung</a:t>
              </a:r>
            </a:p>
          </p:txBody>
        </p:sp>
        <p:grpSp>
          <p:nvGrpSpPr>
            <p:cNvPr id="3" name="Gruppierung 25"/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" name="Oval 3"/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14354" name="Text Box 4"/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>
                    <a:latin typeface="Arial" charset="0"/>
                  </a:rPr>
                  <a:t>Vorgang</a:t>
                </a:r>
              </a:p>
            </p:txBody>
          </p:sp>
          <p:sp>
            <p:nvSpPr>
              <p:cNvPr id="14358" name="Line 8"/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59" name="Line 9"/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60" name="Line 10"/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4340" name="Line 11"/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29996D70-432E-8743-B999-9A279C8C2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Funktion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48B74D68-D6F5-CD4D-A205-DC9BDC690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Struktur</a:t>
              </a: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3928537" y="4080929"/>
            <a:ext cx="142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macht / tut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166001" y="3175001"/>
            <a:ext cx="213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weil / damit / um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401001" y="3971206"/>
            <a:ext cx="126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deshalb / darum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383858" y="169333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wegen /  wenn / nur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F40EEB8-05CF-A70E-F516-AAB43F787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70" t="4663" r="4170" b="1096"/>
          <a:stretch/>
        </p:blipFill>
        <p:spPr>
          <a:xfrm>
            <a:off x="355965" y="147856"/>
            <a:ext cx="1730007" cy="12686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572F905-E477-30E2-608F-D4CD50C8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6468958"/>
            <a:ext cx="11277600" cy="3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4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34AD2F-16A2-AF41-B6F6-620B629E18C8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4338" name="Text Box 2"/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Rahmenbedingung</a:t>
              </a:r>
            </a:p>
          </p:txBody>
        </p:sp>
        <p:grpSp>
          <p:nvGrpSpPr>
            <p:cNvPr id="3" name="Gruppierung 25"/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" name="Oval 3"/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14354" name="Text Box 4"/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>
                    <a:latin typeface="Arial" charset="0"/>
                  </a:rPr>
                  <a:t>Vorgang</a:t>
                </a:r>
              </a:p>
            </p:txBody>
          </p:sp>
          <p:sp>
            <p:nvSpPr>
              <p:cNvPr id="14358" name="Line 8"/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59" name="Line 9"/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60" name="Line 10"/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4340" name="Line 11"/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29996D70-432E-8743-B999-9A279C8C2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Funktion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48B74D68-D6F5-CD4D-A205-DC9BDC690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Struktur</a:t>
              </a: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3928537" y="4080929"/>
            <a:ext cx="142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macht / tut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166001" y="3175001"/>
            <a:ext cx="213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weil / damit / um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401001" y="3971206"/>
            <a:ext cx="126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deshalb / darum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383858" y="1693330"/>
            <a:ext cx="253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wegen /  wenn / nur</a:t>
            </a:r>
          </a:p>
        </p:txBody>
      </p:sp>
    </p:spTree>
    <p:extLst>
      <p:ext uri="{BB962C8B-B14F-4D97-AF65-F5344CB8AC3E}">
        <p14:creationId xmlns:p14="http://schemas.microsoft.com/office/powerpoint/2010/main" val="315710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650CE6D-B6F6-A743-A18C-C0D8D74B3EAB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D2B50DD6-1785-DD49-8021-CD37209B2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basic</a:t>
              </a:r>
              <a:r>
                <a:rPr lang="de-DE" sz="1600" b="1" dirty="0">
                  <a:latin typeface="Arial" charset="0"/>
                </a:rPr>
                <a:t> </a:t>
              </a:r>
              <a:r>
                <a:rPr lang="de-DE" sz="1600" b="1" dirty="0" err="1">
                  <a:latin typeface="Arial" charset="0"/>
                </a:rPr>
                <a:t>condition</a:t>
              </a:r>
              <a:endParaRPr lang="de-DE" sz="1600" b="1" dirty="0">
                <a:latin typeface="Arial" charset="0"/>
              </a:endParaRPr>
            </a:p>
          </p:txBody>
        </p:sp>
        <p:grpSp>
          <p:nvGrpSpPr>
            <p:cNvPr id="18" name="Gruppierung 25">
              <a:extLst>
                <a:ext uri="{FF2B5EF4-FFF2-40B4-BE49-F238E27FC236}">
                  <a16:creationId xmlns:a16="http://schemas.microsoft.com/office/drawing/2014/main" id="{9FAD28CF-7CCB-8442-AA3F-545E93E0C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3" name="Oval 3">
                <a:extLst>
                  <a:ext uri="{FF2B5EF4-FFF2-40B4-BE49-F238E27FC236}">
                    <a16:creationId xmlns:a16="http://schemas.microsoft.com/office/drawing/2014/main" id="{8ED20796-3ED4-B54C-80CE-93E58A9F5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25" name="Text Box 4">
                <a:extLst>
                  <a:ext uri="{FF2B5EF4-FFF2-40B4-BE49-F238E27FC236}">
                    <a16:creationId xmlns:a16="http://schemas.microsoft.com/office/drawing/2014/main" id="{B66BD5BF-D1C9-B940-8C23-9D946CF47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 err="1">
                    <a:latin typeface="Arial" charset="0"/>
                  </a:rPr>
                  <a:t>action</a:t>
                </a:r>
                <a:endParaRPr lang="de-DE" sz="1600" b="1" dirty="0">
                  <a:latin typeface="Arial" charset="0"/>
                </a:endParaRPr>
              </a:p>
            </p:txBody>
          </p:sp>
          <p:sp>
            <p:nvSpPr>
              <p:cNvPr id="26" name="Line 8">
                <a:extLst>
                  <a:ext uri="{FF2B5EF4-FFF2-40B4-BE49-F238E27FC236}">
                    <a16:creationId xmlns:a16="http://schemas.microsoft.com/office/drawing/2014/main" id="{C44FE996-0631-6341-84C0-A47A8D4F1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Line 9">
                <a:extLst>
                  <a:ext uri="{FF2B5EF4-FFF2-40B4-BE49-F238E27FC236}">
                    <a16:creationId xmlns:a16="http://schemas.microsoft.com/office/drawing/2014/main" id="{4FF40397-8427-7B4E-B564-661135AC7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8303B929-E687-7B42-8113-F8E9AB5B1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C3B49950-8E00-0D4F-BBD7-9A5B7C2CE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882B47C7-FBB7-C542-BAF3-6156B7390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function</a:t>
              </a:r>
              <a:endParaRPr lang="de-DE" sz="1600" b="1" dirty="0">
                <a:latin typeface="Arial" charset="0"/>
              </a:endParaRP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A8843598-3D29-AF48-9ED4-54C3EBAAE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structure</a:t>
              </a:r>
              <a:endParaRPr lang="de-DE" sz="1600" b="1" dirty="0">
                <a:latin typeface="Arial" charset="0"/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BA419C9-0A1A-7EC2-14C0-5241B1157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70" t="4663" r="4170" b="1096"/>
          <a:stretch/>
        </p:blipFill>
        <p:spPr>
          <a:xfrm>
            <a:off x="355965" y="147856"/>
            <a:ext cx="1730007" cy="126867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BE6F01F-0C7F-D1AB-28B9-9CE1AC2D7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6348382"/>
            <a:ext cx="11277600" cy="38792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74C279F-DA36-08BD-E4C0-F0CF3161969B}"/>
              </a:ext>
            </a:extLst>
          </p:cNvPr>
          <p:cNvSpPr txBox="1"/>
          <p:nvPr/>
        </p:nvSpPr>
        <p:spPr>
          <a:xfrm>
            <a:off x="3657236" y="3900065"/>
            <a:ext cx="163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makes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does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818FD2-0DE9-13C4-2012-139DF29C459F}"/>
              </a:ext>
            </a:extLst>
          </p:cNvPr>
          <p:cNvSpPr txBox="1"/>
          <p:nvPr/>
        </p:nvSpPr>
        <p:spPr>
          <a:xfrm>
            <a:off x="4764063" y="3084568"/>
            <a:ext cx="313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because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with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it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around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A3AAE-CADB-42A0-D80D-7786463F5AE0}"/>
              </a:ext>
            </a:extLst>
          </p:cNvPr>
          <p:cNvSpPr txBox="1"/>
          <p:nvPr/>
        </p:nvSpPr>
        <p:spPr>
          <a:xfrm>
            <a:off x="7210086" y="3971206"/>
            <a:ext cx="1441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therefore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that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is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why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CEF7B3-4A3D-F77D-BBA6-457A45220F71}"/>
              </a:ext>
            </a:extLst>
          </p:cNvPr>
          <p:cNvSpPr txBox="1"/>
          <p:nvPr/>
        </p:nvSpPr>
        <p:spPr>
          <a:xfrm>
            <a:off x="6383858" y="1693330"/>
            <a:ext cx="243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because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of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if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only</a:t>
            </a:r>
            <a:endParaRPr lang="de-DE" sz="2000" b="1" dirty="0">
              <a:solidFill>
                <a:srgbClr val="EB87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7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650CE6D-B6F6-A743-A18C-C0D8D74B3EAB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D2B50DD6-1785-DD49-8021-CD37209B2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basic</a:t>
              </a:r>
              <a:r>
                <a:rPr lang="de-DE" sz="1600" b="1" dirty="0">
                  <a:latin typeface="Arial" charset="0"/>
                </a:rPr>
                <a:t> </a:t>
              </a:r>
              <a:r>
                <a:rPr lang="de-DE" sz="1600" b="1" dirty="0" err="1">
                  <a:latin typeface="Arial" charset="0"/>
                </a:rPr>
                <a:t>condition</a:t>
              </a:r>
              <a:endParaRPr lang="de-DE" sz="1600" b="1" dirty="0">
                <a:latin typeface="Arial" charset="0"/>
              </a:endParaRPr>
            </a:p>
          </p:txBody>
        </p:sp>
        <p:grpSp>
          <p:nvGrpSpPr>
            <p:cNvPr id="18" name="Gruppierung 25">
              <a:extLst>
                <a:ext uri="{FF2B5EF4-FFF2-40B4-BE49-F238E27FC236}">
                  <a16:creationId xmlns:a16="http://schemas.microsoft.com/office/drawing/2014/main" id="{9FAD28CF-7CCB-8442-AA3F-545E93E0C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3" name="Oval 3">
                <a:extLst>
                  <a:ext uri="{FF2B5EF4-FFF2-40B4-BE49-F238E27FC236}">
                    <a16:creationId xmlns:a16="http://schemas.microsoft.com/office/drawing/2014/main" id="{8ED20796-3ED4-B54C-80CE-93E58A9F5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25" name="Text Box 4">
                <a:extLst>
                  <a:ext uri="{FF2B5EF4-FFF2-40B4-BE49-F238E27FC236}">
                    <a16:creationId xmlns:a16="http://schemas.microsoft.com/office/drawing/2014/main" id="{B66BD5BF-D1C9-B940-8C23-9D946CF47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 err="1">
                    <a:latin typeface="Arial" charset="0"/>
                  </a:rPr>
                  <a:t>action</a:t>
                </a:r>
                <a:endParaRPr lang="de-DE" sz="1600" b="1" dirty="0">
                  <a:latin typeface="Arial" charset="0"/>
                </a:endParaRPr>
              </a:p>
            </p:txBody>
          </p:sp>
          <p:sp>
            <p:nvSpPr>
              <p:cNvPr id="26" name="Line 8">
                <a:extLst>
                  <a:ext uri="{FF2B5EF4-FFF2-40B4-BE49-F238E27FC236}">
                    <a16:creationId xmlns:a16="http://schemas.microsoft.com/office/drawing/2014/main" id="{C44FE996-0631-6341-84C0-A47A8D4F1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Line 9">
                <a:extLst>
                  <a:ext uri="{FF2B5EF4-FFF2-40B4-BE49-F238E27FC236}">
                    <a16:creationId xmlns:a16="http://schemas.microsoft.com/office/drawing/2014/main" id="{4FF40397-8427-7B4E-B564-661135AC7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8303B929-E687-7B42-8113-F8E9AB5B1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C3B49950-8E00-0D4F-BBD7-9A5B7C2CE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882B47C7-FBB7-C542-BAF3-6156B7390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function</a:t>
              </a:r>
              <a:endParaRPr lang="de-DE" sz="1600" b="1" dirty="0">
                <a:latin typeface="Arial" charset="0"/>
              </a:endParaRP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A8843598-3D29-AF48-9ED4-54C3EBAAE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structure</a:t>
              </a:r>
              <a:endParaRPr lang="de-DE" sz="1600" b="1" dirty="0">
                <a:latin typeface="Arial" charset="0"/>
              </a:endParaRP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774C279F-DA36-08BD-E4C0-F0CF3161969B}"/>
              </a:ext>
            </a:extLst>
          </p:cNvPr>
          <p:cNvSpPr txBox="1"/>
          <p:nvPr/>
        </p:nvSpPr>
        <p:spPr>
          <a:xfrm>
            <a:off x="3657236" y="3900065"/>
            <a:ext cx="163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makes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does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818FD2-0DE9-13C4-2012-139DF29C459F}"/>
              </a:ext>
            </a:extLst>
          </p:cNvPr>
          <p:cNvSpPr txBox="1"/>
          <p:nvPr/>
        </p:nvSpPr>
        <p:spPr>
          <a:xfrm>
            <a:off x="4764063" y="3084568"/>
            <a:ext cx="313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because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with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it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around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A3AAE-CADB-42A0-D80D-7786463F5AE0}"/>
              </a:ext>
            </a:extLst>
          </p:cNvPr>
          <p:cNvSpPr txBox="1"/>
          <p:nvPr/>
        </p:nvSpPr>
        <p:spPr>
          <a:xfrm>
            <a:off x="7210086" y="3971206"/>
            <a:ext cx="1441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therefore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that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is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why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CEF7B3-4A3D-F77D-BBA6-457A45220F71}"/>
              </a:ext>
            </a:extLst>
          </p:cNvPr>
          <p:cNvSpPr txBox="1"/>
          <p:nvPr/>
        </p:nvSpPr>
        <p:spPr>
          <a:xfrm>
            <a:off x="6383858" y="1693330"/>
            <a:ext cx="243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because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of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if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only</a:t>
            </a:r>
            <a:endParaRPr lang="de-DE" sz="2000" b="1" dirty="0">
              <a:solidFill>
                <a:srgbClr val="EB87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8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34AD2F-16A2-AF41-B6F6-620B629E18C8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4338" name="Text Box 2"/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Rahmenbedingung</a:t>
              </a:r>
            </a:p>
          </p:txBody>
        </p:sp>
        <p:grpSp>
          <p:nvGrpSpPr>
            <p:cNvPr id="3" name="Gruppierung 25"/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" name="Oval 3"/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14354" name="Text Box 4"/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>
                    <a:latin typeface="Arial" charset="0"/>
                  </a:rPr>
                  <a:t>Vorgang</a:t>
                </a:r>
              </a:p>
            </p:txBody>
          </p:sp>
          <p:sp>
            <p:nvSpPr>
              <p:cNvPr id="14358" name="Line 8"/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59" name="Line 9"/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60" name="Line 10"/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4340" name="Line 11"/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29996D70-432E-8743-B999-9A279C8C2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Funktion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48B74D68-D6F5-CD4D-A205-DC9BDC690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Struktur</a:t>
              </a: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561878" y="4045939"/>
            <a:ext cx="238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Welcher Vorgang erzeugt diese Struktur?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166001" y="3175001"/>
            <a:ext cx="213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weil / damit / um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401001" y="3971206"/>
            <a:ext cx="126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deshalb / darum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383858" y="169333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wegen /  wenn / nur / falls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F40EEB8-05CF-A70E-F516-AAB43F787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70" t="4663" r="4170" b="1096"/>
          <a:stretch/>
        </p:blipFill>
        <p:spPr>
          <a:xfrm>
            <a:off x="355965" y="147856"/>
            <a:ext cx="1730007" cy="12686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572F905-E477-30E2-608F-D4CD50C8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6468958"/>
            <a:ext cx="11277600" cy="387920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29727E7-F239-BB5A-E545-F98A7B16DE10}"/>
              </a:ext>
            </a:extLst>
          </p:cNvPr>
          <p:cNvCxnSpPr>
            <a:cxnSpLocks/>
          </p:cNvCxnSpPr>
          <p:nvPr/>
        </p:nvCxnSpPr>
        <p:spPr>
          <a:xfrm>
            <a:off x="2854047" y="4290248"/>
            <a:ext cx="80643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DE7D0C0-6F85-2AA7-1B9F-E80324C5A19A}"/>
              </a:ext>
            </a:extLst>
          </p:cNvPr>
          <p:cNvSpPr txBox="1"/>
          <p:nvPr/>
        </p:nvSpPr>
        <p:spPr>
          <a:xfrm>
            <a:off x="3928537" y="4080929"/>
            <a:ext cx="142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macht / tut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A5A4197-BFA7-7A12-4DD6-B4D11905D2BE}"/>
              </a:ext>
            </a:extLst>
          </p:cNvPr>
          <p:cNvSpPr txBox="1"/>
          <p:nvPr/>
        </p:nvSpPr>
        <p:spPr>
          <a:xfrm>
            <a:off x="1746568" y="2207695"/>
            <a:ext cx="3021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Warum passiert dieser Vorgang?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F6FB848-3B93-C05E-4CC2-B6E0C21E6594}"/>
              </a:ext>
            </a:extLst>
          </p:cNvPr>
          <p:cNvCxnSpPr>
            <a:cxnSpLocks/>
          </p:cNvCxnSpPr>
          <p:nvPr/>
        </p:nvCxnSpPr>
        <p:spPr>
          <a:xfrm>
            <a:off x="4715172" y="2410644"/>
            <a:ext cx="627599" cy="31408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E980D58-0836-7803-B964-E5100CA3CB37}"/>
              </a:ext>
            </a:extLst>
          </p:cNvPr>
          <p:cNvSpPr txBox="1"/>
          <p:nvPr/>
        </p:nvSpPr>
        <p:spPr>
          <a:xfrm>
            <a:off x="9596580" y="4111799"/>
            <a:ext cx="2558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Weshalb hat diese Struktur diesen Vorgang erzeugt?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6808589-8D07-C06F-A995-588735F157A4}"/>
              </a:ext>
            </a:extLst>
          </p:cNvPr>
          <p:cNvCxnSpPr>
            <a:cxnSpLocks/>
          </p:cNvCxnSpPr>
          <p:nvPr/>
        </p:nvCxnSpPr>
        <p:spPr>
          <a:xfrm flipH="1">
            <a:off x="8811493" y="4350288"/>
            <a:ext cx="79896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274CF9-FF4E-B8C7-4CCA-5A8A00B84FDE}"/>
              </a:ext>
            </a:extLst>
          </p:cNvPr>
          <p:cNvSpPr txBox="1"/>
          <p:nvPr/>
        </p:nvSpPr>
        <p:spPr>
          <a:xfrm>
            <a:off x="8188039" y="2489306"/>
            <a:ext cx="3505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elche Rahmenbedingungen gestalten diesen Zusammenhang?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2C26B8D-FF6D-6D7B-CC45-A91093DBC7A4}"/>
              </a:ext>
            </a:extLst>
          </p:cNvPr>
          <p:cNvCxnSpPr>
            <a:cxnSpLocks/>
          </p:cNvCxnSpPr>
          <p:nvPr/>
        </p:nvCxnSpPr>
        <p:spPr>
          <a:xfrm flipH="1" flipV="1">
            <a:off x="7437945" y="2201859"/>
            <a:ext cx="662350" cy="39812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3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wnload Vorlagen  Universalschema " id="{A28F881A-D944-466F-BF95-2E3339ECFF75}" vid="{BF09A160-BCA7-4797-A36F-DC370BA6C19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</Words>
  <Application>Microsoft Office PowerPoint</Application>
  <PresentationFormat>Breitbild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Hollitzer</dc:creator>
  <cp:lastModifiedBy>Peter Hollitzer</cp:lastModifiedBy>
  <cp:revision>4</cp:revision>
  <dcterms:created xsi:type="dcterms:W3CDTF">2024-01-05T21:07:12Z</dcterms:created>
  <dcterms:modified xsi:type="dcterms:W3CDTF">2024-01-06T09:22:57Z</dcterms:modified>
</cp:coreProperties>
</file>