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43" autoAdjust="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3BF5-A849-4D20-8E2A-EF2E98899FA1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BE723-0D51-4BFE-97FA-B5616D3051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359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BE723-0D51-4BFE-97FA-B5616D30516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247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BE723-0D51-4BFE-97FA-B5616D30516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247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BE723-0D51-4BFE-97FA-B5616D30516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247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BE723-0D51-4BFE-97FA-B5616D30516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247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BE723-0D51-4BFE-97FA-B5616D30516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247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BE723-0D51-4BFE-97FA-B5616D30516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247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BE723-0D51-4BFE-97FA-B5616D30516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247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B42992A-17A4-4A91-95F8-159E412EC550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F89892A-510C-4C22-A79C-5623FDE2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60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992A-17A4-4A91-95F8-159E412EC550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892A-510C-4C22-A79C-5623FDE2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78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992A-17A4-4A91-95F8-159E412EC550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892A-510C-4C22-A79C-5623FDE2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873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992A-17A4-4A91-95F8-159E412EC550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892A-510C-4C22-A79C-5623FDE2CECB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230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992A-17A4-4A91-95F8-159E412EC550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892A-510C-4C22-A79C-5623FDE2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875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992A-17A4-4A91-95F8-159E412EC550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892A-510C-4C22-A79C-5623FDE2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20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992A-17A4-4A91-95F8-159E412EC550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892A-510C-4C22-A79C-5623FDE2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332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992A-17A4-4A91-95F8-159E412EC550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892A-510C-4C22-A79C-5623FDE2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986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992A-17A4-4A91-95F8-159E412EC550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892A-510C-4C22-A79C-5623FDE2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32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992A-17A4-4A91-95F8-159E412EC550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892A-510C-4C22-A79C-5623FDE2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4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992A-17A4-4A91-95F8-159E412EC550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892A-510C-4C22-A79C-5623FDE2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23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992A-17A4-4A91-95F8-159E412EC550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892A-510C-4C22-A79C-5623FDE2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58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992A-17A4-4A91-95F8-159E412EC550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892A-510C-4C22-A79C-5623FDE2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73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992A-17A4-4A91-95F8-159E412EC550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892A-510C-4C22-A79C-5623FDE2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11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992A-17A4-4A91-95F8-159E412EC550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892A-510C-4C22-A79C-5623FDE2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68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992A-17A4-4A91-95F8-159E412EC550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892A-510C-4C22-A79C-5623FDE2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4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992A-17A4-4A91-95F8-159E412EC550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892A-510C-4C22-A79C-5623FDE2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25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2992A-17A4-4A91-95F8-159E412EC550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9892A-510C-4C22-A79C-5623FDE2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775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E34A-8EF0-4068-9933-972991C6A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GB" sz="5400" cap="none">
                <a:latin typeface="Arial" panose="020B0604020202020204" pitchFamily="34" charset="0"/>
                <a:cs typeface="Arial" panose="020B0604020202020204" pitchFamily="34" charset="0"/>
              </a:rPr>
              <a:t>Cherry Philip v4 Build Instructions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F05AD-46B5-46B9-9306-2608E44F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r>
              <a:rPr lang="en-GB" sz="2400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thegreatgunbantoad</a:t>
            </a:r>
          </a:p>
        </p:txBody>
      </p:sp>
    </p:spTree>
    <p:extLst>
      <p:ext uri="{BB962C8B-B14F-4D97-AF65-F5344CB8AC3E}">
        <p14:creationId xmlns:p14="http://schemas.microsoft.com/office/powerpoint/2010/main" val="717326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AE7E-7697-4C38-89C4-4A5E5E727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8482"/>
          </a:xfrm>
        </p:spPr>
        <p:txBody>
          <a:bodyPr/>
          <a:lstStyle/>
          <a:p>
            <a:r>
              <a:rPr lang="en-GB" cap="none" dirty="0"/>
              <a:t>The Build: 2: Passives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B666E33-2984-42DE-A317-ADEBC6C69BC2}"/>
              </a:ext>
            </a:extLst>
          </p:cNvPr>
          <p:cNvSpPr txBox="1">
            <a:spLocks/>
          </p:cNvSpPr>
          <p:nvPr/>
        </p:nvSpPr>
        <p:spPr>
          <a:xfrm>
            <a:off x="1141413" y="1600200"/>
            <a:ext cx="5881687" cy="44577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cap="none" dirty="0"/>
              <a:t>Fit the 220k resistor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cap="none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cap="none" dirty="0"/>
              <a:t>Fit the 4k7 resistor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cap="none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cap="none" dirty="0"/>
              <a:t>Fit the BAS43 diode (take care that it is the correct way around)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cap="none" dirty="0"/>
          </a:p>
        </p:txBody>
      </p:sp>
      <p:pic>
        <p:nvPicPr>
          <p:cNvPr id="4" name="Picture 3" descr="A picture containing sitting, table, phone&#10;&#10;Description automatically generated">
            <a:extLst>
              <a:ext uri="{FF2B5EF4-FFF2-40B4-BE49-F238E27FC236}">
                <a16:creationId xmlns:a16="http://schemas.microsoft.com/office/drawing/2014/main" id="{D6FB0C9C-2E4C-49B6-98AF-70FEC7155C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3100" y="1499943"/>
            <a:ext cx="3098800" cy="385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64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AE7E-7697-4C38-89C4-4A5E5E727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8482"/>
          </a:xfrm>
        </p:spPr>
        <p:txBody>
          <a:bodyPr/>
          <a:lstStyle/>
          <a:p>
            <a:r>
              <a:rPr lang="en-GB" cap="none" dirty="0"/>
              <a:t>The Build: 3: Switch and Reset Header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B666E33-2984-42DE-A317-ADEBC6C69BC2}"/>
              </a:ext>
            </a:extLst>
          </p:cNvPr>
          <p:cNvSpPr txBox="1">
            <a:spLocks/>
          </p:cNvSpPr>
          <p:nvPr/>
        </p:nvSpPr>
        <p:spPr>
          <a:xfrm>
            <a:off x="1141413" y="1600200"/>
            <a:ext cx="4523117" cy="44577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cap="none" dirty="0"/>
              <a:t>Fit the Switch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cap="none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cap="none" dirty="0"/>
              <a:t>Fit the 2 way header left over from the accelerometer</a:t>
            </a:r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242C5388-0D04-437B-8382-8C05675959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4412" y="1928256"/>
            <a:ext cx="4381995" cy="347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00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AE7E-7697-4C38-89C4-4A5E5E727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8482"/>
          </a:xfrm>
        </p:spPr>
        <p:txBody>
          <a:bodyPr/>
          <a:lstStyle/>
          <a:p>
            <a:r>
              <a:rPr lang="en-GB" cap="none" dirty="0"/>
              <a:t>The Build: 4: LiPo Charger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B666E33-2984-42DE-A317-ADEBC6C69BC2}"/>
              </a:ext>
            </a:extLst>
          </p:cNvPr>
          <p:cNvSpPr txBox="1">
            <a:spLocks/>
          </p:cNvSpPr>
          <p:nvPr/>
        </p:nvSpPr>
        <p:spPr>
          <a:xfrm>
            <a:off x="1141413" y="1600200"/>
            <a:ext cx="4523117" cy="44577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cap="none" dirty="0"/>
              <a:t>Fit prepped LiPo charger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cap="none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cap="none" dirty="0"/>
              <a:t>Once fitted trim the pins down to prevent the shorting to the </a:t>
            </a:r>
            <a:r>
              <a:rPr lang="en-GB" cap="none" dirty="0" err="1"/>
              <a:t>Wemos</a:t>
            </a:r>
            <a:r>
              <a:rPr lang="en-GB" cap="none" dirty="0"/>
              <a:t> D1 Mini</a:t>
            </a:r>
          </a:p>
        </p:txBody>
      </p:sp>
      <p:pic>
        <p:nvPicPr>
          <p:cNvPr id="4" name="Picture 3" descr="A picture containing indoor, sitting, table, small&#10;&#10;Description automatically generated">
            <a:extLst>
              <a:ext uri="{FF2B5EF4-FFF2-40B4-BE49-F238E27FC236}">
                <a16:creationId xmlns:a16="http://schemas.microsoft.com/office/drawing/2014/main" id="{99E995D4-38C4-4B37-8047-164CB78742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6182347" y="2367828"/>
            <a:ext cx="5442857" cy="193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89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AE7E-7697-4C38-89C4-4A5E5E727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8482"/>
          </a:xfrm>
        </p:spPr>
        <p:txBody>
          <a:bodyPr/>
          <a:lstStyle/>
          <a:p>
            <a:r>
              <a:rPr lang="en-GB" cap="none" dirty="0"/>
              <a:t>The Build: 5: </a:t>
            </a:r>
            <a:r>
              <a:rPr lang="en-GB" cap="none" dirty="0" err="1"/>
              <a:t>Wemos</a:t>
            </a:r>
            <a:r>
              <a:rPr lang="en-GB" cap="none" dirty="0"/>
              <a:t> D1 Mini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B666E33-2984-42DE-A317-ADEBC6C69BC2}"/>
              </a:ext>
            </a:extLst>
          </p:cNvPr>
          <p:cNvSpPr txBox="1">
            <a:spLocks/>
          </p:cNvSpPr>
          <p:nvPr/>
        </p:nvSpPr>
        <p:spPr>
          <a:xfrm>
            <a:off x="1141413" y="1600200"/>
            <a:ext cx="6304416" cy="44577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cap="none" dirty="0"/>
              <a:t>Fit the prepped and programmed </a:t>
            </a:r>
            <a:r>
              <a:rPr lang="en-GB" cap="none" dirty="0" err="1"/>
              <a:t>Wemos</a:t>
            </a:r>
            <a:r>
              <a:rPr lang="en-GB" cap="none" dirty="0"/>
              <a:t> D1 Mini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cap="none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cap="none" dirty="0"/>
              <a:t>Don’t skip the programming before soldering it down, it USB connector gets difficult to get to</a:t>
            </a:r>
          </a:p>
        </p:txBody>
      </p:sp>
      <p:pic>
        <p:nvPicPr>
          <p:cNvPr id="4" name="Picture 3" descr="A picture containing indoor, table, sitting, clock&#10;&#10;Description automatically generated">
            <a:extLst>
              <a:ext uri="{FF2B5EF4-FFF2-40B4-BE49-F238E27FC236}">
                <a16:creationId xmlns:a16="http://schemas.microsoft.com/office/drawing/2014/main" id="{25ED85FB-FDFE-4303-A698-4D2FC6EB10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4464" y="618518"/>
            <a:ext cx="2348944" cy="592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23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AE7E-7697-4C38-89C4-4A5E5E727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8482"/>
          </a:xfrm>
        </p:spPr>
        <p:txBody>
          <a:bodyPr/>
          <a:lstStyle/>
          <a:p>
            <a:r>
              <a:rPr lang="en-GB" cap="none" dirty="0"/>
              <a:t>The Build: 5: Temperature Sensor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B666E33-2984-42DE-A317-ADEBC6C69BC2}"/>
              </a:ext>
            </a:extLst>
          </p:cNvPr>
          <p:cNvSpPr txBox="1">
            <a:spLocks/>
          </p:cNvSpPr>
          <p:nvPr/>
        </p:nvSpPr>
        <p:spPr>
          <a:xfrm>
            <a:off x="1141412" y="1600200"/>
            <a:ext cx="6565673" cy="23424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cap="none" dirty="0"/>
              <a:t>Fit the DS18B20 temp. sensor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cap="none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cap="none" dirty="0"/>
              <a:t>Before soldering cut all legs flush to the PCB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ED450C6E-09E6-4169-9CFC-971975EB0F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7085" y="1973272"/>
            <a:ext cx="3762921" cy="1874334"/>
          </a:xfrm>
          <a:prstGeom prst="rect">
            <a:avLst/>
          </a:prstGeom>
        </p:spPr>
      </p:pic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930A5271-6CB6-481F-9BAB-78D260BE20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7558" y="4145808"/>
            <a:ext cx="365957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76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AE7E-7697-4C38-89C4-4A5E5E727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8482"/>
          </a:xfrm>
        </p:spPr>
        <p:txBody>
          <a:bodyPr/>
          <a:lstStyle/>
          <a:p>
            <a:r>
              <a:rPr lang="en-GB" cap="none" dirty="0"/>
              <a:t>The Build: 6: Battery Holder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B666E33-2984-42DE-A317-ADEBC6C69BC2}"/>
              </a:ext>
            </a:extLst>
          </p:cNvPr>
          <p:cNvSpPr txBox="1">
            <a:spLocks/>
          </p:cNvSpPr>
          <p:nvPr/>
        </p:nvSpPr>
        <p:spPr>
          <a:xfrm>
            <a:off x="1141412" y="1600200"/>
            <a:ext cx="6565673" cy="23424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cap="none" dirty="0"/>
              <a:t>Ensure all the solder joints on the board under the battery holder are as flush as they can be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cap="none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cap="none" dirty="0"/>
              <a:t>Fit the prepped battery holder</a:t>
            </a:r>
          </a:p>
        </p:txBody>
      </p:sp>
      <p:pic>
        <p:nvPicPr>
          <p:cNvPr id="4" name="Picture 3" descr="A picture containing indoor, table, sitting, white&#10;&#10;Description automatically generated">
            <a:extLst>
              <a:ext uri="{FF2B5EF4-FFF2-40B4-BE49-F238E27FC236}">
                <a16:creationId xmlns:a16="http://schemas.microsoft.com/office/drawing/2014/main" id="{696ED51D-6098-4C01-A00F-8404645D60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6457" y="1397000"/>
            <a:ext cx="3194463" cy="2109143"/>
          </a:xfrm>
          <a:prstGeom prst="rect">
            <a:avLst/>
          </a:prstGeom>
        </p:spPr>
      </p:pic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9299470E-0808-48DB-97C8-B409C35D30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4868883" y="2128152"/>
            <a:ext cx="2232561" cy="605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55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AE7E-7697-4C38-89C4-4A5E5E727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8482"/>
          </a:xfrm>
        </p:spPr>
        <p:txBody>
          <a:bodyPr/>
          <a:lstStyle/>
          <a:p>
            <a:r>
              <a:rPr lang="en-GB" cap="none" dirty="0"/>
              <a:t>The Build: Complete</a:t>
            </a:r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4991B916-5A31-4EEB-89F1-48D09ED01C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33550" y="1396998"/>
            <a:ext cx="1892189" cy="5086927"/>
          </a:xfrm>
          <a:prstGeom prst="rect">
            <a:avLst/>
          </a:prstGeom>
        </p:spPr>
      </p:pic>
      <p:pic>
        <p:nvPicPr>
          <p:cNvPr id="9" name="Picture 8" descr="A picture containing indoor, table, desk, sitting&#10;&#10;Description automatically generated">
            <a:extLst>
              <a:ext uri="{FF2B5EF4-FFF2-40B4-BE49-F238E27FC236}">
                <a16:creationId xmlns:a16="http://schemas.microsoft.com/office/drawing/2014/main" id="{3921C09C-C516-4123-8963-1E068D0BBF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3109" y="1396999"/>
            <a:ext cx="1614740" cy="5086927"/>
          </a:xfrm>
          <a:prstGeom prst="rect">
            <a:avLst/>
          </a:prstGeom>
        </p:spPr>
      </p:pic>
      <p:pic>
        <p:nvPicPr>
          <p:cNvPr id="11" name="Picture 10" descr="A picture containing indoor, table, different, sitting&#10;&#10;Description automatically generated">
            <a:extLst>
              <a:ext uri="{FF2B5EF4-FFF2-40B4-BE49-F238E27FC236}">
                <a16:creationId xmlns:a16="http://schemas.microsoft.com/office/drawing/2014/main" id="{CF60C745-82AC-4346-AD70-8139A6E159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1163" y="1397000"/>
            <a:ext cx="1936246" cy="5086927"/>
          </a:xfrm>
          <a:prstGeom prst="rect">
            <a:avLst/>
          </a:prstGeom>
        </p:spPr>
      </p:pic>
      <p:pic>
        <p:nvPicPr>
          <p:cNvPr id="13" name="Picture 12" descr="A picture containing indoor, table, sitting, small&#10;&#10;Description automatically generated">
            <a:extLst>
              <a:ext uri="{FF2B5EF4-FFF2-40B4-BE49-F238E27FC236}">
                <a16:creationId xmlns:a16="http://schemas.microsoft.com/office/drawing/2014/main" id="{403951E9-B2C1-443A-AD49-B599143457A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4818" y="1397000"/>
            <a:ext cx="1450645" cy="508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4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86D04-A51D-4F21-BC36-AA04569B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2142"/>
          </a:xfrm>
        </p:spPr>
        <p:txBody>
          <a:bodyPr/>
          <a:lstStyle/>
          <a:p>
            <a:r>
              <a:rPr lang="en-GB" cap="none" dirty="0"/>
              <a:t>Kit contents</a:t>
            </a:r>
          </a:p>
        </p:txBody>
      </p:sp>
      <p:pic>
        <p:nvPicPr>
          <p:cNvPr id="5" name="Content Placeholder 4" descr="A picture containing indoor, table, sitting, small&#10;&#10;Description automatically generated">
            <a:extLst>
              <a:ext uri="{FF2B5EF4-FFF2-40B4-BE49-F238E27FC236}">
                <a16:creationId xmlns:a16="http://schemas.microsoft.com/office/drawing/2014/main" id="{3EE9DD46-FCF3-4022-A34B-7A6F7A1FE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7215" y="1263360"/>
            <a:ext cx="7337569" cy="4913950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E343A9B-FA3B-4E72-A1C2-6593472D5B54}"/>
              </a:ext>
            </a:extLst>
          </p:cNvPr>
          <p:cNvSpPr/>
          <p:nvPr/>
        </p:nvSpPr>
        <p:spPr>
          <a:xfrm>
            <a:off x="2696091" y="1339850"/>
            <a:ext cx="1472540" cy="4562475"/>
          </a:xfrm>
          <a:prstGeom prst="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PET Tube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8B393-77FF-4CF2-AF5A-82619FD39B35}"/>
              </a:ext>
            </a:extLst>
          </p:cNvPr>
          <p:cNvSpPr/>
          <p:nvPr/>
        </p:nvSpPr>
        <p:spPr>
          <a:xfrm>
            <a:off x="4437506" y="1816100"/>
            <a:ext cx="1658493" cy="1647372"/>
          </a:xfrm>
          <a:prstGeom prst="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/>
              <a:t>TP4056 </a:t>
            </a:r>
          </a:p>
          <a:p>
            <a:r>
              <a:rPr lang="en-GB" dirty="0"/>
              <a:t>LiPo Charger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B6E007-9B5C-48A0-B08B-D416E2E67FC2}"/>
              </a:ext>
            </a:extLst>
          </p:cNvPr>
          <p:cNvSpPr/>
          <p:nvPr/>
        </p:nvSpPr>
        <p:spPr>
          <a:xfrm>
            <a:off x="4435919" y="3550392"/>
            <a:ext cx="1658493" cy="2523989"/>
          </a:xfrm>
          <a:prstGeom prst="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/>
              <a:t>Keystone</a:t>
            </a:r>
          </a:p>
          <a:p>
            <a:r>
              <a:rPr lang="en-GB" dirty="0"/>
              <a:t>1043</a:t>
            </a:r>
          </a:p>
          <a:p>
            <a:r>
              <a:rPr lang="en-GB" dirty="0"/>
              <a:t>Battery</a:t>
            </a:r>
          </a:p>
          <a:p>
            <a:r>
              <a:rPr lang="en-GB" dirty="0"/>
              <a:t>Holder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66EC6E-EDB8-4521-B3E3-D02EE3043309}"/>
              </a:ext>
            </a:extLst>
          </p:cNvPr>
          <p:cNvSpPr/>
          <p:nvPr/>
        </p:nvSpPr>
        <p:spPr>
          <a:xfrm>
            <a:off x="6257925" y="1625600"/>
            <a:ext cx="790575" cy="747340"/>
          </a:xfrm>
          <a:prstGeom prst="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/>
              <a:t>Switch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D8F9C0-2FAE-4432-88A4-4BDD87DCE588}"/>
              </a:ext>
            </a:extLst>
          </p:cNvPr>
          <p:cNvSpPr/>
          <p:nvPr/>
        </p:nvSpPr>
        <p:spPr>
          <a:xfrm>
            <a:off x="7331591" y="5530850"/>
            <a:ext cx="2164318" cy="619730"/>
          </a:xfrm>
          <a:prstGeom prst="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GB" dirty="0"/>
              <a:t>DS18B20</a:t>
            </a:r>
          </a:p>
          <a:p>
            <a:pPr algn="r"/>
            <a:r>
              <a:rPr lang="en-GB" dirty="0"/>
              <a:t>Temp. Sensor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DC9BB6-D86C-4D3D-807B-C3C332AE1258}"/>
              </a:ext>
            </a:extLst>
          </p:cNvPr>
          <p:cNvSpPr/>
          <p:nvPr/>
        </p:nvSpPr>
        <p:spPr>
          <a:xfrm>
            <a:off x="7339600" y="4432300"/>
            <a:ext cx="2293350" cy="1016000"/>
          </a:xfrm>
          <a:prstGeom prst="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GB" dirty="0"/>
              <a:t>GY521 Accelerometer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44899E-3E43-4AA4-958F-3FB920591397}"/>
              </a:ext>
            </a:extLst>
          </p:cNvPr>
          <p:cNvSpPr/>
          <p:nvPr/>
        </p:nvSpPr>
        <p:spPr>
          <a:xfrm>
            <a:off x="7339600" y="4079874"/>
            <a:ext cx="3442700" cy="317975"/>
          </a:xfrm>
          <a:prstGeom prst="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GB" dirty="0"/>
              <a:t>BAT43 Diode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3CC5AF-94C2-4062-8B28-F90B2B4C436C}"/>
              </a:ext>
            </a:extLst>
          </p:cNvPr>
          <p:cNvSpPr/>
          <p:nvPr/>
        </p:nvSpPr>
        <p:spPr>
          <a:xfrm>
            <a:off x="7337941" y="3761899"/>
            <a:ext cx="3442700" cy="317975"/>
          </a:xfrm>
          <a:prstGeom prst="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GB" dirty="0"/>
              <a:t>4k7 Resistor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DAC451-ABC7-41F3-B6E5-737D712B3BF4}"/>
              </a:ext>
            </a:extLst>
          </p:cNvPr>
          <p:cNvSpPr/>
          <p:nvPr/>
        </p:nvSpPr>
        <p:spPr>
          <a:xfrm>
            <a:off x="7339600" y="3445111"/>
            <a:ext cx="3442700" cy="317975"/>
          </a:xfrm>
          <a:prstGeom prst="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GB" dirty="0"/>
              <a:t>220k Resistor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65B17C-2F04-4B44-9027-C573407DEC37}"/>
              </a:ext>
            </a:extLst>
          </p:cNvPr>
          <p:cNvSpPr/>
          <p:nvPr/>
        </p:nvSpPr>
        <p:spPr>
          <a:xfrm>
            <a:off x="7339211" y="1263360"/>
            <a:ext cx="2887878" cy="2184872"/>
          </a:xfrm>
          <a:prstGeom prst="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GB" dirty="0" err="1"/>
              <a:t>Wemos</a:t>
            </a:r>
            <a:endParaRPr lang="en-GB" dirty="0"/>
          </a:p>
          <a:p>
            <a:pPr algn="r"/>
            <a:r>
              <a:rPr lang="en-GB" dirty="0"/>
              <a:t>D1 Mini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E5C6CB-8A09-47AE-A351-B36DF079DA78}"/>
              </a:ext>
            </a:extLst>
          </p:cNvPr>
          <p:cNvSpPr/>
          <p:nvPr/>
        </p:nvSpPr>
        <p:spPr>
          <a:xfrm>
            <a:off x="6216260" y="2418660"/>
            <a:ext cx="1115331" cy="4403492"/>
          </a:xfrm>
          <a:prstGeom prst="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GB" dirty="0"/>
              <a:t>Cherry Philip v4 PCB</a:t>
            </a:r>
          </a:p>
        </p:txBody>
      </p:sp>
    </p:spTree>
    <p:extLst>
      <p:ext uri="{BB962C8B-B14F-4D97-AF65-F5344CB8AC3E}">
        <p14:creationId xmlns:p14="http://schemas.microsoft.com/office/powerpoint/2010/main" val="76445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AE7E-7697-4C38-89C4-4A5E5E727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8482"/>
          </a:xfrm>
        </p:spPr>
        <p:txBody>
          <a:bodyPr/>
          <a:lstStyle/>
          <a:p>
            <a:r>
              <a:rPr lang="en-GB" cap="none" dirty="0" err="1"/>
              <a:t>Wemos</a:t>
            </a:r>
            <a:r>
              <a:rPr lang="en-GB" cap="none" dirty="0"/>
              <a:t> D1 Mini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B4098037-E893-4C37-BD29-A8FA7DB13D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8700" y="1396999"/>
            <a:ext cx="3454400" cy="478613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B666E33-2984-42DE-A317-ADEBC6C69BC2}"/>
              </a:ext>
            </a:extLst>
          </p:cNvPr>
          <p:cNvSpPr txBox="1">
            <a:spLocks/>
          </p:cNvSpPr>
          <p:nvPr/>
        </p:nvSpPr>
        <p:spPr>
          <a:xfrm>
            <a:off x="1141413" y="1600200"/>
            <a:ext cx="5881687" cy="44577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cap="none" dirty="0"/>
              <a:t>Keep the main board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cap="none" dirty="0"/>
              <a:t>Keep 2x 8 way board headers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cap="none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cap="none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cap="none" dirty="0"/>
              <a:t>Throw away the bottom 4 board sockets </a:t>
            </a:r>
          </a:p>
        </p:txBody>
      </p:sp>
    </p:spTree>
    <p:extLst>
      <p:ext uri="{BB962C8B-B14F-4D97-AF65-F5344CB8AC3E}">
        <p14:creationId xmlns:p14="http://schemas.microsoft.com/office/powerpoint/2010/main" val="246956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AE7E-7697-4C38-89C4-4A5E5E727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8482"/>
          </a:xfrm>
        </p:spPr>
        <p:txBody>
          <a:bodyPr/>
          <a:lstStyle/>
          <a:p>
            <a:r>
              <a:rPr lang="en-GB" cap="none" dirty="0"/>
              <a:t>Prep: Accelerometer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B666E33-2984-42DE-A317-ADEBC6C69BC2}"/>
              </a:ext>
            </a:extLst>
          </p:cNvPr>
          <p:cNvSpPr txBox="1">
            <a:spLocks/>
          </p:cNvSpPr>
          <p:nvPr/>
        </p:nvSpPr>
        <p:spPr>
          <a:xfrm>
            <a:off x="1141413" y="1600200"/>
            <a:ext cx="5881687" cy="44577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cap="none" dirty="0"/>
              <a:t>The accelerometer comes with: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dirty="0"/>
              <a:t>GY521 Board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dirty="0"/>
              <a:t>8 way straight header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cap="none" dirty="0"/>
              <a:t>8 way 90 degree angled header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cap="none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cap="none" dirty="0"/>
              <a:t>Cut the 8 way angles header down to 4 way and solder as shown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cap="none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cap="none" dirty="0"/>
              <a:t>Snip off the excess header section as shown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cap="none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cap="none" dirty="0"/>
              <a:t>Keep the straight 8 way for the LiPo Charger</a:t>
            </a:r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EAEB13F8-7D00-4481-B91C-72BD6AC156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2899" y="656618"/>
            <a:ext cx="1422401" cy="1549400"/>
          </a:xfrm>
          <a:prstGeom prst="rect">
            <a:avLst/>
          </a:prstGeom>
        </p:spPr>
      </p:pic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C3ABBEFA-F984-4EF4-AEC3-3FCEDD74C5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2898" y="2455559"/>
            <a:ext cx="1422401" cy="1727200"/>
          </a:xfrm>
          <a:prstGeom prst="rect">
            <a:avLst/>
          </a:prstGeom>
        </p:spPr>
      </p:pic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D6E43A4A-23DF-4E8D-9E38-496F383FC5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2898" y="4432300"/>
            <a:ext cx="1422402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6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AE7E-7697-4C38-89C4-4A5E5E727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8482"/>
          </a:xfrm>
        </p:spPr>
        <p:txBody>
          <a:bodyPr/>
          <a:lstStyle/>
          <a:p>
            <a:r>
              <a:rPr lang="en-GB" cap="none" dirty="0"/>
              <a:t>Prep: LiPo Charger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B666E33-2984-42DE-A317-ADEBC6C69BC2}"/>
              </a:ext>
            </a:extLst>
          </p:cNvPr>
          <p:cNvSpPr txBox="1">
            <a:spLocks/>
          </p:cNvSpPr>
          <p:nvPr/>
        </p:nvSpPr>
        <p:spPr>
          <a:xfrm>
            <a:off x="1141413" y="1600200"/>
            <a:ext cx="5881687" cy="44577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cap="none" dirty="0"/>
              <a:t>Cut the 8 way header from the accelerometer into 6 off 1 way and 1 off 2 way, set the 2 way aside for later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cap="none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cap="none" dirty="0"/>
              <a:t>Solder the 6 off 1 ways as shown</a:t>
            </a:r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97BBDED3-534F-44B2-BBB0-538591E7F1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5500" y="1943100"/>
            <a:ext cx="17653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AE7E-7697-4C38-89C4-4A5E5E727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8482"/>
          </a:xfrm>
        </p:spPr>
        <p:txBody>
          <a:bodyPr/>
          <a:lstStyle/>
          <a:p>
            <a:r>
              <a:rPr lang="en-GB" cap="none" dirty="0"/>
              <a:t>Prep: </a:t>
            </a:r>
            <a:r>
              <a:rPr lang="en-GB" cap="none" dirty="0" err="1"/>
              <a:t>Wemos</a:t>
            </a:r>
            <a:r>
              <a:rPr lang="en-GB" cap="none" dirty="0"/>
              <a:t> D1 Mini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B666E33-2984-42DE-A317-ADEBC6C69BC2}"/>
              </a:ext>
            </a:extLst>
          </p:cNvPr>
          <p:cNvSpPr txBox="1">
            <a:spLocks/>
          </p:cNvSpPr>
          <p:nvPr/>
        </p:nvSpPr>
        <p:spPr>
          <a:xfrm>
            <a:off x="1141413" y="1600200"/>
            <a:ext cx="5881687" cy="44577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cap="none" dirty="0"/>
              <a:t>Solder the 2x 8 way board headers as shown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cap="none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cap="none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cap="none" dirty="0"/>
              <a:t>Program the board now, before it is soldered</a:t>
            </a:r>
          </a:p>
        </p:txBody>
      </p:sp>
      <p:pic>
        <p:nvPicPr>
          <p:cNvPr id="4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CFA4E9AA-303B-46CF-898F-B25CE7B52E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4711" y="1397000"/>
            <a:ext cx="38227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2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AE7E-7697-4C38-89C4-4A5E5E727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8482"/>
          </a:xfrm>
        </p:spPr>
        <p:txBody>
          <a:bodyPr/>
          <a:lstStyle/>
          <a:p>
            <a:r>
              <a:rPr lang="en-GB" cap="none" dirty="0"/>
              <a:t>Prep: Battery holder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B666E33-2984-42DE-A317-ADEBC6C69BC2}"/>
              </a:ext>
            </a:extLst>
          </p:cNvPr>
          <p:cNvSpPr txBox="1">
            <a:spLocks/>
          </p:cNvSpPr>
          <p:nvPr/>
        </p:nvSpPr>
        <p:spPr>
          <a:xfrm>
            <a:off x="1141413" y="1600200"/>
            <a:ext cx="5881687" cy="44577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cap="none" dirty="0"/>
              <a:t>Snip the inside halves of the battery clips</a:t>
            </a:r>
          </a:p>
        </p:txBody>
      </p:sp>
      <p:pic>
        <p:nvPicPr>
          <p:cNvPr id="5" name="Picture 4" descr="A close up of a gun&#10;&#10;Description automatically generated">
            <a:extLst>
              <a:ext uri="{FF2B5EF4-FFF2-40B4-BE49-F238E27FC236}">
                <a16:creationId xmlns:a16="http://schemas.microsoft.com/office/drawing/2014/main" id="{7C6046C7-D308-417B-9477-8B3C003081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1413" y="3216881"/>
            <a:ext cx="4635000" cy="1498601"/>
          </a:xfrm>
          <a:prstGeom prst="rect">
            <a:avLst/>
          </a:prstGeom>
        </p:spPr>
      </p:pic>
      <p:pic>
        <p:nvPicPr>
          <p:cNvPr id="8" name="Picture 7" descr="A close up of a gun&#10;&#10;Description automatically generated">
            <a:extLst>
              <a:ext uri="{FF2B5EF4-FFF2-40B4-BE49-F238E27FC236}">
                <a16:creationId xmlns:a16="http://schemas.microsoft.com/office/drawing/2014/main" id="{4CA1FA55-595F-4368-A4F0-748CB7EFA4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0878" y="3051781"/>
            <a:ext cx="4726533" cy="18288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E77520D-1618-4A2B-AC76-835EFCF38821}"/>
              </a:ext>
            </a:extLst>
          </p:cNvPr>
          <p:cNvSpPr/>
          <p:nvPr/>
        </p:nvSpPr>
        <p:spPr>
          <a:xfrm>
            <a:off x="1921912" y="3238497"/>
            <a:ext cx="279400" cy="3054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3F9F3E-280F-441D-A320-D51558A4667C}"/>
              </a:ext>
            </a:extLst>
          </p:cNvPr>
          <p:cNvSpPr/>
          <p:nvPr/>
        </p:nvSpPr>
        <p:spPr>
          <a:xfrm>
            <a:off x="4817512" y="3966181"/>
            <a:ext cx="279400" cy="3054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446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AE7E-7697-4C38-89C4-4A5E5E727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8482"/>
          </a:xfrm>
        </p:spPr>
        <p:txBody>
          <a:bodyPr/>
          <a:lstStyle/>
          <a:p>
            <a:r>
              <a:rPr lang="en-GB" cap="none" dirty="0"/>
              <a:t>The Build: Quick Warning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B666E33-2984-42DE-A317-ADEBC6C69BC2}"/>
              </a:ext>
            </a:extLst>
          </p:cNvPr>
          <p:cNvSpPr txBox="1">
            <a:spLocks/>
          </p:cNvSpPr>
          <p:nvPr/>
        </p:nvSpPr>
        <p:spPr>
          <a:xfrm>
            <a:off x="1141413" y="1600200"/>
            <a:ext cx="10009187" cy="463928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cap="none" dirty="0"/>
              <a:t>Care must be taken during the build so as not to foul the battery when fitted in the holder, if the leads pierce the battery you risk a lithium fire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200" cap="none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cap="none" dirty="0"/>
              <a:t>Ensure all joints are as flush as possible in the </a:t>
            </a:r>
            <a:r>
              <a:rPr lang="en-GB" sz="3200" b="1" cap="none" dirty="0">
                <a:solidFill>
                  <a:srgbClr val="FF0000"/>
                </a:solidFill>
              </a:rPr>
              <a:t>RED</a:t>
            </a:r>
            <a:r>
              <a:rPr lang="en-GB" sz="3200" cap="none" dirty="0"/>
              <a:t> area, cut all legs flush to the board before soldering.</a:t>
            </a:r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F7C91165-E7DF-4438-8349-9EB5B9A8A9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3800" y="4339618"/>
            <a:ext cx="7848600" cy="16533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0EB4EA-5B3B-41E7-818A-1FE7138D12B0}"/>
              </a:ext>
            </a:extLst>
          </p:cNvPr>
          <p:cNvSpPr/>
          <p:nvPr/>
        </p:nvSpPr>
        <p:spPr>
          <a:xfrm>
            <a:off x="7607300" y="4597400"/>
            <a:ext cx="1981200" cy="76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712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AE7E-7697-4C38-89C4-4A5E5E727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8482"/>
          </a:xfrm>
        </p:spPr>
        <p:txBody>
          <a:bodyPr/>
          <a:lstStyle/>
          <a:p>
            <a:r>
              <a:rPr lang="en-GB" cap="none" dirty="0"/>
              <a:t>The Build: 1: Accelerometer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B666E33-2984-42DE-A317-ADEBC6C69BC2}"/>
              </a:ext>
            </a:extLst>
          </p:cNvPr>
          <p:cNvSpPr txBox="1">
            <a:spLocks/>
          </p:cNvSpPr>
          <p:nvPr/>
        </p:nvSpPr>
        <p:spPr>
          <a:xfrm>
            <a:off x="1141413" y="1600200"/>
            <a:ext cx="5881687" cy="44577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cap="none" dirty="0"/>
              <a:t>Fit the prepped accelerometer as shown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cap="none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cap="none" dirty="0"/>
              <a:t>Before soldering cut all legs flush to the PCB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cap="none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cap="none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B10E819-B4C4-4461-B8A4-CEA3987337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37600" y="707418"/>
            <a:ext cx="1409700" cy="3429000"/>
          </a:xfrm>
          <a:prstGeom prst="rect">
            <a:avLst/>
          </a:prstGeom>
        </p:spPr>
      </p:pic>
      <p:pic>
        <p:nvPicPr>
          <p:cNvPr id="18" name="Picture 17" descr="A close up of a device&#10;&#10;Description automatically generated">
            <a:extLst>
              <a:ext uri="{FF2B5EF4-FFF2-40B4-BE49-F238E27FC236}">
                <a16:creationId xmlns:a16="http://schemas.microsoft.com/office/drawing/2014/main" id="{94DE7D1B-8B79-4F06-BB3E-E11FFBDD6D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5826" y="4724400"/>
            <a:ext cx="2036430" cy="1333500"/>
          </a:xfrm>
          <a:prstGeom prst="rect">
            <a:avLst/>
          </a:prstGeom>
        </p:spPr>
      </p:pic>
      <p:pic>
        <p:nvPicPr>
          <p:cNvPr id="20" name="Picture 19" descr="A close up of a device&#10;&#10;Description automatically generated">
            <a:extLst>
              <a:ext uri="{FF2B5EF4-FFF2-40B4-BE49-F238E27FC236}">
                <a16:creationId xmlns:a16="http://schemas.microsoft.com/office/drawing/2014/main" id="{867DB19C-58EC-46CD-AA4B-E5972959B7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8446" y="4787900"/>
            <a:ext cx="27813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16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436</Words>
  <Application>Microsoft Office PowerPoint</Application>
  <PresentationFormat>Widescreen</PresentationFormat>
  <Paragraphs>90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Tw Cen MT</vt:lpstr>
      <vt:lpstr>Circuit</vt:lpstr>
      <vt:lpstr>Cherry Philip v4 Build Instructions</vt:lpstr>
      <vt:lpstr>Kit contents</vt:lpstr>
      <vt:lpstr>Wemos D1 Mini</vt:lpstr>
      <vt:lpstr>Prep: Accelerometer</vt:lpstr>
      <vt:lpstr>Prep: LiPo Charger</vt:lpstr>
      <vt:lpstr>Prep: Wemos D1 Mini</vt:lpstr>
      <vt:lpstr>Prep: Battery holder</vt:lpstr>
      <vt:lpstr>The Build: Quick Warning</vt:lpstr>
      <vt:lpstr>The Build: 1: Accelerometer</vt:lpstr>
      <vt:lpstr>The Build: 2: Passives</vt:lpstr>
      <vt:lpstr>The Build: 3: Switch and Reset Header</vt:lpstr>
      <vt:lpstr>The Build: 4: LiPo Charger</vt:lpstr>
      <vt:lpstr>The Build: 5: Wemos D1 Mini</vt:lpstr>
      <vt:lpstr>The Build: 5: Temperature Sensor</vt:lpstr>
      <vt:lpstr>The Build: 6: Battery Holder</vt:lpstr>
      <vt:lpstr>The Build: Complete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Cherry Philip v4 Build Instructions</dc:title>
  <dc:creator>Martin Osborn</dc:creator>
  <cp:lastModifiedBy>h9560@ioffice.site</cp:lastModifiedBy>
  <cp:revision>2</cp:revision>
  <dcterms:created xsi:type="dcterms:W3CDTF">2020-04-07T22:52:47Z</dcterms:created>
  <dcterms:modified xsi:type="dcterms:W3CDTF">2021-09-29T17:08:03Z</dcterms:modified>
</cp:coreProperties>
</file>