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1" r:id="rId5"/>
    <p:sldId id="260" r:id="rId6"/>
    <p:sldId id="263" r:id="rId7"/>
    <p:sldId id="264" r:id="rId8"/>
    <p:sldId id="262" r:id="rId9"/>
    <p:sldId id="269"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401" autoAdjust="0"/>
  </p:normalViewPr>
  <p:slideViewPr>
    <p:cSldViewPr snapToGrid="0">
      <p:cViewPr varScale="1">
        <p:scale>
          <a:sx n="55" d="100"/>
          <a:sy n="55" d="100"/>
        </p:scale>
        <p:origin x="10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2BEB6-5B31-46E2-9751-887D01C6B75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45EDB2B4-09A2-4713-99FA-0CC4DF40EEE5}">
      <dgm:prSet phldrT="[文本]"/>
      <dgm:spPr/>
      <dgm:t>
        <a:bodyPr/>
        <a:lstStyle/>
        <a:p>
          <a:r>
            <a:rPr lang="zh-CN" altLang="en-US" dirty="0"/>
            <a:t>统计机器学习</a:t>
          </a:r>
        </a:p>
      </dgm:t>
    </dgm:pt>
    <dgm:pt modelId="{95F535A5-AA70-4168-AAFD-165B13843200}" type="parTrans" cxnId="{62C6B4AD-0A01-4C9A-AF52-1627363F9D9C}">
      <dgm:prSet/>
      <dgm:spPr/>
      <dgm:t>
        <a:bodyPr/>
        <a:lstStyle/>
        <a:p>
          <a:endParaRPr lang="zh-CN" altLang="en-US"/>
        </a:p>
      </dgm:t>
    </dgm:pt>
    <dgm:pt modelId="{6A97A037-DA94-45C6-A1B7-D65B7B42B53B}" type="sibTrans" cxnId="{62C6B4AD-0A01-4C9A-AF52-1627363F9D9C}">
      <dgm:prSet/>
      <dgm:spPr/>
      <dgm:t>
        <a:bodyPr/>
        <a:lstStyle/>
        <a:p>
          <a:endParaRPr lang="zh-CN" altLang="en-US"/>
        </a:p>
      </dgm:t>
    </dgm:pt>
    <dgm:pt modelId="{FE7FEB23-BD01-47B3-B612-CA631455D117}">
      <dgm:prSet phldrT="[文本]"/>
      <dgm:spPr/>
      <dgm:t>
        <a:bodyPr/>
        <a:lstStyle/>
        <a:p>
          <a:r>
            <a:rPr lang="zh-CN" altLang="en-US" dirty="0"/>
            <a:t>监督学习</a:t>
          </a:r>
          <a:endParaRPr lang="en-US" altLang="zh-CN" dirty="0"/>
        </a:p>
        <a:p>
          <a:r>
            <a:rPr lang="zh-CN" altLang="en-US" dirty="0"/>
            <a:t>处理分类、标注、回归问题</a:t>
          </a:r>
        </a:p>
      </dgm:t>
    </dgm:pt>
    <dgm:pt modelId="{D082B116-FFEB-467C-B691-0F2E1AD3FC87}" type="parTrans" cxnId="{20777935-B5C3-4908-AF84-72CD85C2257B}">
      <dgm:prSet/>
      <dgm:spPr/>
      <dgm:t>
        <a:bodyPr/>
        <a:lstStyle/>
        <a:p>
          <a:endParaRPr lang="zh-CN" altLang="en-US"/>
        </a:p>
      </dgm:t>
    </dgm:pt>
    <dgm:pt modelId="{5545558A-E6E1-4D43-9BD8-4B16A7AF4051}" type="sibTrans" cxnId="{20777935-B5C3-4908-AF84-72CD85C2257B}">
      <dgm:prSet/>
      <dgm:spPr/>
      <dgm:t>
        <a:bodyPr/>
        <a:lstStyle/>
        <a:p>
          <a:endParaRPr lang="zh-CN" altLang="en-US"/>
        </a:p>
      </dgm:t>
    </dgm:pt>
    <dgm:pt modelId="{74499147-1726-4897-B0AF-E57391D8969B}">
      <dgm:prSet phldrT="[文本]"/>
      <dgm:spPr/>
      <dgm:t>
        <a:bodyPr/>
        <a:lstStyle/>
        <a:p>
          <a:r>
            <a:rPr lang="zh-CN" altLang="en-US" dirty="0"/>
            <a:t>无监督学习</a:t>
          </a:r>
          <a:endParaRPr lang="en-US" altLang="zh-CN" dirty="0"/>
        </a:p>
        <a:p>
          <a:r>
            <a:rPr lang="zh-CN" altLang="en-US" dirty="0"/>
            <a:t>处理聚类、降维、概率分布问题</a:t>
          </a:r>
        </a:p>
      </dgm:t>
    </dgm:pt>
    <dgm:pt modelId="{2174C944-D6B1-4360-8A77-90F10D686BE8}" type="parTrans" cxnId="{CB282358-B4BD-408F-BEC2-75326B389D3B}">
      <dgm:prSet/>
      <dgm:spPr/>
      <dgm:t>
        <a:bodyPr/>
        <a:lstStyle/>
        <a:p>
          <a:endParaRPr lang="zh-CN" altLang="en-US"/>
        </a:p>
      </dgm:t>
    </dgm:pt>
    <dgm:pt modelId="{0E84974C-B39A-43A7-BE09-FCD0A4A9DDC3}" type="sibTrans" cxnId="{CB282358-B4BD-408F-BEC2-75326B389D3B}">
      <dgm:prSet/>
      <dgm:spPr/>
      <dgm:t>
        <a:bodyPr/>
        <a:lstStyle/>
        <a:p>
          <a:endParaRPr lang="zh-CN" altLang="en-US"/>
        </a:p>
      </dgm:t>
    </dgm:pt>
    <dgm:pt modelId="{1ED9E123-2E93-42B3-817F-BCDC469A18C1}">
      <dgm:prSet phldrT="[文本]"/>
      <dgm:spPr/>
      <dgm:t>
        <a:bodyPr/>
        <a:lstStyle/>
        <a:p>
          <a:r>
            <a:rPr lang="zh-CN" altLang="en-US" dirty="0"/>
            <a:t>强化学习</a:t>
          </a:r>
          <a:endParaRPr lang="en-US" altLang="zh-CN" dirty="0"/>
        </a:p>
        <a:p>
          <a:r>
            <a:rPr lang="zh-CN" altLang="en-US" dirty="0"/>
            <a:t>处理序列决策问题</a:t>
          </a:r>
        </a:p>
      </dgm:t>
    </dgm:pt>
    <dgm:pt modelId="{B5B14275-673E-4F1C-831A-5D7B766BF174}" type="parTrans" cxnId="{73469FE7-F34D-4DBD-89F1-0379C9A65D86}">
      <dgm:prSet/>
      <dgm:spPr/>
      <dgm:t>
        <a:bodyPr/>
        <a:lstStyle/>
        <a:p>
          <a:endParaRPr lang="zh-CN" altLang="en-US"/>
        </a:p>
      </dgm:t>
    </dgm:pt>
    <dgm:pt modelId="{2E6915C2-5306-43B1-8673-C86E6CCE0732}" type="sibTrans" cxnId="{73469FE7-F34D-4DBD-89F1-0379C9A65D86}">
      <dgm:prSet/>
      <dgm:spPr/>
      <dgm:t>
        <a:bodyPr/>
        <a:lstStyle/>
        <a:p>
          <a:endParaRPr lang="zh-CN" altLang="en-US"/>
        </a:p>
      </dgm:t>
    </dgm:pt>
    <dgm:pt modelId="{65B286B1-A89E-47D2-9547-8B58ED9DF30C}" type="pres">
      <dgm:prSet presAssocID="{F0C2BEB6-5B31-46E2-9751-887D01C6B756}" presName="vert0" presStyleCnt="0">
        <dgm:presLayoutVars>
          <dgm:dir/>
          <dgm:animOne val="branch"/>
          <dgm:animLvl val="lvl"/>
        </dgm:presLayoutVars>
      </dgm:prSet>
      <dgm:spPr/>
    </dgm:pt>
    <dgm:pt modelId="{E278B5F1-C560-4391-831B-516A24C234F3}" type="pres">
      <dgm:prSet presAssocID="{45EDB2B4-09A2-4713-99FA-0CC4DF40EEE5}" presName="thickLine" presStyleLbl="alignNode1" presStyleIdx="0" presStyleCnt="1"/>
      <dgm:spPr/>
    </dgm:pt>
    <dgm:pt modelId="{9F932116-76CA-4472-82C4-80492E08946E}" type="pres">
      <dgm:prSet presAssocID="{45EDB2B4-09A2-4713-99FA-0CC4DF40EEE5}" presName="horz1" presStyleCnt="0"/>
      <dgm:spPr/>
    </dgm:pt>
    <dgm:pt modelId="{781BDF83-A91E-4DFA-9704-889E8AC70FCE}" type="pres">
      <dgm:prSet presAssocID="{45EDB2B4-09A2-4713-99FA-0CC4DF40EEE5}" presName="tx1" presStyleLbl="revTx" presStyleIdx="0" presStyleCnt="4"/>
      <dgm:spPr/>
    </dgm:pt>
    <dgm:pt modelId="{621264DF-7632-428E-AA32-C5011F3D8F54}" type="pres">
      <dgm:prSet presAssocID="{45EDB2B4-09A2-4713-99FA-0CC4DF40EEE5}" presName="vert1" presStyleCnt="0"/>
      <dgm:spPr/>
    </dgm:pt>
    <dgm:pt modelId="{097AA07B-14FC-42EF-9C7E-0A494790C949}" type="pres">
      <dgm:prSet presAssocID="{FE7FEB23-BD01-47B3-B612-CA631455D117}" presName="vertSpace2a" presStyleCnt="0"/>
      <dgm:spPr/>
    </dgm:pt>
    <dgm:pt modelId="{219504F2-6501-49FD-9886-55DA4E8AB7F4}" type="pres">
      <dgm:prSet presAssocID="{FE7FEB23-BD01-47B3-B612-CA631455D117}" presName="horz2" presStyleCnt="0"/>
      <dgm:spPr/>
    </dgm:pt>
    <dgm:pt modelId="{2B7999AE-5F04-4F47-A50C-344D40FF0976}" type="pres">
      <dgm:prSet presAssocID="{FE7FEB23-BD01-47B3-B612-CA631455D117}" presName="horzSpace2" presStyleCnt="0"/>
      <dgm:spPr/>
    </dgm:pt>
    <dgm:pt modelId="{090920E8-DA36-4EAF-8B54-FBEFF21CBBB2}" type="pres">
      <dgm:prSet presAssocID="{FE7FEB23-BD01-47B3-B612-CA631455D117}" presName="tx2" presStyleLbl="revTx" presStyleIdx="1" presStyleCnt="4"/>
      <dgm:spPr/>
    </dgm:pt>
    <dgm:pt modelId="{6DE627F0-E468-4DD5-BD44-4E63FAB87447}" type="pres">
      <dgm:prSet presAssocID="{FE7FEB23-BD01-47B3-B612-CA631455D117}" presName="vert2" presStyleCnt="0"/>
      <dgm:spPr/>
    </dgm:pt>
    <dgm:pt modelId="{8644CD30-3B4B-4544-A082-1E85914E3561}" type="pres">
      <dgm:prSet presAssocID="{FE7FEB23-BD01-47B3-B612-CA631455D117}" presName="thinLine2b" presStyleLbl="callout" presStyleIdx="0" presStyleCnt="3"/>
      <dgm:spPr/>
    </dgm:pt>
    <dgm:pt modelId="{3F94C0EE-2600-4CB1-9DD5-65944CB2BFB9}" type="pres">
      <dgm:prSet presAssocID="{FE7FEB23-BD01-47B3-B612-CA631455D117}" presName="vertSpace2b" presStyleCnt="0"/>
      <dgm:spPr/>
    </dgm:pt>
    <dgm:pt modelId="{21FCE1CC-D6E8-472A-8844-F65D2427752D}" type="pres">
      <dgm:prSet presAssocID="{74499147-1726-4897-B0AF-E57391D8969B}" presName="horz2" presStyleCnt="0"/>
      <dgm:spPr/>
    </dgm:pt>
    <dgm:pt modelId="{437B24FF-3008-41B5-A0AC-464824C21FAB}" type="pres">
      <dgm:prSet presAssocID="{74499147-1726-4897-B0AF-E57391D8969B}" presName="horzSpace2" presStyleCnt="0"/>
      <dgm:spPr/>
    </dgm:pt>
    <dgm:pt modelId="{9D50E388-79A9-400E-A81C-8B8C8BD8C9B0}" type="pres">
      <dgm:prSet presAssocID="{74499147-1726-4897-B0AF-E57391D8969B}" presName="tx2" presStyleLbl="revTx" presStyleIdx="2" presStyleCnt="4"/>
      <dgm:spPr/>
    </dgm:pt>
    <dgm:pt modelId="{A3D241C6-E88B-4496-913D-EC5E3607B9FA}" type="pres">
      <dgm:prSet presAssocID="{74499147-1726-4897-B0AF-E57391D8969B}" presName="vert2" presStyleCnt="0"/>
      <dgm:spPr/>
    </dgm:pt>
    <dgm:pt modelId="{B42CB462-BB3C-4521-B881-44171B7DA471}" type="pres">
      <dgm:prSet presAssocID="{74499147-1726-4897-B0AF-E57391D8969B}" presName="thinLine2b" presStyleLbl="callout" presStyleIdx="1" presStyleCnt="3"/>
      <dgm:spPr/>
    </dgm:pt>
    <dgm:pt modelId="{7AA343F7-3E1D-4130-829A-0A5C9869926F}" type="pres">
      <dgm:prSet presAssocID="{74499147-1726-4897-B0AF-E57391D8969B}" presName="vertSpace2b" presStyleCnt="0"/>
      <dgm:spPr/>
    </dgm:pt>
    <dgm:pt modelId="{83094CED-4EF8-442E-8268-09F7A782C33C}" type="pres">
      <dgm:prSet presAssocID="{1ED9E123-2E93-42B3-817F-BCDC469A18C1}" presName="horz2" presStyleCnt="0"/>
      <dgm:spPr/>
    </dgm:pt>
    <dgm:pt modelId="{F15F8BD2-A5F2-42EB-8F57-5A98B439A70E}" type="pres">
      <dgm:prSet presAssocID="{1ED9E123-2E93-42B3-817F-BCDC469A18C1}" presName="horzSpace2" presStyleCnt="0"/>
      <dgm:spPr/>
    </dgm:pt>
    <dgm:pt modelId="{8E81CEF9-C166-4FF4-956C-EC2646BE0341}" type="pres">
      <dgm:prSet presAssocID="{1ED9E123-2E93-42B3-817F-BCDC469A18C1}" presName="tx2" presStyleLbl="revTx" presStyleIdx="3" presStyleCnt="4"/>
      <dgm:spPr/>
    </dgm:pt>
    <dgm:pt modelId="{58AE0C57-6C46-428D-BEB0-472CE886FAD5}" type="pres">
      <dgm:prSet presAssocID="{1ED9E123-2E93-42B3-817F-BCDC469A18C1}" presName="vert2" presStyleCnt="0"/>
      <dgm:spPr/>
    </dgm:pt>
    <dgm:pt modelId="{0354F1B7-D117-43F9-B4D9-A70A16AB9115}" type="pres">
      <dgm:prSet presAssocID="{1ED9E123-2E93-42B3-817F-BCDC469A18C1}" presName="thinLine2b" presStyleLbl="callout" presStyleIdx="2" presStyleCnt="3"/>
      <dgm:spPr/>
    </dgm:pt>
    <dgm:pt modelId="{004E8D53-504E-4F28-9D86-19265DC7C8AE}" type="pres">
      <dgm:prSet presAssocID="{1ED9E123-2E93-42B3-817F-BCDC469A18C1}" presName="vertSpace2b" presStyleCnt="0"/>
      <dgm:spPr/>
    </dgm:pt>
  </dgm:ptLst>
  <dgm:cxnLst>
    <dgm:cxn modelId="{5A08F609-6E2F-4BB8-8AE0-AFAA5757F084}" type="presOf" srcId="{1ED9E123-2E93-42B3-817F-BCDC469A18C1}" destId="{8E81CEF9-C166-4FF4-956C-EC2646BE0341}" srcOrd="0" destOrd="0" presId="urn:microsoft.com/office/officeart/2008/layout/LinedList"/>
    <dgm:cxn modelId="{20777935-B5C3-4908-AF84-72CD85C2257B}" srcId="{45EDB2B4-09A2-4713-99FA-0CC4DF40EEE5}" destId="{FE7FEB23-BD01-47B3-B612-CA631455D117}" srcOrd="0" destOrd="0" parTransId="{D082B116-FFEB-467C-B691-0F2E1AD3FC87}" sibTransId="{5545558A-E6E1-4D43-9BD8-4B16A7AF4051}"/>
    <dgm:cxn modelId="{990F394A-0750-4CDC-9A7B-45094EA95460}" type="presOf" srcId="{F0C2BEB6-5B31-46E2-9751-887D01C6B756}" destId="{65B286B1-A89E-47D2-9547-8B58ED9DF30C}" srcOrd="0" destOrd="0" presId="urn:microsoft.com/office/officeart/2008/layout/LinedList"/>
    <dgm:cxn modelId="{CB282358-B4BD-408F-BEC2-75326B389D3B}" srcId="{45EDB2B4-09A2-4713-99FA-0CC4DF40EEE5}" destId="{74499147-1726-4897-B0AF-E57391D8969B}" srcOrd="1" destOrd="0" parTransId="{2174C944-D6B1-4360-8A77-90F10D686BE8}" sibTransId="{0E84974C-B39A-43A7-BE09-FCD0A4A9DDC3}"/>
    <dgm:cxn modelId="{0E1CE678-BDDB-487D-B498-CC5BCD8FCBAB}" type="presOf" srcId="{45EDB2B4-09A2-4713-99FA-0CC4DF40EEE5}" destId="{781BDF83-A91E-4DFA-9704-889E8AC70FCE}" srcOrd="0" destOrd="0" presId="urn:microsoft.com/office/officeart/2008/layout/LinedList"/>
    <dgm:cxn modelId="{62C6B4AD-0A01-4C9A-AF52-1627363F9D9C}" srcId="{F0C2BEB6-5B31-46E2-9751-887D01C6B756}" destId="{45EDB2B4-09A2-4713-99FA-0CC4DF40EEE5}" srcOrd="0" destOrd="0" parTransId="{95F535A5-AA70-4168-AAFD-165B13843200}" sibTransId="{6A97A037-DA94-45C6-A1B7-D65B7B42B53B}"/>
    <dgm:cxn modelId="{CF376BBD-3F84-4B71-9630-CFACD9582208}" type="presOf" srcId="{74499147-1726-4897-B0AF-E57391D8969B}" destId="{9D50E388-79A9-400E-A81C-8B8C8BD8C9B0}" srcOrd="0" destOrd="0" presId="urn:microsoft.com/office/officeart/2008/layout/LinedList"/>
    <dgm:cxn modelId="{1F9249D9-5E70-44A4-AEB5-DA3EB2950562}" type="presOf" srcId="{FE7FEB23-BD01-47B3-B612-CA631455D117}" destId="{090920E8-DA36-4EAF-8B54-FBEFF21CBBB2}" srcOrd="0" destOrd="0" presId="urn:microsoft.com/office/officeart/2008/layout/LinedList"/>
    <dgm:cxn modelId="{73469FE7-F34D-4DBD-89F1-0379C9A65D86}" srcId="{45EDB2B4-09A2-4713-99FA-0CC4DF40EEE5}" destId="{1ED9E123-2E93-42B3-817F-BCDC469A18C1}" srcOrd="2" destOrd="0" parTransId="{B5B14275-673E-4F1C-831A-5D7B766BF174}" sibTransId="{2E6915C2-5306-43B1-8673-C86E6CCE0732}"/>
    <dgm:cxn modelId="{6B123F55-D777-411E-9CF0-7D48A0C16DD6}" type="presParOf" srcId="{65B286B1-A89E-47D2-9547-8B58ED9DF30C}" destId="{E278B5F1-C560-4391-831B-516A24C234F3}" srcOrd="0" destOrd="0" presId="urn:microsoft.com/office/officeart/2008/layout/LinedList"/>
    <dgm:cxn modelId="{23DADF91-3425-4AC9-B3AD-CDFBC53F554D}" type="presParOf" srcId="{65B286B1-A89E-47D2-9547-8B58ED9DF30C}" destId="{9F932116-76CA-4472-82C4-80492E08946E}" srcOrd="1" destOrd="0" presId="urn:microsoft.com/office/officeart/2008/layout/LinedList"/>
    <dgm:cxn modelId="{795EB441-226E-45C6-828C-5C78C0409C9D}" type="presParOf" srcId="{9F932116-76CA-4472-82C4-80492E08946E}" destId="{781BDF83-A91E-4DFA-9704-889E8AC70FCE}" srcOrd="0" destOrd="0" presId="urn:microsoft.com/office/officeart/2008/layout/LinedList"/>
    <dgm:cxn modelId="{218A0754-BD4C-4C6E-BB6C-C661E80F4859}" type="presParOf" srcId="{9F932116-76CA-4472-82C4-80492E08946E}" destId="{621264DF-7632-428E-AA32-C5011F3D8F54}" srcOrd="1" destOrd="0" presId="urn:microsoft.com/office/officeart/2008/layout/LinedList"/>
    <dgm:cxn modelId="{6AAB4FFD-DC4B-42CB-8A11-408C66510CE8}" type="presParOf" srcId="{621264DF-7632-428E-AA32-C5011F3D8F54}" destId="{097AA07B-14FC-42EF-9C7E-0A494790C949}" srcOrd="0" destOrd="0" presId="urn:microsoft.com/office/officeart/2008/layout/LinedList"/>
    <dgm:cxn modelId="{EB8BE949-A4B9-41DD-A862-EDE4D0429F84}" type="presParOf" srcId="{621264DF-7632-428E-AA32-C5011F3D8F54}" destId="{219504F2-6501-49FD-9886-55DA4E8AB7F4}" srcOrd="1" destOrd="0" presId="urn:microsoft.com/office/officeart/2008/layout/LinedList"/>
    <dgm:cxn modelId="{5F9F0072-34EE-4C16-8089-20EB9A0596B6}" type="presParOf" srcId="{219504F2-6501-49FD-9886-55DA4E8AB7F4}" destId="{2B7999AE-5F04-4F47-A50C-344D40FF0976}" srcOrd="0" destOrd="0" presId="urn:microsoft.com/office/officeart/2008/layout/LinedList"/>
    <dgm:cxn modelId="{CF29005F-E671-4B32-894C-6E9AB5FB6903}" type="presParOf" srcId="{219504F2-6501-49FD-9886-55DA4E8AB7F4}" destId="{090920E8-DA36-4EAF-8B54-FBEFF21CBBB2}" srcOrd="1" destOrd="0" presId="urn:microsoft.com/office/officeart/2008/layout/LinedList"/>
    <dgm:cxn modelId="{F6DC1EA1-D0A9-4748-902A-D885B7A4D4A9}" type="presParOf" srcId="{219504F2-6501-49FD-9886-55DA4E8AB7F4}" destId="{6DE627F0-E468-4DD5-BD44-4E63FAB87447}" srcOrd="2" destOrd="0" presId="urn:microsoft.com/office/officeart/2008/layout/LinedList"/>
    <dgm:cxn modelId="{FBD313A4-CC01-4351-9280-B504058DDE65}" type="presParOf" srcId="{621264DF-7632-428E-AA32-C5011F3D8F54}" destId="{8644CD30-3B4B-4544-A082-1E85914E3561}" srcOrd="2" destOrd="0" presId="urn:microsoft.com/office/officeart/2008/layout/LinedList"/>
    <dgm:cxn modelId="{ED95BD27-5B03-4A93-8261-67FF8CBCA652}" type="presParOf" srcId="{621264DF-7632-428E-AA32-C5011F3D8F54}" destId="{3F94C0EE-2600-4CB1-9DD5-65944CB2BFB9}" srcOrd="3" destOrd="0" presId="urn:microsoft.com/office/officeart/2008/layout/LinedList"/>
    <dgm:cxn modelId="{71C2124F-2AC8-4BC2-98DD-57DC2F196C92}" type="presParOf" srcId="{621264DF-7632-428E-AA32-C5011F3D8F54}" destId="{21FCE1CC-D6E8-472A-8844-F65D2427752D}" srcOrd="4" destOrd="0" presId="urn:microsoft.com/office/officeart/2008/layout/LinedList"/>
    <dgm:cxn modelId="{CF93A39A-958D-418A-96EE-CE98F64DCE11}" type="presParOf" srcId="{21FCE1CC-D6E8-472A-8844-F65D2427752D}" destId="{437B24FF-3008-41B5-A0AC-464824C21FAB}" srcOrd="0" destOrd="0" presId="urn:microsoft.com/office/officeart/2008/layout/LinedList"/>
    <dgm:cxn modelId="{F8ED939D-FF07-45AB-8D3F-3ACA55D35C3D}" type="presParOf" srcId="{21FCE1CC-D6E8-472A-8844-F65D2427752D}" destId="{9D50E388-79A9-400E-A81C-8B8C8BD8C9B0}" srcOrd="1" destOrd="0" presId="urn:microsoft.com/office/officeart/2008/layout/LinedList"/>
    <dgm:cxn modelId="{498AF781-2557-4DB1-B0ED-3A6028E49F41}" type="presParOf" srcId="{21FCE1CC-D6E8-472A-8844-F65D2427752D}" destId="{A3D241C6-E88B-4496-913D-EC5E3607B9FA}" srcOrd="2" destOrd="0" presId="urn:microsoft.com/office/officeart/2008/layout/LinedList"/>
    <dgm:cxn modelId="{DD4029DF-A959-4A51-A5E1-2254FC6D302C}" type="presParOf" srcId="{621264DF-7632-428E-AA32-C5011F3D8F54}" destId="{B42CB462-BB3C-4521-B881-44171B7DA471}" srcOrd="5" destOrd="0" presId="urn:microsoft.com/office/officeart/2008/layout/LinedList"/>
    <dgm:cxn modelId="{45A81E3A-786A-4831-A02A-E48B03D57493}" type="presParOf" srcId="{621264DF-7632-428E-AA32-C5011F3D8F54}" destId="{7AA343F7-3E1D-4130-829A-0A5C9869926F}" srcOrd="6" destOrd="0" presId="urn:microsoft.com/office/officeart/2008/layout/LinedList"/>
    <dgm:cxn modelId="{D1673E39-B169-4E05-88D7-2C3143C75720}" type="presParOf" srcId="{621264DF-7632-428E-AA32-C5011F3D8F54}" destId="{83094CED-4EF8-442E-8268-09F7A782C33C}" srcOrd="7" destOrd="0" presId="urn:microsoft.com/office/officeart/2008/layout/LinedList"/>
    <dgm:cxn modelId="{010A26F1-D255-4EF6-BD00-B74B609C7C2B}" type="presParOf" srcId="{83094CED-4EF8-442E-8268-09F7A782C33C}" destId="{F15F8BD2-A5F2-42EB-8F57-5A98B439A70E}" srcOrd="0" destOrd="0" presId="urn:microsoft.com/office/officeart/2008/layout/LinedList"/>
    <dgm:cxn modelId="{6C23898D-F020-4DA4-96DD-E86AD2B60C6F}" type="presParOf" srcId="{83094CED-4EF8-442E-8268-09F7A782C33C}" destId="{8E81CEF9-C166-4FF4-956C-EC2646BE0341}" srcOrd="1" destOrd="0" presId="urn:microsoft.com/office/officeart/2008/layout/LinedList"/>
    <dgm:cxn modelId="{F33A1A32-92AE-4BCD-91FB-380D7204F950}" type="presParOf" srcId="{83094CED-4EF8-442E-8268-09F7A782C33C}" destId="{58AE0C57-6C46-428D-BEB0-472CE886FAD5}" srcOrd="2" destOrd="0" presId="urn:microsoft.com/office/officeart/2008/layout/LinedList"/>
    <dgm:cxn modelId="{1C7A1EAE-DF41-42F6-A78F-CB37B2D1D7D9}" type="presParOf" srcId="{621264DF-7632-428E-AA32-C5011F3D8F54}" destId="{0354F1B7-D117-43F9-B4D9-A70A16AB9115}" srcOrd="8" destOrd="0" presId="urn:microsoft.com/office/officeart/2008/layout/LinedList"/>
    <dgm:cxn modelId="{BECDC2AC-FE9A-4242-BDD2-63E5BBAED89B}" type="presParOf" srcId="{621264DF-7632-428E-AA32-C5011F3D8F54}" destId="{004E8D53-504E-4F28-9D86-19265DC7C8AE}"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8B5F1-C560-4391-831B-516A24C234F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BDF83-A91E-4DFA-9704-889E8AC70FCE}">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30" tIns="240030" rIns="240030" bIns="240030" numCol="1" spcCol="1270" anchor="t" anchorCtr="0">
          <a:noAutofit/>
        </a:bodyPr>
        <a:lstStyle/>
        <a:p>
          <a:pPr marL="0" lvl="0" indent="0" algn="l" defTabSz="2800350">
            <a:lnSpc>
              <a:spcPct val="90000"/>
            </a:lnSpc>
            <a:spcBef>
              <a:spcPct val="0"/>
            </a:spcBef>
            <a:spcAft>
              <a:spcPct val="35000"/>
            </a:spcAft>
            <a:buNone/>
          </a:pPr>
          <a:r>
            <a:rPr lang="zh-CN" altLang="en-US" sz="6300" kern="1200" dirty="0"/>
            <a:t>统计机器学习</a:t>
          </a:r>
        </a:p>
      </dsp:txBody>
      <dsp:txXfrm>
        <a:off x="0" y="0"/>
        <a:ext cx="2103120" cy="4351338"/>
      </dsp:txXfrm>
    </dsp:sp>
    <dsp:sp modelId="{090920E8-DA36-4EAF-8B54-FBEFF21CBBB2}">
      <dsp:nvSpPr>
        <dsp:cNvPr id="0" name=""/>
        <dsp:cNvSpPr/>
      </dsp:nvSpPr>
      <dsp:spPr>
        <a:xfrm>
          <a:off x="2260854" y="67989"/>
          <a:ext cx="8254746"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altLang="en-US" sz="3000" kern="1200" dirty="0"/>
            <a:t>监督学习</a:t>
          </a:r>
          <a:endParaRPr lang="en-US" altLang="zh-CN" sz="3000" kern="1200" dirty="0"/>
        </a:p>
        <a:p>
          <a:pPr marL="0" lvl="0" indent="0" algn="l" defTabSz="1333500">
            <a:lnSpc>
              <a:spcPct val="90000"/>
            </a:lnSpc>
            <a:spcBef>
              <a:spcPct val="0"/>
            </a:spcBef>
            <a:spcAft>
              <a:spcPct val="35000"/>
            </a:spcAft>
            <a:buNone/>
          </a:pPr>
          <a:r>
            <a:rPr lang="zh-CN" altLang="en-US" sz="3000" kern="1200" dirty="0"/>
            <a:t>处理分类、标注、回归问题</a:t>
          </a:r>
        </a:p>
      </dsp:txBody>
      <dsp:txXfrm>
        <a:off x="2260854" y="67989"/>
        <a:ext cx="8254746" cy="1359793"/>
      </dsp:txXfrm>
    </dsp:sp>
    <dsp:sp modelId="{8644CD30-3B4B-4544-A082-1E85914E3561}">
      <dsp:nvSpPr>
        <dsp:cNvPr id="0" name=""/>
        <dsp:cNvSpPr/>
      </dsp:nvSpPr>
      <dsp:spPr>
        <a:xfrm>
          <a:off x="2103120" y="14277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50E388-79A9-400E-A81C-8B8C8BD8C9B0}">
      <dsp:nvSpPr>
        <dsp:cNvPr id="0" name=""/>
        <dsp:cNvSpPr/>
      </dsp:nvSpPr>
      <dsp:spPr>
        <a:xfrm>
          <a:off x="2260854" y="1495772"/>
          <a:ext cx="8254746"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altLang="en-US" sz="3000" kern="1200" dirty="0"/>
            <a:t>无监督学习</a:t>
          </a:r>
          <a:endParaRPr lang="en-US" altLang="zh-CN" sz="3000" kern="1200" dirty="0"/>
        </a:p>
        <a:p>
          <a:pPr marL="0" lvl="0" indent="0" algn="l" defTabSz="1333500">
            <a:lnSpc>
              <a:spcPct val="90000"/>
            </a:lnSpc>
            <a:spcBef>
              <a:spcPct val="0"/>
            </a:spcBef>
            <a:spcAft>
              <a:spcPct val="35000"/>
            </a:spcAft>
            <a:buNone/>
          </a:pPr>
          <a:r>
            <a:rPr lang="zh-CN" altLang="en-US" sz="3000" kern="1200" dirty="0"/>
            <a:t>处理聚类、降维、概率分布问题</a:t>
          </a:r>
        </a:p>
      </dsp:txBody>
      <dsp:txXfrm>
        <a:off x="2260854" y="1495772"/>
        <a:ext cx="8254746" cy="1359793"/>
      </dsp:txXfrm>
    </dsp:sp>
    <dsp:sp modelId="{B42CB462-BB3C-4521-B881-44171B7DA471}">
      <dsp:nvSpPr>
        <dsp:cNvPr id="0" name=""/>
        <dsp:cNvSpPr/>
      </dsp:nvSpPr>
      <dsp:spPr>
        <a:xfrm>
          <a:off x="2103120" y="285556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81CEF9-C166-4FF4-956C-EC2646BE0341}">
      <dsp:nvSpPr>
        <dsp:cNvPr id="0" name=""/>
        <dsp:cNvSpPr/>
      </dsp:nvSpPr>
      <dsp:spPr>
        <a:xfrm>
          <a:off x="2260854" y="2923555"/>
          <a:ext cx="8254746"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altLang="en-US" sz="3000" kern="1200" dirty="0"/>
            <a:t>强化学习</a:t>
          </a:r>
          <a:endParaRPr lang="en-US" altLang="zh-CN" sz="3000" kern="1200" dirty="0"/>
        </a:p>
        <a:p>
          <a:pPr marL="0" lvl="0" indent="0" algn="l" defTabSz="1333500">
            <a:lnSpc>
              <a:spcPct val="90000"/>
            </a:lnSpc>
            <a:spcBef>
              <a:spcPct val="0"/>
            </a:spcBef>
            <a:spcAft>
              <a:spcPct val="35000"/>
            </a:spcAft>
            <a:buNone/>
          </a:pPr>
          <a:r>
            <a:rPr lang="zh-CN" altLang="en-US" sz="3000" kern="1200" dirty="0"/>
            <a:t>处理序列决策问题</a:t>
          </a:r>
        </a:p>
      </dsp:txBody>
      <dsp:txXfrm>
        <a:off x="2260854" y="2923555"/>
        <a:ext cx="8254746" cy="1359793"/>
      </dsp:txXfrm>
    </dsp:sp>
    <dsp:sp modelId="{0354F1B7-D117-43F9-B4D9-A70A16AB9115}">
      <dsp:nvSpPr>
        <dsp:cNvPr id="0" name=""/>
        <dsp:cNvSpPr/>
      </dsp:nvSpPr>
      <dsp:spPr>
        <a:xfrm>
          <a:off x="2103120" y="428334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4CB96-C980-40A8-B230-8E521C217CA3}" type="datetimeFigureOut">
              <a:rPr lang="zh-CN" altLang="en-US" smtClean="0"/>
              <a:t>2022/10/16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73631-CFF5-4454-8ECF-A3291557A650}" type="slidenum">
              <a:rPr lang="zh-CN" altLang="en-US" smtClean="0"/>
              <a:t>‹#›</a:t>
            </a:fld>
            <a:endParaRPr lang="zh-CN" altLang="en-US"/>
          </a:p>
        </p:txBody>
      </p:sp>
    </p:spTree>
    <p:extLst>
      <p:ext uri="{BB962C8B-B14F-4D97-AF65-F5344CB8AC3E}">
        <p14:creationId xmlns:p14="http://schemas.microsoft.com/office/powerpoint/2010/main" val="53157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并不是完全割裂的，强化学习和监督学习、无监督学习并不冲突，可以举个例子</a:t>
            </a:r>
          </a:p>
        </p:txBody>
      </p:sp>
      <p:sp>
        <p:nvSpPr>
          <p:cNvPr id="4" name="灯片编号占位符 3"/>
          <p:cNvSpPr>
            <a:spLocks noGrp="1"/>
          </p:cNvSpPr>
          <p:nvPr>
            <p:ph type="sldNum" sz="quarter" idx="5"/>
          </p:nvPr>
        </p:nvSpPr>
        <p:spPr/>
        <p:txBody>
          <a:bodyPr/>
          <a:lstStyle/>
          <a:p>
            <a:fld id="{70173631-CFF5-4454-8ECF-A3291557A650}" type="slidenum">
              <a:rPr lang="zh-CN" altLang="en-US" smtClean="0"/>
              <a:t>2</a:t>
            </a:fld>
            <a:endParaRPr lang="zh-CN" altLang="en-US"/>
          </a:p>
        </p:txBody>
      </p:sp>
    </p:spTree>
    <p:extLst>
      <p:ext uri="{BB962C8B-B14F-4D97-AF65-F5344CB8AC3E}">
        <p14:creationId xmlns:p14="http://schemas.microsoft.com/office/powerpoint/2010/main" val="10732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强化学习的核心过程就是对环境进行探索，通过迭代式交互以期达到累积奖励的期望最大化的目标，强化学习的要素没有标准，可以拆的更细</a:t>
            </a:r>
          </a:p>
        </p:txBody>
      </p:sp>
      <p:sp>
        <p:nvSpPr>
          <p:cNvPr id="4" name="灯片编号占位符 3"/>
          <p:cNvSpPr>
            <a:spLocks noGrp="1"/>
          </p:cNvSpPr>
          <p:nvPr>
            <p:ph type="sldNum" sz="quarter" idx="5"/>
          </p:nvPr>
        </p:nvSpPr>
        <p:spPr/>
        <p:txBody>
          <a:bodyPr/>
          <a:lstStyle/>
          <a:p>
            <a:fld id="{70173631-CFF5-4454-8ECF-A3291557A650}" type="slidenum">
              <a:rPr lang="zh-CN" altLang="en-US" smtClean="0"/>
              <a:t>3</a:t>
            </a:fld>
            <a:endParaRPr lang="zh-CN" altLang="en-US"/>
          </a:p>
        </p:txBody>
      </p:sp>
    </p:spTree>
    <p:extLst>
      <p:ext uri="{BB962C8B-B14F-4D97-AF65-F5344CB8AC3E}">
        <p14:creationId xmlns:p14="http://schemas.microsoft.com/office/powerpoint/2010/main" val="393034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是一个简化的</a:t>
            </a:r>
          </a:p>
        </p:txBody>
      </p:sp>
      <p:sp>
        <p:nvSpPr>
          <p:cNvPr id="4" name="灯片编号占位符 3"/>
          <p:cNvSpPr>
            <a:spLocks noGrp="1"/>
          </p:cNvSpPr>
          <p:nvPr>
            <p:ph type="sldNum" sz="quarter" idx="5"/>
          </p:nvPr>
        </p:nvSpPr>
        <p:spPr/>
        <p:txBody>
          <a:bodyPr/>
          <a:lstStyle/>
          <a:p>
            <a:fld id="{70173631-CFF5-4454-8ECF-A3291557A650}" type="slidenum">
              <a:rPr lang="zh-CN" altLang="en-US" smtClean="0"/>
              <a:t>5</a:t>
            </a:fld>
            <a:endParaRPr lang="zh-CN" altLang="en-US"/>
          </a:p>
        </p:txBody>
      </p:sp>
    </p:spTree>
    <p:extLst>
      <p:ext uri="{BB962C8B-B14F-4D97-AF65-F5344CB8AC3E}">
        <p14:creationId xmlns:p14="http://schemas.microsoft.com/office/powerpoint/2010/main" val="235451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14E87-32EC-CF14-F935-4A0391966D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78DAF8-6019-91B2-35BB-B56A97164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6F9B87-537A-ABBD-A577-D4B627026A6B}"/>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FE0FEF67-6833-298A-454D-19FE597719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EC83C0-3C85-EAC3-A533-463745BAD0DC}"/>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355067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58320-AD12-02EE-C19E-11475E1ED2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44C56E-E68F-9516-C1F3-50B865F40A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8602C3-714E-E6CA-00A4-7B7E67D6F786}"/>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9AA1A9F9-7526-A2AB-8BBB-4ACBEC4433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2DEABD-3986-875D-2C2B-81D3336942DE}"/>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09217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325F2E-ACAE-5D73-3EBA-7FB796B4B3B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A7BF85-93AD-0557-39EE-249A807213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6DA969-1899-3712-A300-95B79087EBA9}"/>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CAF7F902-50B6-5C36-77B5-8FF6A88420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60C526-665B-84D3-DB2A-AB7C8D23BE78}"/>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40704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73A40-F136-0DDB-6F85-FB0F7EE593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04B27E-6346-FA06-1C62-2F3508850F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45BF00-515A-D01E-B94E-5CB454CA02D4}"/>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1D42F269-041C-7F10-DAFC-55E663BB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EF283B-3894-9976-77B6-A90A13634F19}"/>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99568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90C3E-CEB1-679A-FE80-D9F1433C0FF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C66F29-7320-5333-A3EB-AE9EDBEBC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17BE84-3A39-FE9E-2C0D-BC0E5E70DF92}"/>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E9C9E37F-74C9-F3B0-F570-C69ECE4EA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2BB15D-17BD-B607-44B4-7E86A3368BEB}"/>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00537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41241-3D3E-D162-9314-89ED1461FF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CA4542-C6F9-9A70-671F-4DDAEE01A8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020779-12C5-7DCE-A789-94805B938F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74A6D0F-6A51-21FB-1C35-55E732F675C3}"/>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7AA5680E-999A-B249-DA8C-C5CE547C75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1F220E-510D-0EAA-863A-84A1AD86F313}"/>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204021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0F84D-2D6D-87BF-C61A-2FEFB302C2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409DEE-F6E9-A2CD-B700-1A344FBA8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E92F33-14BA-13B5-E6B0-9672D361AC8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CDCCB0-1C43-DB92-23EF-E359525BF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840227-326C-88CA-5C7F-706F2EE884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5CC1C5-AD2C-F072-432C-FEE09BAD32BB}"/>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8" name="页脚占位符 7">
            <a:extLst>
              <a:ext uri="{FF2B5EF4-FFF2-40B4-BE49-F238E27FC236}">
                <a16:creationId xmlns:a16="http://schemas.microsoft.com/office/drawing/2014/main" id="{1F4BA7AD-3152-FE0E-6B19-119675E56B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81B401-FD44-DF9D-FB3E-B615FB481B86}"/>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65248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CFF41-830C-BE89-DAC2-A8A4BEC67E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8B7AB4-EE62-AB7E-C45C-53DC54C9AD96}"/>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4" name="页脚占位符 3">
            <a:extLst>
              <a:ext uri="{FF2B5EF4-FFF2-40B4-BE49-F238E27FC236}">
                <a16:creationId xmlns:a16="http://schemas.microsoft.com/office/drawing/2014/main" id="{3102838E-CBE9-ECD9-7C4B-AF7FCB083B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31DEFB-EE87-D268-3A69-1F3FFFAD8B74}"/>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20460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EA7C44-3140-49F4-AC16-FF4D50A77D50}"/>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3" name="页脚占位符 2">
            <a:extLst>
              <a:ext uri="{FF2B5EF4-FFF2-40B4-BE49-F238E27FC236}">
                <a16:creationId xmlns:a16="http://schemas.microsoft.com/office/drawing/2014/main" id="{281074E8-4B59-3E6B-EDDF-2F99086AFB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670FBF0-1167-6628-2935-ACC284D4D562}"/>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05296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DF473-1870-A17B-17AF-4D99D951B8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DDAAC4E-91F3-4F26-7E84-7D3FBFFC9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03F98D7-E5E7-A7CC-8E61-9AE25A8C6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091CD2-75D8-52CC-C09E-AA55612F3BC5}"/>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5385926F-B291-D61A-73E5-73FD2BBD8B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BAD4AE-781D-49A5-98DB-855A848E9DA8}"/>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260104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4DBC4-41B7-A090-D899-793573D4BD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A49D5F-249F-4460-8BA5-5F54DBF1D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98C0D1-3D5F-4D21-9412-814CEA0F9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842468-F8E0-4B2A-EE4A-261F0D6562B0}"/>
              </a:ext>
            </a:extLst>
          </p:cNvPr>
          <p:cNvSpPr>
            <a:spLocks noGrp="1"/>
          </p:cNvSpPr>
          <p:nvPr>
            <p:ph type="dt" sz="half" idx="10"/>
          </p:nvPr>
        </p:nvSpPr>
        <p:spPr/>
        <p:txBody>
          <a:bodyPr/>
          <a:lstStyle/>
          <a:p>
            <a:fld id="{83A4C6EA-E7B9-4596-A43E-733D8539D82C}"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8707E7FD-8E66-BE1A-BB87-548DC68562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7F3681-9217-8930-E2CB-E8F2A4463FD5}"/>
              </a:ext>
            </a:extLst>
          </p:cNvPr>
          <p:cNvSpPr>
            <a:spLocks noGrp="1"/>
          </p:cNvSpPr>
          <p:nvPr>
            <p:ph type="sldNum" sz="quarter" idx="12"/>
          </p:nvPr>
        </p:nvSpPr>
        <p:spPr/>
        <p:txBody>
          <a:body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275873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FB9A8F-A1D6-8890-2954-64B7164301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7DE2D2-B691-DB41-C57C-A11E8E957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7E291B-8D7D-1B30-7727-089D504B3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4C6EA-E7B9-4596-A43E-733D8539D82C}"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2DEDB01B-6A24-0645-7348-30DFF81C8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0C6A7C-59C9-0A54-4267-FF7C22C3C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77AA7-7661-4E81-B2D0-1376F5FC1057}" type="slidenum">
              <a:rPr lang="zh-CN" altLang="en-US" smtClean="0"/>
              <a:t>‹#›</a:t>
            </a:fld>
            <a:endParaRPr lang="zh-CN" altLang="en-US"/>
          </a:p>
        </p:txBody>
      </p:sp>
    </p:spTree>
    <p:extLst>
      <p:ext uri="{BB962C8B-B14F-4D97-AF65-F5344CB8AC3E}">
        <p14:creationId xmlns:p14="http://schemas.microsoft.com/office/powerpoint/2010/main" val="1546395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955D5-EDD3-9A30-D380-664760648E31}"/>
              </a:ext>
            </a:extLst>
          </p:cNvPr>
          <p:cNvSpPr>
            <a:spLocks noGrp="1"/>
          </p:cNvSpPr>
          <p:nvPr>
            <p:ph type="ctrTitle"/>
          </p:nvPr>
        </p:nvSpPr>
        <p:spPr>
          <a:xfrm>
            <a:off x="551380" y="1214438"/>
            <a:ext cx="11089240" cy="2387600"/>
          </a:xfrm>
        </p:spPr>
        <p:txBody>
          <a:bodyPr/>
          <a:lstStyle/>
          <a:p>
            <a:r>
              <a:rPr lang="zh-CN" altLang="en-US" dirty="0"/>
              <a:t>第一讲</a:t>
            </a:r>
            <a:br>
              <a:rPr lang="en-US" altLang="zh-CN" dirty="0"/>
            </a:br>
            <a:r>
              <a:rPr lang="zh-CN" altLang="en-US" dirty="0"/>
              <a:t>强化学习概念与多臂赌博机问题</a:t>
            </a:r>
          </a:p>
        </p:txBody>
      </p:sp>
      <p:sp>
        <p:nvSpPr>
          <p:cNvPr id="3" name="副标题 2">
            <a:extLst>
              <a:ext uri="{FF2B5EF4-FFF2-40B4-BE49-F238E27FC236}">
                <a16:creationId xmlns:a16="http://schemas.microsoft.com/office/drawing/2014/main" id="{9561984A-BFFE-56E0-5FA4-4D0252EF5511}"/>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08767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016F8-12BA-2A51-C756-0104C5B3DF97}"/>
              </a:ext>
            </a:extLst>
          </p:cNvPr>
          <p:cNvSpPr>
            <a:spLocks noGrp="1"/>
          </p:cNvSpPr>
          <p:nvPr>
            <p:ph type="title"/>
          </p:nvPr>
        </p:nvSpPr>
        <p:spPr/>
        <p:txBody>
          <a:bodyPr/>
          <a:lstStyle/>
          <a:p>
            <a:r>
              <a:rPr lang="zh-CN" altLang="en-US" dirty="0"/>
              <a:t>智能体搭建</a:t>
            </a:r>
          </a:p>
        </p:txBody>
      </p:sp>
      <p:pic>
        <p:nvPicPr>
          <p:cNvPr id="5" name="内容占位符 4">
            <a:extLst>
              <a:ext uri="{FF2B5EF4-FFF2-40B4-BE49-F238E27FC236}">
                <a16:creationId xmlns:a16="http://schemas.microsoft.com/office/drawing/2014/main" id="{4CA5C6B0-4992-539C-05E0-34C2920E494E}"/>
              </a:ext>
            </a:extLst>
          </p:cNvPr>
          <p:cNvPicPr>
            <a:picLocks noGrp="1" noChangeAspect="1"/>
          </p:cNvPicPr>
          <p:nvPr>
            <p:ph idx="1"/>
          </p:nvPr>
        </p:nvPicPr>
        <p:blipFill>
          <a:blip r:embed="rId2"/>
          <a:stretch>
            <a:fillRect/>
          </a:stretch>
        </p:blipFill>
        <p:spPr>
          <a:xfrm>
            <a:off x="2882743" y="1590282"/>
            <a:ext cx="6426514" cy="4557151"/>
          </a:xfrm>
        </p:spPr>
      </p:pic>
    </p:spTree>
    <p:extLst>
      <p:ext uri="{BB962C8B-B14F-4D97-AF65-F5344CB8AC3E}">
        <p14:creationId xmlns:p14="http://schemas.microsoft.com/office/powerpoint/2010/main" val="192558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985608C-3E0F-7151-86B6-A5A8ECE3588F}"/>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𝜖</m:t>
                    </m:r>
                  </m:oMath>
                </a14:m>
                <a:r>
                  <a:rPr lang="zh-CN" altLang="en-US" dirty="0"/>
                  <a:t>贪婪策略</a:t>
                </a:r>
              </a:p>
            </p:txBody>
          </p:sp>
        </mc:Choice>
        <mc:Fallback xmlns="">
          <p:sp>
            <p:nvSpPr>
              <p:cNvPr id="2" name="标题 1">
                <a:extLst>
                  <a:ext uri="{FF2B5EF4-FFF2-40B4-BE49-F238E27FC236}">
                    <a16:creationId xmlns:a16="http://schemas.microsoft.com/office/drawing/2014/main" id="{7985608C-3E0F-7151-86B6-A5A8ECE3588F}"/>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6B13B59-7A4F-F94F-AAF3-CC51AC356365}"/>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𝑎𝑟𝑔𝑚𝑎𝑥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zh-CN" altLang="en-US" i="1">
                                  <a:latin typeface="Cambria Math" panose="02040503050406030204" pitchFamily="18" charset="0"/>
                                </a:rPr>
                                <m:t>采样概率</m:t>
                              </m:r>
                              <m:r>
                                <a:rPr lang="en-US" altLang="zh-CN" b="0" i="1" smtClean="0">
                                  <a:latin typeface="Cambria Math" panose="02040503050406030204" pitchFamily="18" charset="0"/>
                                </a:rPr>
                                <m:t>&gt;</m:t>
                              </m:r>
                              <m:r>
                                <a:rPr lang="zh-CN" altLang="en-US" b="0" i="1" smtClean="0">
                                  <a:latin typeface="Cambria Math" panose="02040503050406030204" pitchFamily="18" charset="0"/>
                                </a:rPr>
                                <m:t>𝜖</m:t>
                              </m:r>
                            </m:e>
                            <m:e>
                              <m:r>
                                <m:rPr>
                                  <m:sty m:val="p"/>
                                </m:rPr>
                                <a:rPr lang="en-US" altLang="zh-CN" i="1">
                                  <a:latin typeface="Cambria Math" panose="02040503050406030204" pitchFamily="18" charset="0"/>
                                </a:rPr>
                                <m:t>random</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zh-CN" altLang="en-US" i="1">
                                  <a:latin typeface="Cambria Math" panose="02040503050406030204" pitchFamily="18" charset="0"/>
                                </a:rPr>
                                <m:t>采样概率</m:t>
                              </m:r>
                              <m:r>
                                <a:rPr lang="en-US" altLang="zh-CN" b="0" i="1" smtClean="0">
                                  <a:latin typeface="Cambria Math" panose="02040503050406030204" pitchFamily="18" charset="0"/>
                                </a:rPr>
                                <m:t>&lt;</m:t>
                              </m:r>
                              <m:r>
                                <a:rPr lang="zh-CN" altLang="en-US" b="0" i="1" smtClean="0">
                                  <a:latin typeface="Cambria Math" panose="02040503050406030204" pitchFamily="18" charset="0"/>
                                </a:rPr>
                                <m:t>𝜖</m:t>
                              </m:r>
                            </m:e>
                          </m:eqArr>
                        </m:e>
                      </m:d>
                    </m:oMath>
                  </m:oMathPara>
                </a14:m>
                <a:endParaRPr lang="en-US" altLang="zh-CN" b="0" dirty="0"/>
              </a:p>
              <a:p>
                <a:pPr marL="0" indent="0">
                  <a:buNone/>
                </a:pPr>
                <a:r>
                  <a:rPr lang="zh-CN" altLang="en-US" dirty="0"/>
                  <a:t>当</a:t>
                </a:r>
                <a14:m>
                  <m:oMath xmlns:m="http://schemas.openxmlformats.org/officeDocument/2006/math">
                    <m:r>
                      <a:rPr lang="zh-CN" altLang="en-US" i="1" smtClean="0">
                        <a:latin typeface="Cambria Math" panose="02040503050406030204" pitchFamily="18" charset="0"/>
                      </a:rPr>
                      <m:t>𝜖</m:t>
                    </m:r>
                  </m:oMath>
                </a14:m>
                <a:r>
                  <a:rPr lang="zh-CN" altLang="en-US" dirty="0"/>
                  <a:t>足够小时</a:t>
                </a:r>
                <a:r>
                  <a:rPr lang="en-US" altLang="zh-CN" dirty="0"/>
                  <a:t>,agent</a:t>
                </a:r>
                <a:r>
                  <a:rPr lang="zh-CN" altLang="en-US" dirty="0"/>
                  <a:t>大多数时间以贪婪的策略来做出动作</a:t>
                </a:r>
                <a:r>
                  <a:rPr lang="en-US" altLang="zh-CN" dirty="0"/>
                  <a:t>,</a:t>
                </a:r>
                <a:r>
                  <a:rPr lang="zh-CN" altLang="en-US" dirty="0"/>
                  <a:t>少数时间会跳出贪婪随机取一个动作来更新</a:t>
                </a:r>
                <a:r>
                  <a:rPr lang="en-US" altLang="zh-CN" dirty="0"/>
                  <a:t>Q-table</a:t>
                </a:r>
                <a:r>
                  <a:rPr lang="zh-CN" altLang="en-US" dirty="0"/>
                  <a:t>中该动作对应的</a:t>
                </a:r>
                <a:r>
                  <a:rPr lang="en-US" altLang="zh-CN" dirty="0"/>
                  <a:t>Q</a:t>
                </a:r>
                <a:r>
                  <a:rPr lang="zh-CN" altLang="en-US" dirty="0"/>
                  <a:t>值</a:t>
                </a:r>
                <a:r>
                  <a:rPr lang="en-US" altLang="zh-CN" dirty="0"/>
                  <a:t>,</a:t>
                </a:r>
                <a:r>
                  <a:rPr lang="zh-CN" altLang="en-US" dirty="0"/>
                  <a:t>采取贪婪的策略是智能体对预测最大奖励动作的</a:t>
                </a:r>
                <a:r>
                  <a:rPr lang="zh-CN" altLang="en-US" dirty="0">
                    <a:solidFill>
                      <a:srgbClr val="FF0000"/>
                    </a:solidFill>
                  </a:rPr>
                  <a:t>剥削</a:t>
                </a:r>
                <a:r>
                  <a:rPr lang="en-US" altLang="zh-CN" dirty="0">
                    <a:solidFill>
                      <a:srgbClr val="FF0000"/>
                    </a:solidFill>
                  </a:rPr>
                  <a:t>(exploitation)</a:t>
                </a:r>
                <a:r>
                  <a:rPr lang="en-US" altLang="zh-CN" dirty="0"/>
                  <a:t>,</a:t>
                </a:r>
                <a:r>
                  <a:rPr lang="zh-CN" altLang="en-US" dirty="0"/>
                  <a:t>而跳出贪婪策略去找寻可能比当前贪婪所取的动作获得更高回报的这一过程是智能体的</a:t>
                </a:r>
                <a:r>
                  <a:rPr lang="zh-CN" altLang="en-US" dirty="0">
                    <a:solidFill>
                      <a:srgbClr val="FF0000"/>
                    </a:solidFill>
                  </a:rPr>
                  <a:t>探索</a:t>
                </a:r>
                <a:r>
                  <a:rPr lang="en-US" altLang="zh-CN" dirty="0">
                    <a:solidFill>
                      <a:srgbClr val="FF0000"/>
                    </a:solidFill>
                  </a:rPr>
                  <a:t>(explore)</a:t>
                </a:r>
                <a:r>
                  <a:rPr lang="en-US" altLang="zh-CN" dirty="0"/>
                  <a:t>,</a:t>
                </a:r>
                <a:r>
                  <a:rPr lang="zh-CN" altLang="en-US" dirty="0"/>
                  <a:t>如何在这两者之间找寻一个</a:t>
                </a:r>
                <a:r>
                  <a:rPr lang="en-US" altLang="zh-CN" dirty="0"/>
                  <a:t>trade-off</a:t>
                </a:r>
                <a:r>
                  <a:rPr lang="zh-CN" altLang="en-US" dirty="0"/>
                  <a:t>是</a:t>
                </a:r>
                <a:r>
                  <a:rPr lang="en-US" altLang="zh-CN" dirty="0"/>
                  <a:t>RL</a:t>
                </a:r>
                <a:r>
                  <a:rPr lang="zh-CN" altLang="en-US" dirty="0"/>
                  <a:t>的一个重要的问题</a:t>
                </a:r>
                <a:endParaRPr lang="en-US" altLang="zh-CN" dirty="0"/>
              </a:p>
              <a:p>
                <a:pPr marL="0" indent="0">
                  <a:buNone/>
                </a:pPr>
                <a:r>
                  <a:rPr lang="zh-CN" altLang="en-US" dirty="0"/>
                  <a:t>思考定常</a:t>
                </a:r>
                <a14:m>
                  <m:oMath xmlns:m="http://schemas.openxmlformats.org/officeDocument/2006/math">
                    <m:r>
                      <a:rPr lang="zh-CN" altLang="en-US" i="1" dirty="0">
                        <a:latin typeface="Cambria Math" panose="02040503050406030204" pitchFamily="18" charset="0"/>
                      </a:rPr>
                      <m:t>环境</m:t>
                    </m:r>
                    <m:r>
                      <a:rPr lang="zh-CN" altLang="en-US" i="1" dirty="0" smtClean="0">
                        <a:latin typeface="Cambria Math" panose="02040503050406030204" pitchFamily="18" charset="0"/>
                      </a:rPr>
                      <m:t>下</m:t>
                    </m:r>
                    <m:r>
                      <a:rPr lang="zh-CN" altLang="en-US" i="1" smtClean="0">
                        <a:latin typeface="Cambria Math" panose="02040503050406030204" pitchFamily="18" charset="0"/>
                      </a:rPr>
                      <m:t>𝜖</m:t>
                    </m:r>
                  </m:oMath>
                </a14:m>
                <a:r>
                  <a:rPr lang="zh-CN" altLang="en-US" b="0" dirty="0"/>
                  <a:t>应该如何设置比较好</a:t>
                </a:r>
                <a:r>
                  <a:rPr lang="en-US" altLang="zh-CN" b="0" dirty="0"/>
                  <a:t>? </a:t>
                </a:r>
                <a:r>
                  <a:rPr lang="zh-CN" altLang="en-US" dirty="0"/>
                  <a:t>常数</a:t>
                </a:r>
                <a:r>
                  <a:rPr lang="en-US" altLang="zh-CN" dirty="0"/>
                  <a:t>?</a:t>
                </a:r>
                <a:endParaRPr lang="en-US" altLang="zh-CN" b="0" dirty="0"/>
              </a:p>
            </p:txBody>
          </p:sp>
        </mc:Choice>
        <mc:Fallback xmlns="">
          <p:sp>
            <p:nvSpPr>
              <p:cNvPr id="3" name="内容占位符 2">
                <a:extLst>
                  <a:ext uri="{FF2B5EF4-FFF2-40B4-BE49-F238E27FC236}">
                    <a16:creationId xmlns:a16="http://schemas.microsoft.com/office/drawing/2014/main" id="{16B13B59-7A4F-F94F-AAF3-CC51AC356365}"/>
                  </a:ext>
                </a:extLst>
              </p:cNvPr>
              <p:cNvSpPr>
                <a:spLocks noGrp="1" noRot="1" noChangeAspect="1" noMove="1" noResize="1" noEditPoints="1" noAdjustHandles="1" noChangeArrowheads="1" noChangeShapeType="1" noTextEdit="1"/>
              </p:cNvSpPr>
              <p:nvPr>
                <p:ph idx="1"/>
              </p:nvPr>
            </p:nvSpPr>
            <p:spPr>
              <a:blipFill>
                <a:blip r:embed="rId3"/>
                <a:stretch>
                  <a:fillRect l="-1217"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360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839FC-B88F-2ED2-E988-54B789893B57}"/>
              </a:ext>
            </a:extLst>
          </p:cNvPr>
          <p:cNvSpPr>
            <a:spLocks noGrp="1"/>
          </p:cNvSpPr>
          <p:nvPr>
            <p:ph type="title"/>
          </p:nvPr>
        </p:nvSpPr>
        <p:spPr/>
        <p:txBody>
          <a:bodyPr/>
          <a:lstStyle/>
          <a:p>
            <a:r>
              <a:rPr lang="zh-CN" altLang="en-US" dirty="0"/>
              <a:t>置信度上界</a:t>
            </a:r>
            <a:r>
              <a:rPr lang="en-US" altLang="zh-CN" dirty="0"/>
              <a:t>(UCB)</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0073D3-FEB0-90AB-DFD8-2F5A9815967D}"/>
                  </a:ext>
                </a:extLst>
              </p:cNvPr>
              <p:cNvSpPr>
                <a:spLocks noGrp="1"/>
              </p:cNvSpPr>
              <p:nvPr>
                <p:ph idx="1"/>
              </p:nvPr>
            </p:nvSpPr>
            <p:spPr/>
            <p:txBody>
              <a:bodyPr/>
              <a:lstStyle/>
              <a:p>
                <a:pPr marL="0" indent="0">
                  <a:buNone/>
                </a:pPr>
                <a:r>
                  <a:rPr lang="zh-CN" altLang="en-US" b="0" dirty="0">
                    <a:latin typeface="Cambria Math" panose="02040503050406030204" pitchFamily="18" charset="0"/>
                  </a:rPr>
                  <a:t>霍夫丁不等式</a:t>
                </a:r>
                <a:endParaRPr lang="en-US" altLang="zh-CN"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𝑛</m:t>
                                  </m:r>
                                </m:sup>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e>
                              </m:nary>
                            </m:num>
                            <m:den>
                              <m:r>
                                <a:rPr lang="en-US" altLang="zh-CN" b="0" i="1" smtClean="0">
                                  <a:latin typeface="Cambria Math" panose="02040503050406030204" pitchFamily="18" charset="0"/>
                                  <a:ea typeface="Cambria Math" panose="02040503050406030204" pitchFamily="18" charset="0"/>
                                </a:rPr>
                                <m:t>𝑛</m:t>
                              </m:r>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𝑛</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𝑢</m:t>
                              </m:r>
                            </m:e>
                            <m:sup>
                              <m:r>
                                <a:rPr lang="en-US" altLang="zh-CN" b="0" i="1" smtClean="0">
                                  <a:latin typeface="Cambria Math" panose="02040503050406030204" pitchFamily="18" charset="0"/>
                                  <a:ea typeface="Cambria Math" panose="02040503050406030204" pitchFamily="18" charset="0"/>
                                </a:rPr>
                                <m:t>2</m:t>
                              </m:r>
                            </m:sup>
                          </m:sSup>
                        </m:sup>
                      </m:sSup>
                    </m:oMath>
                  </m:oMathPara>
                </a14:m>
                <a:endParaRPr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𝑙𝑜𝑔𝑃</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den>
                          </m:f>
                        </m:e>
                      </m:ra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𝑙𝑜𝑔𝑡</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+1</m:t>
                              </m:r>
                            </m:den>
                          </m:f>
                        </m:e>
                      </m:rad>
                    </m:oMath>
                  </m:oMathPara>
                </a14:m>
                <a:endParaRPr lang="en-US" altLang="zh-CN" b="0" dirty="0"/>
              </a:p>
              <a:p>
                <a:pPr marL="0" indent="0">
                  <a:buNone/>
                </a:pPr>
                <a:r>
                  <a:rPr lang="zh-CN" altLang="en-US" dirty="0"/>
                  <a:t>置信度上界</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i="1" dirty="0">
                              <a:latin typeface="Cambria Math" panose="02040503050406030204" pitchFamily="18" charset="0"/>
                            </a:rPr>
                            <m:t>Q</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𝑎</m:t>
                              </m:r>
                            </m:e>
                          </m:d>
                        </m:e>
                        <m:sup>
                          <m:r>
                            <a:rPr lang="en-US" altLang="zh-CN" b="0" i="1" dirty="0" smtClean="0">
                              <a:latin typeface="Cambria Math" panose="02040503050406030204" pitchFamily="18" charset="0"/>
                            </a:rPr>
                            <m:t>𝑢𝑝</m:t>
                          </m:r>
                        </m:sup>
                      </m:sSup>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Q</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oMath>
                  </m:oMathPara>
                </a14:m>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𝑎𝑟𝑔𝑚𝑎𝑥</m:t>
                          </m:r>
                        </m:e>
                        <m:sub>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sub>
                      </m:sSub>
                      <m:sSup>
                        <m:sSupPr>
                          <m:ctrlPr>
                            <a:rPr lang="en-US" altLang="zh-CN" i="1" dirty="0">
                              <a:latin typeface="Cambria Math" panose="02040503050406030204" pitchFamily="18" charset="0"/>
                            </a:rPr>
                          </m:ctrlPr>
                        </m:sSupPr>
                        <m:e>
                          <m:r>
                            <m:rPr>
                              <m:sty m:val="p"/>
                            </m:rPr>
                            <a:rPr lang="en-US" altLang="zh-CN" i="1" dirty="0">
                              <a:latin typeface="Cambria Math" panose="02040503050406030204" pitchFamily="18" charset="0"/>
                            </a:rPr>
                            <m:t>Q</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𝑎</m:t>
                              </m:r>
                            </m:e>
                          </m:d>
                        </m:e>
                        <m:sup>
                          <m:r>
                            <a:rPr lang="en-US" altLang="zh-CN" i="1" dirty="0">
                              <a:latin typeface="Cambria Math" panose="02040503050406030204" pitchFamily="18" charset="0"/>
                            </a:rPr>
                            <m:t>𝑢𝑝</m:t>
                          </m:r>
                        </m:sup>
                      </m:sSup>
                    </m:oMath>
                  </m:oMathPara>
                </a14:m>
                <a:endParaRPr lang="zh-CN" altLang="en-US" dirty="0"/>
              </a:p>
            </p:txBody>
          </p:sp>
        </mc:Choice>
        <mc:Fallback xmlns="">
          <p:sp>
            <p:nvSpPr>
              <p:cNvPr id="3" name="内容占位符 2">
                <a:extLst>
                  <a:ext uri="{FF2B5EF4-FFF2-40B4-BE49-F238E27FC236}">
                    <a16:creationId xmlns:a16="http://schemas.microsoft.com/office/drawing/2014/main" id="{0B0073D3-FEB0-90AB-DFD8-2F5A9815967D}"/>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852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B5154-4DBF-0BE4-644F-B28C82250476}"/>
              </a:ext>
            </a:extLst>
          </p:cNvPr>
          <p:cNvSpPr>
            <a:spLocks noGrp="1"/>
          </p:cNvSpPr>
          <p:nvPr>
            <p:ph type="title"/>
          </p:nvPr>
        </p:nvSpPr>
        <p:spPr/>
        <p:txBody>
          <a:bodyPr/>
          <a:lstStyle/>
          <a:p>
            <a:r>
              <a:rPr lang="zh-CN" altLang="en-US" dirty="0"/>
              <a:t>汤普森采样</a:t>
            </a:r>
          </a:p>
        </p:txBody>
      </p:sp>
      <p:sp>
        <p:nvSpPr>
          <p:cNvPr id="3" name="内容占位符 2">
            <a:extLst>
              <a:ext uri="{FF2B5EF4-FFF2-40B4-BE49-F238E27FC236}">
                <a16:creationId xmlns:a16="http://schemas.microsoft.com/office/drawing/2014/main" id="{B9E7353A-78CF-663E-2EE7-A0421563FBEA}"/>
              </a:ext>
            </a:extLst>
          </p:cNvPr>
          <p:cNvSpPr>
            <a:spLocks noGrp="1"/>
          </p:cNvSpPr>
          <p:nvPr>
            <p:ph idx="1"/>
          </p:nvPr>
        </p:nvSpPr>
        <p:spPr/>
        <p:txBody>
          <a:bodyPr/>
          <a:lstStyle/>
          <a:p>
            <a:pPr marL="0" indent="0">
              <a:buNone/>
            </a:pPr>
            <a:r>
              <a:rPr lang="zh-CN" altLang="en-US" dirty="0"/>
              <a:t>上述两种策略方法为无分布表格型的方法，汤普森采样需要对</a:t>
            </a:r>
            <a:r>
              <a:rPr lang="en-US" altLang="zh-CN" dirty="0"/>
              <a:t>MAB</a:t>
            </a:r>
            <a:r>
              <a:rPr lang="zh-CN" altLang="en-US" dirty="0"/>
              <a:t>的数据分布，找到</a:t>
            </a:r>
            <a:r>
              <a:rPr lang="en-US" altLang="zh-CN" dirty="0"/>
              <a:t>MAB</a:t>
            </a:r>
            <a:r>
              <a:rPr lang="zh-CN" altLang="en-US" dirty="0"/>
              <a:t>数据分布的共轭分布族，</a:t>
            </a:r>
            <a:r>
              <a:rPr lang="en-US" altLang="zh-CN" dirty="0"/>
              <a:t>MAB</a:t>
            </a:r>
            <a:r>
              <a:rPr lang="zh-CN" altLang="en-US" dirty="0"/>
              <a:t>上的数据分布作为似然函数对共轭先验进行更新，根据现有后验模型对每个动作可能产生的回报进行预测</a:t>
            </a:r>
          </a:p>
        </p:txBody>
      </p:sp>
      <p:pic>
        <p:nvPicPr>
          <p:cNvPr id="10" name="图片 9">
            <a:extLst>
              <a:ext uri="{FF2B5EF4-FFF2-40B4-BE49-F238E27FC236}">
                <a16:creationId xmlns:a16="http://schemas.microsoft.com/office/drawing/2014/main" id="{3471750C-240F-B980-5DAD-8E41136EE8BC}"/>
              </a:ext>
            </a:extLst>
          </p:cNvPr>
          <p:cNvPicPr>
            <a:picLocks noChangeAspect="1"/>
          </p:cNvPicPr>
          <p:nvPr/>
        </p:nvPicPr>
        <p:blipFill>
          <a:blip r:embed="rId2"/>
          <a:stretch>
            <a:fillRect/>
          </a:stretch>
        </p:blipFill>
        <p:spPr>
          <a:xfrm>
            <a:off x="3323106" y="3429000"/>
            <a:ext cx="5545787" cy="1171645"/>
          </a:xfrm>
          <a:prstGeom prst="rect">
            <a:avLst/>
          </a:prstGeom>
        </p:spPr>
      </p:pic>
      <p:pic>
        <p:nvPicPr>
          <p:cNvPr id="14" name="图片 13">
            <a:extLst>
              <a:ext uri="{FF2B5EF4-FFF2-40B4-BE49-F238E27FC236}">
                <a16:creationId xmlns:a16="http://schemas.microsoft.com/office/drawing/2014/main" id="{D9B1FCED-F97B-ED97-599B-1ECD2C01E7DF}"/>
              </a:ext>
            </a:extLst>
          </p:cNvPr>
          <p:cNvPicPr>
            <a:picLocks noChangeAspect="1"/>
          </p:cNvPicPr>
          <p:nvPr/>
        </p:nvPicPr>
        <p:blipFill>
          <a:blip r:embed="rId3"/>
          <a:stretch>
            <a:fillRect/>
          </a:stretch>
        </p:blipFill>
        <p:spPr>
          <a:xfrm>
            <a:off x="3363239" y="5065443"/>
            <a:ext cx="5465522" cy="397807"/>
          </a:xfrm>
          <a:prstGeom prst="rect">
            <a:avLst/>
          </a:prstGeom>
        </p:spPr>
      </p:pic>
    </p:spTree>
    <p:extLst>
      <p:ext uri="{BB962C8B-B14F-4D97-AF65-F5344CB8AC3E}">
        <p14:creationId xmlns:p14="http://schemas.microsoft.com/office/powerpoint/2010/main" val="417476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D5518-629E-9DBD-666B-98E01BA7DB52}"/>
              </a:ext>
            </a:extLst>
          </p:cNvPr>
          <p:cNvSpPr>
            <a:spLocks noGrp="1"/>
          </p:cNvSpPr>
          <p:nvPr>
            <p:ph type="title"/>
          </p:nvPr>
        </p:nvSpPr>
        <p:spPr/>
        <p:txBody>
          <a:bodyPr/>
          <a:lstStyle/>
          <a:p>
            <a:r>
              <a:rPr lang="zh-CN" altLang="en-US" dirty="0"/>
              <a:t>强化学习</a:t>
            </a:r>
            <a:r>
              <a:rPr lang="en-US" altLang="zh-CN" dirty="0"/>
              <a:t>(Reinforcement Learning)</a:t>
            </a:r>
            <a:r>
              <a:rPr lang="zh-CN" altLang="en-US" dirty="0"/>
              <a:t>是干什么的？</a:t>
            </a:r>
          </a:p>
        </p:txBody>
      </p:sp>
      <p:graphicFrame>
        <p:nvGraphicFramePr>
          <p:cNvPr id="6" name="内容占位符 5">
            <a:extLst>
              <a:ext uri="{FF2B5EF4-FFF2-40B4-BE49-F238E27FC236}">
                <a16:creationId xmlns:a16="http://schemas.microsoft.com/office/drawing/2014/main" id="{EB6243E2-065D-803E-5363-8C8F3EBBAE11}"/>
              </a:ext>
            </a:extLst>
          </p:cNvPr>
          <p:cNvGraphicFramePr>
            <a:graphicFrameLocks noGrp="1"/>
          </p:cNvGraphicFramePr>
          <p:nvPr>
            <p:ph idx="1"/>
            <p:extLst>
              <p:ext uri="{D42A27DB-BD31-4B8C-83A1-F6EECF244321}">
                <p14:modId xmlns:p14="http://schemas.microsoft.com/office/powerpoint/2010/main" val="1713678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33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18146-C21F-4A60-6040-45F9EE54FBFE}"/>
              </a:ext>
            </a:extLst>
          </p:cNvPr>
          <p:cNvSpPr>
            <a:spLocks noGrp="1"/>
          </p:cNvSpPr>
          <p:nvPr>
            <p:ph type="title"/>
          </p:nvPr>
        </p:nvSpPr>
        <p:spPr/>
        <p:txBody>
          <a:bodyPr/>
          <a:lstStyle/>
          <a:p>
            <a:r>
              <a:rPr lang="en-US" altLang="zh-CN" dirty="0"/>
              <a:t>RL</a:t>
            </a:r>
            <a:r>
              <a:rPr lang="zh-CN" altLang="en-US" dirty="0"/>
              <a:t>是什么？</a:t>
            </a:r>
          </a:p>
        </p:txBody>
      </p:sp>
      <p:pic>
        <p:nvPicPr>
          <p:cNvPr id="5" name="内容占位符 4">
            <a:extLst>
              <a:ext uri="{FF2B5EF4-FFF2-40B4-BE49-F238E27FC236}">
                <a16:creationId xmlns:a16="http://schemas.microsoft.com/office/drawing/2014/main" id="{F6E8E955-D866-BA9E-0E3E-5BFC488E1D6D}"/>
              </a:ext>
            </a:extLst>
          </p:cNvPr>
          <p:cNvPicPr>
            <a:picLocks noGrp="1" noChangeAspect="1"/>
          </p:cNvPicPr>
          <p:nvPr>
            <p:ph idx="1"/>
          </p:nvPr>
        </p:nvPicPr>
        <p:blipFill>
          <a:blip r:embed="rId3"/>
          <a:stretch>
            <a:fillRect/>
          </a:stretch>
        </p:blipFill>
        <p:spPr>
          <a:xfrm>
            <a:off x="1314057" y="1747075"/>
            <a:ext cx="4781943" cy="3363850"/>
          </a:xfrm>
        </p:spPr>
      </p:pic>
      <p:sp>
        <p:nvSpPr>
          <p:cNvPr id="6" name="文本框 5">
            <a:extLst>
              <a:ext uri="{FF2B5EF4-FFF2-40B4-BE49-F238E27FC236}">
                <a16:creationId xmlns:a16="http://schemas.microsoft.com/office/drawing/2014/main" id="{215A0725-0509-C27F-AB7D-469BE3BCC591}"/>
              </a:ext>
            </a:extLst>
          </p:cNvPr>
          <p:cNvSpPr txBox="1"/>
          <p:nvPr/>
        </p:nvSpPr>
        <p:spPr>
          <a:xfrm>
            <a:off x="7211549" y="2020922"/>
            <a:ext cx="3270447" cy="2816156"/>
          </a:xfrm>
          <a:prstGeom prst="rect">
            <a:avLst/>
          </a:prstGeom>
          <a:noFill/>
        </p:spPr>
        <p:txBody>
          <a:bodyPr wrap="none" rtlCol="0">
            <a:spAutoFit/>
          </a:bodyPr>
          <a:lstStyle/>
          <a:p>
            <a:pPr defTabSz="1333500">
              <a:lnSpc>
                <a:spcPct val="90000"/>
              </a:lnSpc>
              <a:spcBef>
                <a:spcPct val="0"/>
              </a:spcBef>
              <a:spcAft>
                <a:spcPct val="35000"/>
              </a:spcAft>
            </a:pPr>
            <a:r>
              <a:rPr lang="zh-CN" altLang="en-US" sz="3000" dirty="0">
                <a:solidFill>
                  <a:prstClr val="black">
                    <a:hueOff val="0"/>
                    <a:satOff val="0"/>
                    <a:lumOff val="0"/>
                    <a:alphaOff val="0"/>
                  </a:prstClr>
                </a:solidFill>
                <a:latin typeface="等线" panose="020F0502020204030204"/>
                <a:ea typeface="等线" panose="02010600030101010101" pitchFamily="2" charset="-122"/>
              </a:rPr>
              <a:t>智能体</a:t>
            </a:r>
            <a:r>
              <a:rPr lang="en-US" altLang="zh-CN" sz="3000" dirty="0">
                <a:solidFill>
                  <a:prstClr val="black">
                    <a:hueOff val="0"/>
                    <a:satOff val="0"/>
                    <a:lumOff val="0"/>
                    <a:alphaOff val="0"/>
                  </a:prstClr>
                </a:solidFill>
                <a:latin typeface="等线" panose="020F0502020204030204"/>
                <a:ea typeface="等线" panose="02010600030101010101" pitchFamily="2" charset="-122"/>
              </a:rPr>
              <a:t>(agent)</a:t>
            </a:r>
          </a:p>
          <a:p>
            <a:pPr defTabSz="1333500">
              <a:lnSpc>
                <a:spcPct val="90000"/>
              </a:lnSpc>
              <a:spcBef>
                <a:spcPct val="0"/>
              </a:spcBef>
              <a:spcAft>
                <a:spcPct val="35000"/>
              </a:spcAft>
            </a:pPr>
            <a:r>
              <a:rPr lang="zh-CN" altLang="en-US" sz="3000" dirty="0">
                <a:solidFill>
                  <a:prstClr val="black">
                    <a:hueOff val="0"/>
                    <a:satOff val="0"/>
                    <a:lumOff val="0"/>
                    <a:alphaOff val="0"/>
                  </a:prstClr>
                </a:solidFill>
                <a:latin typeface="等线" panose="020F0502020204030204"/>
                <a:ea typeface="等线" panose="02010600030101010101" pitchFamily="2" charset="-122"/>
              </a:rPr>
              <a:t>环境</a:t>
            </a:r>
            <a:r>
              <a:rPr lang="en-US" altLang="zh-CN" sz="3000" dirty="0">
                <a:solidFill>
                  <a:prstClr val="black">
                    <a:hueOff val="0"/>
                    <a:satOff val="0"/>
                    <a:lumOff val="0"/>
                    <a:alphaOff val="0"/>
                  </a:prstClr>
                </a:solidFill>
                <a:latin typeface="等线" panose="020F0502020204030204"/>
                <a:ea typeface="等线" panose="02010600030101010101" pitchFamily="2" charset="-122"/>
              </a:rPr>
              <a:t>(environment)</a:t>
            </a:r>
          </a:p>
          <a:p>
            <a:pPr defTabSz="1333500">
              <a:lnSpc>
                <a:spcPct val="90000"/>
              </a:lnSpc>
              <a:spcBef>
                <a:spcPct val="0"/>
              </a:spcBef>
              <a:spcAft>
                <a:spcPct val="35000"/>
              </a:spcAft>
            </a:pPr>
            <a:r>
              <a:rPr lang="zh-CN" altLang="en-US" sz="3000" dirty="0">
                <a:solidFill>
                  <a:prstClr val="black">
                    <a:hueOff val="0"/>
                    <a:satOff val="0"/>
                    <a:lumOff val="0"/>
                    <a:alphaOff val="0"/>
                  </a:prstClr>
                </a:solidFill>
                <a:latin typeface="等线" panose="020F0502020204030204"/>
                <a:ea typeface="等线" panose="02010600030101010101" pitchFamily="2" charset="-122"/>
              </a:rPr>
              <a:t>动作</a:t>
            </a:r>
            <a:r>
              <a:rPr lang="en-US" altLang="zh-CN" sz="3000" dirty="0">
                <a:solidFill>
                  <a:prstClr val="black">
                    <a:hueOff val="0"/>
                    <a:satOff val="0"/>
                    <a:lumOff val="0"/>
                    <a:alphaOff val="0"/>
                  </a:prstClr>
                </a:solidFill>
                <a:latin typeface="等线" panose="020F0502020204030204"/>
                <a:ea typeface="等线" panose="02010600030101010101" pitchFamily="2" charset="-122"/>
              </a:rPr>
              <a:t>(action)</a:t>
            </a:r>
          </a:p>
          <a:p>
            <a:pPr defTabSz="1333500">
              <a:lnSpc>
                <a:spcPct val="90000"/>
              </a:lnSpc>
              <a:spcBef>
                <a:spcPct val="0"/>
              </a:spcBef>
              <a:spcAft>
                <a:spcPct val="35000"/>
              </a:spcAft>
            </a:pPr>
            <a:r>
              <a:rPr lang="zh-CN" altLang="en-US" sz="3000" dirty="0">
                <a:solidFill>
                  <a:prstClr val="black">
                    <a:hueOff val="0"/>
                    <a:satOff val="0"/>
                    <a:lumOff val="0"/>
                    <a:alphaOff val="0"/>
                  </a:prstClr>
                </a:solidFill>
                <a:latin typeface="等线" panose="020F0502020204030204"/>
                <a:ea typeface="等线" panose="02010600030101010101" pitchFamily="2" charset="-122"/>
              </a:rPr>
              <a:t>回报</a:t>
            </a:r>
            <a:r>
              <a:rPr lang="en-US" altLang="zh-CN" sz="3000" dirty="0">
                <a:solidFill>
                  <a:prstClr val="black">
                    <a:hueOff val="0"/>
                    <a:satOff val="0"/>
                    <a:lumOff val="0"/>
                    <a:alphaOff val="0"/>
                  </a:prstClr>
                </a:solidFill>
                <a:latin typeface="等线" panose="020F0502020204030204"/>
                <a:ea typeface="等线" panose="02010600030101010101" pitchFamily="2" charset="-122"/>
              </a:rPr>
              <a:t>(reward)</a:t>
            </a:r>
          </a:p>
          <a:p>
            <a:pPr defTabSz="1333500">
              <a:lnSpc>
                <a:spcPct val="90000"/>
              </a:lnSpc>
              <a:spcBef>
                <a:spcPct val="0"/>
              </a:spcBef>
              <a:spcAft>
                <a:spcPct val="35000"/>
              </a:spcAft>
            </a:pPr>
            <a:r>
              <a:rPr lang="zh-CN" altLang="en-US" sz="3000" dirty="0">
                <a:solidFill>
                  <a:prstClr val="black">
                    <a:hueOff val="0"/>
                    <a:satOff val="0"/>
                    <a:lumOff val="0"/>
                    <a:alphaOff val="0"/>
                  </a:prstClr>
                </a:solidFill>
                <a:latin typeface="等线" panose="020F0502020204030204"/>
                <a:ea typeface="等线" panose="02010600030101010101" pitchFamily="2" charset="-122"/>
              </a:rPr>
              <a:t>状态</a:t>
            </a:r>
            <a:r>
              <a:rPr lang="en-US" altLang="zh-CN" sz="3000" dirty="0">
                <a:solidFill>
                  <a:prstClr val="black">
                    <a:hueOff val="0"/>
                    <a:satOff val="0"/>
                    <a:lumOff val="0"/>
                    <a:alphaOff val="0"/>
                  </a:prstClr>
                </a:solidFill>
                <a:latin typeface="等线" panose="020F0502020204030204"/>
                <a:ea typeface="等线" panose="02010600030101010101" pitchFamily="2" charset="-122"/>
              </a:rPr>
              <a:t>(state)</a:t>
            </a:r>
          </a:p>
        </p:txBody>
      </p:sp>
      <p:sp>
        <p:nvSpPr>
          <p:cNvPr id="7" name="文本框 6">
            <a:extLst>
              <a:ext uri="{FF2B5EF4-FFF2-40B4-BE49-F238E27FC236}">
                <a16:creationId xmlns:a16="http://schemas.microsoft.com/office/drawing/2014/main" id="{BC48DE5E-E5DF-E404-2F7A-401F7D0BB391}"/>
              </a:ext>
            </a:extLst>
          </p:cNvPr>
          <p:cNvSpPr txBox="1"/>
          <p:nvPr/>
        </p:nvSpPr>
        <p:spPr>
          <a:xfrm>
            <a:off x="1542317" y="5333938"/>
            <a:ext cx="4325421" cy="646879"/>
          </a:xfrm>
          <a:prstGeom prst="rect">
            <a:avLst/>
          </a:prstGeom>
          <a:noFill/>
        </p:spPr>
        <p:txBody>
          <a:bodyPr wrap="square" rtlCol="0">
            <a:spAutoFit/>
          </a:bodyPr>
          <a:lstStyle/>
          <a:p>
            <a:r>
              <a:rPr lang="zh-CN" altLang="en-US" dirty="0"/>
              <a:t>广义上来讲通过机器通过与环境进行迭代式交互来实现目标的一种计算方法</a:t>
            </a:r>
          </a:p>
        </p:txBody>
      </p:sp>
    </p:spTree>
    <p:extLst>
      <p:ext uri="{BB962C8B-B14F-4D97-AF65-F5344CB8AC3E}">
        <p14:creationId xmlns:p14="http://schemas.microsoft.com/office/powerpoint/2010/main" val="12435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681BA-5288-B9BC-F565-F6A04A907BFD}"/>
              </a:ext>
            </a:extLst>
          </p:cNvPr>
          <p:cNvSpPr>
            <a:spLocks noGrp="1"/>
          </p:cNvSpPr>
          <p:nvPr>
            <p:ph type="title"/>
          </p:nvPr>
        </p:nvSpPr>
        <p:spPr/>
        <p:txBody>
          <a:bodyPr/>
          <a:lstStyle/>
          <a:p>
            <a:r>
              <a:rPr lang="zh-CN" altLang="en-US" dirty="0"/>
              <a:t>强化学习的目的与特征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24D938-4C93-EA71-81C1-67961A22E66D}"/>
                  </a:ext>
                </a:extLst>
              </p:cNvPr>
              <p:cNvSpPr>
                <a:spLocks noGrp="1"/>
              </p:cNvSpPr>
              <p:nvPr>
                <p:ph idx="1"/>
              </p:nvPr>
            </p:nvSpPr>
            <p:spPr/>
            <p:txBody>
              <a:bodyPr/>
              <a:lstStyle/>
              <a:p>
                <a:pPr marL="0" indent="0">
                  <a:buNone/>
                </a:pPr>
                <a:r>
                  <a:rPr lang="zh-CN" altLang="en-US" dirty="0"/>
                  <a:t>两个重要特征：</a:t>
                </a:r>
                <a:endParaRPr lang="en-US" altLang="zh-CN" dirty="0"/>
              </a:p>
              <a:p>
                <a:pPr marL="0" indent="0">
                  <a:buNone/>
                </a:pPr>
                <a:r>
                  <a:rPr lang="en-US" altLang="zh-CN" dirty="0"/>
                  <a:t>	</a:t>
                </a:r>
                <a:r>
                  <a:rPr lang="zh-CN" altLang="en-US" dirty="0"/>
                  <a:t>试错型学习</a:t>
                </a:r>
                <a:r>
                  <a:rPr lang="en-US" altLang="zh-CN" dirty="0"/>
                  <a:t>(trail-and-error learning)</a:t>
                </a:r>
              </a:p>
              <a:p>
                <a:pPr marL="0" indent="0">
                  <a:buNone/>
                </a:pPr>
                <a:r>
                  <a:rPr lang="en-US" altLang="zh-CN" dirty="0"/>
                  <a:t>	</a:t>
                </a:r>
                <a:r>
                  <a:rPr lang="zh-CN" altLang="en-US" dirty="0"/>
                  <a:t>延迟收益</a:t>
                </a:r>
                <a:endParaRPr lang="en-US" altLang="zh-CN" dirty="0"/>
              </a:p>
              <a:p>
                <a:pPr marL="0" indent="0">
                  <a:buNone/>
                </a:pPr>
                <a:r>
                  <a:rPr lang="zh-CN" altLang="en-US" dirty="0"/>
                  <a:t>目的：</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𝑎𝑟𝑔</m:t>
                          </m:r>
                          <m:r>
                            <a:rPr lang="en-US" altLang="zh-CN" i="1" dirty="0">
                              <a:latin typeface="Cambria Math" panose="02040503050406030204" pitchFamily="18" charset="0"/>
                            </a:rPr>
                            <m:t>𝑚𝑎𝑥</m:t>
                          </m:r>
                        </m:e>
                        <m:sub>
                          <m:r>
                            <a:rPr lang="zh-CN" altLang="en-US" i="1" dirty="0" smtClean="0">
                              <a:latin typeface="Cambria Math" panose="02040503050406030204" pitchFamily="18" charset="0"/>
                            </a:rPr>
                            <m:t>𝜋</m:t>
                          </m:r>
                        </m:sub>
                      </m:sSub>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𝐸</m:t>
                          </m:r>
                        </m:e>
                        <m: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𝑎</m:t>
                              </m:r>
                              <m:r>
                                <a:rPr lang="en-US" altLang="zh-CN" i="1" dirty="0">
                                  <a:latin typeface="Cambria Math" panose="02040503050406030204" pitchFamily="18" charset="0"/>
                                </a:rPr>
                                <m:t>,</m:t>
                              </m:r>
                              <m:r>
                                <a:rPr lang="en-US" altLang="zh-CN" i="1" dirty="0">
                                  <a:latin typeface="Cambria Math" panose="02040503050406030204" pitchFamily="18" charset="0"/>
                                </a:rPr>
                                <m:t>𝑠</m:t>
                              </m:r>
                            </m:e>
                          </m:d>
                          <m:r>
                            <a:rPr lang="en-US" altLang="zh-CN" i="1" dirty="0">
                              <a:latin typeface="Cambria Math" panose="02040503050406030204" pitchFamily="18" charset="0"/>
                            </a:rPr>
                            <m:t>~</m:t>
                          </m:r>
                          <m:r>
                            <a:rPr lang="zh-CN" altLang="en-US" i="1" dirty="0">
                              <a:latin typeface="Cambria Math" panose="02040503050406030204" pitchFamily="18" charset="0"/>
                            </a:rPr>
                            <m:t>占用度量</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3224D938-4C93-EA71-81C1-67961A22E66D}"/>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24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0C582-8B6B-7B41-5BB4-79FAF07A0A36}"/>
              </a:ext>
            </a:extLst>
          </p:cNvPr>
          <p:cNvSpPr>
            <a:spLocks noGrp="1"/>
          </p:cNvSpPr>
          <p:nvPr>
            <p:ph type="title"/>
          </p:nvPr>
        </p:nvSpPr>
        <p:spPr/>
        <p:txBody>
          <a:bodyPr/>
          <a:lstStyle/>
          <a:p>
            <a:r>
              <a:rPr lang="zh-CN" altLang="en-US" dirty="0"/>
              <a:t>多臂赌博机</a:t>
            </a:r>
            <a:r>
              <a:rPr lang="en-US" altLang="zh-CN" dirty="0"/>
              <a:t>(MAB)</a:t>
            </a:r>
            <a:r>
              <a:rPr lang="zh-CN" altLang="en-US" dirty="0"/>
              <a:t>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802D9F-7EF6-FBE2-B6F8-4F417A63CD4F}"/>
                  </a:ext>
                </a:extLst>
              </p:cNvPr>
              <p:cNvSpPr>
                <a:spLocks noGrp="1"/>
              </p:cNvSpPr>
              <p:nvPr>
                <p:ph idx="1"/>
              </p:nvPr>
            </p:nvSpPr>
            <p:spPr/>
            <p:txBody>
              <a:bodyPr/>
              <a:lstStyle/>
              <a:p>
                <a:pPr marL="0" indent="0">
                  <a:buNone/>
                </a:pPr>
                <a:r>
                  <a:rPr lang="zh-CN" altLang="en-US" dirty="0"/>
                  <a:t>问题定义：</a:t>
                </a:r>
                <a:endParaRPr lang="en-US" altLang="zh-CN" dirty="0"/>
              </a:p>
              <a:p>
                <a:pPr marL="0" indent="0">
                  <a:buNone/>
                </a:pPr>
                <a:r>
                  <a:rPr lang="zh-CN" altLang="en-US" dirty="0"/>
                  <a:t>一个拥有</a:t>
                </a:r>
                <a:r>
                  <a:rPr lang="en-US" altLang="zh-CN" dirty="0"/>
                  <a:t>K</a:t>
                </a:r>
                <a:r>
                  <a:rPr lang="zh-CN" altLang="en-US" dirty="0"/>
                  <a:t>根拉杆的老虎机，每一根拉杆都对应着一个关于奖励的概率分布，每拉动一次拉杆都能获得一个回报</a:t>
                </a:r>
                <a:r>
                  <a:rPr lang="en-US" altLang="zh-CN" dirty="0"/>
                  <a:t>r</a:t>
                </a:r>
                <a:r>
                  <a:rPr lang="zh-CN" altLang="en-US" dirty="0"/>
                  <a:t>，我们的目的是拉动</a:t>
                </a:r>
                <a:r>
                  <a:rPr lang="en-US" altLang="zh-CN" dirty="0"/>
                  <a:t>T</a:t>
                </a:r>
                <a:r>
                  <a:rPr lang="zh-CN" altLang="en-US" dirty="0"/>
                  <a:t>次拉杆之后最大化累积回报</a:t>
                </a:r>
                <a:endParaRPr lang="en-US" altLang="zh-CN" dirty="0"/>
              </a:p>
              <a:p>
                <a:pPr marL="0" indent="0">
                  <a:buNone/>
                </a:pPr>
                <a:endParaRPr lang="en-US" altLang="zh-CN" dirty="0"/>
              </a:p>
              <a:p>
                <a:pPr marL="0" indent="0">
                  <a:buNone/>
                </a:pPr>
                <a:r>
                  <a:rPr lang="zh-CN" altLang="en-US" dirty="0"/>
                  <a:t>形式化描述：</a:t>
                </a:r>
                <a:endParaRPr lang="en-US" altLang="zh-CN" dirty="0"/>
              </a:p>
              <a:p>
                <a:pPr marL="0" indent="0">
                  <a:buNone/>
                </a:pPr>
                <a:r>
                  <a:rPr lang="en-US" altLang="zh-CN" dirty="0"/>
                  <a:t>MAB</a:t>
                </a:r>
                <a:r>
                  <a:rPr lang="zh-CN" altLang="en-US" dirty="0"/>
                  <a:t>可用</a:t>
                </a:r>
                <a14:m>
                  <m:oMath xmlns:m="http://schemas.openxmlformats.org/officeDocument/2006/math">
                    <m:r>
                      <a:rPr lang="zh-CN" altLang="en-US" i="1" dirty="0">
                        <a:latin typeface="Cambria Math" panose="02040503050406030204" pitchFamily="18" charset="0"/>
                      </a:rPr>
                      <m:t>一个元组</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e>
                    </m:d>
                    <m:r>
                      <a:rPr lang="zh-CN" altLang="en-US" i="1" dirty="0">
                        <a:latin typeface="Cambria Math" panose="02040503050406030204" pitchFamily="18" charset="0"/>
                      </a:rPr>
                      <m:t>表示</m:t>
                    </m:r>
                  </m:oMath>
                </a14:m>
                <a:r>
                  <a:rPr lang="zh-CN" altLang="en-US" dirty="0"/>
                  <a:t>，其中</a:t>
                </a:r>
                <a14:m>
                  <m:oMath xmlns:m="http://schemas.openxmlformats.org/officeDocument/2006/math">
                    <m:r>
                      <a:rPr lang="en-US" altLang="zh-CN" i="1" dirty="0" smtClean="0">
                        <a:latin typeface="Cambria Math" panose="02040503050406030204" pitchFamily="18" charset="0"/>
                      </a:rPr>
                      <m:t>𝐴</m:t>
                    </m:r>
                  </m:oMath>
                </a14:m>
                <a:r>
                  <a:rPr lang="zh-CN" altLang="en-US" dirty="0"/>
                  <a:t>是动作空间可以被表示为</a:t>
                </a:r>
                <a14:m>
                  <m:oMath xmlns:m="http://schemas.openxmlformats.org/officeDocument/2006/math">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r>
                      <a:rPr lang="en-US" altLang="zh-CN" i="1" dirty="0" smtClean="0">
                        <a:latin typeface="Cambria Math" panose="02040503050406030204" pitchFamily="18" charset="0"/>
                      </a:rPr>
                      <m:t>}</m:t>
                    </m:r>
                    <m:r>
                      <a:rPr lang="zh-CN" altLang="en-US" i="1" dirty="0">
                        <a:latin typeface="Cambria Math" panose="02040503050406030204" pitchFamily="18" charset="0"/>
                      </a:rPr>
                      <m:t>，</m:t>
                    </m:r>
                    <m:r>
                      <a:rPr lang="en-US" altLang="zh-CN" i="1" dirty="0" smtClean="0">
                        <a:latin typeface="Cambria Math" panose="02040503050406030204" pitchFamily="18" charset="0"/>
                      </a:rPr>
                      <m:t>𝑅</m:t>
                    </m:r>
                  </m:oMath>
                </a14:m>
                <a:r>
                  <a:rPr lang="zh-CN" altLang="en-US" dirty="0"/>
                  <a:t>是奖励概率分布可以被表示为</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zh-CN" altLang="en-US" dirty="0"/>
                  <a:t>，目的是</a:t>
                </a:r>
                <a14:m>
                  <m:oMath xmlns:m="http://schemas.openxmlformats.org/officeDocument/2006/math">
                    <m:r>
                      <m:rPr>
                        <m:sty m:val="p"/>
                      </m:rPr>
                      <a:rPr lang="en-US" altLang="zh-CN" i="1" dirty="0" smtClean="0">
                        <a:latin typeface="Cambria Math" panose="02040503050406030204" pitchFamily="18" charset="0"/>
                      </a:rPr>
                      <m:t>max</m:t>
                    </m:r>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𝑇</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𝑟</m:t>
                            </m:r>
                          </m:e>
                          <m:sub>
                            <m:r>
                              <a:rPr lang="en-US" altLang="zh-CN" b="0" i="1" dirty="0" smtClean="0">
                                <a:latin typeface="Cambria Math" panose="02040503050406030204" pitchFamily="18" charset="0"/>
                              </a:rPr>
                              <m:t>𝑡</m:t>
                            </m:r>
                          </m:sub>
                        </m:sSub>
                      </m:e>
                    </m:nary>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𝑟</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𝑅</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𝑎</m:t>
                        </m:r>
                      </m:e>
                      <m:sub>
                        <m:r>
                          <a:rPr lang="en-US" altLang="zh-CN" b="0" i="1" dirty="0" smtClean="0">
                            <a:latin typeface="Cambria Math" panose="02040503050406030204" pitchFamily="18" charset="0"/>
                            <a:ea typeface="Cambria Math" panose="02040503050406030204" pitchFamily="18" charset="0"/>
                          </a:rPr>
                          <m:t>𝑡</m:t>
                        </m:r>
                      </m:sub>
                    </m:sSub>
                    <m:r>
                      <a:rPr lang="en-US" altLang="zh-CN" b="0" i="1" dirty="0" smtClean="0">
                        <a:latin typeface="Cambria Math" panose="02040503050406030204" pitchFamily="18" charset="0"/>
                      </a:rPr>
                      <m:t>)</m:t>
                    </m:r>
                    <m:r>
                      <a:rPr lang="zh-CN" altLang="en-US" i="1" dirty="0" smtClean="0">
                        <a:latin typeface="Cambria Math" panose="02040503050406030204" pitchFamily="18" charset="0"/>
                      </a:rPr>
                      <m:t>⁡</m:t>
                    </m:r>
                  </m:oMath>
                </a14:m>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84802D9F-7EF6-FBE2-B6F8-4F417A63CD4F}"/>
                  </a:ext>
                </a:extLst>
              </p:cNvPr>
              <p:cNvSpPr>
                <a:spLocks noGrp="1" noRot="1" noChangeAspect="1" noMove="1" noResize="1" noEditPoints="1" noAdjustHandles="1" noChangeArrowheads="1" noChangeShapeType="1" noTextEdit="1"/>
              </p:cNvSpPr>
              <p:nvPr>
                <p:ph idx="1"/>
              </p:nvPr>
            </p:nvSpPr>
            <p:spPr>
              <a:blipFill>
                <a:blip r:embed="rId3"/>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10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89DBB-3A0B-9057-1EB8-42328E4D374E}"/>
              </a:ext>
            </a:extLst>
          </p:cNvPr>
          <p:cNvSpPr>
            <a:spLocks noGrp="1"/>
          </p:cNvSpPr>
          <p:nvPr>
            <p:ph type="title"/>
          </p:nvPr>
        </p:nvSpPr>
        <p:spPr/>
        <p:txBody>
          <a:bodyPr/>
          <a:lstStyle/>
          <a:p>
            <a:r>
              <a:rPr lang="zh-CN" altLang="en-US" dirty="0"/>
              <a:t>大体脉络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25AD92-0D23-3350-A48B-D0237C1C99C9}"/>
                  </a:ext>
                </a:extLst>
              </p:cNvPr>
              <p:cNvSpPr>
                <a:spLocks noGrp="1"/>
              </p:cNvSpPr>
              <p:nvPr>
                <p:ph idx="1"/>
              </p:nvPr>
            </p:nvSpPr>
            <p:spPr/>
            <p:txBody>
              <a:bodyPr/>
              <a:lstStyle/>
              <a:p>
                <a:pPr marL="0" indent="0">
                  <a:buNone/>
                </a:pPr>
                <a:r>
                  <a:rPr lang="zh-CN" altLang="en-US" dirty="0"/>
                  <a:t>环境搭建</a:t>
                </a:r>
                <a:r>
                  <a:rPr lang="en-US" altLang="zh-CN" dirty="0"/>
                  <a:t>(</a:t>
                </a:r>
                <a:r>
                  <a:rPr lang="zh-CN" altLang="en-US" dirty="0"/>
                  <a:t>时变，定常</a:t>
                </a:r>
                <a:r>
                  <a:rPr lang="en-US" altLang="zh-CN" dirty="0"/>
                  <a:t>) (</a:t>
                </a:r>
                <a:r>
                  <a:rPr lang="zh-CN" altLang="en-US" dirty="0"/>
                  <a:t>伯努利赌博机，正态赌博机</a:t>
                </a:r>
                <a:r>
                  <a:rPr lang="en-US" altLang="zh-CN" dirty="0"/>
                  <a:t>)</a:t>
                </a:r>
              </a:p>
              <a:p>
                <a:pPr marL="0" indent="0">
                  <a:buNone/>
                </a:pPr>
                <a:r>
                  <a:rPr lang="zh-CN" altLang="en-US" dirty="0"/>
                  <a:t>动作价值函数及其增量式更新</a:t>
                </a:r>
                <a:endParaRPr lang="en-US" altLang="zh-CN" dirty="0"/>
              </a:p>
              <a:p>
                <a:pPr marL="0" indent="0">
                  <a:buNone/>
                </a:pPr>
                <a:r>
                  <a:rPr lang="zh-CN" altLang="en-US" dirty="0"/>
                  <a:t>性能指标</a:t>
                </a:r>
                <a:r>
                  <a:rPr lang="en-US" altLang="zh-CN" dirty="0"/>
                  <a:t>(</a:t>
                </a:r>
                <a:r>
                  <a:rPr lang="zh-CN" altLang="en-US" dirty="0"/>
                  <a:t>累积回报与最优动作率</a:t>
                </a:r>
                <a:r>
                  <a:rPr lang="en-US" altLang="zh-CN" dirty="0"/>
                  <a:t>)</a:t>
                </a:r>
              </a:p>
              <a:p>
                <a:pPr marL="0" indent="0">
                  <a:buNone/>
                </a:pPr>
                <a:r>
                  <a:rPr lang="zh-CN" altLang="en-US" dirty="0"/>
                  <a:t>智能体搭建</a:t>
                </a:r>
                <a:endParaRPr lang="en-US" altLang="zh-CN" dirty="0"/>
              </a:p>
              <a:p>
                <a:pPr marL="0" indent="0">
                  <a:buNone/>
                </a:pPr>
                <a:r>
                  <a:rPr lang="zh-CN" altLang="en-US" dirty="0"/>
                  <a:t>策略</a:t>
                </a:r>
                <a:r>
                  <a:rPr lang="en-US" altLang="zh-CN" dirty="0"/>
                  <a:t>(</a:t>
                </a:r>
                <a14:m>
                  <m:oMath xmlns:m="http://schemas.openxmlformats.org/officeDocument/2006/math">
                    <m:r>
                      <a:rPr lang="zh-CN" altLang="en-US" i="1" smtClean="0">
                        <a:latin typeface="Cambria Math" panose="02040503050406030204" pitchFamily="18" charset="0"/>
                      </a:rPr>
                      <m:t>𝜖</m:t>
                    </m:r>
                  </m:oMath>
                </a14:m>
                <a:r>
                  <a:rPr lang="zh-CN" altLang="en-US" dirty="0"/>
                  <a:t>贪婪，置信度上界，汤普森采样</a:t>
                </a:r>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8325AD92-0D23-3350-A48B-D0237C1C99C9}"/>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157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55248-B6A5-B343-8E97-8EDEE73B6816}"/>
              </a:ext>
            </a:extLst>
          </p:cNvPr>
          <p:cNvSpPr>
            <a:spLocks noGrp="1"/>
          </p:cNvSpPr>
          <p:nvPr>
            <p:ph type="title"/>
          </p:nvPr>
        </p:nvSpPr>
        <p:spPr/>
        <p:txBody>
          <a:bodyPr/>
          <a:lstStyle/>
          <a:p>
            <a:r>
              <a:rPr lang="zh-CN" altLang="en-US" dirty="0"/>
              <a:t>环境搭建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39DE50-A219-F743-1FFB-2DE94B33A18B}"/>
                  </a:ext>
                </a:extLst>
              </p:cNvPr>
              <p:cNvSpPr>
                <a:spLocks noGrp="1"/>
              </p:cNvSpPr>
              <p:nvPr>
                <p:ph idx="1"/>
              </p:nvPr>
            </p:nvSpPr>
            <p:spPr/>
            <p:txBody>
              <a:bodyPr/>
              <a:lstStyle/>
              <a:p>
                <a:pPr marL="0" indent="0">
                  <a:buNone/>
                </a:pPr>
                <a:r>
                  <a:rPr lang="zh-CN" altLang="en-US" dirty="0"/>
                  <a:t>回报服从</a:t>
                </a:r>
                <a:r>
                  <a:rPr lang="en-US" altLang="zh-CN" dirty="0"/>
                  <a:t>0-1</a:t>
                </a:r>
                <a:r>
                  <a:rPr lang="zh-CN" altLang="en-US" dirty="0"/>
                  <a:t>分布</a:t>
                </a:r>
                <a:endParaRPr lang="en-US" altLang="zh-CN" dirty="0"/>
              </a:p>
              <a:p>
                <a:pPr marL="0" indent="0" algn="ctr">
                  <a:buNone/>
                </a:pPr>
                <a14:m>
                  <m:oMath xmlns:m="http://schemas.openxmlformats.org/officeDocument/2006/math">
                    <m:r>
                      <a:rPr lang="en-US" altLang="zh-CN" dirty="0">
                        <a:latin typeface="Cambria Math" panose="02040503050406030204" pitchFamily="18" charset="0"/>
                      </a:rPr>
                      <m:t>𝑅</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𝑎</m:t>
                        </m:r>
                      </m:e>
                    </m:d>
                    <m:r>
                      <a:rPr lang="en-US" altLang="zh-CN" dirty="0">
                        <a:latin typeface="Cambria Math" panose="02040503050406030204" pitchFamily="18" charset="0"/>
                      </a:rPr>
                      <m:t>~</m:t>
                    </m:r>
                    <m:r>
                      <a:rPr lang="en-US" altLang="zh-CN" dirty="0">
                        <a:latin typeface="Cambria Math" panose="02040503050406030204" pitchFamily="18" charset="0"/>
                      </a:rPr>
                      <m:t>𝐵</m:t>
                    </m:r>
                    <m:d>
                      <m:dPr>
                        <m:ctrlPr>
                          <a:rPr lang="en-US" altLang="zh-CN" i="1" dirty="0">
                            <a:latin typeface="Cambria Math" panose="02040503050406030204" pitchFamily="18" charset="0"/>
                          </a:rPr>
                        </m:ctrlPr>
                      </m:dPr>
                      <m:e>
                        <m:r>
                          <a:rPr lang="en-US" altLang="zh-CN" dirty="0">
                            <a:latin typeface="Cambria Math" panose="02040503050406030204" pitchFamily="18" charset="0"/>
                          </a:rPr>
                          <m:t>1,</m:t>
                        </m:r>
                        <m:r>
                          <a:rPr lang="en-US" altLang="zh-CN" dirty="0">
                            <a:latin typeface="Cambria Math" panose="02040503050406030204" pitchFamily="18" charset="0"/>
                          </a:rPr>
                          <m:t>𝑞</m:t>
                        </m:r>
                        <m:r>
                          <a:rPr lang="en-US" altLang="zh-CN" dirty="0">
                            <a:latin typeface="Cambria Math" panose="02040503050406030204" pitchFamily="18" charset="0"/>
                          </a:rPr>
                          <m:t>(</m:t>
                        </m:r>
                        <m:r>
                          <a:rPr lang="en-US" altLang="zh-CN" dirty="0">
                            <a:latin typeface="Cambria Math" panose="02040503050406030204" pitchFamily="18" charset="0"/>
                          </a:rPr>
                          <m:t>𝑎</m:t>
                        </m:r>
                        <m:r>
                          <a:rPr lang="en-US" altLang="zh-CN" dirty="0">
                            <a:latin typeface="Cambria Math" panose="02040503050406030204" pitchFamily="18" charset="0"/>
                          </a:rPr>
                          <m:t>)</m:t>
                        </m:r>
                      </m:e>
                    </m:d>
                    <m:r>
                      <a:rPr lang="en-US" altLang="zh-CN" dirty="0">
                        <a:latin typeface="Cambria Math" panose="02040503050406030204" pitchFamily="18" charset="0"/>
                      </a:rPr>
                      <m:t> </m:t>
                    </m:r>
                    <m:r>
                      <a:rPr lang="en-US" altLang="zh-CN" dirty="0">
                        <a:latin typeface="Cambria Math" panose="02040503050406030204" pitchFamily="18" charset="0"/>
                      </a:rPr>
                      <m:t>𝑞</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𝑎</m:t>
                        </m:r>
                      </m:e>
                    </m:d>
                    <m:r>
                      <a:rPr lang="en-US" altLang="zh-CN" dirty="0">
                        <a:latin typeface="Cambria Math" panose="02040503050406030204" pitchFamily="18" charset="0"/>
                      </a:rPr>
                      <m:t>~</m:t>
                    </m:r>
                    <m:r>
                      <a:rPr lang="en-US" altLang="zh-CN" dirty="0">
                        <a:latin typeface="Cambria Math" panose="02040503050406030204" pitchFamily="18" charset="0"/>
                      </a:rPr>
                      <m:t>𝑁</m:t>
                    </m:r>
                    <m:r>
                      <a:rPr lang="en-US" altLang="zh-CN" dirty="0">
                        <a:latin typeface="Cambria Math" panose="02040503050406030204" pitchFamily="18" charset="0"/>
                      </a:rPr>
                      <m:t>(0,1)</m:t>
                    </m:r>
                    <m:r>
                      <a:rPr lang="zh-CN" altLang="en-US" dirty="0">
                        <a:latin typeface="Cambria Math" panose="02040503050406030204" pitchFamily="18" charset="0"/>
                      </a:rPr>
                      <m:t>为回报</m:t>
                    </m:r>
                  </m:oMath>
                </a14:m>
                <a:r>
                  <a:rPr lang="zh-CN" altLang="en-US" dirty="0"/>
                  <a:t>期望</a:t>
                </a:r>
                <a:endParaRPr lang="en-US" altLang="zh-CN" dirty="0"/>
              </a:p>
              <a:p>
                <a:pPr marL="0" indent="0">
                  <a:buNone/>
                </a:pPr>
                <a:r>
                  <a:rPr lang="zh-CN" altLang="en-US" dirty="0"/>
                  <a:t>回报服从正态分布</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en-US" altLang="zh-CN" dirty="0"/>
              </a:p>
              <a:p>
                <a:pPr marL="0" indent="0">
                  <a:buNone/>
                </a:pPr>
                <a:r>
                  <a:rPr lang="zh-CN" altLang="en-US" dirty="0"/>
                  <a:t>定常</a:t>
                </a:r>
                <a:endParaRPr lang="en-US" altLang="zh-CN" dirty="0"/>
              </a:p>
              <a:p>
                <a:pPr marL="0" indent="0">
                  <a:buNone/>
                </a:pPr>
                <a:r>
                  <a:rPr lang="zh-CN" altLang="en-US" dirty="0"/>
                  <a:t>回报的分布不随时间发生变化</a:t>
                </a:r>
                <a:endParaRPr lang="en-US" altLang="zh-CN" dirty="0"/>
              </a:p>
              <a:p>
                <a:pPr marL="0" indent="0">
                  <a:buNone/>
                </a:pPr>
                <a:r>
                  <a:rPr lang="zh-CN" altLang="en-US" dirty="0"/>
                  <a:t>时变</a:t>
                </a:r>
                <a:endParaRPr lang="en-US" altLang="zh-CN" dirty="0"/>
              </a:p>
              <a:p>
                <a:pPr marL="0" indent="0">
                  <a:buNone/>
                </a:pPr>
                <a:r>
                  <a:rPr lang="zh-CN" altLang="en-US" dirty="0"/>
                  <a:t>回报的分布随时间发生变化，这里回报期望随时间发生如下变化</a:t>
                </a:r>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(0,0.1)</m:t>
                      </m:r>
                    </m:oMath>
                  </m:oMathPara>
                </a14:m>
                <a:endParaRPr lang="zh-CN" altLang="en-US" dirty="0"/>
              </a:p>
            </p:txBody>
          </p:sp>
        </mc:Choice>
        <mc:Fallback xmlns="">
          <p:sp>
            <p:nvSpPr>
              <p:cNvPr id="3" name="内容占位符 2">
                <a:extLst>
                  <a:ext uri="{FF2B5EF4-FFF2-40B4-BE49-F238E27FC236}">
                    <a16:creationId xmlns:a16="http://schemas.microsoft.com/office/drawing/2014/main" id="{4C39DE50-A219-F743-1FFB-2DE94B33A18B}"/>
                  </a:ext>
                </a:extLst>
              </p:cNvPr>
              <p:cNvSpPr>
                <a:spLocks noGrp="1" noRot="1" noChangeAspect="1" noMove="1" noResize="1" noEditPoints="1" noAdjustHandles="1" noChangeArrowheads="1" noChangeShapeType="1" noTextEdit="1"/>
              </p:cNvSpPr>
              <p:nvPr>
                <p:ph idx="1"/>
              </p:nvPr>
            </p:nvSpPr>
            <p:spPr>
              <a:blipFill>
                <a:blip r:embed="rId2"/>
                <a:stretch>
                  <a:fillRect l="-1217" t="-2521" b="-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404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2AB8B-3466-A3C4-7316-453CA4D8EE04}"/>
              </a:ext>
            </a:extLst>
          </p:cNvPr>
          <p:cNvSpPr>
            <a:spLocks noGrp="1"/>
          </p:cNvSpPr>
          <p:nvPr>
            <p:ph type="title"/>
          </p:nvPr>
        </p:nvSpPr>
        <p:spPr/>
        <p:txBody>
          <a:bodyPr/>
          <a:lstStyle/>
          <a:p>
            <a:r>
              <a:rPr lang="zh-CN" altLang="en-US" dirty="0"/>
              <a:t>动作价值函数</a:t>
            </a:r>
            <a:r>
              <a:rPr lang="en-US" altLang="zh-CN" dirty="0" err="1"/>
              <a:t>q_value</a:t>
            </a:r>
            <a:r>
              <a:rPr lang="zh-CN" altLang="en-US" dirty="0"/>
              <a:t>及其增量式更新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9B8A37-B3F7-4B3F-3898-254F26B99FA6}"/>
                  </a:ext>
                </a:extLst>
              </p:cNvPr>
              <p:cNvSpPr>
                <a:spLocks noGrp="1"/>
              </p:cNvSpPr>
              <p:nvPr>
                <p:ph idx="1"/>
              </p:nvPr>
            </p:nvSpPr>
            <p:spPr/>
            <p:txBody>
              <a:bodyPr/>
              <a:lstStyle/>
              <a:p>
                <a:pPr marL="0" indent="0">
                  <a:buNone/>
                </a:pPr>
                <a:r>
                  <a:rPr lang="zh-CN" altLang="en-US" dirty="0"/>
                  <a:t>这里由于没有状态的转换，我们这样定义动作价值函数，在这里动作价值函数是对某个动作回报期望的估计</a:t>
                </a: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r>
                            <a:rPr lang="zh-CN" altLang="en-US" i="1">
                              <a:latin typeface="Cambria Math" panose="02040503050406030204" pitchFamily="18" charset="0"/>
                            </a:rPr>
                            <m:t>时刻</m:t>
                          </m:r>
                          <m:r>
                            <a:rPr lang="zh-CN" altLang="en-US" i="1" smtClean="0">
                              <a:latin typeface="Cambria Math" panose="02040503050406030204" pitchFamily="18" charset="0"/>
                            </a:rPr>
                            <m:t>之前</m:t>
                          </m:r>
                          <m:r>
                            <a:rPr lang="zh-CN" altLang="en-US" i="1">
                              <a:latin typeface="Cambria Math" panose="02040503050406030204" pitchFamily="18" charset="0"/>
                            </a:rPr>
                            <m:t>取</m:t>
                          </m:r>
                          <m:r>
                            <a:rPr lang="zh-CN" altLang="en-US" i="1" smtClean="0">
                              <a:latin typeface="Cambria Math" panose="02040503050406030204" pitchFamily="18" charset="0"/>
                            </a:rPr>
                            <m:t>动作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所获得</m:t>
                          </m:r>
                          <m:r>
                            <a:rPr lang="zh-CN" altLang="en-US" i="1" smtClean="0">
                              <a:latin typeface="Cambria Math" panose="02040503050406030204" pitchFamily="18" charset="0"/>
                            </a:rPr>
                            <m:t>的</m:t>
                          </m:r>
                          <m:r>
                            <a:rPr lang="zh-CN" altLang="en-US" i="1">
                              <a:latin typeface="Cambria Math" panose="02040503050406030204" pitchFamily="18" charset="0"/>
                            </a:rPr>
                            <m:t>回报</m:t>
                          </m:r>
                          <m:r>
                            <a:rPr lang="zh-CN" altLang="en-US" i="1" smtClean="0">
                              <a:latin typeface="Cambria Math" panose="02040503050406030204" pitchFamily="18" charset="0"/>
                            </a:rPr>
                            <m:t>累积</m:t>
                          </m:r>
                        </m:num>
                        <m:den>
                          <m:r>
                            <a:rPr lang="en-US" altLang="zh-CN" b="0" i="1" smtClean="0">
                              <a:latin typeface="Cambria Math" panose="02040503050406030204" pitchFamily="18" charset="0"/>
                            </a:rPr>
                            <m:t>𝑡</m:t>
                          </m:r>
                          <m:r>
                            <a:rPr lang="zh-CN" altLang="en-US" i="1">
                              <a:latin typeface="Cambria Math" panose="02040503050406030204" pitchFamily="18" charset="0"/>
                            </a:rPr>
                            <m:t>时刻</m:t>
                          </m:r>
                          <m:r>
                            <a:rPr lang="zh-CN" altLang="en-US" i="1" smtClean="0">
                              <a:latin typeface="Cambria Math" panose="02040503050406030204" pitchFamily="18" charset="0"/>
                            </a:rPr>
                            <m:t>所</m:t>
                          </m:r>
                          <m:r>
                            <a:rPr lang="zh-CN" altLang="en-US" i="1">
                              <a:latin typeface="Cambria Math" panose="02040503050406030204" pitchFamily="18" charset="0"/>
                            </a:rPr>
                            <m:t>取</m:t>
                          </m:r>
                          <m:r>
                            <a:rPr lang="zh-CN" altLang="en-US" i="1" smtClean="0">
                              <a:latin typeface="Cambria Math" panose="02040503050406030204" pitchFamily="18" charset="0"/>
                            </a:rPr>
                            <m:t>动作</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zh-CN" altLang="en-US" i="1" smtClean="0">
                              <a:latin typeface="Cambria Math" panose="02040503050406030204" pitchFamily="18" charset="0"/>
                            </a:rPr>
                            <m:t>的</m:t>
                          </m:r>
                          <m:r>
                            <a:rPr lang="zh-CN" altLang="en-US" i="1">
                              <a:latin typeface="Cambria Math" panose="02040503050406030204" pitchFamily="18" charset="0"/>
                            </a:rPr>
                            <m:t>次数</m:t>
                          </m:r>
                        </m:den>
                      </m:f>
                    </m:oMath>
                  </m:oMathPara>
                </a14:m>
                <a:endParaRPr lang="en-US" altLang="zh-CN" dirty="0"/>
              </a:p>
              <a:p>
                <a:pPr marL="0" indent="0">
                  <a:buNone/>
                </a:pPr>
                <a:r>
                  <a:rPr lang="zh-CN" altLang="en-US" dirty="0"/>
                  <a:t>化成下式的形式</a:t>
                </a: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dirty="0" smtClean="0">
                          <a:solidFill>
                            <a:srgbClr val="FF0000"/>
                          </a:solidFill>
                          <a:latin typeface="Cambria Math" panose="02040503050406030204" pitchFamily="18" charset="0"/>
                        </a:rPr>
                        <m:t>新</m:t>
                      </m:r>
                      <m:r>
                        <a:rPr lang="zh-CN" altLang="en-US" i="1" dirty="0">
                          <a:solidFill>
                            <a:srgbClr val="FF0000"/>
                          </a:solidFill>
                          <a:latin typeface="Cambria Math" panose="02040503050406030204" pitchFamily="18" charset="0"/>
                        </a:rPr>
                        <m:t>估计</m:t>
                      </m:r>
                      <m:r>
                        <m:rPr>
                          <m:nor/>
                        </m:rPr>
                        <a:rPr lang="zh-CN" altLang="en-US" dirty="0">
                          <a:solidFill>
                            <a:srgbClr val="FF0000"/>
                          </a:solidFill>
                        </a:rPr>
                        <m:t>值</m:t>
                      </m:r>
                      <m:r>
                        <m:rPr>
                          <m:nor/>
                        </m:rPr>
                        <a:rPr lang="en-US" altLang="zh-CN" b="0" i="0" dirty="0" smtClean="0">
                          <a:solidFill>
                            <a:srgbClr val="FF0000"/>
                          </a:solidFill>
                        </a:rPr>
                        <m:t>=</m:t>
                      </m:r>
                      <m:r>
                        <a:rPr lang="zh-CN" altLang="en-US" i="1" dirty="0">
                          <a:solidFill>
                            <a:srgbClr val="FF0000"/>
                          </a:solidFill>
                          <a:latin typeface="Cambria Math" panose="02040503050406030204" pitchFamily="18" charset="0"/>
                        </a:rPr>
                        <m:t>旧</m:t>
                      </m:r>
                      <m:r>
                        <a:rPr lang="zh-CN" altLang="en-US" i="1" dirty="0" smtClean="0">
                          <a:solidFill>
                            <a:srgbClr val="FF0000"/>
                          </a:solidFill>
                          <a:latin typeface="Cambria Math" panose="02040503050406030204" pitchFamily="18" charset="0"/>
                        </a:rPr>
                        <m:t>估计</m:t>
                      </m:r>
                      <m:r>
                        <m:rPr>
                          <m:nor/>
                        </m:rPr>
                        <a:rPr lang="zh-CN" altLang="en-US" dirty="0">
                          <a:solidFill>
                            <a:srgbClr val="FF0000"/>
                          </a:solidFill>
                        </a:rPr>
                        <m:t>值</m:t>
                      </m:r>
                      <m:r>
                        <m:rPr>
                          <m:nor/>
                        </m:rPr>
                        <a:rPr lang="en-US" altLang="zh-CN" b="0" i="0" dirty="0" smtClean="0">
                          <a:solidFill>
                            <a:srgbClr val="FF0000"/>
                          </a:solidFill>
                        </a:rPr>
                        <m:t>+</m:t>
                      </m:r>
                      <m:r>
                        <a:rPr lang="zh-CN" altLang="en-US" i="1" dirty="0" smtClean="0">
                          <a:solidFill>
                            <a:srgbClr val="FF0000"/>
                          </a:solidFill>
                          <a:latin typeface="Cambria Math" panose="02040503050406030204" pitchFamily="18" charset="0"/>
                        </a:rPr>
                        <m:t>步长</m:t>
                      </m:r>
                      <m:r>
                        <a:rPr lang="en-US" altLang="zh-CN" i="1" dirty="0" smtClean="0">
                          <a:solidFill>
                            <a:srgbClr val="FF0000"/>
                          </a:solidFill>
                          <a:latin typeface="Cambria Math" panose="02040503050406030204" pitchFamily="18" charset="0"/>
                          <a:ea typeface="Cambria Math" panose="02040503050406030204" pitchFamily="18" charset="0"/>
                        </a:rPr>
                        <m:t>×</m:t>
                      </m:r>
                      <m:r>
                        <a:rPr lang="en-US" altLang="zh-CN" b="0" i="1" dirty="0" smtClean="0">
                          <a:solidFill>
                            <a:srgbClr val="FF0000"/>
                          </a:solidFill>
                          <a:latin typeface="Cambria Math" panose="02040503050406030204" pitchFamily="18" charset="0"/>
                          <a:ea typeface="Cambria Math" panose="02040503050406030204" pitchFamily="18" charset="0"/>
                        </a:rPr>
                        <m:t>(</m:t>
                      </m:r>
                      <m:r>
                        <a:rPr lang="zh-CN" altLang="en-US" i="1" dirty="0">
                          <a:solidFill>
                            <a:srgbClr val="FF0000"/>
                          </a:solidFill>
                          <a:latin typeface="Cambria Math" panose="02040503050406030204" pitchFamily="18" charset="0"/>
                          <a:ea typeface="Cambria Math" panose="02040503050406030204" pitchFamily="18" charset="0"/>
                        </a:rPr>
                        <m:t>目标</m:t>
                      </m:r>
                      <m:r>
                        <a:rPr lang="en-US" altLang="zh-CN" b="0" i="1" dirty="0" smtClean="0">
                          <a:solidFill>
                            <a:srgbClr val="FF0000"/>
                          </a:solidFill>
                          <a:latin typeface="Cambria Math" panose="02040503050406030204" pitchFamily="18" charset="0"/>
                          <a:ea typeface="Cambria Math" panose="02040503050406030204" pitchFamily="18" charset="0"/>
                        </a:rPr>
                        <m:t>−</m:t>
                      </m:r>
                      <m:r>
                        <a:rPr lang="zh-CN" altLang="en-US" i="1" dirty="0">
                          <a:solidFill>
                            <a:srgbClr val="FF0000"/>
                          </a:solidFill>
                          <a:latin typeface="Cambria Math" panose="02040503050406030204" pitchFamily="18" charset="0"/>
                          <a:ea typeface="Cambria Math" panose="02040503050406030204" pitchFamily="18" charset="0"/>
                        </a:rPr>
                        <m:t>旧</m:t>
                      </m:r>
                      <m:r>
                        <a:rPr lang="zh-CN" altLang="en-US" i="1" dirty="0" smtClean="0">
                          <a:solidFill>
                            <a:srgbClr val="FF0000"/>
                          </a:solidFill>
                          <a:latin typeface="Cambria Math" panose="02040503050406030204" pitchFamily="18" charset="0"/>
                          <a:ea typeface="Cambria Math" panose="02040503050406030204" pitchFamily="18" charset="0"/>
                        </a:rPr>
                        <m:t>估计</m:t>
                      </m:r>
                      <m:r>
                        <a:rPr lang="zh-CN" altLang="en-US" i="1" dirty="0">
                          <a:solidFill>
                            <a:srgbClr val="FF0000"/>
                          </a:solidFill>
                          <a:latin typeface="Cambria Math" panose="02040503050406030204" pitchFamily="18" charset="0"/>
                          <a:ea typeface="Cambria Math" panose="02040503050406030204" pitchFamily="18" charset="0"/>
                        </a:rPr>
                        <m:t>值</m:t>
                      </m:r>
                      <m:r>
                        <a:rPr lang="en-US" altLang="zh-CN" b="0" i="1" dirty="0" smtClean="0">
                          <a:solidFill>
                            <a:srgbClr val="FF0000"/>
                          </a:solidFill>
                          <a:latin typeface="Cambria Math" panose="02040503050406030204" pitchFamily="18" charset="0"/>
                          <a:ea typeface="Cambria Math" panose="02040503050406030204" pitchFamily="18" charset="0"/>
                        </a:rPr>
                        <m:t>)</m:t>
                      </m:r>
                    </m:oMath>
                  </m:oMathPara>
                </a14:m>
                <a:endParaRPr lang="en-US" altLang="zh-CN" dirty="0">
                  <a:solidFill>
                    <a:srgbClr val="FF0000"/>
                  </a:solidFill>
                </a:endParaRPr>
              </a:p>
              <a:p>
                <a:pPr marL="0" indent="0">
                  <a:buNone/>
                </a:pP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F9B8A37-B3F7-4B3F-3898-254F26B99FA6}"/>
                  </a:ext>
                </a:extLst>
              </p:cNvPr>
              <p:cNvSpPr>
                <a:spLocks noGrp="1" noRot="1" noChangeAspect="1" noMove="1" noResize="1" noEditPoints="1" noAdjustHandles="1" noChangeArrowheads="1" noChangeShapeType="1" noTextEdit="1"/>
              </p:cNvSpPr>
              <p:nvPr>
                <p:ph idx="1"/>
              </p:nvPr>
            </p:nvSpPr>
            <p:spPr>
              <a:blipFill>
                <a:blip r:embed="rId2"/>
                <a:stretch>
                  <a:fillRect l="-120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114329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3837D-8D83-A0EE-53E3-833320B42E9C}"/>
              </a:ext>
            </a:extLst>
          </p:cNvPr>
          <p:cNvSpPr>
            <a:spLocks noGrp="1"/>
          </p:cNvSpPr>
          <p:nvPr>
            <p:ph type="title"/>
          </p:nvPr>
        </p:nvSpPr>
        <p:spPr/>
        <p:txBody>
          <a:bodyPr/>
          <a:lstStyle/>
          <a:p>
            <a:r>
              <a:rPr lang="zh-CN" altLang="en-US" dirty="0"/>
              <a:t>动作价值函数收敛性条件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AE04CC-1F3C-F861-ACEF-5C18EB8BA8C4}"/>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i="1" smtClean="0">
                              <a:latin typeface="Cambria Math" panose="02040503050406030204" pitchFamily="18" charset="0"/>
                              <a:ea typeface="Cambria Math" panose="02040503050406030204" pitchFamily="18" charset="0"/>
                            </a:rPr>
                            <m:t>∞</m:t>
                          </m:r>
                        </m:sup>
                        <m:e>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𝑎𝑛𝑑</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e>
                              <m:sSubSup>
                                <m:sSubSupPr>
                                  <m:ctrlPr>
                                    <a:rPr lang="en-US" altLang="zh-CN" i="1" smtClean="0">
                                      <a:latin typeface="Cambria Math" panose="02040503050406030204" pitchFamily="18" charset="0"/>
                                      <a:ea typeface="Cambria Math" panose="02040503050406030204" pitchFamily="18" charset="0"/>
                                    </a:rPr>
                                  </m:ctrlPr>
                                </m:sSubSupPr>
                                <m:e>
                                  <m:r>
                                    <a:rPr lang="en-US" altLang="zh-CN"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𝑛</m:t>
                                  </m:r>
                                </m:sub>
                                <m:sup>
                                  <m:r>
                                    <a:rPr lang="en-US" altLang="zh-CN" b="0" i="1" smtClean="0">
                                      <a:latin typeface="Cambria Math" panose="02040503050406030204" pitchFamily="18" charset="0"/>
                                      <a:ea typeface="Cambria Math" panose="02040503050406030204" pitchFamily="18" charset="0"/>
                                    </a:rPr>
                                    <m:t>2</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ea typeface="Cambria Math" panose="02040503050406030204" pitchFamily="18" charset="0"/>
                                </a:rPr>
                                <m:t>&lt;∞</m:t>
                              </m:r>
                            </m:e>
                          </m:nary>
                        </m:e>
                      </m:nary>
                    </m:oMath>
                  </m:oMathPara>
                </a14:m>
                <a:endParaRPr lang="en-US" altLang="zh-CN" dirty="0"/>
              </a:p>
              <a:p>
                <a:pPr marL="0" indent="0">
                  <a:buNone/>
                </a:pPr>
                <a:r>
                  <a:rPr lang="zh-CN" altLang="en-US" dirty="0"/>
                  <a:t>当步长为</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m:rPr>
                            <m:sty m:val="p"/>
                          </m:rPr>
                          <a:rPr lang="en-US" altLang="zh-CN" i="1">
                            <a:latin typeface="Cambria Math" panose="02040503050406030204" pitchFamily="18" charset="0"/>
                          </a:rPr>
                          <m:t>t</m:t>
                        </m:r>
                      </m:den>
                    </m:f>
                  </m:oMath>
                </a14:m>
                <a:r>
                  <a:rPr lang="zh-CN" altLang="en-US" dirty="0"/>
                  <a:t>时满足条件，动作价值函数在时间趋近无穷时会收敛</a:t>
                </a:r>
                <a:endParaRPr lang="en-US" altLang="zh-CN" dirty="0"/>
              </a:p>
              <a:p>
                <a:pPr marL="0" indent="0">
                  <a:buNone/>
                </a:pPr>
                <a:r>
                  <a:rPr lang="zh-CN" altLang="en-US" dirty="0"/>
                  <a:t>这在定常环境下满足我们的要求，然而在时变环境下，当动作价值函数趋近收敛时，真实的回报期望仍随时间变化，预测的误差会随时间变化，无法满足对回报期望预测的要求</a:t>
                </a:r>
                <a:endParaRPr lang="en-US" altLang="zh-CN" dirty="0"/>
              </a:p>
              <a:p>
                <a:pPr marL="0" indent="0">
                  <a:buNone/>
                </a:pPr>
                <a:r>
                  <a:rPr lang="zh-CN" altLang="en-US" dirty="0"/>
                  <a:t>当步长为常数时满足前半条件，不满足后半条件，故动作价值函数在时间趋近无穷时不会收敛</a:t>
                </a:r>
              </a:p>
            </p:txBody>
          </p:sp>
        </mc:Choice>
        <mc:Fallback xmlns="">
          <p:sp>
            <p:nvSpPr>
              <p:cNvPr id="3" name="内容占位符 2">
                <a:extLst>
                  <a:ext uri="{FF2B5EF4-FFF2-40B4-BE49-F238E27FC236}">
                    <a16:creationId xmlns:a16="http://schemas.microsoft.com/office/drawing/2014/main" id="{45AE04CC-1F3C-F861-ACEF-5C18EB8BA8C4}"/>
                  </a:ext>
                </a:extLst>
              </p:cNvPr>
              <p:cNvSpPr>
                <a:spLocks noGrp="1" noRot="1" noChangeAspect="1" noMove="1" noResize="1" noEditPoints="1" noAdjustHandles="1" noChangeArrowheads="1" noChangeShapeType="1" noTextEdit="1"/>
              </p:cNvSpPr>
              <p:nvPr>
                <p:ph idx="1"/>
              </p:nvPr>
            </p:nvSpPr>
            <p:spPr>
              <a:blipFill>
                <a:blip r:embed="rId2"/>
                <a:stretch>
                  <a:fillRect l="-1206" t="-33140" r="-965"/>
                </a:stretch>
              </a:blipFill>
            </p:spPr>
            <p:txBody>
              <a:bodyPr/>
              <a:lstStyle/>
              <a:p>
                <a:r>
                  <a:rPr lang="en-US">
                    <a:noFill/>
                  </a:rPr>
                  <a:t> </a:t>
                </a:r>
              </a:p>
            </p:txBody>
          </p:sp>
        </mc:Fallback>
      </mc:AlternateContent>
    </p:spTree>
    <p:extLst>
      <p:ext uri="{BB962C8B-B14F-4D97-AF65-F5344CB8AC3E}">
        <p14:creationId xmlns:p14="http://schemas.microsoft.com/office/powerpoint/2010/main" val="1643359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817</Words>
  <Application>Microsoft Office PowerPoint</Application>
  <PresentationFormat>宽屏</PresentationFormat>
  <Paragraphs>77</Paragraphs>
  <Slides>13</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第一讲 强化学习概念与多臂赌博机问题</vt:lpstr>
      <vt:lpstr>强化学习(Reinforcement Learning)是干什么的？</vt:lpstr>
      <vt:lpstr>RL是什么？</vt:lpstr>
      <vt:lpstr>强化学习的目的与特征</vt:lpstr>
      <vt:lpstr>多臂赌博机(MAB)问题</vt:lpstr>
      <vt:lpstr>大体脉络</vt:lpstr>
      <vt:lpstr>环境搭建</vt:lpstr>
      <vt:lpstr>动作价值函数q_value及其增量式更新</vt:lpstr>
      <vt:lpstr>动作价值函数收敛性条件</vt:lpstr>
      <vt:lpstr>智能体搭建</vt:lpstr>
      <vt:lpstr>ϵ贪婪策略</vt:lpstr>
      <vt:lpstr>置信度上界(UCB)</vt:lpstr>
      <vt:lpstr>汤普森采样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强化学习概念与多臂赌博机问题</dc:title>
  <dc:creator>泽宇 高</dc:creator>
  <cp:lastModifiedBy>泽宇 高</cp:lastModifiedBy>
  <cp:revision>30</cp:revision>
  <dcterms:created xsi:type="dcterms:W3CDTF">2022-10-05T13:09:49Z</dcterms:created>
  <dcterms:modified xsi:type="dcterms:W3CDTF">2022-10-16T08:21:40Z</dcterms:modified>
</cp:coreProperties>
</file>