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10"/>
  </p:normalViewPr>
  <p:slideViewPr>
    <p:cSldViewPr snapToGrid="0">
      <p:cViewPr varScale="1">
        <p:scale>
          <a:sx n="113" d="100"/>
          <a:sy n="113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117B-B27F-4E34-BD8C-24E32BB5C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9A1F6-966E-BF8D-4788-1CBE3AF38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64ACE-281A-E224-8304-62CAF8A5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96D3-D95B-9C42-B5E9-22B987FE4D01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8A0E7-560B-D5DC-F86D-B84E45B74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98C8A-3BA4-33DE-045B-F0A8A17C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924A-4E34-D745-8BFD-288B59E63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4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6096-E084-323B-4413-B8ED69AE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F2BA5-C735-9710-5DC2-850D97BC3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7289B-D357-0811-35FA-364713E1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96D3-D95B-9C42-B5E9-22B987FE4D01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28152-539A-92C2-E12E-9A339DD3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B725A-F225-14DA-4621-085E40F8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924A-4E34-D745-8BFD-288B59E63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8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04A75-A465-4713-D7F3-FC0AC3776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47EC6-D10C-883E-94C0-A9296B87F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2B368-1763-5ABC-FEB7-43475DA6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96D3-D95B-9C42-B5E9-22B987FE4D01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3F2CB-4C96-5940-1B9D-13A0D10C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91DF8-B97C-7A14-551A-E9781DEA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924A-4E34-D745-8BFD-288B59E63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14D9-0659-725E-A453-D4EA033A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B4442-8603-7427-4EF8-6BD48018E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912B5-F921-EB79-9E6C-ACB9DFCE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96D3-D95B-9C42-B5E9-22B987FE4D01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2A9FF-D1E2-69F0-D92E-09A8CFCC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05EF-60D5-7FE7-1DEB-AC1287FE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924A-4E34-D745-8BFD-288B59E63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5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A992-9564-6466-7E0F-F6AA92FCA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F012B-8D08-62B7-6F46-6A46058B3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2333-068B-0AA7-B809-73CB023E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96D3-D95B-9C42-B5E9-22B987FE4D01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AAA50-C297-59DE-9187-4CDA3B1B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CA8EA-7897-ED57-DC0E-0C0E50BE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924A-4E34-D745-8BFD-288B59E63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2EA3-F7BE-50AC-D4DC-6F245159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50221-B8D1-1A33-CCFD-BEF62E380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142A1-0DC9-EFDB-DA58-69724436D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5B04C-58D9-ED03-2EA3-862E1760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96D3-D95B-9C42-B5E9-22B987FE4D01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1E6C9-150A-5630-C348-79AF0B06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756C4-6A8E-C3EA-4D59-05A59351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924A-4E34-D745-8BFD-288B59E63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4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B9A6-7EF8-AAD6-0179-F5DB5D2CA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B43D1-87D2-D098-5449-072F8C52E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8DC1C-41D2-1628-CB72-58CCFDC83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6A8C9A-D3A8-92C5-FD50-2835D2AE8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8D8C7-0804-CCB6-DDB6-AD03BA6AA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0F12C-AB5A-E17C-9F9D-9E137EE5C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96D3-D95B-9C42-B5E9-22B987FE4D01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2B6415-BAE9-E417-70FE-063761A1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C457EE-1668-C3BD-F7A8-D02D87909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924A-4E34-D745-8BFD-288B59E63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2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0D7DE-5891-64D3-8733-9A265C3C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A239D-B61E-3231-AE4E-3D133E6B1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96D3-D95B-9C42-B5E9-22B987FE4D01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60C1C-0529-EAA9-C4B9-09A77BDF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C2C62-B8FB-FF0B-1886-DDC63E1D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924A-4E34-D745-8BFD-288B59E63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9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5F4838-F6D0-8988-F3CC-A3618BE4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96D3-D95B-9C42-B5E9-22B987FE4D01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3A557-5F39-01BB-B936-ED4F6735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DA3A5-13E4-3BDB-2ECC-6B0A1AF1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924A-4E34-D745-8BFD-288B59E63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5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7E5B-2035-400D-1739-8CFE06FE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6CFD2-DEC8-C4B7-AF96-223C0F696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D1719-2F20-4D6F-7C64-86D3E3793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71B4D-4226-BFAF-1AE5-2519C6A9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96D3-D95B-9C42-B5E9-22B987FE4D01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19B87-75E1-9F5A-FF05-650D80A7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8E04E-3C3D-EB7D-2F51-9082E3F1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924A-4E34-D745-8BFD-288B59E63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1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8DC5-1B6C-CD79-4329-E7191773D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67F02-922E-F9C4-661B-907BF987D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F6F5D-3AD0-3BF1-4B91-2DAADEBDD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21429-9AD6-2135-E9C6-9B189135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96D3-D95B-9C42-B5E9-22B987FE4D01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0A577-21F7-4877-A422-FF445BC85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A5946-4F38-7EF7-4B7D-AB58458B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924A-4E34-D745-8BFD-288B59E63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8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A34AE-354B-7296-F48B-C600781F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8E901-354E-331F-E701-820F28EFB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4CCD0-F325-37BA-A11C-0B54DDA1E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596D3-D95B-9C42-B5E9-22B987FE4D01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2DFFA-12DB-BCB3-119D-25C9E3220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CD720-82FE-4C5F-C3BE-CA90C2889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924A-4E34-D745-8BFD-288B59E63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0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technotes/guides/jpda/jpda.html" TargetMode="External"/><Relationship Id="rId2" Type="http://schemas.openxmlformats.org/officeDocument/2006/relationships/hyperlink" Target="https://docs.oracle.com/javase/8/docs/jdk/api/jpda/jdi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91150B-DE9B-C105-281F-0FCCDC11E102}"/>
              </a:ext>
            </a:extLst>
          </p:cNvPr>
          <p:cNvSpPr txBox="1"/>
          <p:nvPr/>
        </p:nvSpPr>
        <p:spPr>
          <a:xfrm>
            <a:off x="3104445" y="1648178"/>
            <a:ext cx="6208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Perpetua Titling MT" panose="02020502060505020804" pitchFamily="18" charset="77"/>
              </a:rPr>
              <a:t>Java-inspect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BC990-08B4-B14F-7F11-271BCA449211}"/>
              </a:ext>
            </a:extLst>
          </p:cNvPr>
          <p:cNvSpPr txBox="1"/>
          <p:nvPr/>
        </p:nvSpPr>
        <p:spPr>
          <a:xfrm>
            <a:off x="2923822" y="4401234"/>
            <a:ext cx="638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2021302111484 </a:t>
            </a:r>
            <a:r>
              <a:rPr lang="en-US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吴昊骏</a:t>
            </a:r>
            <a:endParaRPr lang="en-US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https://</a:t>
            </a:r>
            <a:r>
              <a:rPr lang="en-US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github.com</a:t>
            </a:r>
            <a:r>
              <a:rPr 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universetraveller</a:t>
            </a:r>
            <a:r>
              <a:rPr 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/java-inspect</a:t>
            </a:r>
          </a:p>
        </p:txBody>
      </p:sp>
    </p:spTree>
    <p:extLst>
      <p:ext uri="{BB962C8B-B14F-4D97-AF65-F5344CB8AC3E}">
        <p14:creationId xmlns:p14="http://schemas.microsoft.com/office/powerpoint/2010/main" val="47541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4D812E-B46B-11A3-4028-30B5819F15D1}"/>
              </a:ext>
            </a:extLst>
          </p:cNvPr>
          <p:cNvSpPr txBox="1"/>
          <p:nvPr/>
        </p:nvSpPr>
        <p:spPr>
          <a:xfrm>
            <a:off x="778933" y="756356"/>
            <a:ext cx="5147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Cloze-style Patching with LLM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BAB29-05AC-571F-9170-F7C8DC4A9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33" y="1454020"/>
            <a:ext cx="6142956" cy="18762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4880D3-1075-3366-8788-6C006DB58ACA}"/>
              </a:ext>
            </a:extLst>
          </p:cNvPr>
          <p:cNvSpPr txBox="1"/>
          <p:nvPr/>
        </p:nvSpPr>
        <p:spPr>
          <a:xfrm>
            <a:off x="2935111" y="3443111"/>
            <a:ext cx="3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hunk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BF78E9-1C3D-9A86-0B29-A22AA5540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33" y="3993065"/>
            <a:ext cx="7772400" cy="1618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499323-6858-9D5B-9E53-BEADB1115E4E}"/>
              </a:ext>
            </a:extLst>
          </p:cNvPr>
          <p:cNvSpPr txBox="1"/>
          <p:nvPr/>
        </p:nvSpPr>
        <p:spPr>
          <a:xfrm>
            <a:off x="2676724" y="5792215"/>
            <a:ext cx="2347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Prompt to request LLM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3D098E-089A-982C-EAD3-AEF9199D8FCE}"/>
              </a:ext>
            </a:extLst>
          </p:cNvPr>
          <p:cNvCxnSpPr/>
          <p:nvPr/>
        </p:nvCxnSpPr>
        <p:spPr>
          <a:xfrm>
            <a:off x="1356467" y="2302933"/>
            <a:ext cx="5486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996D22-60AA-5649-C86A-29355CE40F33}"/>
              </a:ext>
            </a:extLst>
          </p:cNvPr>
          <p:cNvCxnSpPr>
            <a:cxnSpLocks/>
          </p:cNvCxnSpPr>
          <p:nvPr/>
        </p:nvCxnSpPr>
        <p:spPr>
          <a:xfrm>
            <a:off x="1595456" y="4814710"/>
            <a:ext cx="267931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104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84278A-C2BB-E52F-016A-1CDE264A3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87498"/>
            <a:ext cx="7772400" cy="17219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A264B0-AB81-5E4C-648F-DB560429494A}"/>
              </a:ext>
            </a:extLst>
          </p:cNvPr>
          <p:cNvSpPr txBox="1"/>
          <p:nvPr/>
        </p:nvSpPr>
        <p:spPr>
          <a:xfrm>
            <a:off x="4831644" y="2596445"/>
            <a:ext cx="493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Variable-level prompt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7B0A5-0353-751D-F17C-9AC0D1961F5A}"/>
              </a:ext>
            </a:extLst>
          </p:cNvPr>
          <p:cNvSpPr txBox="1"/>
          <p:nvPr/>
        </p:nvSpPr>
        <p:spPr>
          <a:xfrm>
            <a:off x="4097867" y="3429000"/>
            <a:ext cx="47639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More accurate</a:t>
            </a:r>
          </a:p>
          <a:p>
            <a:r>
              <a:rPr lang="en-US" sz="4800" dirty="0"/>
              <a:t>More efficient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8DB8B8-31C0-DE36-485E-B427C1E0B8E0}"/>
              </a:ext>
            </a:extLst>
          </p:cNvPr>
          <p:cNvCxnSpPr>
            <a:cxnSpLocks/>
          </p:cNvCxnSpPr>
          <p:nvPr/>
        </p:nvCxnSpPr>
        <p:spPr>
          <a:xfrm flipH="1">
            <a:off x="6254044" y="824089"/>
            <a:ext cx="722489" cy="5211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506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498242-0F0B-D831-6F9F-BD0306E76E82}"/>
              </a:ext>
            </a:extLst>
          </p:cNvPr>
          <p:cNvSpPr txBox="1"/>
          <p:nvPr/>
        </p:nvSpPr>
        <p:spPr>
          <a:xfrm>
            <a:off x="1478844" y="1106311"/>
            <a:ext cx="774417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Ochiai</a:t>
            </a:r>
            <a:r>
              <a:rPr lang="zh-CN" altLang="en-US" sz="2800" dirty="0"/>
              <a:t> </a:t>
            </a:r>
            <a:r>
              <a:rPr lang="en-US" altLang="zh-CN" sz="2800" dirty="0"/>
              <a:t>metric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Ochiai</a:t>
            </a:r>
            <a:r>
              <a:rPr lang="en-US" dirty="0"/>
              <a:t> score = </a:t>
            </a:r>
          </a:p>
          <a:p>
            <a:endParaRPr lang="en-US" dirty="0"/>
          </a:p>
          <a:p>
            <a:r>
              <a:rPr lang="en-US" sz="1800" dirty="0" err="1">
                <a:effectLst/>
                <a:latin typeface="CMMI10"/>
              </a:rPr>
              <a:t>e</a:t>
            </a:r>
            <a:r>
              <a:rPr lang="en-US" sz="1800" dirty="0" err="1">
                <a:effectLst/>
                <a:latin typeface="CMMI7"/>
              </a:rPr>
              <a:t>f</a:t>
            </a:r>
            <a:r>
              <a:rPr lang="en-US" sz="1800" dirty="0">
                <a:effectLst/>
                <a:latin typeface="CMMI7"/>
              </a:rPr>
              <a:t> </a:t>
            </a:r>
            <a:r>
              <a:rPr lang="en-US" sz="1800" dirty="0">
                <a:effectLst/>
                <a:latin typeface="URWPalladioL"/>
              </a:rPr>
              <a:t>and </a:t>
            </a:r>
            <a:r>
              <a:rPr lang="en-US" sz="1800" dirty="0">
                <a:effectLst/>
                <a:latin typeface="CMMI10"/>
              </a:rPr>
              <a:t>e</a:t>
            </a:r>
            <a:r>
              <a:rPr lang="en-US" sz="1800" dirty="0">
                <a:effectLst/>
                <a:latin typeface="CMMI7"/>
              </a:rPr>
              <a:t>p </a:t>
            </a:r>
            <a:r>
              <a:rPr lang="en-US" sz="1800" dirty="0">
                <a:effectLst/>
                <a:latin typeface="URWPalladioL"/>
              </a:rPr>
              <a:t>are the numbers of failing and passing tests executing the program entity </a:t>
            </a:r>
            <a:r>
              <a:rPr lang="en-US" sz="1800" dirty="0">
                <a:effectLst/>
                <a:latin typeface="CMMI10"/>
              </a:rPr>
              <a:t>e</a:t>
            </a:r>
            <a:r>
              <a:rPr lang="en-US" sz="1800" dirty="0">
                <a:effectLst/>
                <a:latin typeface="URWPalladioL"/>
              </a:rPr>
              <a:t>, while </a:t>
            </a:r>
            <a:r>
              <a:rPr lang="en-US" sz="1800" dirty="0" err="1">
                <a:effectLst/>
                <a:latin typeface="CMMI10"/>
              </a:rPr>
              <a:t>n</a:t>
            </a:r>
            <a:r>
              <a:rPr lang="en-US" sz="1800" dirty="0" err="1">
                <a:effectLst/>
                <a:latin typeface="CMMI7"/>
              </a:rPr>
              <a:t>f</a:t>
            </a:r>
            <a:r>
              <a:rPr lang="en-US" sz="1800" dirty="0">
                <a:effectLst/>
                <a:latin typeface="CMMI7"/>
              </a:rPr>
              <a:t> </a:t>
            </a:r>
            <a:r>
              <a:rPr lang="en-US" sz="1800" dirty="0">
                <a:effectLst/>
                <a:latin typeface="URWPalladioL"/>
              </a:rPr>
              <a:t>and </a:t>
            </a:r>
            <a:r>
              <a:rPr lang="en-US" sz="1800" dirty="0">
                <a:effectLst/>
                <a:latin typeface="CMMI10"/>
              </a:rPr>
              <a:t>n</a:t>
            </a:r>
            <a:r>
              <a:rPr lang="en-US" sz="1800" dirty="0">
                <a:effectLst/>
                <a:latin typeface="CMMI7"/>
              </a:rPr>
              <a:t>p </a:t>
            </a:r>
            <a:r>
              <a:rPr lang="en-US" sz="1800" dirty="0">
                <a:effectLst/>
                <a:latin typeface="URWPalladioL"/>
              </a:rPr>
              <a:t>are the numbers of failing and passing tests that do not execute </a:t>
            </a:r>
            <a:r>
              <a:rPr lang="en-US" sz="1800" dirty="0">
                <a:effectLst/>
                <a:latin typeface="CMMI10"/>
              </a:rPr>
              <a:t>e</a:t>
            </a:r>
            <a:r>
              <a:rPr lang="en-US" sz="1800" dirty="0">
                <a:effectLst/>
                <a:latin typeface="URWPalladioL"/>
              </a:rPr>
              <a:t>. </a:t>
            </a:r>
            <a:endParaRPr lang="en-US" dirty="0"/>
          </a:p>
          <a:p>
            <a:endParaRPr lang="en-US" dirty="0"/>
          </a:p>
          <a:p>
            <a:r>
              <a:rPr lang="en-US" dirty="0"/>
              <a:t>Suspicious score = </a:t>
            </a:r>
            <a:r>
              <a:rPr lang="en-US" dirty="0" err="1"/>
              <a:t>line_score</a:t>
            </a:r>
            <a:r>
              <a:rPr lang="en-US" dirty="0"/>
              <a:t> * 0.75 + </a:t>
            </a:r>
            <a:r>
              <a:rPr lang="en-US" dirty="0" err="1"/>
              <a:t>variable_score</a:t>
            </a:r>
            <a:r>
              <a:rPr lang="en-US" dirty="0"/>
              <a:t> * 0.25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2BE34-33F2-32BA-110E-674FD9ECF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978" y="2028384"/>
            <a:ext cx="2324100" cy="546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3EE52F-3F57-03B7-0BDE-905BDA62C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486011"/>
            <a:ext cx="7772400" cy="15930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536633-FFAC-3AD1-13C0-98B75C4D5CF9}"/>
              </a:ext>
            </a:extLst>
          </p:cNvPr>
          <p:cNvSpPr txBox="1"/>
          <p:nvPr/>
        </p:nvSpPr>
        <p:spPr>
          <a:xfrm>
            <a:off x="1399821" y="4042656"/>
            <a:ext cx="616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instance, the variable level result of the previous bug is: </a:t>
            </a:r>
          </a:p>
        </p:txBody>
      </p:sp>
    </p:spTree>
    <p:extLst>
      <p:ext uri="{BB962C8B-B14F-4D97-AF65-F5344CB8AC3E}">
        <p14:creationId xmlns:p14="http://schemas.microsoft.com/office/powerpoint/2010/main" val="4284546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5DAD19-8D37-0E95-FD31-08F04F0CFBCD}"/>
              </a:ext>
            </a:extLst>
          </p:cNvPr>
          <p:cNvSpPr txBox="1"/>
          <p:nvPr/>
        </p:nvSpPr>
        <p:spPr>
          <a:xfrm>
            <a:off x="519289" y="654755"/>
            <a:ext cx="5734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Comparison to the baseline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A3EC14-ADD1-2829-7804-F4A9715705BA}"/>
              </a:ext>
            </a:extLst>
          </p:cNvPr>
          <p:cNvSpPr txBox="1"/>
          <p:nvPr/>
        </p:nvSpPr>
        <p:spPr>
          <a:xfrm>
            <a:off x="778933" y="1524000"/>
            <a:ext cx="738293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More Efficient:</a:t>
            </a:r>
          </a:p>
          <a:p>
            <a:r>
              <a:rPr lang="en-US" dirty="0" err="1"/>
              <a:t>GroundTruth</a:t>
            </a:r>
            <a:r>
              <a:rPr lang="en-US" dirty="0"/>
              <a:t> </a:t>
            </a:r>
            <a:r>
              <a:rPr lang="en-US" dirty="0" err="1"/>
              <a:t>lineno</a:t>
            </a:r>
            <a:r>
              <a:rPr lang="en-US" dirty="0"/>
              <a:t>: 97</a:t>
            </a:r>
          </a:p>
          <a:p>
            <a:r>
              <a:rPr lang="en-US" dirty="0"/>
              <a:t>Result of </a:t>
            </a:r>
            <a:r>
              <a:rPr lang="en-US" dirty="0" err="1"/>
              <a:t>Gzoltar</a:t>
            </a:r>
            <a:r>
              <a:rPr lang="en-US" dirty="0"/>
              <a:t> (</a:t>
            </a:r>
            <a:r>
              <a:rPr lang="en-US" dirty="0" err="1"/>
              <a:t>Ochiai</a:t>
            </a:r>
            <a:r>
              <a:rPr lang="en-US" dirty="0"/>
              <a:t>):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 of variable-level </a:t>
            </a:r>
            <a:r>
              <a:rPr lang="en-US" dirty="0" err="1"/>
              <a:t>Ochiai</a:t>
            </a:r>
            <a:r>
              <a:rPr lang="en-US" dirty="0"/>
              <a:t> SBFL: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36267-765B-9EA0-D22A-43E0ED5E6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243" y="2304802"/>
            <a:ext cx="7772400" cy="925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453F72-74F2-BC73-AEE6-3B607DEDD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66" y="3767608"/>
            <a:ext cx="7772400" cy="110697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8167B7-37AD-E6D9-EA66-E446ABF4F942}"/>
              </a:ext>
            </a:extLst>
          </p:cNvPr>
          <p:cNvCxnSpPr/>
          <p:nvPr/>
        </p:nvCxnSpPr>
        <p:spPr>
          <a:xfrm flipH="1" flipV="1">
            <a:off x="9132711" y="2912533"/>
            <a:ext cx="1614311" cy="5164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D0FA8D-2BE5-27ED-5D28-9D1988E71C5A}"/>
              </a:ext>
            </a:extLst>
          </p:cNvPr>
          <p:cNvCxnSpPr/>
          <p:nvPr/>
        </p:nvCxnSpPr>
        <p:spPr>
          <a:xfrm flipH="1" flipV="1">
            <a:off x="6330243" y="4231782"/>
            <a:ext cx="1614311" cy="5164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7DE525-1342-0C21-BD68-788D7B329D43}"/>
              </a:ext>
            </a:extLst>
          </p:cNvPr>
          <p:cNvSpPr txBox="1"/>
          <p:nvPr/>
        </p:nvSpPr>
        <p:spPr>
          <a:xfrm>
            <a:off x="2844800" y="5411621"/>
            <a:ext cx="650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Higher rank with more accurate position</a:t>
            </a:r>
          </a:p>
        </p:txBody>
      </p:sp>
    </p:spTree>
    <p:extLst>
      <p:ext uri="{BB962C8B-B14F-4D97-AF65-F5344CB8AC3E}">
        <p14:creationId xmlns:p14="http://schemas.microsoft.com/office/powerpoint/2010/main" val="3424794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4291DB-9CB1-95DC-99A1-E693CC2365C9}"/>
              </a:ext>
            </a:extLst>
          </p:cNvPr>
          <p:cNvSpPr txBox="1"/>
          <p:nvPr/>
        </p:nvSpPr>
        <p:spPr>
          <a:xfrm>
            <a:off x="620889" y="801511"/>
            <a:ext cx="47413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More Accurate:</a:t>
            </a:r>
          </a:p>
          <a:p>
            <a:r>
              <a:rPr lang="en-US" sz="2000" dirty="0" err="1"/>
              <a:t>GroundTruth</a:t>
            </a:r>
            <a:r>
              <a:rPr lang="en-US" sz="2000" dirty="0"/>
              <a:t> root cause: </a:t>
            </a:r>
          </a:p>
          <a:p>
            <a:r>
              <a:rPr lang="en-US" dirty="0"/>
              <a:t>Incorrect exception message from line 253 that variable ‘gap’ is negative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C6E47-98A2-10E0-5800-549FAC17E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02" y="871425"/>
            <a:ext cx="6733822" cy="6139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B93A0F-277D-B2E5-A3E4-F19FA225D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135" y="1556574"/>
            <a:ext cx="6855846" cy="3037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D1B0AA-470D-3477-F47A-105417BA24DB}"/>
              </a:ext>
            </a:extLst>
          </p:cNvPr>
          <p:cNvCxnSpPr/>
          <p:nvPr/>
        </p:nvCxnSpPr>
        <p:spPr>
          <a:xfrm flipH="1" flipV="1">
            <a:off x="10464803" y="3540097"/>
            <a:ext cx="1614311" cy="5164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0F257D-1FAB-2E72-2B63-8920894EA8AD}"/>
              </a:ext>
            </a:extLst>
          </p:cNvPr>
          <p:cNvCxnSpPr/>
          <p:nvPr/>
        </p:nvCxnSpPr>
        <p:spPr>
          <a:xfrm flipH="1" flipV="1">
            <a:off x="7954768" y="2421928"/>
            <a:ext cx="1614311" cy="5164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BC5C6D-3647-6196-893D-0B7761314F42}"/>
              </a:ext>
            </a:extLst>
          </p:cNvPr>
          <p:cNvSpPr txBox="1"/>
          <p:nvPr/>
        </p:nvSpPr>
        <p:spPr>
          <a:xfrm>
            <a:off x="620889" y="2528711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from </a:t>
            </a:r>
            <a:r>
              <a:rPr lang="en-US" dirty="0" err="1"/>
              <a:t>Gzoltar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E33B9A-C1AC-A239-5A41-C40279C63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66" y="2912532"/>
            <a:ext cx="8626135" cy="4304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7D5A4F-F552-3991-A5FA-52B081E5CED9}"/>
              </a:ext>
            </a:extLst>
          </p:cNvPr>
          <p:cNvSpPr txBox="1"/>
          <p:nvPr/>
        </p:nvSpPr>
        <p:spPr>
          <a:xfrm>
            <a:off x="573987" y="3428999"/>
            <a:ext cx="452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from Variable level SBFL: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AB2DE13-368D-BD3F-A1B6-C8A1C124E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86" y="3884353"/>
            <a:ext cx="9759035" cy="88058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6B1327-B646-A757-ABD7-5B9F7CD426E4}"/>
              </a:ext>
            </a:extLst>
          </p:cNvPr>
          <p:cNvCxnSpPr/>
          <p:nvPr/>
        </p:nvCxnSpPr>
        <p:spPr>
          <a:xfrm flipH="1" flipV="1">
            <a:off x="5192889" y="4378752"/>
            <a:ext cx="1614311" cy="5164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165E9C-099D-5FB4-142A-62F17ECBE8DE}"/>
              </a:ext>
            </a:extLst>
          </p:cNvPr>
          <p:cNvCxnSpPr/>
          <p:nvPr/>
        </p:nvCxnSpPr>
        <p:spPr>
          <a:xfrm flipH="1" flipV="1">
            <a:off x="7475541" y="3109356"/>
            <a:ext cx="1614311" cy="5164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568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133952-1373-B299-0F3D-451459517600}"/>
              </a:ext>
            </a:extLst>
          </p:cNvPr>
          <p:cNvSpPr txBox="1"/>
          <p:nvPr/>
        </p:nvSpPr>
        <p:spPr>
          <a:xfrm>
            <a:off x="4481689" y="2967335"/>
            <a:ext cx="5034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/>
              <a:t>技术路线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51274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748A06-9AFC-A579-93D1-1A8AC3A39EF7}"/>
              </a:ext>
            </a:extLst>
          </p:cNvPr>
          <p:cNvSpPr txBox="1"/>
          <p:nvPr/>
        </p:nvSpPr>
        <p:spPr>
          <a:xfrm>
            <a:off x="428978" y="857956"/>
            <a:ext cx="10295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effectLst/>
                <a:latin typeface="-apple-system"/>
              </a:rPr>
              <a:t>This demo project implements a basic inspector</a:t>
            </a:r>
            <a:r>
              <a:rPr lang="zh-CN" altLang="en-US" b="0" i="0" u="none" strike="noStrike" dirty="0">
                <a:effectLst/>
                <a:latin typeface="-apple-system"/>
              </a:rPr>
              <a:t> </a:t>
            </a:r>
            <a:r>
              <a:rPr lang="en-US" b="0" i="0" u="none" strike="noStrike" dirty="0">
                <a:effectLst/>
                <a:latin typeface="-apple-system"/>
              </a:rPr>
              <a:t>using </a:t>
            </a:r>
            <a:r>
              <a:rPr lang="en-US" b="0" i="0" u="sng" dirty="0"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Debug Interface (JDI)</a:t>
            </a:r>
            <a:r>
              <a:rPr lang="en-US" b="0" i="0" u="none" strike="noStrike" dirty="0">
                <a:effectLst/>
                <a:latin typeface="-apple-system"/>
              </a:rPr>
              <a:t> which is the top level interface of </a:t>
            </a:r>
            <a:r>
              <a:rPr lang="en-US" b="0" i="0" u="sng" dirty="0"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Platform Debugger Architecture (JPDA)</a:t>
            </a:r>
            <a:r>
              <a:rPr lang="en-US" b="0" i="0" u="none" strike="noStrike" dirty="0">
                <a:effectLst/>
                <a:latin typeface="-apple-system"/>
              </a:rPr>
              <a:t>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44862-84BB-1260-7EA7-FDE6B67295BF}"/>
              </a:ext>
            </a:extLst>
          </p:cNvPr>
          <p:cNvSpPr txBox="1"/>
          <p:nvPr/>
        </p:nvSpPr>
        <p:spPr>
          <a:xfrm>
            <a:off x="891822" y="1648178"/>
            <a:ext cx="745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also: </a:t>
            </a:r>
            <a:r>
              <a:rPr lang="en-US" altLang="zh-CN" dirty="0" err="1"/>
              <a:t>VSCode</a:t>
            </a:r>
            <a:r>
              <a:rPr lang="en-US" altLang="zh-CN" dirty="0"/>
              <a:t> java-debug plugin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microsoft</a:t>
            </a:r>
            <a:r>
              <a:rPr lang="en-US" dirty="0"/>
              <a:t>/java-debug/tree/main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1AAD2D9-57E3-4F27-E2B8-72DF34FAF563}"/>
              </a:ext>
            </a:extLst>
          </p:cNvPr>
          <p:cNvSpPr/>
          <p:nvPr/>
        </p:nvSpPr>
        <p:spPr>
          <a:xfrm>
            <a:off x="1524001" y="3740855"/>
            <a:ext cx="1636889" cy="6237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CB0B891-0E93-C6C1-67E5-8D1C6AD8A6FF}"/>
              </a:ext>
            </a:extLst>
          </p:cNvPr>
          <p:cNvSpPr/>
          <p:nvPr/>
        </p:nvSpPr>
        <p:spPr>
          <a:xfrm>
            <a:off x="4758266" y="3740855"/>
            <a:ext cx="1636889" cy="6237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Inspector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D08C6FA-92F6-2A17-7DCC-B37B5BC57FD9}"/>
              </a:ext>
            </a:extLst>
          </p:cNvPr>
          <p:cNvSpPr/>
          <p:nvPr/>
        </p:nvSpPr>
        <p:spPr>
          <a:xfrm>
            <a:off x="4758266" y="5782690"/>
            <a:ext cx="1636889" cy="6237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JVM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F36EB5-AB4D-E020-1038-BEF38BB376BD}"/>
              </a:ext>
            </a:extLst>
          </p:cNvPr>
          <p:cNvCxnSpPr/>
          <p:nvPr/>
        </p:nvCxnSpPr>
        <p:spPr>
          <a:xfrm flipV="1">
            <a:off x="5170311" y="4364566"/>
            <a:ext cx="0" cy="14463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CF0D92-8D34-CE0B-EC86-28D61A230977}"/>
              </a:ext>
            </a:extLst>
          </p:cNvPr>
          <p:cNvSpPr txBox="1"/>
          <p:nvPr/>
        </p:nvSpPr>
        <p:spPr>
          <a:xfrm>
            <a:off x="3849515" y="4916837"/>
            <a:ext cx="172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JDI Interface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157905-0033-27DC-5DF5-F9F5D7A3B2D2}"/>
              </a:ext>
            </a:extLst>
          </p:cNvPr>
          <p:cNvCxnSpPr/>
          <p:nvPr/>
        </p:nvCxnSpPr>
        <p:spPr>
          <a:xfrm>
            <a:off x="5892800" y="4364566"/>
            <a:ext cx="0" cy="14181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BB8CF1-3DDB-C1CB-523A-17EC5C61A776}"/>
              </a:ext>
            </a:extLst>
          </p:cNvPr>
          <p:cNvSpPr txBox="1"/>
          <p:nvPr/>
        </p:nvSpPr>
        <p:spPr>
          <a:xfrm>
            <a:off x="6096000" y="4980432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requests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3C6EF7-029E-EBD7-F2B6-A1F5A908A497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3160890" y="4052711"/>
            <a:ext cx="159737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0E97F53-B886-8646-F481-3924986435A7}"/>
              </a:ext>
            </a:extLst>
          </p:cNvPr>
          <p:cNvSpPr txBox="1"/>
          <p:nvPr/>
        </p:nvSpPr>
        <p:spPr>
          <a:xfrm>
            <a:off x="3285065" y="3500045"/>
            <a:ext cx="2664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on</a:t>
            </a:r>
          </a:p>
          <a:p>
            <a:endParaRPr lang="en-US" dirty="0"/>
          </a:p>
          <a:p>
            <a:r>
              <a:rPr lang="en-US" dirty="0"/>
              <a:t>Passing Events </a:t>
            </a:r>
          </a:p>
          <a:p>
            <a:r>
              <a:rPr lang="en-US" dirty="0"/>
              <a:t>Snapshot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CD14F8-7ACD-7460-C719-992AA92B8582}"/>
              </a:ext>
            </a:extLst>
          </p:cNvPr>
          <p:cNvSpPr txBox="1"/>
          <p:nvPr/>
        </p:nvSpPr>
        <p:spPr>
          <a:xfrm>
            <a:off x="1021647" y="4362839"/>
            <a:ext cx="2206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Handle events and process programming level inspection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490C63-2600-E039-DD54-003DEE621D9B}"/>
              </a:ext>
            </a:extLst>
          </p:cNvPr>
          <p:cNvSpPr txBox="1"/>
          <p:nvPr/>
        </p:nvSpPr>
        <p:spPr>
          <a:xfrm>
            <a:off x="651934" y="2577381"/>
            <a:ext cx="3307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Overview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F2EBEC-88E9-1BD0-94DC-209231B5DAD6}"/>
              </a:ext>
            </a:extLst>
          </p:cNvPr>
          <p:cNvSpPr txBox="1"/>
          <p:nvPr/>
        </p:nvSpPr>
        <p:spPr>
          <a:xfrm>
            <a:off x="6412091" y="3472170"/>
            <a:ext cx="2517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Generate snapshots for events and stack frames</a:t>
            </a:r>
          </a:p>
          <a:p>
            <a:r>
              <a:rPr lang="en-US" dirty="0"/>
              <a:t>- Apply events filter</a:t>
            </a:r>
          </a:p>
          <a:p>
            <a:r>
              <a:rPr lang="en-US" dirty="0"/>
              <a:t>- Manage event handlers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2BF45-9FC1-D14D-8021-18BCF8FFF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690" y="1315155"/>
            <a:ext cx="2074471" cy="474750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E87EECD-EE5D-5D8C-98E2-EDEDC274BDE3}"/>
              </a:ext>
            </a:extLst>
          </p:cNvPr>
          <p:cNvSpPr txBox="1"/>
          <p:nvPr/>
        </p:nvSpPr>
        <p:spPr>
          <a:xfrm>
            <a:off x="9815690" y="6221735"/>
            <a:ext cx="225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Snapshot instances</a:t>
            </a:r>
          </a:p>
        </p:txBody>
      </p:sp>
    </p:spTree>
    <p:extLst>
      <p:ext uri="{BB962C8B-B14F-4D97-AF65-F5344CB8AC3E}">
        <p14:creationId xmlns:p14="http://schemas.microsoft.com/office/powerpoint/2010/main" val="3919689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7545F3-2324-5022-E1C5-EEED6E10DFD6}"/>
              </a:ext>
            </a:extLst>
          </p:cNvPr>
          <p:cNvSpPr txBox="1"/>
          <p:nvPr/>
        </p:nvSpPr>
        <p:spPr>
          <a:xfrm>
            <a:off x="666042" y="643467"/>
            <a:ext cx="60169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创新点及特色</a:t>
            </a:r>
            <a:endParaRPr lang="en-US" sz="3600" dirty="0"/>
          </a:p>
          <a:p>
            <a:endParaRPr lang="en-US" dirty="0"/>
          </a:p>
          <a:p>
            <a:r>
              <a:rPr lang="en-US" altLang="zh-CN" dirty="0"/>
              <a:t>·</a:t>
            </a:r>
            <a:r>
              <a:rPr lang="zh-CN" altLang="en-US" dirty="0"/>
              <a:t> </a:t>
            </a:r>
            <a:r>
              <a:rPr lang="en-US" dirty="0" err="1"/>
              <a:t>首先实现的可扩展的Inspector框架及其基本实现</a:t>
            </a:r>
            <a:endParaRPr lang="en-US" dirty="0"/>
          </a:p>
          <a:p>
            <a:endParaRPr lang="en-US" dirty="0"/>
          </a:p>
          <a:p>
            <a:r>
              <a:rPr lang="en-US" altLang="zh-CN" dirty="0"/>
              <a:t>·</a:t>
            </a:r>
            <a:r>
              <a:rPr lang="zh-CN" altLang="en-US" dirty="0"/>
              <a:t> </a:t>
            </a:r>
            <a:r>
              <a:rPr lang="en-US" altLang="zh-CN" dirty="0"/>
              <a:t>Maven</a:t>
            </a:r>
            <a:r>
              <a:rPr lang="zh-CN" altLang="en-US" dirty="0"/>
              <a:t> </a:t>
            </a:r>
            <a:r>
              <a:rPr lang="en-US" altLang="zh-CN" dirty="0"/>
              <a:t>plugin</a:t>
            </a:r>
            <a:r>
              <a:rPr lang="zh-CN" altLang="en-US" dirty="0"/>
              <a:t>形式的可用工具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·</a:t>
            </a:r>
            <a:r>
              <a:rPr lang="zh-CN" altLang="en-US" dirty="0"/>
              <a:t> 监控</a:t>
            </a:r>
            <a:r>
              <a:rPr lang="en-US" altLang="zh-CN" dirty="0"/>
              <a:t>-</a:t>
            </a:r>
            <a:r>
              <a:rPr lang="zh-CN" altLang="en-US" dirty="0"/>
              <a:t>报告的</a:t>
            </a:r>
            <a:r>
              <a:rPr lang="en-US" altLang="zh-CN" dirty="0"/>
              <a:t>debugging</a:t>
            </a:r>
            <a:r>
              <a:rPr lang="zh-CN" altLang="en-US" dirty="0"/>
              <a:t>方式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·</a:t>
            </a:r>
            <a:r>
              <a:rPr lang="zh-CN" altLang="en-US" dirty="0"/>
              <a:t> 应用实例：</a:t>
            </a:r>
            <a:r>
              <a:rPr lang="en-US" altLang="zh-CN" dirty="0"/>
              <a:t>Variable-level</a:t>
            </a:r>
            <a:r>
              <a:rPr lang="zh-CN" altLang="en-US" dirty="0"/>
              <a:t> </a:t>
            </a:r>
            <a:r>
              <a:rPr lang="en-US" altLang="zh-CN" dirty="0"/>
              <a:t>SBFL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27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B7E4D1-B4A1-7BAC-759C-29AFB9947E0B}"/>
              </a:ext>
            </a:extLst>
          </p:cNvPr>
          <p:cNvSpPr txBox="1"/>
          <p:nvPr/>
        </p:nvSpPr>
        <p:spPr>
          <a:xfrm>
            <a:off x="4007555" y="3013501"/>
            <a:ext cx="4176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功能实际展示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3838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594C5-3989-8E5C-EE4E-1F35D2FD1C54}"/>
              </a:ext>
            </a:extLst>
          </p:cNvPr>
          <p:cNvSpPr txBox="1"/>
          <p:nvPr/>
        </p:nvSpPr>
        <p:spPr>
          <a:xfrm>
            <a:off x="3849511" y="2846302"/>
            <a:ext cx="44929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solidFill>
                  <a:schemeClr val="bg1"/>
                </a:solidFill>
                <a:latin typeface="Noto Sans Oriya" panose="020B0502040504020204" pitchFamily="34" charset="0"/>
                <a:ea typeface="Microsoft YaHei UI" panose="020B0503020204020204" pitchFamily="34" charset="-122"/>
                <a:cs typeface="Noto Sans Oriya" panose="020B0502040504020204" pitchFamily="34" charset="0"/>
              </a:rPr>
              <a:t>选题动机</a:t>
            </a:r>
            <a:endParaRPr lang="en-US" sz="8000" dirty="0">
              <a:solidFill>
                <a:schemeClr val="bg1"/>
              </a:solidFill>
              <a:latin typeface="Noto Sans Oriya" panose="020B0502040504020204" pitchFamily="34" charset="0"/>
              <a:ea typeface="Microsoft YaHei UI" panose="020B0503020204020204" pitchFamily="34" charset="-122"/>
              <a:cs typeface="Noto Sans Oriya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44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5F89C7-361C-FDBA-DDB2-10040FDBEB35}"/>
              </a:ext>
            </a:extLst>
          </p:cNvPr>
          <p:cNvSpPr txBox="1"/>
          <p:nvPr/>
        </p:nvSpPr>
        <p:spPr>
          <a:xfrm>
            <a:off x="530578" y="666044"/>
            <a:ext cx="53509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Programming</a:t>
            </a:r>
            <a:r>
              <a:rPr lang="zh-CN" altLang="en-US" sz="3600" dirty="0"/>
              <a:t> </a:t>
            </a:r>
            <a:r>
              <a:rPr lang="en-US" altLang="zh-CN" sz="3600" dirty="0"/>
              <a:t>-</a:t>
            </a:r>
            <a:r>
              <a:rPr lang="zh-CN" altLang="en-US" sz="3600" dirty="0"/>
              <a:t> </a:t>
            </a:r>
            <a:r>
              <a:rPr lang="en-US" altLang="zh-CN" sz="3600" dirty="0"/>
              <a:t>Debugging</a:t>
            </a:r>
            <a:endParaRPr lang="en-US" sz="3600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程序运行时发生了什么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程序的bug出现在什么地方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程序执行有何不合理之处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程序哪部分效率低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ED2CE-3ED7-12D2-4DCB-9B928B01B701}"/>
              </a:ext>
            </a:extLst>
          </p:cNvPr>
          <p:cNvSpPr txBox="1"/>
          <p:nvPr/>
        </p:nvSpPr>
        <p:spPr>
          <a:xfrm>
            <a:off x="7145867" y="2269067"/>
            <a:ext cx="45155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重复的人工debugging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不断手动尝试的断点调试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debugger重复的step</a:t>
            </a:r>
            <a:r>
              <a:rPr lang="zh-CN" altLang="en-US" dirty="0"/>
              <a:t> </a:t>
            </a:r>
            <a:r>
              <a:rPr lang="en-US" altLang="zh-CN" dirty="0"/>
              <a:t>in/step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</a:p>
          <a:p>
            <a:endParaRPr lang="en-US" dirty="0"/>
          </a:p>
          <a:p>
            <a:r>
              <a:rPr lang="en-US" dirty="0" err="1"/>
              <a:t>难以注意到的细节之处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5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0F0CAE-5F6D-6D52-3396-0E0D0257F5FB}"/>
              </a:ext>
            </a:extLst>
          </p:cNvPr>
          <p:cNvSpPr txBox="1"/>
          <p:nvPr/>
        </p:nvSpPr>
        <p:spPr>
          <a:xfrm>
            <a:off x="2607733" y="2921168"/>
            <a:ext cx="80715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Noto Sans Oriya" panose="020B0502040504020204" pitchFamily="34" charset="0"/>
                <a:ea typeface="Apple Symbols" panose="02000000000000000000" pitchFamily="2" charset="-79"/>
                <a:cs typeface="Noto Sans Oriya" panose="020B0502040504020204" pitchFamily="34" charset="0"/>
              </a:rPr>
              <a:t>Automatic</a:t>
            </a:r>
            <a:r>
              <a:rPr lang="zh-CN" altLang="en-US" sz="6000" dirty="0">
                <a:latin typeface="Noto Sans Oriya" panose="020B0502040504020204" pitchFamily="34" charset="0"/>
                <a:ea typeface="Apple Symbols" panose="02000000000000000000" pitchFamily="2" charset="-79"/>
                <a:cs typeface="Noto Sans Oriya" panose="020B0502040504020204" pitchFamily="34" charset="0"/>
              </a:rPr>
              <a:t> </a:t>
            </a:r>
            <a:r>
              <a:rPr lang="en-US" altLang="zh-CN" sz="6000" dirty="0">
                <a:latin typeface="Noto Sans Oriya" panose="020B0502040504020204" pitchFamily="34" charset="0"/>
                <a:ea typeface="Apple Symbols" panose="02000000000000000000" pitchFamily="2" charset="-79"/>
                <a:cs typeface="Noto Sans Oriya" panose="020B0502040504020204" pitchFamily="34" charset="0"/>
              </a:rPr>
              <a:t>Debugging</a:t>
            </a:r>
            <a:endParaRPr lang="en-US" sz="6000" dirty="0">
              <a:latin typeface="Noto Sans Oriya" panose="020B0502040504020204" pitchFamily="34" charset="0"/>
              <a:ea typeface="Apple Symbols" panose="02000000000000000000" pitchFamily="2" charset="-79"/>
              <a:cs typeface="Noto Sans Oriya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0F0CAE-5F6D-6D52-3396-0E0D0257F5FB}"/>
              </a:ext>
            </a:extLst>
          </p:cNvPr>
          <p:cNvSpPr txBox="1"/>
          <p:nvPr/>
        </p:nvSpPr>
        <p:spPr>
          <a:xfrm>
            <a:off x="519289" y="787568"/>
            <a:ext cx="80715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oto Sans Oriya" panose="020B0502040504020204" pitchFamily="34" charset="0"/>
                <a:ea typeface="Apple Symbols" panose="02000000000000000000" pitchFamily="2" charset="-79"/>
                <a:cs typeface="Noto Sans Oriya" panose="020B0502040504020204" pitchFamily="34" charset="0"/>
              </a:rPr>
              <a:t>Automatic</a:t>
            </a:r>
            <a:r>
              <a:rPr lang="zh-CN" altLang="en-US" sz="2400" dirty="0">
                <a:latin typeface="Noto Sans Oriya" panose="020B0502040504020204" pitchFamily="34" charset="0"/>
                <a:ea typeface="Apple Symbols" panose="02000000000000000000" pitchFamily="2" charset="-79"/>
                <a:cs typeface="Noto Sans Oriya" panose="020B0502040504020204" pitchFamily="34" charset="0"/>
              </a:rPr>
              <a:t> </a:t>
            </a:r>
            <a:r>
              <a:rPr lang="en-US" altLang="zh-CN" sz="2400" dirty="0">
                <a:latin typeface="Noto Sans Oriya" panose="020B0502040504020204" pitchFamily="34" charset="0"/>
                <a:ea typeface="Apple Symbols" panose="02000000000000000000" pitchFamily="2" charset="-79"/>
                <a:cs typeface="Noto Sans Oriya" panose="020B0502040504020204" pitchFamily="34" charset="0"/>
              </a:rPr>
              <a:t>Debugging</a:t>
            </a:r>
          </a:p>
          <a:p>
            <a:endParaRPr lang="en-US" sz="2400" dirty="0">
              <a:latin typeface="Noto Sans Oriya" panose="020B0502040504020204" pitchFamily="34" charset="0"/>
              <a:ea typeface="Apple Symbols" panose="02000000000000000000" pitchFamily="2" charset="-79"/>
              <a:cs typeface="Noto Sans Oriya" panose="020B0502040504020204" pitchFamily="34" charset="0"/>
            </a:endParaRPr>
          </a:p>
          <a:p>
            <a:endParaRPr lang="en-US" sz="2400" dirty="0">
              <a:latin typeface="Noto Sans Oriya" panose="020B0502040504020204" pitchFamily="34" charset="0"/>
              <a:ea typeface="Apple Symbols" panose="02000000000000000000" pitchFamily="2" charset="-79"/>
              <a:cs typeface="Noto Sans Oriya" panose="020B0502040504020204" pitchFamily="34" charset="0"/>
            </a:endParaRPr>
          </a:p>
          <a:p>
            <a:r>
              <a:rPr lang="en-US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Oriya MN" pitchFamily="2" charset="0"/>
              </a:rPr>
              <a:t>自动记录程序执行时的行为</a:t>
            </a:r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  <a:cs typeface="Oriya MN" pitchFamily="2" charset="0"/>
            </a:endParaRPr>
          </a:p>
          <a:p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  <a:cs typeface="Oriya MN" pitchFamily="2" charset="0"/>
            </a:endParaRPr>
          </a:p>
          <a:p>
            <a:r>
              <a:rPr lang="en-US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Oriya MN" pitchFamily="2" charset="0"/>
              </a:rPr>
              <a:t>可以控制的自动事件处理</a:t>
            </a:r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  <a:cs typeface="Oriya MN" pitchFamily="2" charset="0"/>
            </a:endParaRPr>
          </a:p>
          <a:p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  <a:cs typeface="Oriya MN" pitchFamily="2" charset="0"/>
            </a:endParaRPr>
          </a:p>
          <a:p>
            <a:r>
              <a:rPr lang="en-US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Oriya MN" pitchFamily="2" charset="0"/>
              </a:rPr>
              <a:t>变量级别的程序分析</a:t>
            </a:r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  <a:cs typeface="Oriy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02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0F0CAE-5F6D-6D52-3396-0E0D0257F5FB}"/>
              </a:ext>
            </a:extLst>
          </p:cNvPr>
          <p:cNvSpPr txBox="1"/>
          <p:nvPr/>
        </p:nvSpPr>
        <p:spPr>
          <a:xfrm>
            <a:off x="519289" y="787568"/>
            <a:ext cx="807155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oto Sans Oriya" panose="020B0502040504020204" pitchFamily="34" charset="0"/>
                <a:ea typeface="Apple Symbols" panose="02000000000000000000" pitchFamily="2" charset="-79"/>
                <a:cs typeface="Noto Sans Oriya" panose="020B0502040504020204" pitchFamily="34" charset="0"/>
              </a:rPr>
              <a:t>Automatic</a:t>
            </a:r>
            <a:r>
              <a:rPr lang="zh-CN" altLang="en-US" sz="2400" dirty="0">
                <a:latin typeface="Noto Sans Oriya" panose="020B0502040504020204" pitchFamily="34" charset="0"/>
                <a:ea typeface="Apple Symbols" panose="02000000000000000000" pitchFamily="2" charset="-79"/>
                <a:cs typeface="Noto Sans Oriya" panose="020B0502040504020204" pitchFamily="34" charset="0"/>
              </a:rPr>
              <a:t> </a:t>
            </a:r>
            <a:r>
              <a:rPr lang="en-US" altLang="zh-CN" sz="2400" dirty="0">
                <a:latin typeface="Noto Sans Oriya" panose="020B0502040504020204" pitchFamily="34" charset="0"/>
                <a:ea typeface="Apple Symbols" panose="02000000000000000000" pitchFamily="2" charset="-79"/>
                <a:cs typeface="Noto Sans Oriya" panose="020B0502040504020204" pitchFamily="34" charset="0"/>
              </a:rPr>
              <a:t>Debugging</a:t>
            </a:r>
          </a:p>
          <a:p>
            <a:endParaRPr lang="en-US" sz="2400" dirty="0">
              <a:latin typeface="Noto Sans Oriya" panose="020B0502040504020204" pitchFamily="34" charset="0"/>
              <a:ea typeface="Apple Symbols" panose="02000000000000000000" pitchFamily="2" charset="-79"/>
              <a:cs typeface="Noto Sans Oriya" panose="020B0502040504020204" pitchFamily="34" charset="0"/>
            </a:endParaRPr>
          </a:p>
          <a:p>
            <a:r>
              <a:rPr lang="en-US" sz="2400" dirty="0">
                <a:latin typeface="Noto Sans Oriya" panose="020B0502040504020204" pitchFamily="34" charset="0"/>
                <a:ea typeface="Apple Symbols" panose="02000000000000000000" pitchFamily="2" charset="-79"/>
                <a:cs typeface="Noto Sans Oriya" panose="020B0502040504020204" pitchFamily="34" charset="0"/>
              </a:rPr>
              <a:t>Java</a:t>
            </a:r>
            <a:r>
              <a:rPr lang="en-US" altLang="zh-CN" sz="2400" dirty="0">
                <a:latin typeface="Noto Sans Oriya" panose="020B0502040504020204" pitchFamily="34" charset="0"/>
                <a:ea typeface="Apple Symbols" panose="02000000000000000000" pitchFamily="2" charset="-79"/>
                <a:cs typeface="Noto Sans Oriya" panose="020B0502040504020204" pitchFamily="34" charset="0"/>
              </a:rPr>
              <a:t>-inspect</a:t>
            </a:r>
            <a:r>
              <a:rPr lang="zh-CN" altLang="en-US" sz="2400" dirty="0">
                <a:latin typeface="Noto Sans Oriya" panose="020B0502040504020204" pitchFamily="34" charset="0"/>
                <a:ea typeface="Apple Symbols" panose="02000000000000000000" pitchFamily="2" charset="-79"/>
                <a:cs typeface="Noto Sans Oriya" panose="020B0502040504020204" pitchFamily="34" charset="0"/>
              </a:rPr>
              <a:t> </a:t>
            </a:r>
            <a:r>
              <a:rPr lang="en-US" sz="2400" dirty="0" err="1">
                <a:latin typeface="Noto Sans Oriya" panose="020B0502040504020204" pitchFamily="34" charset="0"/>
                <a:ea typeface="Apple Symbols" panose="02000000000000000000" pitchFamily="2" charset="-79"/>
                <a:cs typeface="Noto Sans Oriya" panose="020B0502040504020204" pitchFamily="34" charset="0"/>
              </a:rPr>
              <a:t>软件功能</a:t>
            </a:r>
            <a:endParaRPr lang="en-US" sz="2400" dirty="0">
              <a:latin typeface="Noto Sans Oriya" panose="020B0502040504020204" pitchFamily="34" charset="0"/>
              <a:ea typeface="Apple Symbols" panose="02000000000000000000" pitchFamily="2" charset="-79"/>
              <a:cs typeface="Noto Sans Oriya" panose="020B0502040504020204" pitchFamily="34" charset="0"/>
            </a:endParaRPr>
          </a:p>
          <a:p>
            <a:endParaRPr lang="en-US" sz="2400" dirty="0">
              <a:latin typeface="Noto Sans Oriya" panose="020B0502040504020204" pitchFamily="34" charset="0"/>
              <a:ea typeface="Apple Symbols" panose="02000000000000000000" pitchFamily="2" charset="-79"/>
              <a:cs typeface="Noto Sans Oriya" panose="020B0502040504020204" pitchFamily="34" charset="0"/>
            </a:endParaRPr>
          </a:p>
          <a:p>
            <a:r>
              <a:rPr lang="en-US" altLang="zh-CN" sz="2000" dirty="0">
                <a:latin typeface="Noto Sans Oriya" panose="020B0502040504020204" pitchFamily="34" charset="0"/>
                <a:ea typeface="Apple Symbols" panose="02000000000000000000" pitchFamily="2" charset="-79"/>
                <a:cs typeface="Noto Sans Oriya" panose="020B0502040504020204" pitchFamily="34" charset="0"/>
              </a:rPr>
              <a:t>·</a:t>
            </a:r>
            <a:r>
              <a:rPr lang="zh-CN" altLang="en-US" sz="2000" dirty="0">
                <a:latin typeface="Noto Sans Oriya" panose="020B0502040504020204" pitchFamily="34" charset="0"/>
                <a:ea typeface="Apple Symbols" panose="02000000000000000000" pitchFamily="2" charset="-79"/>
                <a:cs typeface="Noto Sans Oriya" panose="020B0502040504020204" pitchFamily="34" charset="0"/>
              </a:rPr>
              <a:t> </a:t>
            </a:r>
            <a:r>
              <a:rPr lang="en-US" sz="2000" dirty="0" err="1">
                <a:latin typeface="Noto Sans Oriya" panose="020B0502040504020204" pitchFamily="34" charset="0"/>
                <a:ea typeface="Apple Symbols" panose="02000000000000000000" pitchFamily="2" charset="-79"/>
                <a:cs typeface="Noto Sans Oriya" panose="020B0502040504020204" pitchFamily="34" charset="0"/>
              </a:rPr>
              <a:t>自动记录debugger的事件</a:t>
            </a:r>
            <a:r>
              <a:rPr lang="zh-CN" altLang="en-US" sz="2000" dirty="0">
                <a:latin typeface="Noto Sans Oriya" panose="020B0502040504020204" pitchFamily="34" charset="0"/>
                <a:ea typeface="Apple Symbols" panose="02000000000000000000" pitchFamily="2" charset="-79"/>
                <a:cs typeface="Noto Sans Oriya" panose="020B0502040504020204" pitchFamily="34" charset="0"/>
              </a:rPr>
              <a:t>，可以形成格式化的程序行为报告</a:t>
            </a:r>
            <a:endParaRPr lang="en-US" altLang="zh-CN" sz="2000" dirty="0">
              <a:latin typeface="Noto Sans Oriya" panose="020B0502040504020204" pitchFamily="34" charset="0"/>
              <a:ea typeface="Apple Symbols" panose="02000000000000000000" pitchFamily="2" charset="-79"/>
              <a:cs typeface="Noto Sans Oriya" panose="020B0502040504020204" pitchFamily="34" charset="0"/>
            </a:endParaRPr>
          </a:p>
          <a:p>
            <a:endParaRPr lang="en-US" sz="2000" dirty="0">
              <a:latin typeface="Noto Sans Oriya" panose="020B0502040504020204" pitchFamily="34" charset="0"/>
              <a:ea typeface="Apple Symbols" panose="02000000000000000000" pitchFamily="2" charset="-79"/>
              <a:cs typeface="Noto Sans Oriya" panose="020B0502040504020204" pitchFamily="34" charset="0"/>
            </a:endParaRPr>
          </a:p>
          <a:p>
            <a:r>
              <a:rPr lang="en-US" altLang="zh-CN" sz="2000" dirty="0">
                <a:latin typeface="Noto Sans Oriya" panose="020B0502040504020204" pitchFamily="34" charset="0"/>
                <a:ea typeface="Apple Symbols" panose="02000000000000000000" pitchFamily="2" charset="-79"/>
                <a:cs typeface="Noto Sans Oriya" panose="020B0502040504020204" pitchFamily="34" charset="0"/>
              </a:rPr>
              <a:t>·</a:t>
            </a:r>
            <a:r>
              <a:rPr lang="zh-CN" altLang="en-US" sz="2000" dirty="0">
                <a:latin typeface="Noto Sans Oriya" panose="020B0502040504020204" pitchFamily="34" charset="0"/>
                <a:ea typeface="Apple Symbols" panose="02000000000000000000" pitchFamily="2" charset="-79"/>
                <a:cs typeface="Noto Sans Oriya" panose="020B0502040504020204" pitchFamily="34" charset="0"/>
              </a:rPr>
              <a:t> 变量级别的程序监测</a:t>
            </a:r>
            <a:endParaRPr lang="en-US" altLang="zh-CN" sz="2000" dirty="0">
              <a:latin typeface="Noto Sans Oriya" panose="020B0502040504020204" pitchFamily="34" charset="0"/>
              <a:ea typeface="Apple Symbols" panose="02000000000000000000" pitchFamily="2" charset="-79"/>
              <a:cs typeface="Noto Sans Oriya" panose="020B0502040504020204" pitchFamily="34" charset="0"/>
            </a:endParaRPr>
          </a:p>
          <a:p>
            <a:endParaRPr lang="en-US" sz="2000" dirty="0">
              <a:latin typeface="Noto Sans Oriya" panose="020B0502040504020204" pitchFamily="34" charset="0"/>
              <a:ea typeface="Apple Symbols" panose="02000000000000000000" pitchFamily="2" charset="-79"/>
              <a:cs typeface="Noto Sans Oriya" panose="020B0502040504020204" pitchFamily="34" charset="0"/>
            </a:endParaRPr>
          </a:p>
          <a:p>
            <a:r>
              <a:rPr lang="en-US" altLang="zh-CN" sz="2000" dirty="0">
                <a:latin typeface="Noto Sans Oriya" panose="020B0502040504020204" pitchFamily="34" charset="0"/>
                <a:ea typeface="Apple Symbols" panose="02000000000000000000" pitchFamily="2" charset="-79"/>
                <a:cs typeface="Noto Sans Oriya" panose="020B0502040504020204" pitchFamily="34" charset="0"/>
              </a:rPr>
              <a:t>·</a:t>
            </a:r>
            <a:r>
              <a:rPr lang="zh-CN" altLang="en-US" sz="2000" dirty="0">
                <a:latin typeface="Noto Sans Oriya" panose="020B0502040504020204" pitchFamily="34" charset="0"/>
                <a:ea typeface="Apple Symbols" panose="02000000000000000000" pitchFamily="2" charset="-79"/>
                <a:cs typeface="Noto Sans Oriya" panose="020B0502040504020204" pitchFamily="34" charset="0"/>
              </a:rPr>
              <a:t> 可编程，可扩展的程序接口和事件处理模型</a:t>
            </a:r>
            <a:endParaRPr lang="en-US" altLang="zh-CN" sz="2000" dirty="0">
              <a:latin typeface="Noto Sans Oriya" panose="020B0502040504020204" pitchFamily="34" charset="0"/>
              <a:ea typeface="Apple Symbols" panose="02000000000000000000" pitchFamily="2" charset="-79"/>
              <a:cs typeface="Noto Sans Oriya" panose="020B0502040504020204" pitchFamily="34" charset="0"/>
            </a:endParaRPr>
          </a:p>
          <a:p>
            <a:endParaRPr lang="en-US" sz="2000" dirty="0">
              <a:latin typeface="Noto Sans Oriya" panose="020B0502040504020204" pitchFamily="34" charset="0"/>
              <a:ea typeface="Apple Symbols" panose="02000000000000000000" pitchFamily="2" charset="-79"/>
              <a:cs typeface="Noto Sans Oriya" panose="020B0502040504020204" pitchFamily="34" charset="0"/>
            </a:endParaRPr>
          </a:p>
          <a:p>
            <a:r>
              <a:rPr lang="en-US" altLang="zh-CN" sz="2000" dirty="0">
                <a:latin typeface="Noto Sans Oriya" panose="020B0502040504020204" pitchFamily="34" charset="0"/>
                <a:ea typeface="Apple Symbols" panose="02000000000000000000" pitchFamily="2" charset="-79"/>
                <a:cs typeface="Noto Sans Oriya" panose="020B0502040504020204" pitchFamily="34" charset="0"/>
              </a:rPr>
              <a:t>·</a:t>
            </a:r>
            <a:r>
              <a:rPr lang="zh-CN" altLang="en-US" sz="2000" dirty="0">
                <a:latin typeface="Noto Sans Oriya" panose="020B0502040504020204" pitchFamily="34" charset="0"/>
                <a:ea typeface="Apple Symbols" panose="02000000000000000000" pitchFamily="2" charset="-79"/>
                <a:cs typeface="Noto Sans Oriya" panose="020B0502040504020204" pitchFamily="34" charset="0"/>
              </a:rPr>
              <a:t> 编写为</a:t>
            </a:r>
            <a:r>
              <a:rPr lang="en-US" altLang="zh-CN" sz="2000" dirty="0">
                <a:latin typeface="Noto Sans Oriya" panose="020B0502040504020204" pitchFamily="34" charset="0"/>
                <a:ea typeface="Apple Symbols" panose="02000000000000000000" pitchFamily="2" charset="-79"/>
                <a:cs typeface="Noto Sans Oriya" panose="020B0502040504020204" pitchFamily="34" charset="0"/>
              </a:rPr>
              <a:t>Maven</a:t>
            </a:r>
            <a:r>
              <a:rPr lang="zh-CN" altLang="en-US" sz="2000" dirty="0">
                <a:latin typeface="Noto Sans Oriya" panose="020B0502040504020204" pitchFamily="34" charset="0"/>
                <a:ea typeface="Apple Symbols" panose="02000000000000000000" pitchFamily="2" charset="-79"/>
                <a:cs typeface="Noto Sans Oriya" panose="020B0502040504020204" pitchFamily="34" charset="0"/>
              </a:rPr>
              <a:t>插件</a:t>
            </a:r>
            <a:endParaRPr lang="en-US" altLang="zh-CN" sz="2000" dirty="0">
              <a:latin typeface="Noto Sans Oriya" panose="020B0502040504020204" pitchFamily="34" charset="0"/>
              <a:ea typeface="Apple Symbols" panose="02000000000000000000" pitchFamily="2" charset="-79"/>
              <a:cs typeface="Noto Sans Oriya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5AB290-57B4-066F-2D6A-C04261C4113F}"/>
              </a:ext>
            </a:extLst>
          </p:cNvPr>
          <p:cNvSpPr txBox="1"/>
          <p:nvPr/>
        </p:nvSpPr>
        <p:spPr>
          <a:xfrm>
            <a:off x="8286044" y="2505670"/>
            <a:ext cx="34769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Invocation</a:t>
            </a:r>
          </a:p>
          <a:p>
            <a:r>
              <a:rPr lang="en-US" dirty="0"/>
              <a:t>Field/Variable </a:t>
            </a:r>
            <a:r>
              <a:rPr lang="en-US" dirty="0" err="1"/>
              <a:t>Accessment</a:t>
            </a:r>
            <a:endParaRPr lang="en-US" dirty="0"/>
          </a:p>
          <a:p>
            <a:r>
              <a:rPr lang="en-US" dirty="0"/>
              <a:t>Field/Variable Changing</a:t>
            </a:r>
          </a:p>
          <a:p>
            <a:r>
              <a:rPr lang="en-US" dirty="0"/>
              <a:t>Line </a:t>
            </a:r>
            <a:r>
              <a:rPr lang="en-US" dirty="0" err="1"/>
              <a:t>Accessment</a:t>
            </a:r>
            <a:endParaRPr lang="en-US" dirty="0"/>
          </a:p>
          <a:p>
            <a:r>
              <a:rPr lang="en-US" dirty="0"/>
              <a:t>Exception Handling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5900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E68364-7A58-7A85-BA9E-DA70D40CE36C}"/>
              </a:ext>
            </a:extLst>
          </p:cNvPr>
          <p:cNvSpPr txBox="1"/>
          <p:nvPr/>
        </p:nvSpPr>
        <p:spPr>
          <a:xfrm>
            <a:off x="361244" y="580730"/>
            <a:ext cx="103067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运用方向</a:t>
            </a:r>
            <a:endParaRPr lang="en-US" sz="2400" dirty="0"/>
          </a:p>
          <a:p>
            <a:endParaRPr lang="en-US" dirty="0"/>
          </a:p>
          <a:p>
            <a:r>
              <a:rPr lang="en-US" altLang="zh-CN" dirty="0"/>
              <a:t>·</a:t>
            </a:r>
            <a:r>
              <a:rPr lang="zh-CN" altLang="en-US" dirty="0"/>
              <a:t> 程序性能分析和</a:t>
            </a:r>
            <a:r>
              <a:rPr lang="en-US" altLang="zh-CN" dirty="0"/>
              <a:t>Automatic</a:t>
            </a:r>
            <a:r>
              <a:rPr lang="zh-CN" altLang="en-US" dirty="0"/>
              <a:t> </a:t>
            </a:r>
            <a:r>
              <a:rPr lang="en-US" altLang="zh-CN" dirty="0"/>
              <a:t>Debugging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从</a:t>
            </a:r>
            <a:r>
              <a:rPr lang="en-US" altLang="zh-CN" dirty="0" err="1"/>
              <a:t>InspectionReport</a:t>
            </a:r>
            <a:r>
              <a:rPr lang="zh-CN" altLang="en-US" dirty="0"/>
              <a:t>中看到程序各部分的性能表现，找到优化的突破口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看到程序不合理之处，如变量值与预期不符，没有按预期调用函数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更好地理解程序的行为，如观察程序中各函数的调用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自动监控程序中某事件的发生，并进行处理和记录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作为</a:t>
            </a:r>
            <a:r>
              <a:rPr lang="en-US" altLang="zh-CN" dirty="0"/>
              <a:t>debugger</a:t>
            </a:r>
            <a:r>
              <a:rPr lang="zh-CN" altLang="en-US" dirty="0"/>
              <a:t>框架结合算法构造新的</a:t>
            </a:r>
            <a:r>
              <a:rPr lang="en-US" altLang="zh-CN" dirty="0"/>
              <a:t>debugger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便捷地从编程层面监控程序的运行而不用修改程序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·</a:t>
            </a:r>
            <a:r>
              <a:rPr lang="zh-CN" altLang="en-US" dirty="0"/>
              <a:t> 软件的可视化执行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某需监控的变量的变化历史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程序的执行过程可视化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952CE3-047B-BE24-7003-E2BAA3ED8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046" y="2286352"/>
            <a:ext cx="4344954" cy="22852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C100EF-1B28-8A9C-34BB-DC12C3DD7540}"/>
              </a:ext>
            </a:extLst>
          </p:cNvPr>
          <p:cNvSpPr txBox="1"/>
          <p:nvPr/>
        </p:nvSpPr>
        <p:spPr>
          <a:xfrm>
            <a:off x="8896279" y="5240936"/>
            <a:ext cx="260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InspectionReport示例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DDBA74-EDA8-2129-318B-FB2322A60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046" y="4571647"/>
            <a:ext cx="4344954" cy="46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4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0C9BC7-70BD-A90A-C22D-CD657188F19A}"/>
              </a:ext>
            </a:extLst>
          </p:cNvPr>
          <p:cNvSpPr txBox="1"/>
          <p:nvPr/>
        </p:nvSpPr>
        <p:spPr>
          <a:xfrm>
            <a:off x="1518356" y="2567225"/>
            <a:ext cx="915528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Noto Sans NKo" panose="020B0502040504020204" pitchFamily="34" charset="0"/>
                <a:ea typeface="Menlo" panose="020B0609030804020204" pitchFamily="49" charset="0"/>
                <a:cs typeface="Noto Sans NKo" panose="020B0502040504020204" pitchFamily="34" charset="0"/>
              </a:rPr>
              <a:t>Downstream</a:t>
            </a:r>
            <a:r>
              <a:rPr lang="zh-CN" altLang="en-US" sz="5400" dirty="0">
                <a:latin typeface="Noto Sans NKo" panose="020B0502040504020204" pitchFamily="34" charset="0"/>
                <a:cs typeface="Noto Sans NKo" panose="020B0502040504020204" pitchFamily="34" charset="0"/>
              </a:rPr>
              <a:t> </a:t>
            </a:r>
            <a:r>
              <a:rPr lang="en-US" altLang="zh-CN" sz="5400" dirty="0">
                <a:latin typeface="Noto Sans NKo" panose="020B0502040504020204" pitchFamily="34" charset="0"/>
                <a:ea typeface="Menlo" panose="020B0609030804020204" pitchFamily="49" charset="0"/>
                <a:cs typeface="Noto Sans NKo" panose="020B0502040504020204" pitchFamily="34" charset="0"/>
              </a:rPr>
              <a:t>Task</a:t>
            </a:r>
            <a:r>
              <a:rPr lang="zh-CN" altLang="en-US" sz="5400" dirty="0">
                <a:latin typeface="Noto Sans NKo" panose="020B0502040504020204" pitchFamily="34" charset="0"/>
                <a:cs typeface="Noto Sans NKo" panose="020B0502040504020204" pitchFamily="34" charset="0"/>
              </a:rPr>
              <a:t> </a:t>
            </a:r>
            <a:r>
              <a:rPr lang="en-US" altLang="zh-CN" sz="5400" dirty="0">
                <a:latin typeface="Noto Sans NKo" panose="020B0502040504020204" pitchFamily="34" charset="0"/>
                <a:ea typeface="Menlo" panose="020B0609030804020204" pitchFamily="49" charset="0"/>
                <a:cs typeface="Noto Sans NKo" panose="020B0502040504020204" pitchFamily="34" charset="0"/>
              </a:rPr>
              <a:t>Example</a:t>
            </a:r>
          </a:p>
          <a:p>
            <a:r>
              <a:rPr lang="en-US" sz="1600" dirty="0">
                <a:latin typeface="Noto Sans NKo" panose="020B0502040504020204" pitchFamily="34" charset="0"/>
                <a:ea typeface="Menlo" panose="020B0609030804020204" pitchFamily="49" charset="0"/>
                <a:cs typeface="Noto Sans NKo" panose="020B0502040504020204" pitchFamily="34" charset="0"/>
              </a:rPr>
              <a:t>					For</a:t>
            </a:r>
            <a:r>
              <a:rPr lang="zh-CN" altLang="en-US" sz="1600" dirty="0">
                <a:latin typeface="Noto Sans NKo" panose="020B0502040504020204" pitchFamily="34" charset="0"/>
                <a:ea typeface="Menlo" panose="020B0609030804020204" pitchFamily="49" charset="0"/>
                <a:cs typeface="Noto Sans NKo" panose="020B0502040504020204" pitchFamily="34" charset="0"/>
              </a:rPr>
              <a:t> </a:t>
            </a:r>
            <a:r>
              <a:rPr lang="en-US" altLang="zh-CN" sz="1600" dirty="0">
                <a:latin typeface="Noto Sans NKo" panose="020B0502040504020204" pitchFamily="34" charset="0"/>
                <a:ea typeface="Menlo" panose="020B0609030804020204" pitchFamily="49" charset="0"/>
                <a:cs typeface="Noto Sans NKo" panose="020B0502040504020204" pitchFamily="34" charset="0"/>
              </a:rPr>
              <a:t>demonstrating</a:t>
            </a:r>
            <a:r>
              <a:rPr lang="zh-CN" altLang="en-US" sz="1600" dirty="0">
                <a:latin typeface="Noto Sans NKo" panose="020B0502040504020204" pitchFamily="34" charset="0"/>
                <a:ea typeface="Menlo" panose="020B0609030804020204" pitchFamily="49" charset="0"/>
                <a:cs typeface="Noto Sans NKo" panose="020B0502040504020204" pitchFamily="34" charset="0"/>
              </a:rPr>
              <a:t> </a:t>
            </a:r>
            <a:r>
              <a:rPr lang="en-US" altLang="zh-CN" sz="1600" dirty="0">
                <a:latin typeface="Noto Sans NKo" panose="020B0502040504020204" pitchFamily="34" charset="0"/>
                <a:ea typeface="Menlo" panose="020B0609030804020204" pitchFamily="49" charset="0"/>
                <a:cs typeface="Noto Sans NKo" panose="020B0502040504020204" pitchFamily="34" charset="0"/>
              </a:rPr>
              <a:t>the potential of java-inspect</a:t>
            </a:r>
          </a:p>
          <a:p>
            <a:r>
              <a:rPr lang="en-US" sz="3600" dirty="0">
                <a:latin typeface="Noto Sans NKo" panose="020B0502040504020204" pitchFamily="34" charset="0"/>
                <a:ea typeface="Menlo" panose="020B0609030804020204" pitchFamily="49" charset="0"/>
                <a:cs typeface="Noto Sans NKo" panose="020B0502040504020204" pitchFamily="34" charset="0"/>
              </a:rPr>
              <a:t>		</a:t>
            </a:r>
            <a:r>
              <a:rPr lang="en-US" sz="2000" b="0" i="0" u="none" strike="noStrike" dirty="0">
                <a:effectLst/>
                <a:latin typeface="Noto Sans NKo" panose="020B0502040504020204" pitchFamily="34" charset="0"/>
                <a:ea typeface="Menlo" panose="020B0609030804020204" pitchFamily="49" charset="0"/>
                <a:cs typeface="Noto Sans NKo" panose="020B0502040504020204" pitchFamily="34" charset="0"/>
              </a:rPr>
              <a:t>variable level Spectrum Based Fault Localization</a:t>
            </a:r>
          </a:p>
        </p:txBody>
      </p:sp>
    </p:spTree>
    <p:extLst>
      <p:ext uri="{BB962C8B-B14F-4D97-AF65-F5344CB8AC3E}">
        <p14:creationId xmlns:p14="http://schemas.microsoft.com/office/powerpoint/2010/main" val="638691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54E36C-4559-776C-3A18-E3B939A69ADF}"/>
              </a:ext>
            </a:extLst>
          </p:cNvPr>
          <p:cNvSpPr txBox="1"/>
          <p:nvPr/>
        </p:nvSpPr>
        <p:spPr>
          <a:xfrm>
            <a:off x="541867" y="643466"/>
            <a:ext cx="854568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Current state-of-the-art line level SBFL technique</a:t>
            </a:r>
          </a:p>
          <a:p>
            <a:r>
              <a:rPr lang="en-US" sz="2400" dirty="0"/>
              <a:t>e.g. </a:t>
            </a:r>
            <a:r>
              <a:rPr lang="en-US" sz="2400" dirty="0" err="1"/>
              <a:t>Gzoltar</a:t>
            </a:r>
            <a:endParaRPr lang="en-US" sz="2400" dirty="0"/>
          </a:p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GZoltar</a:t>
            </a:r>
            <a:r>
              <a:rPr lang="en-US" sz="2400" dirty="0"/>
              <a:t>/</a:t>
            </a:r>
            <a:r>
              <a:rPr lang="en-US" sz="2400" dirty="0" err="1"/>
              <a:t>gzoltar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519E45-1A8E-955A-668D-AF78CC5A1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7" y="2377016"/>
            <a:ext cx="7772400" cy="19276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525C22-F46A-6AE8-BD04-3BCCCD67B99D}"/>
              </a:ext>
            </a:extLst>
          </p:cNvPr>
          <p:cNvSpPr txBox="1"/>
          <p:nvPr/>
        </p:nvSpPr>
        <p:spPr>
          <a:xfrm>
            <a:off x="3014134" y="4831644"/>
            <a:ext cx="7586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Generates report on line level with a score</a:t>
            </a:r>
          </a:p>
          <a:p>
            <a:r>
              <a:rPr lang="en-US" dirty="0"/>
              <a:t>Developers only know which line is suspicious</a:t>
            </a:r>
          </a:p>
        </p:txBody>
      </p:sp>
    </p:spTree>
    <p:extLst>
      <p:ext uri="{BB962C8B-B14F-4D97-AF65-F5344CB8AC3E}">
        <p14:creationId xmlns:p14="http://schemas.microsoft.com/office/powerpoint/2010/main" val="3809267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532</Words>
  <Application>Microsoft Macintosh PowerPoint</Application>
  <PresentationFormat>Widescreen</PresentationFormat>
  <Paragraphs>130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-apple-system</vt:lpstr>
      <vt:lpstr>Apple SD Gothic Neo</vt:lpstr>
      <vt:lpstr>CMMI10</vt:lpstr>
      <vt:lpstr>CMMI7</vt:lpstr>
      <vt:lpstr>Microsoft YaHei UI</vt:lpstr>
      <vt:lpstr>URWPalladioL</vt:lpstr>
      <vt:lpstr>Arial</vt:lpstr>
      <vt:lpstr>Calibri</vt:lpstr>
      <vt:lpstr>Calibri Light</vt:lpstr>
      <vt:lpstr>Noto Sans NKo</vt:lpstr>
      <vt:lpstr>Noto Sans Oriya</vt:lpstr>
      <vt:lpstr>Perpetua Titling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2023-12-12T14:12:56Z</dcterms:created>
  <dcterms:modified xsi:type="dcterms:W3CDTF">2023-12-12T17:59:25Z</dcterms:modified>
</cp:coreProperties>
</file>