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hivo Light"/>
      <p:regular r:id="rId21"/>
      <p:bold r:id="rId22"/>
      <p:italic r:id="rId23"/>
      <p:boldItalic r:id="rId24"/>
    </p:embeddedFont>
    <p:embeddedFont>
      <p:font typeface="Shadows Into Light Two"/>
      <p:regular r:id="rId25"/>
    </p:embeddedFont>
    <p:embeddedFont>
      <p:font typeface="Chiv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hivoLight-bold.fntdata"/><Relationship Id="rId21" Type="http://schemas.openxmlformats.org/officeDocument/2006/relationships/font" Target="fonts/ChivoLight-regular.fntdata"/><Relationship Id="rId24" Type="http://schemas.openxmlformats.org/officeDocument/2006/relationships/font" Target="fonts/ChivoLight-boldItalic.fntdata"/><Relationship Id="rId23" Type="http://schemas.openxmlformats.org/officeDocument/2006/relationships/font" Target="fonts/Chiv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hivo-regular.fntdata"/><Relationship Id="rId25" Type="http://schemas.openxmlformats.org/officeDocument/2006/relationships/font" Target="fonts/ShadowsIntoLightTwo-regular.fntdata"/><Relationship Id="rId28" Type="http://schemas.openxmlformats.org/officeDocument/2006/relationships/font" Target="fonts/Chivo-italic.fntdata"/><Relationship Id="rId27" Type="http://schemas.openxmlformats.org/officeDocument/2006/relationships/font" Target="fonts/Chiv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iv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1aca1e2c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1aca1e2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aca1e2c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1aca1e2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1aca1e2c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1aca1e2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1aca1e2c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1aca1e2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1aca1e2c7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1aca1e2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1">
  <p:cSld name="BLANK_1">
    <p:bg>
      <p:bgPr>
        <a:solidFill>
          <a:schemeClr val="accen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background">
  <p:cSld name="TITLE_AND_BODY_1">
    <p:bg>
      <p:bgPr>
        <a:solidFill>
          <a:schemeClr val="accent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" name="Google Shape;213;p8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4" name="Google Shape;214;p8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0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422711" y="-353816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 rot="-9290112">
            <a:off x="7123487" y="473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 rot="3192611">
            <a:off x="1743260" y="4434123"/>
            <a:ext cx="957223" cy="85940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589320" y="190936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3" name="Google Shape;253;p10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4" name="Google Shape;254;p10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6" name="Google Shape;256;p10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 rot="942660">
            <a:off x="4813976" y="45454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8" name="Google Shape;258;p10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ctrTitle"/>
          </p:nvPr>
        </p:nvSpPr>
        <p:spPr>
          <a:xfrm>
            <a:off x="1754225" y="11859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FRUTISUMAPAZ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JOHAN MARTINEZ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CAROL CAÑON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LAURA GUTIERREZ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564363"/>
            <a:ext cx="7129475" cy="40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75" y="209000"/>
            <a:ext cx="6349500" cy="47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2289625" y="278925"/>
            <a:ext cx="402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410" name="Google Shape;41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50" y="1136325"/>
            <a:ext cx="3739325" cy="3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idx="4294967295" type="title"/>
          </p:nvPr>
        </p:nvSpPr>
        <p:spPr>
          <a:xfrm>
            <a:off x="1307375" y="4912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MODELO ENTIDAD- RELACIÒN</a:t>
            </a:r>
            <a:endParaRPr b="1"/>
          </a:p>
        </p:txBody>
      </p:sp>
      <p:sp>
        <p:nvSpPr>
          <p:cNvPr id="417" name="Google Shape;41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18" name="Google Shape;4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50" y="1579000"/>
            <a:ext cx="57340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idx="4294967295" type="title"/>
          </p:nvPr>
        </p:nvSpPr>
        <p:spPr>
          <a:xfrm>
            <a:off x="2395825" y="289825"/>
            <a:ext cx="384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MODELO RELACIONAL</a:t>
            </a:r>
            <a:endParaRPr b="1"/>
          </a:p>
        </p:txBody>
      </p:sp>
      <p:sp>
        <p:nvSpPr>
          <p:cNvPr id="424" name="Google Shape;42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25" name="Google Shape;4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25" y="1415625"/>
            <a:ext cx="6240400" cy="3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28"/>
          <p:cNvSpPr txBox="1"/>
          <p:nvPr>
            <p:ph idx="4294967295" type="title"/>
          </p:nvPr>
        </p:nvSpPr>
        <p:spPr>
          <a:xfrm>
            <a:off x="1964150" y="1764650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/>
              <a:t>PRIM</a:t>
            </a:r>
            <a:r>
              <a:rPr b="1" i="1" lang="en" sz="4800"/>
              <a:t>ER SPRINT</a:t>
            </a:r>
            <a:endParaRPr b="1" i="1" sz="4800"/>
          </a:p>
        </p:txBody>
      </p:sp>
      <p:sp>
        <p:nvSpPr>
          <p:cNvPr id="432" name="Google Shape;432;p28"/>
          <p:cNvSpPr/>
          <p:nvPr/>
        </p:nvSpPr>
        <p:spPr>
          <a:xfrm>
            <a:off x="3891225" y="3084675"/>
            <a:ext cx="1605900" cy="9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idx="4294967295" type="ctrTitle"/>
          </p:nvPr>
        </p:nvSpPr>
        <p:spPr>
          <a:xfrm>
            <a:off x="2175425" y="17982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38" name="Google Shape;4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¿CÒMO SE VA A REALIZAR?</a:t>
            </a:r>
            <a:endParaRPr/>
          </a:p>
        </p:txBody>
      </p:sp>
      <p:sp>
        <p:nvSpPr>
          <p:cNvPr id="341" name="Google Shape;341;p15"/>
          <p:cNvSpPr txBox="1"/>
          <p:nvPr>
            <p:ph idx="1" type="body"/>
          </p:nvPr>
        </p:nvSpPr>
        <p:spPr>
          <a:xfrm>
            <a:off x="457200" y="1430050"/>
            <a:ext cx="6405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 SCRUM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master: Carol Cañón.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owner: Laura Tatiana Gutiérrez.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programador: Johan sebastian Martinez.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a trabajar y entorno de desarrollo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docs.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Trello.</a:t>
            </a:r>
            <a:endParaRPr b="1" sz="1200">
              <a:solidFill>
                <a:srgbClr val="65677F"/>
              </a:solidFill>
            </a:endParaRPr>
          </a:p>
        </p:txBody>
      </p:sp>
      <p:sp>
        <p:nvSpPr>
          <p:cNvPr id="342" name="Google Shape;34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DEL PROBLEMA</a:t>
            </a:r>
            <a:endParaRPr/>
          </a:p>
        </p:txBody>
      </p:sp>
      <p:sp>
        <p:nvSpPr>
          <p:cNvPr id="348" name="Google Shape;348;p16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Colombia es muy comùn evidenciar las reventas de un producto con el fin de seguir re-vendiendo este para obtener alguna ganancia en específico; esta reventa de productos genera en el mercado un pequeño factor económico que perjudica directamente a la persona que cultivó el producto, puesto que este hizo el trabajo màs pesado y solo recibe un 15% o 20% de lo que el revendedor está ganando solo por la reventa; al evidenciar esta falencia económica podemos concluir que esta situaciòn nos perjudica a todos directa o indirectamente, por esa razòn podemos concluir que nuestro proyecto beneficiaría a los agricultores y a los consumidores finales, con respecto a calidad-precio.</a:t>
            </a:r>
            <a:endParaRPr i="1"/>
          </a:p>
        </p:txBody>
      </p:sp>
      <p:sp>
        <p:nvSpPr>
          <p:cNvPr id="349" name="Google Shape;34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4294967295" type="ctrTitle"/>
          </p:nvPr>
        </p:nvSpPr>
        <p:spPr>
          <a:xfrm>
            <a:off x="1275150" y="2471175"/>
            <a:ext cx="65937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7B59"/>
                </a:solidFill>
              </a:rPr>
              <a:t>OBJETIVO</a:t>
            </a:r>
            <a:endParaRPr sz="6000">
              <a:solidFill>
                <a:srgbClr val="FF7B59"/>
              </a:solidFill>
            </a:endParaRPr>
          </a:p>
        </p:txBody>
      </p:sp>
      <p:sp>
        <p:nvSpPr>
          <p:cNvPr id="355" name="Google Shape;355;p17"/>
          <p:cNvSpPr txBox="1"/>
          <p:nvPr>
            <p:ph idx="4294967295" type="subTitle"/>
          </p:nvPr>
        </p:nvSpPr>
        <p:spPr>
          <a:xfrm>
            <a:off x="1275150" y="3111200"/>
            <a:ext cx="65937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Facilitar y mejorar la compra y venta de frutas, entre los campesinos, o personas que producen y ofrecen frutas.</a:t>
            </a:r>
            <a:endParaRPr i="1" sz="180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356" name="Google Shape;356;p17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3612600" y="399975"/>
            <a:ext cx="1918800" cy="191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7" name="Google Shape;3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JUSTIFICACIÒN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highlight>
                  <a:srgbClr val="FFFFFF"/>
                </a:highlight>
              </a:rPr>
              <a:t>LA AGRICULTURA SE VE FÁCIL CUANDO EL ARADO ES UN LÁPIZ Y SE ESTA A MIL MILLAS DEL CAMPO DE MAÍZ.</a:t>
            </a:r>
            <a:endParaRPr i="1" sz="30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idx="4294967295" type="ctrTitle"/>
          </p:nvPr>
        </p:nvSpPr>
        <p:spPr>
          <a:xfrm>
            <a:off x="1963875" y="2269150"/>
            <a:ext cx="521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INNOVACIÒN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374" name="Google Shape;374;p20"/>
          <p:cNvSpPr txBox="1"/>
          <p:nvPr>
            <p:ph idx="4294967295" type="subTitle"/>
          </p:nvPr>
        </p:nvSpPr>
        <p:spPr>
          <a:xfrm>
            <a:off x="1963875" y="3411555"/>
            <a:ext cx="521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POBLACIÒN OBJETIVO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`FRUTICULTORES`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5" name="Google Shape;375;p20"/>
          <p:cNvSpPr/>
          <p:nvPr/>
        </p:nvSpPr>
        <p:spPr>
          <a:xfrm rot="1473024">
            <a:off x="3500505" y="1504066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4320541" y="81352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77" name="Google Shape;377;p20"/>
          <p:cNvSpPr/>
          <p:nvPr/>
        </p:nvSpPr>
        <p:spPr>
          <a:xfrm rot="2487194">
            <a:off x="4131961" y="2106477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 rot="838283">
            <a:off x="4613766" y="717126"/>
            <a:ext cx="1003412" cy="1214304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IMPACTO QUE VAMOS A GENERAR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85" name="Google Shape;38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3631150" y="356650"/>
            <a:ext cx="1788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UML</a:t>
            </a:r>
            <a:endParaRPr sz="3600"/>
          </a:p>
        </p:txBody>
      </p:sp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1756100"/>
            <a:ext cx="57340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