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7" d="100"/>
          <a:sy n="77" d="100"/>
        </p:scale>
        <p:origin x="-90" y="-7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325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33752" y="646385"/>
            <a:ext cx="9333186" cy="5785946"/>
          </a:xfrm>
        </p:spPr>
        <p:txBody>
          <a:bodyPr>
            <a:normAutofit/>
          </a:bodyPr>
          <a:lstStyle/>
          <a:p>
            <a:r>
              <a:rPr lang="es-MX" dirty="0"/>
              <a:t>Las clases genéricas permiten parametrizar los tipos de datos de los parámetros y valores</a:t>
            </a:r>
          </a:p>
          <a:p>
            <a:r>
              <a:rPr lang="es-MX" dirty="0"/>
              <a:t>de </a:t>
            </a:r>
            <a:r>
              <a:rPr lang="es-MX" dirty="0" smtClean="0"/>
              <a:t>retorno de </a:t>
            </a:r>
            <a:r>
              <a:rPr lang="es-MX" dirty="0"/>
              <a:t>los métodos.</a:t>
            </a:r>
          </a:p>
          <a:p>
            <a:r>
              <a:rPr lang="es-MX" dirty="0"/>
              <a:t>En el caso de la </a:t>
            </a:r>
            <a:r>
              <a:rPr lang="es-MX" dirty="0" smtClean="0"/>
              <a:t>clase  </a:t>
            </a:r>
            <a:r>
              <a:rPr lang="es-MX" dirty="0" err="1"/>
              <a:t>MiColeccion</a:t>
            </a:r>
            <a:r>
              <a:rPr lang="es-MX" dirty="0"/>
              <a:t>, podemos hacerla “genérica en T” de la siguiente</a:t>
            </a:r>
          </a:p>
          <a:p>
            <a:r>
              <a:rPr lang="es-MX" dirty="0"/>
              <a:t>manera:</a:t>
            </a:r>
          </a:p>
          <a:p>
            <a:r>
              <a:rPr lang="es-MX" dirty="0" err="1"/>
              <a:t>public</a:t>
            </a:r>
            <a:r>
              <a:rPr lang="es-MX" dirty="0"/>
              <a:t> </a:t>
            </a:r>
            <a:r>
              <a:rPr lang="es-MX" dirty="0" err="1"/>
              <a:t>class</a:t>
            </a:r>
            <a:r>
              <a:rPr lang="es-MX" dirty="0"/>
              <a:t> </a:t>
            </a:r>
            <a:r>
              <a:rPr lang="es-MX" dirty="0" err="1"/>
              <a:t>MiColeccion</a:t>
            </a:r>
            <a:r>
              <a:rPr lang="es-MX" dirty="0"/>
              <a:t>&lt;T&gt;</a:t>
            </a:r>
          </a:p>
          <a:p>
            <a:r>
              <a:rPr lang="es-MX" dirty="0"/>
              <a:t>{</a:t>
            </a:r>
          </a:p>
          <a:p>
            <a:r>
              <a:rPr lang="es-MX" i="1" dirty="0"/>
              <a:t>   // :</a:t>
            </a:r>
          </a:p>
          <a:p>
            <a:r>
              <a:rPr lang="es-MX" dirty="0"/>
              <a:t>   </a:t>
            </a:r>
            <a:r>
              <a:rPr lang="es-MX" dirty="0" err="1"/>
              <a:t>public</a:t>
            </a:r>
            <a:r>
              <a:rPr lang="es-MX" dirty="0"/>
              <a:t> </a:t>
            </a:r>
            <a:r>
              <a:rPr lang="es-MX" dirty="0" err="1"/>
              <a:t>void</a:t>
            </a:r>
            <a:r>
              <a:rPr lang="es-MX" dirty="0"/>
              <a:t> insertar(T </a:t>
            </a:r>
            <a:r>
              <a:rPr lang="es-MX" dirty="0" err="1"/>
              <a:t>elm</a:t>
            </a:r>
            <a:r>
              <a:rPr lang="es-MX" dirty="0"/>
              <a:t>, </a:t>
            </a:r>
            <a:r>
              <a:rPr lang="es-MX" dirty="0" err="1"/>
              <a:t>int</a:t>
            </a:r>
            <a:r>
              <a:rPr lang="es-MX" dirty="0"/>
              <a:t> i){ ... }</a:t>
            </a:r>
          </a:p>
          <a:p>
            <a:r>
              <a:rPr lang="es-MX" dirty="0"/>
              <a:t>   </a:t>
            </a:r>
            <a:r>
              <a:rPr lang="es-MX" dirty="0" err="1"/>
              <a:t>public</a:t>
            </a:r>
            <a:r>
              <a:rPr lang="es-MX" dirty="0"/>
              <a:t> T obtener(</a:t>
            </a:r>
            <a:r>
              <a:rPr lang="es-MX" dirty="0" err="1"/>
              <a:t>int</a:t>
            </a:r>
            <a:r>
              <a:rPr lang="es-MX" dirty="0"/>
              <a:t> i) { ... }</a:t>
            </a:r>
          </a:p>
          <a:p>
            <a:r>
              <a:rPr lang="es-MX" i="1" dirty="0"/>
              <a:t>   // :</a:t>
            </a:r>
          </a:p>
          <a:p>
            <a:r>
              <a:rPr lang="es-MX" dirty="0" smtClean="0"/>
              <a:t>}</a:t>
            </a:r>
          </a:p>
          <a:p>
            <a:r>
              <a:rPr lang="es-MX" dirty="0"/>
              <a:t>La clase recibe el parámetro T y de este mismo tipo de datos debe ser el parámetro </a:t>
            </a:r>
            <a:r>
              <a:rPr lang="es-MX" dirty="0" err="1"/>
              <a:t>elm</a:t>
            </a:r>
            <a:r>
              <a:rPr lang="es-MX" dirty="0"/>
              <a:t> </a:t>
            </a:r>
            <a:r>
              <a:rPr lang="es-MX" dirty="0" smtClean="0"/>
              <a:t>del </a:t>
            </a:r>
            <a:r>
              <a:rPr lang="es-MX" dirty="0"/>
              <a:t>método insertar y el valor de retorno del método obtener.</a:t>
            </a:r>
          </a:p>
          <a:p>
            <a:endParaRPr lang="es-MX" dirty="0"/>
          </a:p>
        </p:txBody>
      </p:sp>
    </p:spTree>
    <p:extLst>
      <p:ext uri="{BB962C8B-B14F-4D97-AF65-F5344CB8AC3E}">
        <p14:creationId xmlns:p14="http://schemas.microsoft.com/office/powerpoint/2010/main" val="359787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200" dirty="0"/>
              <a:t>versión genérica de la </a:t>
            </a:r>
            <a:r>
              <a:rPr lang="es-MX" sz="3200" dirty="0" smtClean="0"/>
              <a:t>clase </a:t>
            </a:r>
            <a:r>
              <a:rPr lang="es-MX" sz="3200" dirty="0" err="1" smtClean="0"/>
              <a:t>MiColeccion</a:t>
            </a:r>
            <a:r>
              <a:rPr lang="es-MX" sz="3200" dirty="0"/>
              <a:t>.</a:t>
            </a:r>
          </a:p>
        </p:txBody>
      </p:sp>
      <p:sp>
        <p:nvSpPr>
          <p:cNvPr id="3" name="Marcador de contenido 2"/>
          <p:cNvSpPr>
            <a:spLocks noGrp="1"/>
          </p:cNvSpPr>
          <p:nvPr>
            <p:ph idx="1"/>
          </p:nvPr>
        </p:nvSpPr>
        <p:spPr>
          <a:xfrm>
            <a:off x="1923393" y="1355834"/>
            <a:ext cx="4865942" cy="4966138"/>
          </a:xfrm>
        </p:spPr>
        <p:txBody>
          <a:bodyPr>
            <a:normAutofit/>
          </a:bodyPr>
          <a:lstStyle/>
          <a:p>
            <a:pPr>
              <a:spcBef>
                <a:spcPts val="0"/>
              </a:spcBef>
            </a:pPr>
            <a:r>
              <a:rPr lang="es-MX" b="1" dirty="0" err="1"/>
              <a:t>public</a:t>
            </a:r>
            <a:r>
              <a:rPr lang="es-MX" b="1" dirty="0"/>
              <a:t> </a:t>
            </a:r>
            <a:r>
              <a:rPr lang="es-MX" b="1" dirty="0" err="1"/>
              <a:t>class</a:t>
            </a:r>
            <a:r>
              <a:rPr lang="es-MX" b="1" dirty="0"/>
              <a:t> </a:t>
            </a:r>
            <a:r>
              <a:rPr lang="es-MX" b="1" dirty="0" err="1"/>
              <a:t>MiColeccion</a:t>
            </a:r>
            <a:r>
              <a:rPr lang="es-MX" b="1" dirty="0"/>
              <a:t>&lt;T&gt;</a:t>
            </a:r>
          </a:p>
          <a:p>
            <a:pPr>
              <a:spcBef>
                <a:spcPts val="0"/>
              </a:spcBef>
            </a:pPr>
            <a:r>
              <a:rPr lang="es-MX" dirty="0"/>
              <a:t>{</a:t>
            </a:r>
          </a:p>
          <a:p>
            <a:pPr>
              <a:spcBef>
                <a:spcPts val="0"/>
              </a:spcBef>
            </a:pPr>
            <a:r>
              <a:rPr lang="es-MX" dirty="0"/>
              <a:t>   </a:t>
            </a:r>
            <a:r>
              <a:rPr lang="es-MX" b="1" dirty="0" err="1"/>
              <a:t>private</a:t>
            </a:r>
            <a:r>
              <a:rPr lang="es-MX" b="1" dirty="0"/>
              <a:t> </a:t>
            </a:r>
            <a:r>
              <a:rPr lang="es-MX" b="1" dirty="0" err="1"/>
              <a:t>Object</a:t>
            </a:r>
            <a:r>
              <a:rPr lang="es-MX" b="1" dirty="0"/>
              <a:t> datos[]=</a:t>
            </a:r>
            <a:r>
              <a:rPr lang="es-MX" b="1" dirty="0" err="1"/>
              <a:t>null</a:t>
            </a:r>
            <a:r>
              <a:rPr lang="es-MX" b="1" dirty="0"/>
              <a:t>;</a:t>
            </a:r>
          </a:p>
          <a:p>
            <a:pPr>
              <a:spcBef>
                <a:spcPts val="0"/>
              </a:spcBef>
            </a:pPr>
            <a:r>
              <a:rPr lang="es-MX" dirty="0"/>
              <a:t>   </a:t>
            </a:r>
            <a:r>
              <a:rPr lang="es-MX" b="1" dirty="0" err="1"/>
              <a:t>private</a:t>
            </a:r>
            <a:r>
              <a:rPr lang="es-MX" b="1" dirty="0"/>
              <a:t> </a:t>
            </a:r>
            <a:r>
              <a:rPr lang="es-MX" b="1" dirty="0" err="1"/>
              <a:t>int</a:t>
            </a:r>
            <a:r>
              <a:rPr lang="es-MX" b="1" dirty="0"/>
              <a:t> </a:t>
            </a:r>
            <a:r>
              <a:rPr lang="es-MX" b="1" dirty="0" err="1"/>
              <a:t>len</a:t>
            </a:r>
            <a:r>
              <a:rPr lang="es-MX" b="1" dirty="0"/>
              <a:t>=0;</a:t>
            </a:r>
          </a:p>
          <a:p>
            <a:pPr>
              <a:spcBef>
                <a:spcPts val="0"/>
              </a:spcBef>
            </a:pPr>
            <a:endParaRPr lang="es-MX" dirty="0"/>
          </a:p>
          <a:p>
            <a:pPr>
              <a:spcBef>
                <a:spcPts val="0"/>
              </a:spcBef>
            </a:pPr>
            <a:r>
              <a:rPr lang="es-MX" dirty="0"/>
              <a:t>   </a:t>
            </a:r>
            <a:r>
              <a:rPr lang="es-MX" b="1" dirty="0" err="1"/>
              <a:t>public</a:t>
            </a:r>
            <a:r>
              <a:rPr lang="es-MX" b="1" dirty="0"/>
              <a:t> </a:t>
            </a:r>
            <a:r>
              <a:rPr lang="es-MX" b="1" dirty="0" err="1"/>
              <a:t>MiColeccion</a:t>
            </a:r>
            <a:r>
              <a:rPr lang="es-MX" b="1" dirty="0"/>
              <a:t>(</a:t>
            </a:r>
            <a:r>
              <a:rPr lang="es-MX" b="1" dirty="0" err="1"/>
              <a:t>int</a:t>
            </a:r>
            <a:r>
              <a:rPr lang="es-MX" b="1" dirty="0"/>
              <a:t> </a:t>
            </a:r>
            <a:r>
              <a:rPr lang="es-MX" b="1" dirty="0" err="1"/>
              <a:t>capacidadInicial</a:t>
            </a:r>
            <a:r>
              <a:rPr lang="es-MX" b="1" dirty="0"/>
              <a:t>)</a:t>
            </a:r>
          </a:p>
          <a:p>
            <a:pPr>
              <a:spcBef>
                <a:spcPts val="0"/>
              </a:spcBef>
            </a:pPr>
            <a:r>
              <a:rPr lang="es-MX" dirty="0"/>
              <a:t>   {</a:t>
            </a:r>
          </a:p>
          <a:p>
            <a:pPr>
              <a:spcBef>
                <a:spcPts val="0"/>
              </a:spcBef>
            </a:pPr>
            <a:r>
              <a:rPr lang="es-MX" dirty="0"/>
              <a:t>      datos=</a:t>
            </a:r>
            <a:r>
              <a:rPr lang="es-MX" b="1" dirty="0"/>
              <a:t>new </a:t>
            </a:r>
            <a:r>
              <a:rPr lang="es-MX" b="1" dirty="0" err="1"/>
              <a:t>Object</a:t>
            </a:r>
            <a:r>
              <a:rPr lang="es-MX" b="1" dirty="0"/>
              <a:t>[</a:t>
            </a:r>
            <a:r>
              <a:rPr lang="es-MX" b="1" dirty="0" err="1"/>
              <a:t>capacidadInicial</a:t>
            </a:r>
            <a:r>
              <a:rPr lang="es-MX" b="1" dirty="0"/>
              <a:t>];</a:t>
            </a:r>
          </a:p>
          <a:p>
            <a:pPr>
              <a:spcBef>
                <a:spcPts val="0"/>
              </a:spcBef>
            </a:pPr>
            <a:r>
              <a:rPr lang="es-MX" dirty="0"/>
              <a:t>   }</a:t>
            </a:r>
          </a:p>
          <a:p>
            <a:pPr>
              <a:spcBef>
                <a:spcPts val="0"/>
              </a:spcBef>
            </a:pPr>
            <a:r>
              <a:rPr lang="es-MX" dirty="0"/>
              <a:t>   </a:t>
            </a:r>
            <a:r>
              <a:rPr lang="es-MX" b="1" dirty="0" err="1"/>
              <a:t>public</a:t>
            </a:r>
            <a:r>
              <a:rPr lang="es-MX" b="1" dirty="0"/>
              <a:t> </a:t>
            </a:r>
            <a:r>
              <a:rPr lang="es-MX" b="1" dirty="0" err="1"/>
              <a:t>void</a:t>
            </a:r>
            <a:r>
              <a:rPr lang="es-MX" b="1" dirty="0"/>
              <a:t> agregar(T </a:t>
            </a:r>
            <a:r>
              <a:rPr lang="es-MX" b="1" dirty="0" err="1"/>
              <a:t>elm</a:t>
            </a:r>
            <a:r>
              <a:rPr lang="es-MX" b="1" dirty="0"/>
              <a:t>)</a:t>
            </a:r>
          </a:p>
          <a:p>
            <a:pPr>
              <a:spcBef>
                <a:spcPts val="0"/>
              </a:spcBef>
            </a:pPr>
            <a:r>
              <a:rPr lang="es-MX" dirty="0"/>
              <a:t>   {</a:t>
            </a:r>
          </a:p>
          <a:p>
            <a:pPr>
              <a:spcBef>
                <a:spcPts val="0"/>
              </a:spcBef>
            </a:pPr>
            <a:r>
              <a:rPr lang="es-MX" dirty="0"/>
              <a:t>      insertar(</a:t>
            </a:r>
            <a:r>
              <a:rPr lang="es-MX" dirty="0" err="1"/>
              <a:t>elm,len</a:t>
            </a:r>
            <a:r>
              <a:rPr lang="es-MX" dirty="0"/>
              <a:t>);</a:t>
            </a:r>
          </a:p>
          <a:p>
            <a:pPr>
              <a:spcBef>
                <a:spcPts val="0"/>
              </a:spcBef>
            </a:pPr>
            <a:r>
              <a:rPr lang="es-MX" dirty="0"/>
              <a:t>   </a:t>
            </a:r>
            <a:r>
              <a:rPr lang="es-MX" dirty="0" smtClean="0"/>
              <a:t>}</a:t>
            </a:r>
          </a:p>
          <a:p>
            <a:pPr>
              <a:spcBef>
                <a:spcPts val="0"/>
              </a:spcBef>
            </a:pPr>
            <a:r>
              <a:rPr lang="es-MX" dirty="0" smtClean="0"/>
              <a:t>   </a:t>
            </a:r>
            <a:endParaRPr lang="es-MX" dirty="0"/>
          </a:p>
        </p:txBody>
      </p:sp>
      <p:sp>
        <p:nvSpPr>
          <p:cNvPr id="4" name="Marcador de contenido 2"/>
          <p:cNvSpPr txBox="1">
            <a:spLocks/>
          </p:cNvSpPr>
          <p:nvPr/>
        </p:nvSpPr>
        <p:spPr>
          <a:xfrm>
            <a:off x="7086600" y="1355834"/>
            <a:ext cx="4559968" cy="422680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dirty="0" err="1"/>
              <a:t>public</a:t>
            </a:r>
            <a:r>
              <a:rPr lang="es-MX" b="1" dirty="0"/>
              <a:t> </a:t>
            </a:r>
            <a:r>
              <a:rPr lang="es-MX" b="1" dirty="0" err="1"/>
              <a:t>void</a:t>
            </a:r>
            <a:r>
              <a:rPr lang="es-MX" b="1" dirty="0"/>
              <a:t> insertar(T </a:t>
            </a:r>
            <a:r>
              <a:rPr lang="es-MX" b="1" dirty="0" err="1"/>
              <a:t>elm</a:t>
            </a:r>
            <a:r>
              <a:rPr lang="es-MX" b="1" dirty="0"/>
              <a:t>, </a:t>
            </a:r>
            <a:r>
              <a:rPr lang="es-MX" b="1" dirty="0" err="1"/>
              <a:t>int</a:t>
            </a:r>
            <a:r>
              <a:rPr lang="es-MX" b="1" dirty="0"/>
              <a:t> i)</a:t>
            </a:r>
          </a:p>
          <a:p>
            <a:pPr>
              <a:spcBef>
                <a:spcPts val="0"/>
              </a:spcBef>
            </a:pPr>
            <a:r>
              <a:rPr lang="es-MX" dirty="0"/>
              <a:t>   </a:t>
            </a:r>
            <a:r>
              <a:rPr lang="es-MX" dirty="0" smtClean="0"/>
              <a:t>{</a:t>
            </a:r>
          </a:p>
          <a:p>
            <a:pPr>
              <a:spcBef>
                <a:spcPts val="0"/>
              </a:spcBef>
            </a:pPr>
            <a:r>
              <a:rPr lang="es-MX" dirty="0" smtClean="0"/>
              <a:t> </a:t>
            </a:r>
            <a:r>
              <a:rPr lang="es-MX" b="1" dirty="0" err="1"/>
              <a:t>if</a:t>
            </a:r>
            <a:r>
              <a:rPr lang="es-MX" b="1" dirty="0"/>
              <a:t>( </a:t>
            </a:r>
            <a:r>
              <a:rPr lang="es-MX" b="1" dirty="0" err="1"/>
              <a:t>len</a:t>
            </a:r>
            <a:r>
              <a:rPr lang="es-MX" b="1" dirty="0"/>
              <a:t>==</a:t>
            </a:r>
            <a:r>
              <a:rPr lang="es-MX" b="1" dirty="0" err="1"/>
              <a:t>datos.length</a:t>
            </a:r>
            <a:r>
              <a:rPr lang="es-MX" b="1" dirty="0"/>
              <a:t> )</a:t>
            </a:r>
          </a:p>
          <a:p>
            <a:pPr>
              <a:spcBef>
                <a:spcPts val="0"/>
              </a:spcBef>
            </a:pPr>
            <a:r>
              <a:rPr lang="es-MX" dirty="0"/>
              <a:t>      {</a:t>
            </a:r>
          </a:p>
          <a:p>
            <a:pPr>
              <a:spcBef>
                <a:spcPts val="0"/>
              </a:spcBef>
            </a:pPr>
            <a:r>
              <a:rPr lang="es-MX" dirty="0"/>
              <a:t>         </a:t>
            </a:r>
            <a:r>
              <a:rPr lang="es-MX" dirty="0" err="1"/>
              <a:t>Object</a:t>
            </a:r>
            <a:r>
              <a:rPr lang="es-MX" dirty="0"/>
              <a:t> </a:t>
            </a:r>
            <a:r>
              <a:rPr lang="es-MX" dirty="0" err="1"/>
              <a:t>aux</a:t>
            </a:r>
            <a:r>
              <a:rPr lang="es-MX" dirty="0"/>
              <a:t>[] = datos;</a:t>
            </a:r>
          </a:p>
          <a:p>
            <a:pPr>
              <a:spcBef>
                <a:spcPts val="0"/>
              </a:spcBef>
            </a:pPr>
            <a:r>
              <a:rPr lang="es-MX" dirty="0"/>
              <a:t>         datos = </a:t>
            </a:r>
            <a:r>
              <a:rPr lang="es-MX" b="1" dirty="0"/>
              <a:t>new </a:t>
            </a:r>
            <a:r>
              <a:rPr lang="es-MX" b="1" dirty="0" err="1"/>
              <a:t>Object</a:t>
            </a:r>
            <a:r>
              <a:rPr lang="es-MX" b="1" dirty="0"/>
              <a:t>[</a:t>
            </a:r>
            <a:r>
              <a:rPr lang="es-MX" b="1" dirty="0" err="1"/>
              <a:t>datos.length</a:t>
            </a:r>
            <a:r>
              <a:rPr lang="es-MX" b="1" dirty="0"/>
              <a:t>*2];</a:t>
            </a:r>
          </a:p>
          <a:p>
            <a:pPr>
              <a:spcBef>
                <a:spcPts val="0"/>
              </a:spcBef>
            </a:pPr>
            <a:r>
              <a:rPr lang="es-MX" dirty="0"/>
              <a:t>         </a:t>
            </a:r>
            <a:r>
              <a:rPr lang="es-MX" b="1" dirty="0" err="1"/>
              <a:t>for</a:t>
            </a:r>
            <a:r>
              <a:rPr lang="es-MX" b="1" dirty="0"/>
              <a:t>(</a:t>
            </a:r>
            <a:r>
              <a:rPr lang="es-MX" b="1" dirty="0" err="1"/>
              <a:t>int</a:t>
            </a:r>
            <a:r>
              <a:rPr lang="es-MX" b="1" dirty="0"/>
              <a:t> j=0; j&lt;</a:t>
            </a:r>
            <a:r>
              <a:rPr lang="es-MX" b="1" dirty="0" err="1"/>
              <a:t>len</a:t>
            </a:r>
            <a:r>
              <a:rPr lang="es-MX" b="1" dirty="0"/>
              <a:t>; </a:t>
            </a:r>
            <a:r>
              <a:rPr lang="es-MX" b="1" dirty="0" err="1"/>
              <a:t>j++</a:t>
            </a:r>
            <a:r>
              <a:rPr lang="es-MX" b="1" dirty="0"/>
              <a:t>)</a:t>
            </a:r>
          </a:p>
          <a:p>
            <a:pPr>
              <a:spcBef>
                <a:spcPts val="0"/>
              </a:spcBef>
            </a:pPr>
            <a:r>
              <a:rPr lang="es-MX" dirty="0"/>
              <a:t>         {</a:t>
            </a:r>
          </a:p>
          <a:p>
            <a:pPr>
              <a:spcBef>
                <a:spcPts val="0"/>
              </a:spcBef>
            </a:pPr>
            <a:r>
              <a:rPr lang="es-MX" dirty="0"/>
              <a:t>            datos[j]=</a:t>
            </a:r>
            <a:r>
              <a:rPr lang="es-MX" dirty="0" err="1"/>
              <a:t>aux</a:t>
            </a:r>
            <a:r>
              <a:rPr lang="es-MX" dirty="0"/>
              <a:t>[j];</a:t>
            </a:r>
          </a:p>
          <a:p>
            <a:pPr>
              <a:spcBef>
                <a:spcPts val="0"/>
              </a:spcBef>
            </a:pPr>
            <a:r>
              <a:rPr lang="es-MX" dirty="0"/>
              <a:t>         }</a:t>
            </a:r>
          </a:p>
          <a:p>
            <a:pPr>
              <a:spcBef>
                <a:spcPts val="0"/>
              </a:spcBef>
            </a:pPr>
            <a:r>
              <a:rPr lang="es-MX" dirty="0"/>
              <a:t>         </a:t>
            </a:r>
            <a:r>
              <a:rPr lang="es-MX" dirty="0" err="1"/>
              <a:t>aux</a:t>
            </a:r>
            <a:r>
              <a:rPr lang="es-MX" dirty="0"/>
              <a:t>=</a:t>
            </a:r>
            <a:r>
              <a:rPr lang="es-MX" b="1" dirty="0" err="1"/>
              <a:t>null</a:t>
            </a:r>
            <a:r>
              <a:rPr lang="es-MX" b="1" dirty="0"/>
              <a:t>;</a:t>
            </a:r>
          </a:p>
          <a:p>
            <a:pPr>
              <a:spcBef>
                <a:spcPts val="0"/>
              </a:spcBef>
            </a:pPr>
            <a:r>
              <a:rPr lang="es-MX" dirty="0"/>
              <a:t>      }</a:t>
            </a:r>
          </a:p>
          <a:p>
            <a:pPr>
              <a:spcBef>
                <a:spcPts val="0"/>
              </a:spcBef>
            </a:pPr>
            <a:r>
              <a:rPr lang="es-MX" dirty="0"/>
              <a:t> </a:t>
            </a:r>
          </a:p>
          <a:p>
            <a:pPr>
              <a:spcBef>
                <a:spcPts val="0"/>
              </a:spcBef>
            </a:pPr>
            <a:r>
              <a:rPr lang="nb-NO" dirty="0"/>
              <a:t>      </a:t>
            </a:r>
            <a:r>
              <a:rPr lang="nb-NO" b="1" dirty="0"/>
              <a:t>for( int j=len-1; j&gt;=i; j-- )</a:t>
            </a:r>
          </a:p>
          <a:p>
            <a:pPr>
              <a:spcBef>
                <a:spcPts val="0"/>
              </a:spcBef>
            </a:pPr>
            <a:r>
              <a:rPr lang="es-MX" dirty="0"/>
              <a:t>      {</a:t>
            </a:r>
          </a:p>
          <a:p>
            <a:pPr>
              <a:spcBef>
                <a:spcPts val="0"/>
              </a:spcBef>
            </a:pPr>
            <a:r>
              <a:rPr lang="es-MX" dirty="0"/>
              <a:t>         datos[j+1]=datos[j];</a:t>
            </a:r>
          </a:p>
          <a:p>
            <a:pPr>
              <a:spcBef>
                <a:spcPts val="0"/>
              </a:spcBef>
            </a:pPr>
            <a:r>
              <a:rPr lang="es-MX" dirty="0"/>
              <a:t>      }</a:t>
            </a:r>
          </a:p>
          <a:p>
            <a:pPr>
              <a:spcBef>
                <a:spcPts val="0"/>
              </a:spcBef>
            </a:pPr>
            <a:r>
              <a:rPr lang="es-MX" dirty="0"/>
              <a:t> </a:t>
            </a:r>
          </a:p>
          <a:p>
            <a:pPr>
              <a:spcBef>
                <a:spcPts val="0"/>
              </a:spcBef>
            </a:pPr>
            <a:r>
              <a:rPr lang="es-MX" dirty="0"/>
              <a:t>      datos[i]=</a:t>
            </a:r>
            <a:r>
              <a:rPr lang="es-MX" dirty="0" err="1"/>
              <a:t>elm</a:t>
            </a:r>
            <a:r>
              <a:rPr lang="es-MX" dirty="0"/>
              <a:t>;</a:t>
            </a:r>
          </a:p>
          <a:p>
            <a:pPr>
              <a:spcBef>
                <a:spcPts val="0"/>
              </a:spcBef>
            </a:pPr>
            <a:r>
              <a:rPr lang="es-MX" dirty="0"/>
              <a:t>      </a:t>
            </a:r>
            <a:r>
              <a:rPr lang="es-MX" dirty="0" err="1"/>
              <a:t>len</a:t>
            </a:r>
            <a:r>
              <a:rPr lang="es-MX" dirty="0"/>
              <a:t>++;</a:t>
            </a:r>
          </a:p>
          <a:p>
            <a:pPr>
              <a:spcBef>
                <a:spcPts val="0"/>
              </a:spcBef>
            </a:pPr>
            <a:r>
              <a:rPr lang="es-MX" dirty="0"/>
              <a:t>   }</a:t>
            </a:r>
          </a:p>
          <a:p>
            <a:pPr>
              <a:spcBef>
                <a:spcPts val="0"/>
              </a:spcBef>
            </a:pPr>
            <a:endParaRPr lang="es-MX" dirty="0"/>
          </a:p>
          <a:p>
            <a:pPr>
              <a:spcBef>
                <a:spcPts val="0"/>
              </a:spcBef>
            </a:pPr>
            <a:r>
              <a:rPr lang="es-MX" dirty="0"/>
              <a:t>   </a:t>
            </a:r>
            <a:r>
              <a:rPr lang="es-MX" b="1" dirty="0" err="1"/>
              <a:t>public</a:t>
            </a:r>
            <a:r>
              <a:rPr lang="es-MX" b="1" dirty="0"/>
              <a:t> </a:t>
            </a:r>
            <a:r>
              <a:rPr lang="es-MX" b="1" dirty="0" err="1"/>
              <a:t>int</a:t>
            </a:r>
            <a:r>
              <a:rPr lang="es-MX" b="1" dirty="0"/>
              <a:t> buscar(T </a:t>
            </a:r>
            <a:r>
              <a:rPr lang="es-MX" b="1" dirty="0" err="1"/>
              <a:t>elm</a:t>
            </a:r>
            <a:r>
              <a:rPr lang="es-MX" b="1" dirty="0"/>
              <a:t>)</a:t>
            </a:r>
          </a:p>
          <a:p>
            <a:pPr>
              <a:spcBef>
                <a:spcPts val="0"/>
              </a:spcBef>
            </a:pPr>
            <a:r>
              <a:rPr lang="es-MX" dirty="0"/>
              <a:t>   {</a:t>
            </a:r>
          </a:p>
          <a:p>
            <a:pPr>
              <a:spcBef>
                <a:spcPts val="0"/>
              </a:spcBef>
            </a:pPr>
            <a:r>
              <a:rPr lang="es-MX" dirty="0"/>
              <a:t>      </a:t>
            </a:r>
            <a:r>
              <a:rPr lang="es-MX" b="1" dirty="0" err="1"/>
              <a:t>int</a:t>
            </a:r>
            <a:r>
              <a:rPr lang="es-MX" b="1" dirty="0"/>
              <a:t> i=0;</a:t>
            </a:r>
          </a:p>
          <a:p>
            <a:pPr>
              <a:spcBef>
                <a:spcPts val="0"/>
              </a:spcBef>
            </a:pPr>
            <a:r>
              <a:rPr lang="es-MX" dirty="0"/>
              <a:t>      </a:t>
            </a:r>
            <a:r>
              <a:rPr lang="es-MX" b="1" dirty="0" err="1"/>
              <a:t>for</a:t>
            </a:r>
            <a:r>
              <a:rPr lang="es-MX" b="1" dirty="0"/>
              <a:t>( ;i&lt;</a:t>
            </a:r>
            <a:r>
              <a:rPr lang="es-MX" b="1" dirty="0" err="1"/>
              <a:t>len</a:t>
            </a:r>
            <a:r>
              <a:rPr lang="es-MX" b="1" dirty="0"/>
              <a:t> &amp;&amp; !datos[i].</a:t>
            </a:r>
            <a:r>
              <a:rPr lang="es-MX" b="1" dirty="0" err="1"/>
              <a:t>equals</a:t>
            </a:r>
            <a:r>
              <a:rPr lang="es-MX" b="1" dirty="0"/>
              <a:t>(</a:t>
            </a:r>
            <a:r>
              <a:rPr lang="es-MX" b="1" dirty="0" err="1"/>
              <a:t>elm</a:t>
            </a:r>
            <a:r>
              <a:rPr lang="es-MX" b="1" dirty="0"/>
              <a:t>); i++ );</a:t>
            </a:r>
          </a:p>
          <a:p>
            <a:pPr>
              <a:spcBef>
                <a:spcPts val="0"/>
              </a:spcBef>
            </a:pPr>
            <a:r>
              <a:rPr lang="es-MX" dirty="0"/>
              <a:t>      </a:t>
            </a:r>
            <a:r>
              <a:rPr lang="es-MX" b="1" dirty="0" err="1"/>
              <a:t>return</a:t>
            </a:r>
            <a:r>
              <a:rPr lang="es-MX" b="1" dirty="0"/>
              <a:t> i&lt;</a:t>
            </a:r>
            <a:r>
              <a:rPr lang="es-MX" b="1" dirty="0" err="1"/>
              <a:t>len?i</a:t>
            </a:r>
            <a:r>
              <a:rPr lang="es-MX" b="1" dirty="0"/>
              <a:t>:-1;</a:t>
            </a:r>
          </a:p>
          <a:p>
            <a:pPr>
              <a:spcBef>
                <a:spcPts val="0"/>
              </a:spcBef>
            </a:pPr>
            <a:r>
              <a:rPr lang="es-MX" dirty="0"/>
              <a:t>   }</a:t>
            </a:r>
          </a:p>
          <a:p>
            <a:pPr>
              <a:spcBef>
                <a:spcPts val="0"/>
              </a:spcBef>
            </a:pPr>
            <a:endParaRPr lang="es-MX" dirty="0"/>
          </a:p>
        </p:txBody>
      </p:sp>
    </p:spTree>
    <p:extLst>
      <p:ext uri="{BB962C8B-B14F-4D97-AF65-F5344CB8AC3E}">
        <p14:creationId xmlns:p14="http://schemas.microsoft.com/office/powerpoint/2010/main" val="81060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20000"/>
          </a:bodyPr>
          <a:lstStyle/>
          <a:p>
            <a:pPr>
              <a:spcBef>
                <a:spcPts val="0"/>
              </a:spcBef>
            </a:pPr>
            <a:r>
              <a:rPr lang="es-MX" dirty="0"/>
              <a:t> </a:t>
            </a:r>
            <a:r>
              <a:rPr lang="es-MX" b="1" dirty="0" err="1"/>
              <a:t>public</a:t>
            </a:r>
            <a:r>
              <a:rPr lang="es-MX" b="1" dirty="0"/>
              <a:t> T eliminar(</a:t>
            </a:r>
            <a:r>
              <a:rPr lang="es-MX" b="1" dirty="0" err="1"/>
              <a:t>int</a:t>
            </a:r>
            <a:r>
              <a:rPr lang="es-MX" b="1" dirty="0"/>
              <a:t> i)</a:t>
            </a:r>
          </a:p>
          <a:p>
            <a:pPr>
              <a:spcBef>
                <a:spcPts val="0"/>
              </a:spcBef>
            </a:pPr>
            <a:r>
              <a:rPr lang="es-MX" dirty="0"/>
              <a:t>   { </a:t>
            </a:r>
          </a:p>
          <a:p>
            <a:pPr>
              <a:spcBef>
                <a:spcPts val="0"/>
              </a:spcBef>
            </a:pPr>
            <a:r>
              <a:rPr lang="es-MX" dirty="0"/>
              <a:t>      </a:t>
            </a:r>
            <a:r>
              <a:rPr lang="es-MX" dirty="0" err="1"/>
              <a:t>Object</a:t>
            </a:r>
            <a:r>
              <a:rPr lang="es-MX" dirty="0"/>
              <a:t> </a:t>
            </a:r>
            <a:r>
              <a:rPr lang="es-MX" dirty="0" err="1"/>
              <a:t>aux</a:t>
            </a:r>
            <a:r>
              <a:rPr lang="es-MX" dirty="0"/>
              <a:t> = datos[i];</a:t>
            </a:r>
          </a:p>
          <a:p>
            <a:pPr>
              <a:spcBef>
                <a:spcPts val="0"/>
              </a:spcBef>
            </a:pPr>
            <a:r>
              <a:rPr lang="nb-NO" dirty="0"/>
              <a:t>      </a:t>
            </a:r>
            <a:r>
              <a:rPr lang="nb-NO" b="1" dirty="0"/>
              <a:t>for( int j=i; j&lt;len-1; j++ )</a:t>
            </a:r>
          </a:p>
          <a:p>
            <a:pPr>
              <a:spcBef>
                <a:spcPts val="0"/>
              </a:spcBef>
            </a:pPr>
            <a:r>
              <a:rPr lang="es-MX" dirty="0"/>
              <a:t>      {</a:t>
            </a:r>
          </a:p>
          <a:p>
            <a:pPr>
              <a:spcBef>
                <a:spcPts val="0"/>
              </a:spcBef>
            </a:pPr>
            <a:r>
              <a:rPr lang="es-MX" dirty="0"/>
              <a:t>         datos[j]=datos[j+1];</a:t>
            </a:r>
          </a:p>
          <a:p>
            <a:pPr>
              <a:spcBef>
                <a:spcPts val="0"/>
              </a:spcBef>
            </a:pPr>
            <a:r>
              <a:rPr lang="es-MX" dirty="0"/>
              <a:t>      }</a:t>
            </a:r>
          </a:p>
          <a:p>
            <a:pPr>
              <a:spcBef>
                <a:spcPts val="0"/>
              </a:spcBef>
            </a:pPr>
            <a:r>
              <a:rPr lang="es-MX" dirty="0"/>
              <a:t> </a:t>
            </a:r>
          </a:p>
          <a:p>
            <a:pPr>
              <a:spcBef>
                <a:spcPts val="0"/>
              </a:spcBef>
            </a:pPr>
            <a:r>
              <a:rPr lang="es-MX" dirty="0"/>
              <a:t>      </a:t>
            </a:r>
            <a:r>
              <a:rPr lang="es-MX" dirty="0" err="1"/>
              <a:t>len</a:t>
            </a:r>
            <a:r>
              <a:rPr lang="es-MX" dirty="0"/>
              <a:t>--;</a:t>
            </a:r>
          </a:p>
          <a:p>
            <a:pPr>
              <a:spcBef>
                <a:spcPts val="0"/>
              </a:spcBef>
            </a:pPr>
            <a:r>
              <a:rPr lang="es-MX" dirty="0"/>
              <a:t>      </a:t>
            </a:r>
            <a:r>
              <a:rPr lang="es-MX" b="1" dirty="0" err="1"/>
              <a:t>return</a:t>
            </a:r>
            <a:r>
              <a:rPr lang="es-MX" b="1" dirty="0"/>
              <a:t> (T)</a:t>
            </a:r>
            <a:r>
              <a:rPr lang="es-MX" b="1" dirty="0" err="1"/>
              <a:t>aux</a:t>
            </a:r>
            <a:r>
              <a:rPr lang="es-MX" b="1" dirty="0"/>
              <a:t>;</a:t>
            </a:r>
          </a:p>
          <a:p>
            <a:pPr>
              <a:spcBef>
                <a:spcPts val="0"/>
              </a:spcBef>
            </a:pPr>
            <a:r>
              <a:rPr lang="es-MX" dirty="0"/>
              <a:t>   }</a:t>
            </a:r>
          </a:p>
          <a:p>
            <a:pPr>
              <a:spcBef>
                <a:spcPts val="0"/>
              </a:spcBef>
            </a:pPr>
            <a:r>
              <a:rPr lang="es-MX" dirty="0"/>
              <a:t>   @</a:t>
            </a:r>
            <a:r>
              <a:rPr lang="es-MX" dirty="0" err="1"/>
              <a:t>SuppressWarnings</a:t>
            </a:r>
            <a:r>
              <a:rPr lang="es-MX" dirty="0"/>
              <a:t> ("</a:t>
            </a:r>
            <a:r>
              <a:rPr lang="es-MX" dirty="0" err="1"/>
              <a:t>unchecked</a:t>
            </a:r>
            <a:r>
              <a:rPr lang="es-MX" dirty="0"/>
              <a:t>")</a:t>
            </a:r>
          </a:p>
          <a:p>
            <a:pPr>
              <a:spcBef>
                <a:spcPts val="0"/>
              </a:spcBef>
            </a:pPr>
            <a:r>
              <a:rPr lang="es-MX" dirty="0"/>
              <a:t>   </a:t>
            </a:r>
            <a:r>
              <a:rPr lang="es-MX" b="1" dirty="0" err="1"/>
              <a:t>public</a:t>
            </a:r>
            <a:r>
              <a:rPr lang="es-MX" b="1" dirty="0"/>
              <a:t> T obtener(</a:t>
            </a:r>
            <a:r>
              <a:rPr lang="es-MX" b="1" dirty="0" err="1"/>
              <a:t>int</a:t>
            </a:r>
            <a:r>
              <a:rPr lang="es-MX" b="1" dirty="0"/>
              <a:t> i)</a:t>
            </a:r>
          </a:p>
          <a:p>
            <a:pPr>
              <a:spcBef>
                <a:spcPts val="0"/>
              </a:spcBef>
            </a:pPr>
            <a:r>
              <a:rPr lang="es-MX" dirty="0"/>
              <a:t>   {</a:t>
            </a:r>
          </a:p>
          <a:p>
            <a:pPr>
              <a:spcBef>
                <a:spcPts val="0"/>
              </a:spcBef>
            </a:pPr>
            <a:r>
              <a:rPr lang="es-MX" dirty="0"/>
              <a:t>      </a:t>
            </a:r>
            <a:r>
              <a:rPr lang="es-MX" b="1" dirty="0" err="1"/>
              <a:t>return</a:t>
            </a:r>
            <a:r>
              <a:rPr lang="es-MX" b="1" dirty="0"/>
              <a:t> (T)datos[i];</a:t>
            </a:r>
          </a:p>
          <a:p>
            <a:pPr>
              <a:spcBef>
                <a:spcPts val="0"/>
              </a:spcBef>
            </a:pPr>
            <a:r>
              <a:rPr lang="es-MX" dirty="0"/>
              <a:t>   }</a:t>
            </a:r>
          </a:p>
          <a:p>
            <a:pPr>
              <a:spcBef>
                <a:spcPts val="0"/>
              </a:spcBef>
            </a:pPr>
            <a:r>
              <a:rPr lang="es-MX" dirty="0"/>
              <a:t>}</a:t>
            </a:r>
          </a:p>
        </p:txBody>
      </p:sp>
    </p:spTree>
    <p:extLst>
      <p:ext uri="{BB962C8B-B14F-4D97-AF65-F5344CB8AC3E}">
        <p14:creationId xmlns:p14="http://schemas.microsoft.com/office/powerpoint/2010/main" val="325471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Para instanciar la clase genérica </a:t>
            </a:r>
            <a:r>
              <a:rPr lang="es-MX" dirty="0" err="1"/>
              <a:t>MiColeccion</a:t>
            </a:r>
            <a:r>
              <a:rPr lang="es-MX" dirty="0"/>
              <a:t> debemos </a:t>
            </a:r>
            <a:r>
              <a:rPr lang="es-MX" dirty="0" smtClean="0"/>
              <a:t>especificar </a:t>
            </a:r>
            <a:r>
              <a:rPr lang="es-MX" dirty="0"/>
              <a:t>el tipo de </a:t>
            </a:r>
            <a:r>
              <a:rPr lang="es-MX" dirty="0" smtClean="0"/>
              <a:t>datos del parámetro </a:t>
            </a:r>
            <a:r>
              <a:rPr lang="es-MX" dirty="0"/>
              <a:t>T. Lo hacemos de la siguiente manera:</a:t>
            </a:r>
          </a:p>
          <a:p>
            <a:r>
              <a:rPr lang="es-MX" i="1" dirty="0"/>
              <a:t>// una </a:t>
            </a:r>
            <a:r>
              <a:rPr lang="es-MX" i="1" dirty="0" err="1"/>
              <a:t>coleccion</a:t>
            </a:r>
            <a:r>
              <a:rPr lang="es-MX" i="1" dirty="0"/>
              <a:t> de </a:t>
            </a:r>
            <a:r>
              <a:rPr lang="es-MX" i="1" dirty="0" err="1"/>
              <a:t>String</a:t>
            </a:r>
            <a:r>
              <a:rPr lang="es-MX" i="1" dirty="0"/>
              <a:t> con capacidad inicial de 5 elementos</a:t>
            </a:r>
          </a:p>
          <a:p>
            <a:r>
              <a:rPr lang="it-IT" dirty="0"/>
              <a:t>MiColeccion&lt;</a:t>
            </a:r>
            <a:r>
              <a:rPr lang="it-IT" b="1" dirty="0"/>
              <a:t>String&gt; m1 = new MiColeccion&lt;String&gt;(5);</a:t>
            </a:r>
          </a:p>
          <a:p>
            <a:r>
              <a:rPr lang="es-MX" i="1" dirty="0"/>
              <a:t>// una </a:t>
            </a:r>
            <a:r>
              <a:rPr lang="es-MX" i="1" dirty="0" err="1"/>
              <a:t>coleccion</a:t>
            </a:r>
            <a:r>
              <a:rPr lang="es-MX" i="1" dirty="0"/>
              <a:t> de </a:t>
            </a:r>
            <a:r>
              <a:rPr lang="es-MX" i="1" dirty="0" err="1"/>
              <a:t>Integer</a:t>
            </a:r>
            <a:r>
              <a:rPr lang="es-MX" i="1" dirty="0"/>
              <a:t> con capacidad inicial de 5 elementos</a:t>
            </a:r>
          </a:p>
          <a:p>
            <a:r>
              <a:rPr lang="es-MX" dirty="0" err="1"/>
              <a:t>MiColeccion</a:t>
            </a:r>
            <a:r>
              <a:rPr lang="es-MX" dirty="0"/>
              <a:t>&lt;</a:t>
            </a:r>
            <a:r>
              <a:rPr lang="es-MX" b="1" dirty="0" err="1"/>
              <a:t>Integer</a:t>
            </a:r>
            <a:r>
              <a:rPr lang="es-MX" b="1" dirty="0"/>
              <a:t>&gt; m1 = new </a:t>
            </a:r>
            <a:r>
              <a:rPr lang="es-MX" b="1" dirty="0" err="1"/>
              <a:t>MiColeccion</a:t>
            </a:r>
            <a:r>
              <a:rPr lang="es-MX" b="1" dirty="0"/>
              <a:t>&lt;</a:t>
            </a:r>
            <a:r>
              <a:rPr lang="es-MX" b="1" dirty="0" err="1"/>
              <a:t>Integer</a:t>
            </a:r>
            <a:r>
              <a:rPr lang="es-MX" b="1" dirty="0"/>
              <a:t>&gt;(5);</a:t>
            </a:r>
            <a:endParaRPr lang="es-MX" dirty="0"/>
          </a:p>
        </p:txBody>
      </p:sp>
    </p:spTree>
    <p:extLst>
      <p:ext uri="{BB962C8B-B14F-4D97-AF65-F5344CB8AC3E}">
        <p14:creationId xmlns:p14="http://schemas.microsoft.com/office/powerpoint/2010/main" val="48445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90537" y="854241"/>
            <a:ext cx="9014075" cy="5739063"/>
          </a:xfrm>
        </p:spPr>
        <p:txBody>
          <a:bodyPr>
            <a:normAutofit fontScale="92500" lnSpcReduction="20000"/>
          </a:bodyPr>
          <a:lstStyle/>
          <a:p>
            <a:pPr>
              <a:spcBef>
                <a:spcPts val="0"/>
              </a:spcBef>
            </a:pPr>
            <a:r>
              <a:rPr lang="es-MX" b="1" dirty="0" err="1"/>
              <a:t>import</a:t>
            </a:r>
            <a:r>
              <a:rPr lang="es-MX" b="1" dirty="0"/>
              <a:t> </a:t>
            </a:r>
            <a:r>
              <a:rPr lang="es-MX" b="1" dirty="0" err="1"/>
              <a:t>java.util.Scanner</a:t>
            </a:r>
            <a:r>
              <a:rPr lang="es-MX" b="1" dirty="0"/>
              <a:t>;</a:t>
            </a:r>
          </a:p>
          <a:p>
            <a:pPr>
              <a:spcBef>
                <a:spcPts val="0"/>
              </a:spcBef>
            </a:pPr>
            <a:r>
              <a:rPr lang="es-MX" b="1" dirty="0" err="1"/>
              <a:t>public</a:t>
            </a:r>
            <a:r>
              <a:rPr lang="es-MX" b="1" dirty="0"/>
              <a:t> </a:t>
            </a:r>
            <a:r>
              <a:rPr lang="es-MX" b="1" dirty="0" err="1"/>
              <a:t>class</a:t>
            </a:r>
            <a:r>
              <a:rPr lang="es-MX" b="1" dirty="0"/>
              <a:t> </a:t>
            </a:r>
            <a:r>
              <a:rPr lang="es-MX" b="1" dirty="0" err="1"/>
              <a:t>TestMiColeccion</a:t>
            </a:r>
            <a:endParaRPr lang="es-MX" b="1" dirty="0"/>
          </a:p>
          <a:p>
            <a:pPr>
              <a:spcBef>
                <a:spcPts val="0"/>
              </a:spcBef>
            </a:pPr>
            <a:r>
              <a:rPr lang="es-MX" dirty="0"/>
              <a:t>{</a:t>
            </a:r>
          </a:p>
          <a:p>
            <a:pPr>
              <a:spcBef>
                <a:spcPts val="0"/>
              </a:spcBef>
            </a:pPr>
            <a:r>
              <a:rPr lang="en-US" dirty="0"/>
              <a:t>   </a:t>
            </a:r>
            <a:r>
              <a:rPr lang="en-US" b="1" dirty="0"/>
              <a:t>public static void main(String[] </a:t>
            </a:r>
            <a:r>
              <a:rPr lang="en-US" b="1" dirty="0" err="1"/>
              <a:t>args</a:t>
            </a:r>
            <a:r>
              <a:rPr lang="en-US" b="1" dirty="0"/>
              <a:t>)</a:t>
            </a:r>
          </a:p>
          <a:p>
            <a:pPr>
              <a:spcBef>
                <a:spcPts val="0"/>
              </a:spcBef>
            </a:pPr>
            <a:r>
              <a:rPr lang="es-MX" dirty="0"/>
              <a:t>   {</a:t>
            </a:r>
          </a:p>
          <a:p>
            <a:pPr>
              <a:spcBef>
                <a:spcPts val="0"/>
              </a:spcBef>
            </a:pPr>
            <a:r>
              <a:rPr lang="es-MX" dirty="0"/>
              <a:t>      Scanner </a:t>
            </a:r>
            <a:r>
              <a:rPr lang="es-MX" dirty="0" err="1"/>
              <a:t>scanner</a:t>
            </a:r>
            <a:r>
              <a:rPr lang="es-MX" dirty="0"/>
              <a:t> = </a:t>
            </a:r>
            <a:r>
              <a:rPr lang="es-MX" b="1" dirty="0"/>
              <a:t>new Scanner(System.</a:t>
            </a:r>
            <a:r>
              <a:rPr lang="es-MX" b="1" i="1" dirty="0"/>
              <a:t>in);</a:t>
            </a:r>
          </a:p>
          <a:p>
            <a:pPr>
              <a:spcBef>
                <a:spcPts val="0"/>
              </a:spcBef>
            </a:pPr>
            <a:r>
              <a:rPr lang="es-MX" dirty="0"/>
              <a:t>      </a:t>
            </a:r>
            <a:r>
              <a:rPr lang="es-MX" dirty="0" err="1"/>
              <a:t>System.</a:t>
            </a:r>
            <a:r>
              <a:rPr lang="es-MX" i="1" dirty="0" err="1"/>
              <a:t>out.println</a:t>
            </a:r>
            <a:r>
              <a:rPr lang="es-MX" i="1" dirty="0"/>
              <a:t>("Ingrese Nombre: ");</a:t>
            </a:r>
          </a:p>
          <a:p>
            <a:pPr>
              <a:spcBef>
                <a:spcPts val="0"/>
              </a:spcBef>
            </a:pPr>
            <a:r>
              <a:rPr lang="es-MX" dirty="0"/>
              <a:t>      </a:t>
            </a:r>
            <a:r>
              <a:rPr lang="es-MX" dirty="0" err="1"/>
              <a:t>String</a:t>
            </a:r>
            <a:r>
              <a:rPr lang="es-MX" dirty="0"/>
              <a:t> </a:t>
            </a:r>
            <a:r>
              <a:rPr lang="es-MX" dirty="0" err="1"/>
              <a:t>nom</a:t>
            </a:r>
            <a:r>
              <a:rPr lang="es-MX" dirty="0"/>
              <a:t>=</a:t>
            </a:r>
            <a:r>
              <a:rPr lang="es-MX" dirty="0" err="1"/>
              <a:t>scanner.next</a:t>
            </a:r>
            <a:r>
              <a:rPr lang="es-MX" dirty="0"/>
              <a:t>();</a:t>
            </a:r>
          </a:p>
          <a:p>
            <a:pPr>
              <a:spcBef>
                <a:spcPts val="0"/>
              </a:spcBef>
            </a:pPr>
            <a:r>
              <a:rPr lang="es-MX" i="1" dirty="0"/>
              <a:t>      // instancio una </a:t>
            </a:r>
            <a:r>
              <a:rPr lang="es-MX" i="1" dirty="0" err="1"/>
              <a:t>MiColeccion</a:t>
            </a:r>
            <a:r>
              <a:rPr lang="es-MX" i="1" dirty="0"/>
              <a:t> "especializada" en </a:t>
            </a:r>
            <a:r>
              <a:rPr lang="es-MX" i="1" dirty="0" err="1"/>
              <a:t>String</a:t>
            </a:r>
            <a:endParaRPr lang="es-MX" i="1" dirty="0"/>
          </a:p>
          <a:p>
            <a:pPr>
              <a:spcBef>
                <a:spcPts val="0"/>
              </a:spcBef>
            </a:pPr>
            <a:r>
              <a:rPr lang="it-IT" dirty="0"/>
              <a:t>      MiColeccion&lt;String&gt; mc = </a:t>
            </a:r>
            <a:r>
              <a:rPr lang="it-IT" b="1" dirty="0"/>
              <a:t>new MiColeccion&lt;String&gt;(5);</a:t>
            </a:r>
          </a:p>
          <a:p>
            <a:pPr>
              <a:spcBef>
                <a:spcPts val="0"/>
              </a:spcBef>
            </a:pPr>
            <a:r>
              <a:rPr lang="es-MX" dirty="0"/>
              <a:t>      </a:t>
            </a:r>
            <a:r>
              <a:rPr lang="es-MX" b="1" dirty="0" err="1"/>
              <a:t>while</a:t>
            </a:r>
            <a:r>
              <a:rPr lang="es-MX" b="1" dirty="0"/>
              <a:t>( !</a:t>
            </a:r>
            <a:r>
              <a:rPr lang="es-MX" b="1" dirty="0" err="1"/>
              <a:t>nom.equals</a:t>
            </a:r>
            <a:r>
              <a:rPr lang="es-MX" b="1" dirty="0"/>
              <a:t>("FIN") )</a:t>
            </a:r>
          </a:p>
          <a:p>
            <a:pPr>
              <a:spcBef>
                <a:spcPts val="0"/>
              </a:spcBef>
            </a:pPr>
            <a:r>
              <a:rPr lang="es-MX" dirty="0"/>
              <a:t>      {</a:t>
            </a:r>
          </a:p>
          <a:p>
            <a:pPr>
              <a:spcBef>
                <a:spcPts val="0"/>
              </a:spcBef>
            </a:pPr>
            <a:r>
              <a:rPr lang="es-MX" dirty="0"/>
              <a:t>         </a:t>
            </a:r>
            <a:r>
              <a:rPr lang="es-MX" dirty="0" err="1"/>
              <a:t>mc.insertar</a:t>
            </a:r>
            <a:r>
              <a:rPr lang="es-MX" dirty="0"/>
              <a:t>(nom,0);</a:t>
            </a:r>
          </a:p>
          <a:p>
            <a:pPr>
              <a:spcBef>
                <a:spcPts val="0"/>
              </a:spcBef>
            </a:pPr>
            <a:r>
              <a:rPr lang="es-MX" dirty="0"/>
              <a:t>         </a:t>
            </a:r>
            <a:r>
              <a:rPr lang="es-MX" dirty="0" err="1"/>
              <a:t>nom</a:t>
            </a:r>
            <a:r>
              <a:rPr lang="es-MX" dirty="0"/>
              <a:t>=</a:t>
            </a:r>
            <a:r>
              <a:rPr lang="es-MX" dirty="0" err="1"/>
              <a:t>scanner.next</a:t>
            </a:r>
            <a:r>
              <a:rPr lang="es-MX" dirty="0"/>
              <a:t>();</a:t>
            </a:r>
          </a:p>
          <a:p>
            <a:pPr>
              <a:spcBef>
                <a:spcPts val="0"/>
              </a:spcBef>
            </a:pPr>
            <a:r>
              <a:rPr lang="es-MX" dirty="0"/>
              <a:t>      }</a:t>
            </a:r>
          </a:p>
          <a:p>
            <a:pPr>
              <a:spcBef>
                <a:spcPts val="0"/>
              </a:spcBef>
            </a:pPr>
            <a:r>
              <a:rPr lang="es-MX" dirty="0"/>
              <a:t> </a:t>
            </a:r>
          </a:p>
          <a:p>
            <a:pPr>
              <a:spcBef>
                <a:spcPts val="0"/>
              </a:spcBef>
            </a:pPr>
            <a:r>
              <a:rPr lang="es-MX" dirty="0"/>
              <a:t>      </a:t>
            </a:r>
            <a:r>
              <a:rPr lang="es-MX" dirty="0" err="1"/>
              <a:t>String</a:t>
            </a:r>
            <a:r>
              <a:rPr lang="es-MX" dirty="0"/>
              <a:t> </a:t>
            </a:r>
            <a:r>
              <a:rPr lang="es-MX" dirty="0" err="1"/>
              <a:t>aux</a:t>
            </a:r>
            <a:r>
              <a:rPr lang="es-MX" dirty="0"/>
              <a:t>;</a:t>
            </a:r>
          </a:p>
          <a:p>
            <a:pPr>
              <a:spcBef>
                <a:spcPts val="0"/>
              </a:spcBef>
            </a:pPr>
            <a:r>
              <a:rPr lang="es-MX" dirty="0"/>
              <a:t>      </a:t>
            </a:r>
            <a:r>
              <a:rPr lang="es-MX" b="1" dirty="0" err="1"/>
              <a:t>for</a:t>
            </a:r>
            <a:r>
              <a:rPr lang="es-MX" b="1" dirty="0"/>
              <a:t>(</a:t>
            </a:r>
            <a:r>
              <a:rPr lang="es-MX" b="1" dirty="0" err="1"/>
              <a:t>int</a:t>
            </a:r>
            <a:r>
              <a:rPr lang="es-MX" b="1" dirty="0"/>
              <a:t> i=0; i&lt;</a:t>
            </a:r>
            <a:r>
              <a:rPr lang="es-MX" b="1" dirty="0" err="1"/>
              <a:t>mc.cantidad</a:t>
            </a:r>
            <a:r>
              <a:rPr lang="es-MX" b="1" dirty="0"/>
              <a:t>(); i++ )</a:t>
            </a:r>
          </a:p>
          <a:p>
            <a:pPr>
              <a:spcBef>
                <a:spcPts val="0"/>
              </a:spcBef>
            </a:pPr>
            <a:r>
              <a:rPr lang="es-MX" dirty="0"/>
              <a:t>      {</a:t>
            </a:r>
          </a:p>
          <a:p>
            <a:pPr>
              <a:spcBef>
                <a:spcPts val="0"/>
              </a:spcBef>
            </a:pPr>
            <a:r>
              <a:rPr lang="es-MX" i="1" dirty="0"/>
              <a:t>         // no es necesario castear porque el </a:t>
            </a:r>
            <a:r>
              <a:rPr lang="es-MX" i="1" dirty="0" err="1"/>
              <a:t>metodo</a:t>
            </a:r>
            <a:r>
              <a:rPr lang="es-MX" i="1" dirty="0"/>
              <a:t> obtener</a:t>
            </a:r>
          </a:p>
          <a:p>
            <a:pPr>
              <a:spcBef>
                <a:spcPts val="0"/>
              </a:spcBef>
            </a:pPr>
            <a:r>
              <a:rPr lang="es-MX" i="1" dirty="0"/>
              <a:t>         // retorna un </a:t>
            </a:r>
            <a:r>
              <a:rPr lang="es-MX" i="1" dirty="0" err="1"/>
              <a:t>String</a:t>
            </a:r>
            <a:endParaRPr lang="es-MX" i="1" dirty="0"/>
          </a:p>
          <a:p>
            <a:pPr>
              <a:spcBef>
                <a:spcPts val="0"/>
              </a:spcBef>
            </a:pPr>
            <a:r>
              <a:rPr lang="es-MX" dirty="0"/>
              <a:t>         </a:t>
            </a:r>
            <a:r>
              <a:rPr lang="es-MX" dirty="0" err="1"/>
              <a:t>aux</a:t>
            </a:r>
            <a:r>
              <a:rPr lang="es-MX" dirty="0"/>
              <a:t> = </a:t>
            </a:r>
            <a:r>
              <a:rPr lang="es-MX" dirty="0" err="1"/>
              <a:t>mc.obtener</a:t>
            </a:r>
            <a:r>
              <a:rPr lang="es-MX" dirty="0"/>
              <a:t>(i);</a:t>
            </a:r>
          </a:p>
          <a:p>
            <a:pPr>
              <a:spcBef>
                <a:spcPts val="0"/>
              </a:spcBef>
            </a:pPr>
            <a:r>
              <a:rPr lang="es-MX" dirty="0"/>
              <a:t>  </a:t>
            </a:r>
          </a:p>
          <a:p>
            <a:pPr>
              <a:spcBef>
                <a:spcPts val="0"/>
              </a:spcBef>
            </a:pPr>
            <a:r>
              <a:rPr lang="es-MX" dirty="0"/>
              <a:t>         </a:t>
            </a:r>
            <a:r>
              <a:rPr lang="es-MX" dirty="0" err="1"/>
              <a:t>System.</a:t>
            </a:r>
            <a:r>
              <a:rPr lang="es-MX" i="1" dirty="0" err="1"/>
              <a:t>out.println</a:t>
            </a:r>
            <a:r>
              <a:rPr lang="es-MX" i="1" dirty="0"/>
              <a:t>(</a:t>
            </a:r>
            <a:r>
              <a:rPr lang="es-MX" i="1" dirty="0" err="1"/>
              <a:t>aux</a:t>
            </a:r>
            <a:r>
              <a:rPr lang="es-MX" i="1" dirty="0"/>
              <a:t> +" - "+</a:t>
            </a:r>
            <a:r>
              <a:rPr lang="es-MX" i="1" dirty="0" err="1"/>
              <a:t>aux.length</a:t>
            </a:r>
            <a:r>
              <a:rPr lang="es-MX" i="1" dirty="0"/>
              <a:t>()+" caracteres");</a:t>
            </a:r>
          </a:p>
          <a:p>
            <a:pPr>
              <a:spcBef>
                <a:spcPts val="0"/>
              </a:spcBef>
            </a:pPr>
            <a:r>
              <a:rPr lang="es-MX" dirty="0"/>
              <a:t>      }</a:t>
            </a:r>
          </a:p>
          <a:p>
            <a:pPr>
              <a:spcBef>
                <a:spcPts val="0"/>
              </a:spcBef>
            </a:pPr>
            <a:r>
              <a:rPr lang="es-MX" dirty="0"/>
              <a:t>   }</a:t>
            </a:r>
          </a:p>
          <a:p>
            <a:pPr>
              <a:spcBef>
                <a:spcPts val="0"/>
              </a:spcBef>
            </a:pPr>
            <a:r>
              <a:rPr lang="es-MX" dirty="0"/>
              <a:t>}</a:t>
            </a:r>
          </a:p>
        </p:txBody>
      </p:sp>
    </p:spTree>
    <p:extLst>
      <p:ext uri="{BB962C8B-B14F-4D97-AF65-F5344CB8AC3E}">
        <p14:creationId xmlns:p14="http://schemas.microsoft.com/office/powerpoint/2010/main" val="324997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 </a:t>
            </a:r>
            <a:r>
              <a:rPr lang="es-MX" sz="2400" dirty="0"/>
              <a:t>Implementación de una pila (estructura de datos)</a:t>
            </a:r>
          </a:p>
        </p:txBody>
      </p:sp>
      <p:sp>
        <p:nvSpPr>
          <p:cNvPr id="3" name="Marcador de contenido 2"/>
          <p:cNvSpPr>
            <a:spLocks noGrp="1"/>
          </p:cNvSpPr>
          <p:nvPr>
            <p:ph idx="1"/>
          </p:nvPr>
        </p:nvSpPr>
        <p:spPr/>
        <p:txBody>
          <a:bodyPr/>
          <a:lstStyle/>
          <a:p>
            <a:pPr>
              <a:spcBef>
                <a:spcPts val="0"/>
              </a:spcBef>
            </a:pPr>
            <a:r>
              <a:rPr lang="es-MX" dirty="0"/>
              <a:t>Llamamos “pila” (</a:t>
            </a:r>
            <a:r>
              <a:rPr lang="es-MX" dirty="0" err="1"/>
              <a:t>stack</a:t>
            </a:r>
            <a:r>
              <a:rPr lang="es-MX" dirty="0"/>
              <a:t>) a una colección de objetos que restringe la manera en la que </a:t>
            </a:r>
            <a:r>
              <a:rPr lang="es-MX" dirty="0" smtClean="0"/>
              <a:t>se le </a:t>
            </a:r>
            <a:r>
              <a:rPr lang="es-MX" dirty="0"/>
              <a:t>pueden agregar y eliminar elementos. En una pila solo se pueden apilar y </a:t>
            </a:r>
            <a:r>
              <a:rPr lang="es-MX" dirty="0" err="1" smtClean="0"/>
              <a:t>desapilar</a:t>
            </a:r>
            <a:r>
              <a:rPr lang="es-MX" dirty="0" smtClean="0"/>
              <a:t> objetos </a:t>
            </a:r>
            <a:r>
              <a:rPr lang="es-MX" dirty="0"/>
              <a:t>y tiene la característica de que el último elemento en apilarse será el primero </a:t>
            </a:r>
            <a:r>
              <a:rPr lang="es-MX" dirty="0" smtClean="0"/>
              <a:t>en </a:t>
            </a:r>
            <a:r>
              <a:rPr lang="es-MX" dirty="0" err="1" smtClean="0"/>
              <a:t>desapilarse</a:t>
            </a:r>
            <a:r>
              <a:rPr lang="es-MX" dirty="0"/>
              <a:t>. A este tipo de estructuras se las llama LIFO (</a:t>
            </a:r>
            <a:r>
              <a:rPr lang="es-MX" dirty="0" err="1"/>
              <a:t>Last</a:t>
            </a:r>
            <a:r>
              <a:rPr lang="es-MX" dirty="0"/>
              <a:t> In </a:t>
            </a:r>
            <a:r>
              <a:rPr lang="es-MX" dirty="0" err="1"/>
              <a:t>First</a:t>
            </a:r>
            <a:r>
              <a:rPr lang="es-MX" dirty="0"/>
              <a:t> </a:t>
            </a:r>
            <a:r>
              <a:rPr lang="es-MX" dirty="0" err="1"/>
              <a:t>Out</a:t>
            </a:r>
            <a:r>
              <a:rPr lang="es-MX" dirty="0"/>
              <a:t>).</a:t>
            </a:r>
          </a:p>
        </p:txBody>
      </p:sp>
    </p:spTree>
    <p:extLst>
      <p:ext uri="{BB962C8B-B14F-4D97-AF65-F5344CB8AC3E}">
        <p14:creationId xmlns:p14="http://schemas.microsoft.com/office/powerpoint/2010/main" val="99349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85000" lnSpcReduction="20000"/>
          </a:bodyPr>
          <a:lstStyle/>
          <a:p>
            <a:pPr>
              <a:spcBef>
                <a:spcPts val="0"/>
              </a:spcBef>
            </a:pPr>
            <a:r>
              <a:rPr lang="es-MX" b="1" dirty="0" err="1"/>
              <a:t>public</a:t>
            </a:r>
            <a:r>
              <a:rPr lang="es-MX" b="1" dirty="0"/>
              <a:t> </a:t>
            </a:r>
            <a:r>
              <a:rPr lang="es-MX" b="1" dirty="0" err="1"/>
              <a:t>class</a:t>
            </a:r>
            <a:r>
              <a:rPr lang="es-MX" b="1" dirty="0"/>
              <a:t> </a:t>
            </a:r>
            <a:r>
              <a:rPr lang="es-MX" b="1" dirty="0" err="1"/>
              <a:t>MiPila</a:t>
            </a:r>
            <a:r>
              <a:rPr lang="es-MX" b="1" dirty="0"/>
              <a:t>&lt;T&gt;</a:t>
            </a:r>
          </a:p>
          <a:p>
            <a:pPr>
              <a:spcBef>
                <a:spcPts val="0"/>
              </a:spcBef>
            </a:pPr>
            <a:r>
              <a:rPr lang="es-MX" dirty="0"/>
              <a:t>{</a:t>
            </a:r>
          </a:p>
          <a:p>
            <a:pPr>
              <a:spcBef>
                <a:spcPts val="0"/>
              </a:spcBef>
            </a:pPr>
            <a:r>
              <a:rPr lang="es-MX" i="1" dirty="0"/>
              <a:t>   // la capacidad inicial la </a:t>
            </a:r>
            <a:r>
              <a:rPr lang="es-MX" i="1" dirty="0" err="1"/>
              <a:t>hardcodeamos</a:t>
            </a:r>
            <a:r>
              <a:rPr lang="es-MX" i="1" dirty="0"/>
              <a:t> en esta constante</a:t>
            </a:r>
          </a:p>
          <a:p>
            <a:pPr>
              <a:spcBef>
                <a:spcPts val="0"/>
              </a:spcBef>
            </a:pPr>
            <a:r>
              <a:rPr lang="es-MX" dirty="0"/>
              <a:t>   </a:t>
            </a:r>
            <a:r>
              <a:rPr lang="es-MX" b="1" dirty="0" err="1"/>
              <a:t>private</a:t>
            </a:r>
            <a:r>
              <a:rPr lang="es-MX" b="1" dirty="0"/>
              <a:t> </a:t>
            </a:r>
            <a:r>
              <a:rPr lang="es-MX" b="1" dirty="0" err="1"/>
              <a:t>static</a:t>
            </a:r>
            <a:r>
              <a:rPr lang="es-MX" b="1" dirty="0"/>
              <a:t> </a:t>
            </a:r>
            <a:r>
              <a:rPr lang="es-MX" b="1" dirty="0" err="1" smtClean="0"/>
              <a:t>ﬁnal</a:t>
            </a:r>
            <a:r>
              <a:rPr lang="es-MX" b="1" dirty="0" smtClean="0"/>
              <a:t> </a:t>
            </a:r>
            <a:r>
              <a:rPr lang="es-MX" b="1" dirty="0" err="1"/>
              <a:t>int</a:t>
            </a:r>
            <a:r>
              <a:rPr lang="es-MX" b="1" dirty="0"/>
              <a:t> </a:t>
            </a:r>
            <a:r>
              <a:rPr lang="es-MX" b="1" i="1" dirty="0" err="1"/>
              <a:t>capacidadInicial</a:t>
            </a:r>
            <a:r>
              <a:rPr lang="es-MX" b="1" i="1" dirty="0"/>
              <a:t> = 5;</a:t>
            </a:r>
          </a:p>
          <a:p>
            <a:pPr>
              <a:spcBef>
                <a:spcPts val="0"/>
              </a:spcBef>
            </a:pPr>
            <a:r>
              <a:rPr lang="es-MX" i="1" dirty="0"/>
              <a:t>   // instancio la </a:t>
            </a:r>
            <a:r>
              <a:rPr lang="es-MX" i="1" dirty="0" err="1"/>
              <a:t>coleccion</a:t>
            </a:r>
            <a:r>
              <a:rPr lang="es-MX" i="1" dirty="0"/>
              <a:t> que </a:t>
            </a:r>
            <a:r>
              <a:rPr lang="es-MX" i="1" dirty="0" err="1"/>
              <a:t>mantendra</a:t>
            </a:r>
            <a:r>
              <a:rPr lang="es-MX" i="1" dirty="0"/>
              <a:t> los datos de la pila</a:t>
            </a:r>
          </a:p>
          <a:p>
            <a:pPr>
              <a:spcBef>
                <a:spcPts val="0"/>
              </a:spcBef>
            </a:pPr>
            <a:r>
              <a:rPr lang="es-MX" dirty="0"/>
              <a:t>   </a:t>
            </a:r>
            <a:r>
              <a:rPr lang="es-MX" b="1" dirty="0" err="1"/>
              <a:t>private</a:t>
            </a:r>
            <a:r>
              <a:rPr lang="es-MX" b="1" dirty="0"/>
              <a:t> </a:t>
            </a:r>
            <a:r>
              <a:rPr lang="es-MX" b="1" dirty="0" err="1"/>
              <a:t>MiColeccion</a:t>
            </a:r>
            <a:r>
              <a:rPr lang="es-MX" b="1" dirty="0"/>
              <a:t>&lt;T&gt; </a:t>
            </a:r>
            <a:r>
              <a:rPr lang="es-MX" b="1" dirty="0" err="1"/>
              <a:t>coll</a:t>
            </a:r>
            <a:r>
              <a:rPr lang="es-MX" b="1" dirty="0"/>
              <a:t> = new </a:t>
            </a:r>
            <a:r>
              <a:rPr lang="es-MX" b="1" dirty="0" err="1"/>
              <a:t>MiColeccion</a:t>
            </a:r>
            <a:r>
              <a:rPr lang="es-MX" b="1" dirty="0"/>
              <a:t>&lt;T&gt;(</a:t>
            </a:r>
            <a:r>
              <a:rPr lang="es-MX" b="1" i="1" dirty="0" err="1"/>
              <a:t>capacidadInicial</a:t>
            </a:r>
            <a:r>
              <a:rPr lang="es-MX" b="1" i="1" dirty="0"/>
              <a:t>);</a:t>
            </a:r>
          </a:p>
          <a:p>
            <a:pPr>
              <a:spcBef>
                <a:spcPts val="0"/>
              </a:spcBef>
            </a:pPr>
            <a:r>
              <a:rPr lang="es-MX" i="1" dirty="0"/>
              <a:t>   // el </a:t>
            </a:r>
            <a:r>
              <a:rPr lang="es-MX" i="1" dirty="0" err="1"/>
              <a:t>metodo</a:t>
            </a:r>
            <a:r>
              <a:rPr lang="es-MX" i="1" dirty="0"/>
              <a:t> apilar recibe un </a:t>
            </a:r>
            <a:r>
              <a:rPr lang="es-MX" i="1" dirty="0" err="1"/>
              <a:t>parametro</a:t>
            </a:r>
            <a:r>
              <a:rPr lang="es-MX" i="1" dirty="0"/>
              <a:t> de tipo T</a:t>
            </a:r>
          </a:p>
          <a:p>
            <a:pPr>
              <a:spcBef>
                <a:spcPts val="0"/>
              </a:spcBef>
            </a:pPr>
            <a:r>
              <a:rPr lang="es-MX" dirty="0"/>
              <a:t>   </a:t>
            </a:r>
            <a:r>
              <a:rPr lang="es-MX" b="1" dirty="0" err="1"/>
              <a:t>public</a:t>
            </a:r>
            <a:r>
              <a:rPr lang="es-MX" b="1" dirty="0"/>
              <a:t> </a:t>
            </a:r>
            <a:r>
              <a:rPr lang="es-MX" b="1" dirty="0" err="1"/>
              <a:t>void</a:t>
            </a:r>
            <a:r>
              <a:rPr lang="es-MX" b="1" dirty="0"/>
              <a:t> apilar(T </a:t>
            </a:r>
            <a:r>
              <a:rPr lang="es-MX" b="1" dirty="0" err="1"/>
              <a:t>elm</a:t>
            </a:r>
            <a:r>
              <a:rPr lang="es-MX" b="1" dirty="0"/>
              <a:t>)</a:t>
            </a:r>
          </a:p>
          <a:p>
            <a:pPr>
              <a:spcBef>
                <a:spcPts val="0"/>
              </a:spcBef>
            </a:pPr>
            <a:r>
              <a:rPr lang="es-MX" dirty="0"/>
              <a:t>   {</a:t>
            </a:r>
          </a:p>
          <a:p>
            <a:pPr>
              <a:spcBef>
                <a:spcPts val="0"/>
              </a:spcBef>
            </a:pPr>
            <a:r>
              <a:rPr lang="es-MX" dirty="0"/>
              <a:t>      </a:t>
            </a:r>
            <a:r>
              <a:rPr lang="es-MX" dirty="0" err="1"/>
              <a:t>coll.insertar</a:t>
            </a:r>
            <a:r>
              <a:rPr lang="es-MX" dirty="0"/>
              <a:t>(elm,0);</a:t>
            </a:r>
          </a:p>
          <a:p>
            <a:pPr>
              <a:spcBef>
                <a:spcPts val="0"/>
              </a:spcBef>
            </a:pPr>
            <a:r>
              <a:rPr lang="es-MX" dirty="0"/>
              <a:t>   }</a:t>
            </a:r>
          </a:p>
          <a:p>
            <a:pPr>
              <a:spcBef>
                <a:spcPts val="0"/>
              </a:spcBef>
            </a:pPr>
            <a:r>
              <a:rPr lang="es-MX" i="1" dirty="0"/>
              <a:t>   // el </a:t>
            </a:r>
            <a:r>
              <a:rPr lang="es-MX" i="1" dirty="0" err="1"/>
              <a:t>metodo</a:t>
            </a:r>
            <a:r>
              <a:rPr lang="es-MX" i="1" dirty="0"/>
              <a:t> </a:t>
            </a:r>
            <a:r>
              <a:rPr lang="es-MX" i="1" dirty="0" err="1"/>
              <a:t>desapilar</a:t>
            </a:r>
            <a:r>
              <a:rPr lang="es-MX" i="1" dirty="0"/>
              <a:t> retorna un elemento de tipo T   </a:t>
            </a:r>
          </a:p>
          <a:p>
            <a:pPr>
              <a:spcBef>
                <a:spcPts val="0"/>
              </a:spcBef>
            </a:pPr>
            <a:r>
              <a:rPr lang="es-MX" dirty="0"/>
              <a:t>   </a:t>
            </a:r>
            <a:r>
              <a:rPr lang="es-MX" b="1" dirty="0" err="1"/>
              <a:t>public</a:t>
            </a:r>
            <a:r>
              <a:rPr lang="es-MX" b="1" dirty="0"/>
              <a:t> T </a:t>
            </a:r>
            <a:r>
              <a:rPr lang="es-MX" b="1" dirty="0" err="1"/>
              <a:t>desapilar</a:t>
            </a:r>
            <a:r>
              <a:rPr lang="es-MX" b="1" dirty="0"/>
              <a:t>()</a:t>
            </a:r>
          </a:p>
          <a:p>
            <a:pPr>
              <a:spcBef>
                <a:spcPts val="0"/>
              </a:spcBef>
            </a:pPr>
            <a:r>
              <a:rPr lang="es-MX" dirty="0"/>
              <a:t>   {</a:t>
            </a:r>
          </a:p>
          <a:p>
            <a:pPr>
              <a:spcBef>
                <a:spcPts val="0"/>
              </a:spcBef>
            </a:pPr>
            <a:r>
              <a:rPr lang="es-MX" dirty="0"/>
              <a:t>      </a:t>
            </a:r>
            <a:r>
              <a:rPr lang="es-MX" b="1" dirty="0" err="1"/>
              <a:t>return</a:t>
            </a:r>
            <a:r>
              <a:rPr lang="es-MX" b="1" dirty="0"/>
              <a:t> </a:t>
            </a:r>
            <a:r>
              <a:rPr lang="es-MX" b="1" dirty="0" err="1"/>
              <a:t>coll.eliminar</a:t>
            </a:r>
            <a:r>
              <a:rPr lang="es-MX" b="1" dirty="0"/>
              <a:t>(0);</a:t>
            </a:r>
          </a:p>
          <a:p>
            <a:pPr>
              <a:spcBef>
                <a:spcPts val="0"/>
              </a:spcBef>
            </a:pPr>
            <a:r>
              <a:rPr lang="es-MX" dirty="0"/>
              <a:t>   }</a:t>
            </a:r>
          </a:p>
          <a:p>
            <a:pPr>
              <a:spcBef>
                <a:spcPts val="0"/>
              </a:spcBef>
            </a:pPr>
            <a:r>
              <a:rPr lang="es-MX" dirty="0"/>
              <a:t>}</a:t>
            </a:r>
          </a:p>
          <a:p>
            <a:pPr>
              <a:spcBef>
                <a:spcPts val="0"/>
              </a:spcBef>
            </a:pPr>
            <a:r>
              <a:rPr lang="es-MX" dirty="0"/>
              <a:t> </a:t>
            </a:r>
          </a:p>
        </p:txBody>
      </p:sp>
    </p:spTree>
    <p:extLst>
      <p:ext uri="{BB962C8B-B14F-4D97-AF65-F5344CB8AC3E}">
        <p14:creationId xmlns:p14="http://schemas.microsoft.com/office/powerpoint/2010/main" val="313914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974558"/>
            <a:ext cx="8915400" cy="4936664"/>
          </a:xfrm>
        </p:spPr>
        <p:txBody>
          <a:bodyPr>
            <a:normAutofit fontScale="92500" lnSpcReduction="20000"/>
          </a:bodyPr>
          <a:lstStyle/>
          <a:p>
            <a:pPr>
              <a:spcBef>
                <a:spcPts val="0"/>
              </a:spcBef>
            </a:pPr>
            <a:r>
              <a:rPr lang="es-MX" b="1" dirty="0" err="1"/>
              <a:t>public</a:t>
            </a:r>
            <a:r>
              <a:rPr lang="es-MX" b="1" dirty="0"/>
              <a:t> </a:t>
            </a:r>
            <a:r>
              <a:rPr lang="es-MX" b="1" dirty="0" err="1"/>
              <a:t>class</a:t>
            </a:r>
            <a:r>
              <a:rPr lang="es-MX" b="1" dirty="0"/>
              <a:t> </a:t>
            </a:r>
            <a:r>
              <a:rPr lang="es-MX" b="1" dirty="0" err="1"/>
              <a:t>TestPila</a:t>
            </a:r>
            <a:endParaRPr lang="es-MX" b="1" dirty="0"/>
          </a:p>
          <a:p>
            <a:pPr>
              <a:spcBef>
                <a:spcPts val="0"/>
              </a:spcBef>
            </a:pPr>
            <a:r>
              <a:rPr lang="es-MX" dirty="0"/>
              <a:t>{</a:t>
            </a:r>
          </a:p>
          <a:p>
            <a:pPr>
              <a:spcBef>
                <a:spcPts val="0"/>
              </a:spcBef>
            </a:pPr>
            <a:r>
              <a:rPr lang="en-US" dirty="0"/>
              <a:t>   </a:t>
            </a:r>
            <a:r>
              <a:rPr lang="en-US" b="1" dirty="0"/>
              <a:t>public static void main(String[] </a:t>
            </a:r>
            <a:r>
              <a:rPr lang="en-US" b="1" dirty="0" err="1"/>
              <a:t>args</a:t>
            </a:r>
            <a:r>
              <a:rPr lang="en-US" b="1" dirty="0"/>
              <a:t>)</a:t>
            </a:r>
          </a:p>
          <a:p>
            <a:pPr>
              <a:spcBef>
                <a:spcPts val="0"/>
              </a:spcBef>
            </a:pPr>
            <a:r>
              <a:rPr lang="es-MX" dirty="0"/>
              <a:t>   {</a:t>
            </a:r>
          </a:p>
          <a:p>
            <a:pPr>
              <a:spcBef>
                <a:spcPts val="0"/>
              </a:spcBef>
            </a:pPr>
            <a:r>
              <a:rPr lang="es-MX" i="1" dirty="0"/>
              <a:t>      // utilizaremos una pila de </a:t>
            </a:r>
            <a:r>
              <a:rPr lang="es-MX" i="1" dirty="0" err="1"/>
              <a:t>Integer</a:t>
            </a:r>
            <a:endParaRPr lang="es-MX" i="1" dirty="0"/>
          </a:p>
          <a:p>
            <a:pPr>
              <a:spcBef>
                <a:spcPts val="0"/>
              </a:spcBef>
            </a:pPr>
            <a:r>
              <a:rPr lang="es-MX" dirty="0"/>
              <a:t>      </a:t>
            </a:r>
            <a:r>
              <a:rPr lang="es-MX" dirty="0" err="1"/>
              <a:t>MiPila</a:t>
            </a:r>
            <a:r>
              <a:rPr lang="es-MX" dirty="0"/>
              <a:t>&lt;</a:t>
            </a:r>
            <a:r>
              <a:rPr lang="es-MX" dirty="0" err="1"/>
              <a:t>Integer</a:t>
            </a:r>
            <a:r>
              <a:rPr lang="es-MX" dirty="0"/>
              <a:t>&gt; c = </a:t>
            </a:r>
            <a:r>
              <a:rPr lang="es-MX" b="1" dirty="0"/>
              <a:t>new </a:t>
            </a:r>
            <a:r>
              <a:rPr lang="es-MX" b="1" dirty="0" err="1"/>
              <a:t>MiPila</a:t>
            </a:r>
            <a:r>
              <a:rPr lang="es-MX" b="1" dirty="0"/>
              <a:t>&lt;</a:t>
            </a:r>
            <a:r>
              <a:rPr lang="es-MX" b="1" dirty="0" err="1"/>
              <a:t>Integer</a:t>
            </a:r>
            <a:r>
              <a:rPr lang="es-MX" b="1" dirty="0"/>
              <a:t>&gt;();</a:t>
            </a:r>
          </a:p>
          <a:p>
            <a:pPr>
              <a:spcBef>
                <a:spcPts val="0"/>
              </a:spcBef>
            </a:pPr>
            <a:r>
              <a:rPr lang="es-MX" dirty="0"/>
              <a:t>  </a:t>
            </a:r>
            <a:r>
              <a:rPr lang="es-MX" dirty="0" err="1"/>
              <a:t>c.apilar</a:t>
            </a:r>
            <a:r>
              <a:rPr lang="es-MX" dirty="0"/>
              <a:t>(1);</a:t>
            </a:r>
          </a:p>
          <a:p>
            <a:pPr>
              <a:spcBef>
                <a:spcPts val="0"/>
              </a:spcBef>
            </a:pPr>
            <a:r>
              <a:rPr lang="es-MX" dirty="0"/>
              <a:t>      </a:t>
            </a:r>
            <a:r>
              <a:rPr lang="es-MX" dirty="0" err="1"/>
              <a:t>c.apilar</a:t>
            </a:r>
            <a:r>
              <a:rPr lang="es-MX" dirty="0"/>
              <a:t>(2);</a:t>
            </a:r>
          </a:p>
          <a:p>
            <a:pPr>
              <a:spcBef>
                <a:spcPts val="0"/>
              </a:spcBef>
            </a:pPr>
            <a:r>
              <a:rPr lang="es-MX" dirty="0"/>
              <a:t>      </a:t>
            </a:r>
            <a:r>
              <a:rPr lang="es-MX" dirty="0" err="1"/>
              <a:t>c.apilar</a:t>
            </a:r>
            <a:r>
              <a:rPr lang="es-MX" dirty="0"/>
              <a:t>(3);</a:t>
            </a:r>
          </a:p>
          <a:p>
            <a:pPr>
              <a:spcBef>
                <a:spcPts val="0"/>
              </a:spcBef>
            </a:pPr>
            <a:r>
              <a:rPr lang="es-MX" dirty="0"/>
              <a:t> </a:t>
            </a:r>
          </a:p>
          <a:p>
            <a:pPr>
              <a:spcBef>
                <a:spcPts val="0"/>
              </a:spcBef>
            </a:pPr>
            <a:r>
              <a:rPr lang="es-MX" dirty="0"/>
              <a:t>      </a:t>
            </a:r>
            <a:r>
              <a:rPr lang="es-MX" dirty="0" err="1"/>
              <a:t>System.</a:t>
            </a:r>
            <a:r>
              <a:rPr lang="es-MX" i="1" dirty="0" err="1"/>
              <a:t>out.println</a:t>
            </a:r>
            <a:r>
              <a:rPr lang="es-MX" i="1" dirty="0"/>
              <a:t>(</a:t>
            </a:r>
            <a:r>
              <a:rPr lang="es-MX" i="1" dirty="0" err="1"/>
              <a:t>c.desapilar</a:t>
            </a:r>
            <a:r>
              <a:rPr lang="es-MX" i="1" dirty="0"/>
              <a:t>());</a:t>
            </a:r>
          </a:p>
          <a:p>
            <a:pPr>
              <a:spcBef>
                <a:spcPts val="0"/>
              </a:spcBef>
            </a:pPr>
            <a:r>
              <a:rPr lang="es-MX" i="1" dirty="0"/>
              <a:t>// saca el 3</a:t>
            </a:r>
          </a:p>
          <a:p>
            <a:pPr>
              <a:spcBef>
                <a:spcPts val="0"/>
              </a:spcBef>
            </a:pPr>
            <a:r>
              <a:rPr lang="es-MX" dirty="0"/>
              <a:t>      </a:t>
            </a:r>
            <a:r>
              <a:rPr lang="es-MX" dirty="0" err="1"/>
              <a:t>System.</a:t>
            </a:r>
            <a:r>
              <a:rPr lang="es-MX" i="1" dirty="0" err="1"/>
              <a:t>out.println</a:t>
            </a:r>
            <a:r>
              <a:rPr lang="es-MX" i="1" dirty="0"/>
              <a:t>(</a:t>
            </a:r>
            <a:r>
              <a:rPr lang="es-MX" i="1" dirty="0" err="1"/>
              <a:t>c.desapilar</a:t>
            </a:r>
            <a:r>
              <a:rPr lang="es-MX" i="1" dirty="0"/>
              <a:t>()); // saca el 2</a:t>
            </a:r>
          </a:p>
          <a:p>
            <a:pPr>
              <a:spcBef>
                <a:spcPts val="0"/>
              </a:spcBef>
            </a:pPr>
            <a:endParaRPr lang="es-MX" dirty="0"/>
          </a:p>
          <a:p>
            <a:pPr>
              <a:spcBef>
                <a:spcPts val="0"/>
              </a:spcBef>
            </a:pPr>
            <a:r>
              <a:rPr lang="es-MX" dirty="0"/>
              <a:t>      </a:t>
            </a:r>
            <a:r>
              <a:rPr lang="es-MX" dirty="0" err="1"/>
              <a:t>c.apilar</a:t>
            </a:r>
            <a:r>
              <a:rPr lang="es-MX" dirty="0"/>
              <a:t>(4);</a:t>
            </a:r>
          </a:p>
          <a:p>
            <a:pPr>
              <a:spcBef>
                <a:spcPts val="0"/>
              </a:spcBef>
            </a:pPr>
            <a:r>
              <a:rPr lang="es-MX" dirty="0"/>
              <a:t> </a:t>
            </a:r>
          </a:p>
          <a:p>
            <a:pPr>
              <a:spcBef>
                <a:spcPts val="0"/>
              </a:spcBef>
            </a:pPr>
            <a:r>
              <a:rPr lang="es-MX" dirty="0"/>
              <a:t>      </a:t>
            </a:r>
            <a:r>
              <a:rPr lang="es-MX" dirty="0" err="1"/>
              <a:t>System.</a:t>
            </a:r>
            <a:r>
              <a:rPr lang="es-MX" i="1" dirty="0" err="1"/>
              <a:t>out.println</a:t>
            </a:r>
            <a:r>
              <a:rPr lang="es-MX" i="1" dirty="0"/>
              <a:t>(</a:t>
            </a:r>
            <a:r>
              <a:rPr lang="es-MX" i="1" dirty="0" err="1"/>
              <a:t>c.desapilar</a:t>
            </a:r>
            <a:r>
              <a:rPr lang="es-MX" i="1" dirty="0"/>
              <a:t>());</a:t>
            </a:r>
          </a:p>
          <a:p>
            <a:pPr>
              <a:spcBef>
                <a:spcPts val="0"/>
              </a:spcBef>
            </a:pPr>
            <a:r>
              <a:rPr lang="es-MX" i="1" dirty="0"/>
              <a:t>// saca el 4</a:t>
            </a:r>
          </a:p>
          <a:p>
            <a:pPr>
              <a:spcBef>
                <a:spcPts val="0"/>
              </a:spcBef>
            </a:pPr>
            <a:r>
              <a:rPr lang="es-MX" dirty="0"/>
              <a:t>      </a:t>
            </a:r>
            <a:r>
              <a:rPr lang="es-MX" dirty="0" err="1"/>
              <a:t>System.</a:t>
            </a:r>
            <a:r>
              <a:rPr lang="es-MX" i="1" dirty="0" err="1"/>
              <a:t>out.println</a:t>
            </a:r>
            <a:r>
              <a:rPr lang="es-MX" i="1" dirty="0"/>
              <a:t>(</a:t>
            </a:r>
            <a:r>
              <a:rPr lang="es-MX" i="1" dirty="0" err="1"/>
              <a:t>c.desapilar</a:t>
            </a:r>
            <a:r>
              <a:rPr lang="es-MX" i="1" dirty="0"/>
              <a:t>()); // saca el 1</a:t>
            </a:r>
          </a:p>
          <a:p>
            <a:pPr>
              <a:spcBef>
                <a:spcPts val="0"/>
              </a:spcBef>
            </a:pPr>
            <a:r>
              <a:rPr lang="es-MX" dirty="0"/>
              <a:t>   }</a:t>
            </a:r>
          </a:p>
          <a:p>
            <a:pPr>
              <a:spcBef>
                <a:spcPts val="0"/>
              </a:spcBef>
            </a:pPr>
            <a:r>
              <a:rPr lang="es-MX" dirty="0"/>
              <a:t>}</a:t>
            </a:r>
          </a:p>
        </p:txBody>
      </p:sp>
    </p:spTree>
    <p:extLst>
      <p:ext uri="{BB962C8B-B14F-4D97-AF65-F5344CB8AC3E}">
        <p14:creationId xmlns:p14="http://schemas.microsoft.com/office/powerpoint/2010/main" val="90518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Interfaces</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Más </a:t>
            </a:r>
            <a:r>
              <a:rPr lang="es-MX" dirty="0"/>
              <a:t>arriba comentamos que Java no permite </a:t>
            </a:r>
            <a:r>
              <a:rPr lang="es-MX" dirty="0" err="1"/>
              <a:t>defi</a:t>
            </a:r>
            <a:r>
              <a:rPr lang="es-MX" dirty="0"/>
              <a:t> </a:t>
            </a:r>
            <a:r>
              <a:rPr lang="es-MX" dirty="0" err="1"/>
              <a:t>nir</a:t>
            </a:r>
            <a:r>
              <a:rPr lang="es-MX" dirty="0"/>
              <a:t> herencia múltiple, por lo tanto, cada</a:t>
            </a:r>
          </a:p>
          <a:p>
            <a:r>
              <a:rPr lang="es-MX" dirty="0"/>
              <a:t>clase tendrá un único “padre”. Esto de ninguna manera debe ser considerado como una</a:t>
            </a:r>
          </a:p>
          <a:p>
            <a:r>
              <a:rPr lang="es-MX" dirty="0"/>
              <a:t>limitación, ya que en un diseño de clases y objetos bien planteado, una clase nunca debería</a:t>
            </a:r>
          </a:p>
          <a:p>
            <a:r>
              <a:rPr lang="es-MX" dirty="0"/>
              <a:t>necesitar </a:t>
            </a:r>
            <a:r>
              <a:rPr lang="es-MX" dirty="0" smtClean="0"/>
              <a:t>heredar métodos </a:t>
            </a:r>
            <a:r>
              <a:rPr lang="es-MX" dirty="0"/>
              <a:t>y/o atributos de más de una única clase base.</a:t>
            </a:r>
          </a:p>
          <a:p>
            <a:r>
              <a:rPr lang="es-MX" dirty="0"/>
              <a:t>Sin embargo, como Java es un lenguaje fuertemente </a:t>
            </a:r>
            <a:r>
              <a:rPr lang="es-MX" dirty="0" err="1"/>
              <a:t>tipado</a:t>
            </a:r>
            <a:r>
              <a:rPr lang="es-MX" dirty="0"/>
              <a:t> los objetos se manipulan a</a:t>
            </a:r>
          </a:p>
          <a:p>
            <a:r>
              <a:rPr lang="es-MX" dirty="0"/>
              <a:t>través de variables cuyos tipos de datos deben ser </a:t>
            </a:r>
            <a:r>
              <a:rPr lang="es-MX" dirty="0" err="1"/>
              <a:t>defi</a:t>
            </a:r>
            <a:r>
              <a:rPr lang="es-MX" dirty="0"/>
              <a:t> nidos con anticipación y esto, en</a:t>
            </a:r>
          </a:p>
          <a:p>
            <a:r>
              <a:rPr lang="es-MX" dirty="0"/>
              <a:t>ocasiones, puede limitar el diseño y la programación de nuestras aplicaciones. </a:t>
            </a:r>
          </a:p>
          <a:p>
            <a:r>
              <a:rPr lang="es-MX" dirty="0"/>
              <a:t>Para comprender esto formularemos la siguiente pregunta: ¿qué tienen en común </a:t>
            </a:r>
            <a:r>
              <a:rPr lang="es-MX" dirty="0" smtClean="0"/>
              <a:t>un teléfono </a:t>
            </a:r>
            <a:r>
              <a:rPr lang="es-MX" dirty="0"/>
              <a:t>celular, un telégrafo y una paloma mensajera? La respuesta es que los tres permiten</a:t>
            </a:r>
          </a:p>
          <a:p>
            <a:r>
              <a:rPr lang="es-MX" dirty="0"/>
              <a:t>enviar mensajes. </a:t>
            </a:r>
          </a:p>
        </p:txBody>
      </p:sp>
    </p:spTree>
    <p:extLst>
      <p:ext uri="{BB962C8B-B14F-4D97-AF65-F5344CB8AC3E}">
        <p14:creationId xmlns:p14="http://schemas.microsoft.com/office/powerpoint/2010/main" val="60925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a:t>Si lo planteamos en términos de clases entonces deberíamos pensar en una clase base  Comunicador con un método abstracto </a:t>
            </a:r>
            <a:r>
              <a:rPr lang="es-MX" dirty="0" err="1"/>
              <a:t>enviarMensaje</a:t>
            </a:r>
            <a:r>
              <a:rPr lang="es-MX" dirty="0"/>
              <a:t> y las clases </a:t>
            </a:r>
            <a:r>
              <a:rPr lang="es-MX" dirty="0" err="1" smtClean="0"/>
              <a:t>TelefonoCelular</a:t>
            </a:r>
            <a:r>
              <a:rPr lang="es-MX" dirty="0" smtClean="0"/>
              <a:t> </a:t>
            </a:r>
            <a:r>
              <a:rPr lang="es-MX" dirty="0"/>
              <a:t>, </a:t>
            </a:r>
            <a:r>
              <a:rPr lang="es-MX" dirty="0" err="1"/>
              <a:t>PalomaMensajera</a:t>
            </a:r>
            <a:r>
              <a:rPr lang="es-MX" dirty="0"/>
              <a:t> y </a:t>
            </a:r>
            <a:r>
              <a:rPr lang="es-MX" dirty="0" err="1"/>
              <a:t>Telegrafo</a:t>
            </a:r>
            <a:r>
              <a:rPr lang="es-MX" dirty="0"/>
              <a:t> heredando de Comunicador.</a:t>
            </a:r>
          </a:p>
          <a:p>
            <a:r>
              <a:rPr lang="es-MX" dirty="0"/>
              <a:t>El hecho de que  </a:t>
            </a:r>
            <a:r>
              <a:rPr lang="es-MX" dirty="0" err="1"/>
              <a:t>TelefonoCelular</a:t>
            </a:r>
            <a:r>
              <a:rPr lang="es-MX" dirty="0"/>
              <a:t> herede de Comunicador limita seriamente su funcionalidad ya que este probablemente debería heredar de la clase base  </a:t>
            </a:r>
            <a:r>
              <a:rPr lang="es-MX" dirty="0" err="1"/>
              <a:t>Telefono</a:t>
            </a:r>
            <a:r>
              <a:rPr lang="es-MX" dirty="0"/>
              <a:t>.</a:t>
            </a:r>
          </a:p>
          <a:p>
            <a:r>
              <a:rPr lang="es-MX" dirty="0"/>
              <a:t>Análogamente la clase  </a:t>
            </a:r>
            <a:r>
              <a:rPr lang="es-MX" dirty="0" err="1"/>
              <a:t>PalomaMensajera</a:t>
            </a:r>
            <a:r>
              <a:rPr lang="es-MX" dirty="0"/>
              <a:t> debería heredar de Paloma y la clase </a:t>
            </a:r>
            <a:r>
              <a:rPr lang="es-MX" dirty="0" err="1"/>
              <a:t>Telegrafo</a:t>
            </a:r>
            <a:r>
              <a:rPr lang="es-MX" dirty="0"/>
              <a:t> podría heredar de la clase Reliquia. </a:t>
            </a:r>
          </a:p>
          <a:p>
            <a:r>
              <a:rPr lang="es-MX" dirty="0"/>
              <a:t>Las interfaces proveen una solución a este tipo de problemas y constituyen uno de los recursos fundamentales para el diseño de aplicaciones Java</a:t>
            </a:r>
            <a:r>
              <a:rPr lang="es-MX" dirty="0" smtClean="0"/>
              <a:t>.</a:t>
            </a:r>
            <a:endParaRPr lang="es-MX" dirty="0"/>
          </a:p>
        </p:txBody>
      </p:sp>
    </p:spTree>
    <p:extLst>
      <p:ext uri="{BB962C8B-B14F-4D97-AF65-F5344CB8AC3E}">
        <p14:creationId xmlns:p14="http://schemas.microsoft.com/office/powerpoint/2010/main" val="72480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r>
              <a:rPr lang="es-MX" b="1" dirty="0" err="1"/>
              <a:t>public</a:t>
            </a:r>
            <a:r>
              <a:rPr lang="es-MX" b="1" dirty="0"/>
              <a:t> </a:t>
            </a:r>
            <a:r>
              <a:rPr lang="es-MX" b="1" dirty="0" err="1"/>
              <a:t>class</a:t>
            </a:r>
            <a:r>
              <a:rPr lang="es-MX" b="1" dirty="0"/>
              <a:t> </a:t>
            </a:r>
            <a:r>
              <a:rPr lang="es-MX" b="1" dirty="0" err="1"/>
              <a:t>MuestraConjunto</a:t>
            </a:r>
            <a:endParaRPr lang="es-MX" b="1" dirty="0"/>
          </a:p>
          <a:p>
            <a:r>
              <a:rPr lang="es-MX" dirty="0"/>
              <a:t>{</a:t>
            </a:r>
          </a:p>
          <a:p>
            <a:r>
              <a:rPr lang="en-US" dirty="0"/>
              <a:t>   </a:t>
            </a:r>
            <a:r>
              <a:rPr lang="en-US" b="1" dirty="0"/>
              <a:t>public static void </a:t>
            </a:r>
            <a:r>
              <a:rPr lang="en-US" b="1" dirty="0" err="1"/>
              <a:t>mostrar</a:t>
            </a:r>
            <a:r>
              <a:rPr lang="en-US" b="1" dirty="0"/>
              <a:t>(Object[] </a:t>
            </a:r>
            <a:r>
              <a:rPr lang="en-US" b="1" dirty="0" err="1"/>
              <a:t>arr</a:t>
            </a:r>
            <a:r>
              <a:rPr lang="en-US" b="1" dirty="0"/>
              <a:t>)</a:t>
            </a:r>
          </a:p>
          <a:p>
            <a:r>
              <a:rPr lang="es-MX" dirty="0"/>
              <a:t>   {</a:t>
            </a:r>
          </a:p>
          <a:p>
            <a:r>
              <a:rPr lang="nn-NO" dirty="0"/>
              <a:t>      </a:t>
            </a:r>
            <a:r>
              <a:rPr lang="nn-NO" b="1" dirty="0"/>
              <a:t>for( int i=0; i&lt;arr.length; i++ )</a:t>
            </a:r>
          </a:p>
          <a:p>
            <a:r>
              <a:rPr lang="es-MX" dirty="0"/>
              <a:t>      {</a:t>
            </a:r>
          </a:p>
          <a:p>
            <a:r>
              <a:rPr lang="es-MX" dirty="0"/>
              <a:t>         </a:t>
            </a:r>
            <a:r>
              <a:rPr lang="es-MX" dirty="0" err="1"/>
              <a:t>System.</a:t>
            </a:r>
            <a:r>
              <a:rPr lang="es-MX" i="1" dirty="0" err="1"/>
              <a:t>out.println</a:t>
            </a:r>
            <a:r>
              <a:rPr lang="es-MX" i="1" dirty="0"/>
              <a:t>("</a:t>
            </a:r>
            <a:r>
              <a:rPr lang="es-MX" i="1" dirty="0" err="1"/>
              <a:t>arr</a:t>
            </a:r>
            <a:r>
              <a:rPr lang="es-MX" i="1" dirty="0"/>
              <a:t>["+i+"] = "+ </a:t>
            </a:r>
            <a:r>
              <a:rPr lang="es-MX" i="1" dirty="0" err="1"/>
              <a:t>arr</a:t>
            </a:r>
            <a:r>
              <a:rPr lang="es-MX" i="1" dirty="0"/>
              <a:t>[i]);</a:t>
            </a:r>
          </a:p>
          <a:p>
            <a:r>
              <a:rPr lang="es-MX" dirty="0"/>
              <a:t>      }</a:t>
            </a:r>
          </a:p>
          <a:p>
            <a:r>
              <a:rPr lang="es-MX" dirty="0"/>
              <a:t>   }</a:t>
            </a:r>
          </a:p>
          <a:p>
            <a:r>
              <a:rPr lang="es-MX" dirty="0"/>
              <a:t>}</a:t>
            </a:r>
          </a:p>
        </p:txBody>
      </p:sp>
    </p:spTree>
    <p:extLst>
      <p:ext uri="{BB962C8B-B14F-4D97-AF65-F5344CB8AC3E}">
        <p14:creationId xmlns:p14="http://schemas.microsoft.com/office/powerpoint/2010/main" val="174539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En principio podríamos decir que “una interface es una clase abstracta con todos sus métodos abstractos”. Sin embargo, esto no es exactamente así ya que existe una diferencia fundamental entre una interface y una clase abstracta: las clases (abstractas o no) se “heredan” mientras que las interfaces se “implementan”.  </a:t>
            </a:r>
          </a:p>
          <a:p>
            <a:r>
              <a:rPr lang="es-MX" dirty="0"/>
              <a:t>Por ejemplo, la clase  X puede heredar de la clase base Y e implementar las interfaces Z , T y W. Claro que si una clase implementa una o más interfaces entonces “heredará” de estas sus métodos abstractos y los deberá sobrescribir adecuadamente para no quedar como una clase abstracta.</a:t>
            </a:r>
          </a:p>
          <a:p>
            <a:endParaRPr lang="es-MX" dirty="0"/>
          </a:p>
        </p:txBody>
      </p:sp>
    </p:spTree>
    <p:extLst>
      <p:ext uri="{BB962C8B-B14F-4D97-AF65-F5344CB8AC3E}">
        <p14:creationId xmlns:p14="http://schemas.microsoft.com/office/powerpoint/2010/main" val="402863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509451"/>
            <a:ext cx="8915400" cy="5401771"/>
          </a:xfrm>
        </p:spPr>
        <p:txBody>
          <a:bodyPr>
            <a:normAutofit fontScale="92500" lnSpcReduction="10000"/>
          </a:bodyPr>
          <a:lstStyle/>
          <a:p>
            <a:pPr>
              <a:spcBef>
                <a:spcPts val="0"/>
              </a:spcBef>
            </a:pPr>
            <a:r>
              <a:rPr lang="es-MX" dirty="0"/>
              <a:t>Con esto, volviendo al ejemplo de los elementos de comunicación, podríamos </a:t>
            </a:r>
            <a:r>
              <a:rPr lang="es-MX" dirty="0" smtClean="0"/>
              <a:t>replantearlo de </a:t>
            </a:r>
            <a:r>
              <a:rPr lang="es-MX" dirty="0"/>
              <a:t>la siguiente manera: </a:t>
            </a:r>
            <a:r>
              <a:rPr lang="es-MX" dirty="0" smtClean="0"/>
              <a:t>primero las </a:t>
            </a:r>
            <a:r>
              <a:rPr lang="es-MX" dirty="0"/>
              <a:t>clases base</a:t>
            </a:r>
            <a:r>
              <a:rPr lang="es-MX" dirty="0" smtClean="0"/>
              <a:t>: </a:t>
            </a:r>
            <a:endParaRPr lang="es-MX" dirty="0"/>
          </a:p>
          <a:p>
            <a:pPr>
              <a:spcBef>
                <a:spcPts val="0"/>
              </a:spcBef>
            </a:pPr>
            <a:r>
              <a:rPr lang="es-MX" dirty="0" err="1"/>
              <a:t>Telefono</a:t>
            </a:r>
            <a:r>
              <a:rPr lang="es-MX" dirty="0" smtClean="0"/>
              <a:t>, Paloma y Reliquia.</a:t>
            </a:r>
          </a:p>
          <a:p>
            <a:pPr>
              <a:spcBef>
                <a:spcPts val="0"/>
              </a:spcBef>
            </a:pPr>
            <a:endParaRPr lang="es-MX" dirty="0" smtClean="0"/>
          </a:p>
          <a:p>
            <a:pPr>
              <a:spcBef>
                <a:spcPts val="0"/>
              </a:spcBef>
            </a:pPr>
            <a:r>
              <a:rPr lang="es-MX" dirty="0" err="1" smtClean="0"/>
              <a:t>public</a:t>
            </a:r>
            <a:r>
              <a:rPr lang="es-MX" dirty="0" smtClean="0"/>
              <a:t> </a:t>
            </a:r>
            <a:r>
              <a:rPr lang="es-MX" dirty="0" err="1" smtClean="0"/>
              <a:t>class</a:t>
            </a:r>
            <a:r>
              <a:rPr lang="es-MX" dirty="0" smtClean="0"/>
              <a:t> </a:t>
            </a:r>
            <a:r>
              <a:rPr lang="es-MX" dirty="0" err="1" smtClean="0"/>
              <a:t>Telefono</a:t>
            </a:r>
            <a:endParaRPr lang="es-MX" dirty="0" smtClean="0"/>
          </a:p>
          <a:p>
            <a:pPr>
              <a:spcBef>
                <a:spcPts val="0"/>
              </a:spcBef>
            </a:pPr>
            <a:r>
              <a:rPr lang="es-MX" dirty="0" smtClean="0"/>
              <a:t>{</a:t>
            </a:r>
            <a:endParaRPr lang="es-MX" dirty="0"/>
          </a:p>
          <a:p>
            <a:pPr>
              <a:spcBef>
                <a:spcPts val="0"/>
              </a:spcBef>
            </a:pPr>
            <a:r>
              <a:rPr lang="es-MX" i="1" dirty="0"/>
              <a:t>   // atributos y </a:t>
            </a:r>
            <a:r>
              <a:rPr lang="es-MX" i="1" dirty="0" err="1"/>
              <a:t>metodos</a:t>
            </a:r>
            <a:r>
              <a:rPr lang="es-MX" i="1" dirty="0"/>
              <a:t>...</a:t>
            </a:r>
          </a:p>
          <a:p>
            <a:pPr>
              <a:spcBef>
                <a:spcPts val="0"/>
              </a:spcBef>
            </a:pPr>
            <a:r>
              <a:rPr lang="es-MX" dirty="0"/>
              <a:t>}</a:t>
            </a:r>
          </a:p>
          <a:p>
            <a:pPr>
              <a:spcBef>
                <a:spcPts val="0"/>
              </a:spcBef>
            </a:pPr>
            <a:r>
              <a:rPr lang="en-US" dirty="0"/>
              <a:t>public class Paloma extends Ave</a:t>
            </a:r>
          </a:p>
          <a:p>
            <a:pPr>
              <a:spcBef>
                <a:spcPts val="0"/>
              </a:spcBef>
            </a:pPr>
            <a:r>
              <a:rPr lang="es-MX" dirty="0"/>
              <a:t>{</a:t>
            </a:r>
          </a:p>
          <a:p>
            <a:pPr>
              <a:spcBef>
                <a:spcPts val="0"/>
              </a:spcBef>
            </a:pPr>
            <a:r>
              <a:rPr lang="es-MX" i="1" dirty="0"/>
              <a:t>   // atributos y </a:t>
            </a:r>
            <a:r>
              <a:rPr lang="es-MX" i="1" dirty="0" err="1"/>
              <a:t>metodos</a:t>
            </a:r>
            <a:r>
              <a:rPr lang="es-MX" i="1" dirty="0"/>
              <a:t>...</a:t>
            </a:r>
          </a:p>
          <a:p>
            <a:pPr>
              <a:spcBef>
                <a:spcPts val="0"/>
              </a:spcBef>
            </a:pPr>
            <a:r>
              <a:rPr lang="es-MX" dirty="0"/>
              <a:t>}</a:t>
            </a:r>
          </a:p>
          <a:p>
            <a:pPr>
              <a:spcBef>
                <a:spcPts val="0"/>
              </a:spcBef>
            </a:pPr>
            <a:r>
              <a:rPr lang="es-MX" dirty="0" err="1"/>
              <a:t>public</a:t>
            </a:r>
            <a:r>
              <a:rPr lang="es-MX" dirty="0"/>
              <a:t> </a:t>
            </a:r>
            <a:r>
              <a:rPr lang="es-MX" dirty="0" err="1"/>
              <a:t>class</a:t>
            </a:r>
            <a:r>
              <a:rPr lang="es-MX" dirty="0"/>
              <a:t> Reliquia</a:t>
            </a:r>
          </a:p>
          <a:p>
            <a:pPr>
              <a:spcBef>
                <a:spcPts val="0"/>
              </a:spcBef>
            </a:pPr>
            <a:r>
              <a:rPr lang="es-MX" dirty="0"/>
              <a:t>{</a:t>
            </a:r>
          </a:p>
          <a:p>
            <a:pPr>
              <a:spcBef>
                <a:spcPts val="0"/>
              </a:spcBef>
            </a:pPr>
            <a:r>
              <a:rPr lang="es-MX" i="1" dirty="0"/>
              <a:t>   // atributos y </a:t>
            </a:r>
            <a:r>
              <a:rPr lang="es-MX" i="1" dirty="0" err="1"/>
              <a:t>metodos</a:t>
            </a:r>
            <a:r>
              <a:rPr lang="es-MX" i="1" dirty="0"/>
              <a:t>...</a:t>
            </a:r>
          </a:p>
          <a:p>
            <a:pPr>
              <a:spcBef>
                <a:spcPts val="0"/>
              </a:spcBef>
            </a:pPr>
            <a:r>
              <a:rPr lang="es-MX" dirty="0"/>
              <a:t>}</a:t>
            </a:r>
          </a:p>
          <a:p>
            <a:pPr>
              <a:spcBef>
                <a:spcPts val="0"/>
              </a:spcBef>
            </a:pPr>
            <a:r>
              <a:rPr lang="es-MX" dirty="0"/>
              <a:t>Ahora una interface Comunicador con su método </a:t>
            </a:r>
            <a:r>
              <a:rPr lang="es-MX" dirty="0" err="1"/>
              <a:t>enviarMensaje</a:t>
            </a:r>
            <a:r>
              <a:rPr lang="es-MX" dirty="0"/>
              <a:t>.</a:t>
            </a:r>
          </a:p>
          <a:p>
            <a:pPr>
              <a:spcBef>
                <a:spcPts val="0"/>
              </a:spcBef>
            </a:pPr>
            <a:r>
              <a:rPr lang="es-MX" dirty="0" err="1"/>
              <a:t>public</a:t>
            </a:r>
            <a:r>
              <a:rPr lang="es-MX" dirty="0"/>
              <a:t> interface Comunicador</a:t>
            </a:r>
          </a:p>
          <a:p>
            <a:pPr>
              <a:spcBef>
                <a:spcPts val="0"/>
              </a:spcBef>
            </a:pPr>
            <a:r>
              <a:rPr lang="es-MX" dirty="0"/>
              <a:t>{</a:t>
            </a:r>
          </a:p>
          <a:p>
            <a:pPr>
              <a:spcBef>
                <a:spcPts val="0"/>
              </a:spcBef>
            </a:pPr>
            <a:r>
              <a:rPr lang="es-MX" dirty="0"/>
              <a:t>   </a:t>
            </a:r>
            <a:r>
              <a:rPr lang="es-MX" dirty="0" err="1"/>
              <a:t>public</a:t>
            </a:r>
            <a:r>
              <a:rPr lang="es-MX" dirty="0"/>
              <a:t> </a:t>
            </a:r>
            <a:r>
              <a:rPr lang="es-MX" dirty="0" err="1"/>
              <a:t>void</a:t>
            </a:r>
            <a:r>
              <a:rPr lang="es-MX" dirty="0"/>
              <a:t> </a:t>
            </a:r>
            <a:r>
              <a:rPr lang="es-MX" dirty="0" err="1"/>
              <a:t>enviarMensaje</a:t>
            </a:r>
            <a:r>
              <a:rPr lang="es-MX" dirty="0"/>
              <a:t>(</a:t>
            </a:r>
            <a:r>
              <a:rPr lang="es-MX" dirty="0" err="1"/>
              <a:t>String</a:t>
            </a:r>
            <a:r>
              <a:rPr lang="es-MX" dirty="0"/>
              <a:t> mensaje);</a:t>
            </a:r>
          </a:p>
          <a:p>
            <a:pPr>
              <a:spcBef>
                <a:spcPts val="0"/>
              </a:spcBef>
            </a:pPr>
            <a:r>
              <a:rPr lang="es-MX" dirty="0"/>
              <a:t>}</a:t>
            </a:r>
          </a:p>
        </p:txBody>
      </p:sp>
    </p:spTree>
    <p:extLst>
      <p:ext uri="{BB962C8B-B14F-4D97-AF65-F5344CB8AC3E}">
        <p14:creationId xmlns:p14="http://schemas.microsoft.com/office/powerpoint/2010/main" val="170265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98345" y="585458"/>
            <a:ext cx="8842892" cy="5471310"/>
          </a:xfrm>
        </p:spPr>
        <p:txBody>
          <a:bodyPr>
            <a:normAutofit fontScale="85000" lnSpcReduction="20000"/>
          </a:bodyPr>
          <a:lstStyle/>
          <a:p>
            <a:pPr>
              <a:spcBef>
                <a:spcPts val="0"/>
              </a:spcBef>
            </a:pPr>
            <a:r>
              <a:rPr lang="es-MX" dirty="0"/>
              <a:t>Por último, las clases </a:t>
            </a:r>
            <a:r>
              <a:rPr lang="es-MX" dirty="0" err="1"/>
              <a:t>TelefonoCelular</a:t>
            </a:r>
            <a:r>
              <a:rPr lang="es-MX" dirty="0"/>
              <a:t>, </a:t>
            </a:r>
            <a:r>
              <a:rPr lang="es-MX" dirty="0" err="1"/>
              <a:t>PalomaMensajera</a:t>
            </a:r>
            <a:r>
              <a:rPr lang="es-MX" dirty="0"/>
              <a:t> y </a:t>
            </a:r>
            <a:r>
              <a:rPr lang="es-MX" dirty="0" err="1"/>
              <a:t>Telegrafo</a:t>
            </a:r>
            <a:r>
              <a:rPr lang="es-MX" dirty="0"/>
              <a:t>.</a:t>
            </a:r>
          </a:p>
          <a:p>
            <a:pPr>
              <a:spcBef>
                <a:spcPts val="0"/>
              </a:spcBef>
            </a:pPr>
            <a:r>
              <a:rPr lang="es-MX" dirty="0"/>
              <a:t>Cada una extiende a una clase base diferente, pero todas implementan la </a:t>
            </a:r>
            <a:r>
              <a:rPr lang="es-MX" dirty="0" smtClean="0"/>
              <a:t>interface </a:t>
            </a:r>
            <a:endParaRPr lang="es-MX" dirty="0"/>
          </a:p>
          <a:p>
            <a:pPr>
              <a:spcBef>
                <a:spcPts val="0"/>
              </a:spcBef>
            </a:pPr>
            <a:r>
              <a:rPr lang="es-MX" dirty="0"/>
              <a:t>Comunicador.</a:t>
            </a:r>
          </a:p>
          <a:p>
            <a:pPr>
              <a:spcBef>
                <a:spcPts val="0"/>
              </a:spcBef>
            </a:pPr>
            <a:r>
              <a:rPr lang="es-MX" dirty="0"/>
              <a:t>Por lo tanto, todas heredan y sobrescriben el método </a:t>
            </a:r>
            <a:r>
              <a:rPr lang="es-MX" dirty="0" err="1"/>
              <a:t>enviarMensaje</a:t>
            </a:r>
            <a:r>
              <a:rPr lang="es-MX" dirty="0"/>
              <a:t>.</a:t>
            </a:r>
          </a:p>
          <a:p>
            <a:pPr>
              <a:spcBef>
                <a:spcPts val="0"/>
              </a:spcBef>
            </a:pPr>
            <a:r>
              <a:rPr lang="es-MX" dirty="0" err="1"/>
              <a:t>public</a:t>
            </a:r>
            <a:r>
              <a:rPr lang="es-MX" dirty="0"/>
              <a:t> </a:t>
            </a:r>
            <a:r>
              <a:rPr lang="es-MX" dirty="0" err="1"/>
              <a:t>class</a:t>
            </a:r>
            <a:r>
              <a:rPr lang="es-MX" dirty="0"/>
              <a:t> </a:t>
            </a:r>
            <a:r>
              <a:rPr lang="es-MX" dirty="0" err="1"/>
              <a:t>TelefonoCelular</a:t>
            </a:r>
            <a:r>
              <a:rPr lang="es-MX" dirty="0"/>
              <a:t> </a:t>
            </a:r>
            <a:r>
              <a:rPr lang="es-MX" dirty="0" err="1"/>
              <a:t>extends</a:t>
            </a:r>
            <a:r>
              <a:rPr lang="es-MX" dirty="0"/>
              <a:t> </a:t>
            </a:r>
            <a:r>
              <a:rPr lang="es-MX" dirty="0" err="1" smtClean="0"/>
              <a:t>Telefono</a:t>
            </a:r>
            <a:endParaRPr lang="es-MX" dirty="0" smtClean="0"/>
          </a:p>
          <a:p>
            <a:pPr>
              <a:spcBef>
                <a:spcPts val="0"/>
              </a:spcBef>
            </a:pPr>
            <a:endParaRPr lang="es-MX" dirty="0"/>
          </a:p>
          <a:p>
            <a:pPr>
              <a:spcBef>
                <a:spcPts val="0"/>
              </a:spcBef>
            </a:pPr>
            <a:r>
              <a:rPr lang="es-MX" dirty="0" err="1"/>
              <a:t>implements</a:t>
            </a:r>
            <a:r>
              <a:rPr lang="es-MX" dirty="0"/>
              <a:t> Comunicador</a:t>
            </a:r>
          </a:p>
          <a:p>
            <a:pPr>
              <a:spcBef>
                <a:spcPts val="0"/>
              </a:spcBef>
            </a:pPr>
            <a:r>
              <a:rPr lang="es-MX" dirty="0"/>
              <a:t>{</a:t>
            </a:r>
          </a:p>
          <a:p>
            <a:pPr>
              <a:spcBef>
                <a:spcPts val="0"/>
              </a:spcBef>
            </a:pPr>
            <a:r>
              <a:rPr lang="es-MX" dirty="0"/>
              <a:t>   </a:t>
            </a:r>
            <a:r>
              <a:rPr lang="es-MX" dirty="0" err="1"/>
              <a:t>public</a:t>
            </a:r>
            <a:r>
              <a:rPr lang="es-MX" dirty="0"/>
              <a:t> </a:t>
            </a:r>
            <a:r>
              <a:rPr lang="es-MX" dirty="0" err="1"/>
              <a:t>void</a:t>
            </a:r>
            <a:r>
              <a:rPr lang="es-MX" dirty="0"/>
              <a:t> </a:t>
            </a:r>
            <a:r>
              <a:rPr lang="es-MX" dirty="0" err="1"/>
              <a:t>enviarMensaje</a:t>
            </a:r>
            <a:r>
              <a:rPr lang="es-MX" dirty="0"/>
              <a:t>(</a:t>
            </a:r>
            <a:r>
              <a:rPr lang="es-MX" dirty="0" err="1"/>
              <a:t>String</a:t>
            </a:r>
            <a:r>
              <a:rPr lang="es-MX" dirty="0"/>
              <a:t> mensaje)</a:t>
            </a:r>
          </a:p>
          <a:p>
            <a:pPr>
              <a:spcBef>
                <a:spcPts val="0"/>
              </a:spcBef>
            </a:pPr>
            <a:r>
              <a:rPr lang="es-MX" dirty="0"/>
              <a:t>   {</a:t>
            </a:r>
          </a:p>
          <a:p>
            <a:pPr>
              <a:spcBef>
                <a:spcPts val="0"/>
              </a:spcBef>
            </a:pPr>
            <a:r>
              <a:rPr lang="es-MX" i="1" dirty="0"/>
              <a:t>      // hacer lo que corresponda </a:t>
            </a:r>
            <a:r>
              <a:rPr lang="es-MX" i="1" dirty="0" err="1"/>
              <a:t>aqui</a:t>
            </a:r>
            <a:r>
              <a:rPr lang="es-MX" i="1" dirty="0"/>
              <a:t>...</a:t>
            </a:r>
          </a:p>
          <a:p>
            <a:pPr>
              <a:spcBef>
                <a:spcPts val="0"/>
              </a:spcBef>
            </a:pPr>
            <a:r>
              <a:rPr lang="es-MX" dirty="0"/>
              <a:t>   }</a:t>
            </a:r>
          </a:p>
          <a:p>
            <a:pPr>
              <a:spcBef>
                <a:spcPts val="0"/>
              </a:spcBef>
            </a:pPr>
            <a:r>
              <a:rPr lang="es-MX" dirty="0"/>
              <a:t>}</a:t>
            </a:r>
          </a:p>
          <a:p>
            <a:pPr>
              <a:spcBef>
                <a:spcPts val="0"/>
              </a:spcBef>
            </a:pPr>
            <a:r>
              <a:rPr lang="es-MX" dirty="0" err="1"/>
              <a:t>public</a:t>
            </a:r>
            <a:r>
              <a:rPr lang="es-MX" dirty="0"/>
              <a:t> </a:t>
            </a:r>
            <a:r>
              <a:rPr lang="es-MX" dirty="0" err="1"/>
              <a:t>class</a:t>
            </a:r>
            <a:r>
              <a:rPr lang="es-MX" dirty="0"/>
              <a:t> </a:t>
            </a:r>
            <a:r>
              <a:rPr lang="es-MX" dirty="0" err="1"/>
              <a:t>PalomaMensajera</a:t>
            </a:r>
            <a:r>
              <a:rPr lang="es-MX" dirty="0"/>
              <a:t> </a:t>
            </a:r>
            <a:r>
              <a:rPr lang="es-MX" dirty="0" err="1"/>
              <a:t>extends</a:t>
            </a:r>
            <a:r>
              <a:rPr lang="es-MX" dirty="0"/>
              <a:t> Paloma </a:t>
            </a:r>
          </a:p>
          <a:p>
            <a:pPr>
              <a:spcBef>
                <a:spcPts val="0"/>
              </a:spcBef>
            </a:pPr>
            <a:r>
              <a:rPr lang="es-MX" dirty="0" err="1"/>
              <a:t>implements</a:t>
            </a:r>
            <a:r>
              <a:rPr lang="es-MX" dirty="0"/>
              <a:t> Comunicador</a:t>
            </a:r>
          </a:p>
          <a:p>
            <a:pPr>
              <a:spcBef>
                <a:spcPts val="0"/>
              </a:spcBef>
            </a:pPr>
            <a:r>
              <a:rPr lang="es-MX" dirty="0"/>
              <a:t>{</a:t>
            </a:r>
          </a:p>
          <a:p>
            <a:pPr>
              <a:spcBef>
                <a:spcPts val="0"/>
              </a:spcBef>
            </a:pPr>
            <a:r>
              <a:rPr lang="es-MX" dirty="0"/>
              <a:t>   </a:t>
            </a:r>
            <a:r>
              <a:rPr lang="es-MX" dirty="0" err="1"/>
              <a:t>public</a:t>
            </a:r>
            <a:r>
              <a:rPr lang="es-MX" dirty="0"/>
              <a:t> </a:t>
            </a:r>
            <a:r>
              <a:rPr lang="es-MX" dirty="0" err="1"/>
              <a:t>void</a:t>
            </a:r>
            <a:r>
              <a:rPr lang="es-MX" dirty="0"/>
              <a:t> </a:t>
            </a:r>
            <a:r>
              <a:rPr lang="es-MX" dirty="0" err="1"/>
              <a:t>enviarMensaje</a:t>
            </a:r>
            <a:r>
              <a:rPr lang="es-MX" dirty="0"/>
              <a:t>(</a:t>
            </a:r>
            <a:r>
              <a:rPr lang="es-MX" dirty="0" err="1"/>
              <a:t>String</a:t>
            </a:r>
            <a:r>
              <a:rPr lang="es-MX" dirty="0"/>
              <a:t> mensaje)</a:t>
            </a:r>
          </a:p>
          <a:p>
            <a:pPr>
              <a:spcBef>
                <a:spcPts val="0"/>
              </a:spcBef>
            </a:pPr>
            <a:r>
              <a:rPr lang="es-MX" dirty="0"/>
              <a:t>   {</a:t>
            </a:r>
          </a:p>
          <a:p>
            <a:pPr>
              <a:spcBef>
                <a:spcPts val="0"/>
              </a:spcBef>
            </a:pPr>
            <a:r>
              <a:rPr lang="es-MX" i="1" dirty="0"/>
              <a:t>      // hacer lo que corresponda </a:t>
            </a:r>
            <a:r>
              <a:rPr lang="es-MX" i="1" dirty="0" err="1"/>
              <a:t>aqui</a:t>
            </a:r>
            <a:r>
              <a:rPr lang="es-MX" i="1" dirty="0"/>
              <a:t>...</a:t>
            </a:r>
          </a:p>
          <a:p>
            <a:pPr>
              <a:spcBef>
                <a:spcPts val="0"/>
              </a:spcBef>
            </a:pPr>
            <a:r>
              <a:rPr lang="es-MX" dirty="0"/>
              <a:t>   }</a:t>
            </a:r>
          </a:p>
          <a:p>
            <a:pPr>
              <a:spcBef>
                <a:spcPts val="0"/>
              </a:spcBef>
            </a:pPr>
            <a:r>
              <a:rPr lang="es-MX" dirty="0"/>
              <a:t>}</a:t>
            </a:r>
          </a:p>
          <a:p>
            <a:pPr>
              <a:spcBef>
                <a:spcPts val="0"/>
              </a:spcBef>
            </a:pPr>
            <a:r>
              <a:rPr lang="es-MX" dirty="0" err="1"/>
              <a:t>public</a:t>
            </a:r>
            <a:r>
              <a:rPr lang="es-MX" dirty="0"/>
              <a:t> </a:t>
            </a:r>
            <a:r>
              <a:rPr lang="es-MX" dirty="0" err="1"/>
              <a:t>class</a:t>
            </a:r>
            <a:r>
              <a:rPr lang="es-MX" dirty="0"/>
              <a:t> </a:t>
            </a:r>
            <a:r>
              <a:rPr lang="es-MX" dirty="0" err="1"/>
              <a:t>Telegrafo</a:t>
            </a:r>
            <a:r>
              <a:rPr lang="es-MX" dirty="0"/>
              <a:t> </a:t>
            </a:r>
            <a:r>
              <a:rPr lang="es-MX" dirty="0" err="1"/>
              <a:t>extends</a:t>
            </a:r>
            <a:r>
              <a:rPr lang="es-MX" dirty="0"/>
              <a:t> Reliquia</a:t>
            </a:r>
          </a:p>
          <a:p>
            <a:pPr>
              <a:spcBef>
                <a:spcPts val="0"/>
              </a:spcBef>
            </a:pPr>
            <a:r>
              <a:rPr lang="es-MX" dirty="0" err="1"/>
              <a:t>implements</a:t>
            </a:r>
            <a:r>
              <a:rPr lang="es-MX" dirty="0"/>
              <a:t> Comunicador</a:t>
            </a:r>
          </a:p>
          <a:p>
            <a:pPr>
              <a:spcBef>
                <a:spcPts val="0"/>
              </a:spcBef>
            </a:pPr>
            <a:r>
              <a:rPr lang="es-MX" dirty="0"/>
              <a:t>{</a:t>
            </a:r>
          </a:p>
          <a:p>
            <a:pPr>
              <a:spcBef>
                <a:spcPts val="0"/>
              </a:spcBef>
            </a:pPr>
            <a:r>
              <a:rPr lang="es-MX" dirty="0"/>
              <a:t>   </a:t>
            </a:r>
            <a:r>
              <a:rPr lang="es-MX" dirty="0" err="1"/>
              <a:t>public</a:t>
            </a:r>
            <a:r>
              <a:rPr lang="es-MX" dirty="0"/>
              <a:t> </a:t>
            </a:r>
            <a:r>
              <a:rPr lang="es-MX" dirty="0" err="1"/>
              <a:t>void</a:t>
            </a:r>
            <a:r>
              <a:rPr lang="es-MX" dirty="0"/>
              <a:t> </a:t>
            </a:r>
            <a:r>
              <a:rPr lang="es-MX" dirty="0" err="1"/>
              <a:t>enviarMensaje</a:t>
            </a:r>
            <a:r>
              <a:rPr lang="es-MX" dirty="0"/>
              <a:t>(</a:t>
            </a:r>
            <a:r>
              <a:rPr lang="es-MX" dirty="0" err="1"/>
              <a:t>String</a:t>
            </a:r>
            <a:r>
              <a:rPr lang="es-MX" dirty="0"/>
              <a:t> mensaje)</a:t>
            </a:r>
          </a:p>
          <a:p>
            <a:pPr>
              <a:spcBef>
                <a:spcPts val="0"/>
              </a:spcBef>
            </a:pPr>
            <a:r>
              <a:rPr lang="es-MX" dirty="0"/>
              <a:t>   {</a:t>
            </a:r>
          </a:p>
          <a:p>
            <a:pPr>
              <a:spcBef>
                <a:spcPts val="0"/>
              </a:spcBef>
            </a:pPr>
            <a:r>
              <a:rPr lang="es-MX" i="1" dirty="0"/>
              <a:t>      // hacer lo que corresponda </a:t>
            </a:r>
            <a:r>
              <a:rPr lang="es-MX" i="1" dirty="0" err="1"/>
              <a:t>aqui</a:t>
            </a:r>
            <a:r>
              <a:rPr lang="es-MX" i="1" dirty="0"/>
              <a:t>...</a:t>
            </a:r>
          </a:p>
          <a:p>
            <a:pPr>
              <a:spcBef>
                <a:spcPts val="0"/>
              </a:spcBef>
            </a:pPr>
            <a:r>
              <a:rPr lang="es-MX" dirty="0"/>
              <a:t>   }</a:t>
            </a:r>
          </a:p>
          <a:p>
            <a:pPr>
              <a:spcBef>
                <a:spcPts val="0"/>
              </a:spcBef>
            </a:pPr>
            <a:r>
              <a:rPr lang="es-MX" dirty="0"/>
              <a:t>}</a:t>
            </a:r>
          </a:p>
        </p:txBody>
      </p:sp>
    </p:spTree>
    <p:extLst>
      <p:ext uri="{BB962C8B-B14F-4D97-AF65-F5344CB8AC3E}">
        <p14:creationId xmlns:p14="http://schemas.microsoft.com/office/powerpoint/2010/main" val="4290425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85000" lnSpcReduction="10000"/>
          </a:bodyPr>
          <a:lstStyle/>
          <a:p>
            <a:r>
              <a:rPr lang="es-MX" dirty="0"/>
              <a:t>Ahora los objetos teléfono celular, paloma mensajera y telégrafo tienen una base común:</a:t>
            </a:r>
          </a:p>
          <a:p>
            <a:r>
              <a:rPr lang="es-MX" dirty="0"/>
              <a:t>todos </a:t>
            </a:r>
            <a:r>
              <a:rPr lang="es-MX" dirty="0" smtClean="0"/>
              <a:t>son  </a:t>
            </a:r>
            <a:r>
              <a:rPr lang="es-MX" dirty="0"/>
              <a:t>Comunicador y, por lo tanto, pueden ser asignados en variables de este tipo</a:t>
            </a:r>
          </a:p>
          <a:p>
            <a:r>
              <a:rPr lang="es-MX" dirty="0"/>
              <a:t>de datos:</a:t>
            </a:r>
          </a:p>
          <a:p>
            <a:r>
              <a:rPr lang="es-MX" dirty="0"/>
              <a:t>Comunicador t1 = new </a:t>
            </a:r>
            <a:r>
              <a:rPr lang="es-MX" dirty="0" err="1"/>
              <a:t>TelefonoCelular</a:t>
            </a:r>
            <a:r>
              <a:rPr lang="es-MX" dirty="0"/>
              <a:t>();</a:t>
            </a:r>
          </a:p>
          <a:p>
            <a:r>
              <a:rPr lang="es-MX" dirty="0"/>
              <a:t>Comunicador t2 = new </a:t>
            </a:r>
            <a:r>
              <a:rPr lang="es-MX" dirty="0" err="1"/>
              <a:t>PalomaMensajera</a:t>
            </a:r>
            <a:r>
              <a:rPr lang="es-MX" dirty="0"/>
              <a:t>();</a:t>
            </a:r>
          </a:p>
          <a:p>
            <a:r>
              <a:rPr lang="es-MX" dirty="0"/>
              <a:t>Comunicador t3 = new </a:t>
            </a:r>
            <a:r>
              <a:rPr lang="es-MX" dirty="0" err="1"/>
              <a:t>Telegrafo</a:t>
            </a:r>
            <a:r>
              <a:rPr lang="es-MX" dirty="0"/>
              <a:t>();</a:t>
            </a:r>
          </a:p>
          <a:p>
            <a:r>
              <a:rPr lang="es-MX" dirty="0"/>
              <a:t>Claro que a los objetos t1, t2 y t3 únicamente se les podrá invocar el </a:t>
            </a:r>
            <a:r>
              <a:rPr lang="es-MX" dirty="0" smtClean="0"/>
              <a:t>método </a:t>
            </a:r>
            <a:r>
              <a:rPr lang="es-MX" dirty="0" err="1" smtClean="0"/>
              <a:t>enviarMensaje</a:t>
            </a:r>
            <a:r>
              <a:rPr lang="es-MX" dirty="0" smtClean="0"/>
              <a:t> ya </a:t>
            </a:r>
            <a:r>
              <a:rPr lang="es-MX" dirty="0"/>
              <a:t>que este es el único </a:t>
            </a:r>
            <a:r>
              <a:rPr lang="es-MX"/>
              <a:t>método </a:t>
            </a:r>
            <a:r>
              <a:rPr lang="es-MX" smtClean="0"/>
              <a:t>definido </a:t>
            </a:r>
            <a:r>
              <a:rPr lang="es-MX" dirty="0"/>
              <a:t>en la interface Comunicador </a:t>
            </a:r>
          </a:p>
          <a:p>
            <a:r>
              <a:rPr lang="es-MX" dirty="0"/>
              <a:t>(el tipo de datos de estos objetos).</a:t>
            </a:r>
          </a:p>
          <a:p>
            <a:r>
              <a:rPr lang="es-MX" dirty="0"/>
              <a:t>La verdadera importancia de todo esto la veremos a continuación.</a:t>
            </a:r>
          </a:p>
        </p:txBody>
      </p:sp>
    </p:spTree>
    <p:extLst>
      <p:ext uri="{BB962C8B-B14F-4D97-AF65-F5344CB8AC3E}">
        <p14:creationId xmlns:p14="http://schemas.microsoft.com/office/powerpoint/2010/main" val="58644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624110"/>
            <a:ext cx="8911687" cy="760553"/>
          </a:xfrm>
        </p:spPr>
        <p:txBody>
          <a:bodyPr/>
          <a:lstStyle/>
          <a:p>
            <a:r>
              <a:rPr lang="es-MX" b="1" dirty="0"/>
              <a:t>Desacoplamiento de clases</a:t>
            </a:r>
            <a:endParaRPr lang="es-MX" dirty="0"/>
          </a:p>
        </p:txBody>
      </p:sp>
      <p:sp>
        <p:nvSpPr>
          <p:cNvPr id="3" name="2 Marcador de contenido"/>
          <p:cNvSpPr>
            <a:spLocks noGrp="1"/>
          </p:cNvSpPr>
          <p:nvPr>
            <p:ph idx="1"/>
          </p:nvPr>
        </p:nvSpPr>
        <p:spPr>
          <a:xfrm>
            <a:off x="2589212" y="1463040"/>
            <a:ext cx="8915400" cy="4448182"/>
          </a:xfrm>
        </p:spPr>
        <p:txBody>
          <a:bodyPr>
            <a:normAutofit fontScale="92500" lnSpcReduction="20000"/>
          </a:bodyPr>
          <a:lstStyle/>
          <a:p>
            <a:r>
              <a:rPr lang="es-MX" dirty="0"/>
              <a:t>Supongamos que tenemos una clase utilitaria llamada </a:t>
            </a:r>
            <a:r>
              <a:rPr lang="es-MX" dirty="0" err="1"/>
              <a:t>ComunicadorManager</a:t>
            </a:r>
            <a:r>
              <a:rPr lang="es-MX" dirty="0"/>
              <a:t> con </a:t>
            </a:r>
            <a:r>
              <a:rPr lang="es-MX" dirty="0" smtClean="0"/>
              <a:t>un método </a:t>
            </a:r>
            <a:r>
              <a:rPr lang="es-MX" dirty="0"/>
              <a:t>estático: </a:t>
            </a:r>
            <a:r>
              <a:rPr lang="es-MX" dirty="0" err="1"/>
              <a:t>crearComunicador</a:t>
            </a:r>
            <a:r>
              <a:rPr lang="es-MX" dirty="0" smtClean="0"/>
              <a:t>:</a:t>
            </a:r>
          </a:p>
          <a:p>
            <a:endParaRPr lang="es-MX" dirty="0"/>
          </a:p>
          <a:p>
            <a:pPr>
              <a:spcBef>
                <a:spcPts val="0"/>
              </a:spcBef>
            </a:pPr>
            <a:r>
              <a:rPr lang="es-MX" dirty="0" err="1"/>
              <a:t>public</a:t>
            </a:r>
            <a:r>
              <a:rPr lang="es-MX" dirty="0"/>
              <a:t> </a:t>
            </a:r>
            <a:r>
              <a:rPr lang="es-MX" dirty="0" err="1"/>
              <a:t>class</a:t>
            </a:r>
            <a:r>
              <a:rPr lang="es-MX" dirty="0"/>
              <a:t> </a:t>
            </a:r>
            <a:r>
              <a:rPr lang="es-MX" dirty="0" err="1"/>
              <a:t>ComunicadorManager</a:t>
            </a:r>
            <a:endParaRPr lang="es-MX" dirty="0"/>
          </a:p>
          <a:p>
            <a:pPr>
              <a:spcBef>
                <a:spcPts val="0"/>
              </a:spcBef>
            </a:pPr>
            <a:r>
              <a:rPr lang="es-MX" dirty="0"/>
              <a:t>{</a:t>
            </a:r>
          </a:p>
          <a:p>
            <a:pPr>
              <a:spcBef>
                <a:spcPts val="0"/>
              </a:spcBef>
            </a:pPr>
            <a:r>
              <a:rPr lang="es-MX" dirty="0" err="1"/>
              <a:t>public</a:t>
            </a:r>
            <a:r>
              <a:rPr lang="es-MX" dirty="0"/>
              <a:t> </a:t>
            </a:r>
            <a:r>
              <a:rPr lang="es-MX" dirty="0" err="1"/>
              <a:t>static</a:t>
            </a:r>
            <a:r>
              <a:rPr lang="es-MX" dirty="0"/>
              <a:t> Comunicador </a:t>
            </a:r>
            <a:r>
              <a:rPr lang="es-MX" dirty="0" err="1"/>
              <a:t>crearComunicador</a:t>
            </a:r>
            <a:endParaRPr lang="es-MX" dirty="0"/>
          </a:p>
          <a:p>
            <a:pPr>
              <a:spcBef>
                <a:spcPts val="0"/>
              </a:spcBef>
            </a:pPr>
            <a:r>
              <a:rPr lang="es-MX" dirty="0"/>
              <a:t>{</a:t>
            </a:r>
          </a:p>
          <a:p>
            <a:pPr>
              <a:spcBef>
                <a:spcPts val="0"/>
              </a:spcBef>
            </a:pPr>
            <a:r>
              <a:rPr lang="es-MX" i="1" dirty="0"/>
              <a:t>// una "paloma mensajera" es un "comunicador"</a:t>
            </a:r>
          </a:p>
          <a:p>
            <a:pPr>
              <a:spcBef>
                <a:spcPts val="0"/>
              </a:spcBef>
            </a:pPr>
            <a:r>
              <a:rPr lang="es-MX" dirty="0" err="1"/>
              <a:t>return</a:t>
            </a:r>
            <a:r>
              <a:rPr lang="es-MX" dirty="0"/>
              <a:t> new </a:t>
            </a:r>
            <a:r>
              <a:rPr lang="es-MX" dirty="0" err="1"/>
              <a:t>PalomaMensajera</a:t>
            </a:r>
            <a:r>
              <a:rPr lang="es-MX" dirty="0"/>
              <a:t>();</a:t>
            </a:r>
          </a:p>
          <a:p>
            <a:pPr>
              <a:spcBef>
                <a:spcPts val="0"/>
              </a:spcBef>
            </a:pPr>
            <a:r>
              <a:rPr lang="es-MX" dirty="0"/>
              <a:t>}</a:t>
            </a:r>
          </a:p>
          <a:p>
            <a:pPr>
              <a:spcBef>
                <a:spcPts val="0"/>
              </a:spcBef>
            </a:pPr>
            <a:r>
              <a:rPr lang="es-MX" dirty="0"/>
              <a:t>}</a:t>
            </a:r>
          </a:p>
          <a:p>
            <a:pPr>
              <a:spcBef>
                <a:spcPts val="0"/>
              </a:spcBef>
            </a:pPr>
            <a:r>
              <a:rPr lang="es-MX" dirty="0"/>
              <a:t>Utilizando esta clase podríamos escribir un programa como el que sigue:</a:t>
            </a:r>
          </a:p>
          <a:p>
            <a:pPr>
              <a:spcBef>
                <a:spcPts val="0"/>
              </a:spcBef>
            </a:pPr>
            <a:r>
              <a:rPr lang="es-MX" dirty="0" err="1"/>
              <a:t>public</a:t>
            </a:r>
            <a:r>
              <a:rPr lang="es-MX" dirty="0"/>
              <a:t> </a:t>
            </a:r>
            <a:r>
              <a:rPr lang="es-MX" dirty="0" err="1"/>
              <a:t>class</a:t>
            </a:r>
            <a:r>
              <a:rPr lang="es-MX" dirty="0"/>
              <a:t> </a:t>
            </a:r>
            <a:r>
              <a:rPr lang="es-MX" dirty="0" err="1"/>
              <a:t>MiAplicacionDeMensajes</a:t>
            </a:r>
            <a:endParaRPr lang="es-MX" dirty="0"/>
          </a:p>
          <a:p>
            <a:pPr>
              <a:spcBef>
                <a:spcPts val="0"/>
              </a:spcBef>
            </a:pPr>
            <a:r>
              <a:rPr lang="es-MX" dirty="0"/>
              <a:t>{</a:t>
            </a:r>
          </a:p>
          <a:p>
            <a:pPr>
              <a:spcBef>
                <a:spcPts val="0"/>
              </a:spcBef>
            </a:pPr>
            <a:r>
              <a:rPr lang="en-US" dirty="0"/>
              <a:t>public static void main(String </a:t>
            </a:r>
            <a:r>
              <a:rPr lang="en-US" dirty="0" err="1"/>
              <a:t>args</a:t>
            </a:r>
            <a:r>
              <a:rPr lang="en-US" dirty="0"/>
              <a:t>[])</a:t>
            </a:r>
          </a:p>
          <a:p>
            <a:pPr>
              <a:spcBef>
                <a:spcPts val="0"/>
              </a:spcBef>
            </a:pPr>
            <a:r>
              <a:rPr lang="es-MX" dirty="0"/>
              <a:t>{</a:t>
            </a:r>
          </a:p>
          <a:p>
            <a:pPr>
              <a:spcBef>
                <a:spcPts val="0"/>
              </a:spcBef>
            </a:pPr>
            <a:r>
              <a:rPr lang="es-MX" dirty="0"/>
              <a:t>Comunicador c = </a:t>
            </a:r>
            <a:r>
              <a:rPr lang="es-MX" dirty="0" err="1"/>
              <a:t>ComunicadorManager.crearComunicador</a:t>
            </a:r>
            <a:r>
              <a:rPr lang="es-MX" dirty="0"/>
              <a:t>();</a:t>
            </a:r>
          </a:p>
          <a:p>
            <a:pPr>
              <a:spcBef>
                <a:spcPts val="0"/>
              </a:spcBef>
            </a:pPr>
            <a:r>
              <a:rPr lang="es-MX" dirty="0" err="1"/>
              <a:t>c.enviarMensaje</a:t>
            </a:r>
            <a:r>
              <a:rPr lang="es-MX" dirty="0"/>
              <a:t>("Hola, este es mi mensaje");</a:t>
            </a:r>
          </a:p>
          <a:p>
            <a:pPr>
              <a:spcBef>
                <a:spcPts val="0"/>
              </a:spcBef>
            </a:pPr>
            <a:r>
              <a:rPr lang="es-MX" dirty="0"/>
              <a:t>}</a:t>
            </a:r>
          </a:p>
          <a:p>
            <a:pPr>
              <a:spcBef>
                <a:spcPts val="0"/>
              </a:spcBef>
            </a:pPr>
            <a:r>
              <a:rPr lang="es-MX" dirty="0"/>
              <a:t>}</a:t>
            </a:r>
          </a:p>
        </p:txBody>
      </p:sp>
    </p:spTree>
    <p:extLst>
      <p:ext uri="{BB962C8B-B14F-4D97-AF65-F5344CB8AC3E}">
        <p14:creationId xmlns:p14="http://schemas.microsoft.com/office/powerpoint/2010/main" val="94898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94560" y="862149"/>
            <a:ext cx="9310052" cy="5049073"/>
          </a:xfrm>
        </p:spPr>
        <p:txBody>
          <a:bodyPr>
            <a:normAutofit/>
          </a:bodyPr>
          <a:lstStyle/>
          <a:p>
            <a:r>
              <a:rPr lang="es-MX" dirty="0"/>
              <a:t>En este programa utilizamos la clase </a:t>
            </a:r>
            <a:r>
              <a:rPr lang="es-MX" dirty="0" err="1"/>
              <a:t>ComunicadorManager</a:t>
            </a:r>
            <a:r>
              <a:rPr lang="es-MX" dirty="0"/>
              <a:t> para obtener “</a:t>
            </a:r>
            <a:r>
              <a:rPr lang="es-MX" dirty="0" smtClean="0"/>
              <a:t>un comunicador</a:t>
            </a:r>
            <a:r>
              <a:rPr lang="es-MX" dirty="0"/>
              <a:t>” a través del cual enviar nuestro mensaje. </a:t>
            </a:r>
            <a:endParaRPr lang="es-MX" dirty="0" smtClean="0"/>
          </a:p>
          <a:p>
            <a:r>
              <a:rPr lang="es-MX" dirty="0" smtClean="0"/>
              <a:t>Lo </a:t>
            </a:r>
            <a:r>
              <a:rPr lang="es-MX" dirty="0"/>
              <a:t>interesante de esto </a:t>
            </a:r>
            <a:r>
              <a:rPr lang="es-MX" dirty="0" smtClean="0"/>
              <a:t>es que </a:t>
            </a:r>
            <a:r>
              <a:rPr lang="es-MX" dirty="0"/>
              <a:t>en el método </a:t>
            </a:r>
            <a:r>
              <a:rPr lang="es-MX" dirty="0" err="1"/>
              <a:t>main</a:t>
            </a:r>
            <a:r>
              <a:rPr lang="es-MX" dirty="0"/>
              <a:t> no </a:t>
            </a:r>
            <a:r>
              <a:rPr lang="es-MX" i="1" dirty="0" err="1"/>
              <a:t>hardcodeamos</a:t>
            </a:r>
            <a:r>
              <a:rPr lang="es-MX" i="1" dirty="0"/>
              <a:t> </a:t>
            </a:r>
            <a:r>
              <a:rPr lang="es-MX" dirty="0"/>
              <a:t>ninguna de las clases que </a:t>
            </a:r>
            <a:r>
              <a:rPr lang="es-MX" dirty="0" smtClean="0"/>
              <a:t>implementan la </a:t>
            </a:r>
            <a:r>
              <a:rPr lang="es-MX" i="1" dirty="0"/>
              <a:t>interface </a:t>
            </a:r>
            <a:r>
              <a:rPr lang="es-MX" dirty="0"/>
              <a:t>Comunicador. Simplemente, creamos un objeto comunicador utilizando </a:t>
            </a:r>
            <a:r>
              <a:rPr lang="es-MX" dirty="0" smtClean="0"/>
              <a:t>el método </a:t>
            </a:r>
            <a:r>
              <a:rPr lang="es-MX" dirty="0" err="1"/>
              <a:t>crearComunicador</a:t>
            </a:r>
            <a:r>
              <a:rPr lang="es-MX" dirty="0"/>
              <a:t> y le invocamos su método </a:t>
            </a:r>
            <a:r>
              <a:rPr lang="es-MX" dirty="0" err="1"/>
              <a:t>enviarMensaje</a:t>
            </a:r>
            <a:r>
              <a:rPr lang="es-MX" dirty="0"/>
              <a:t>.</a:t>
            </a:r>
          </a:p>
          <a:p>
            <a:r>
              <a:rPr lang="es-MX" dirty="0"/>
              <a:t>Ahora bien, evidentemente enviar un mensaje a través de un teléfono celular </a:t>
            </a:r>
            <a:r>
              <a:rPr lang="es-MX" dirty="0" smtClean="0"/>
              <a:t>debe ser </a:t>
            </a:r>
            <a:r>
              <a:rPr lang="es-MX" dirty="0"/>
              <a:t>(supongo) mucho más </a:t>
            </a:r>
            <a:r>
              <a:rPr lang="es-MX" dirty="0" smtClean="0"/>
              <a:t>eficiente </a:t>
            </a:r>
            <a:r>
              <a:rPr lang="es-MX" dirty="0"/>
              <a:t>que enviarlo a través de una paloma mensajera.</a:t>
            </a:r>
          </a:p>
          <a:p>
            <a:r>
              <a:rPr lang="es-MX" dirty="0"/>
              <a:t>¿Qué sucederá si </a:t>
            </a:r>
            <a:r>
              <a:rPr lang="es-MX" dirty="0" err="1"/>
              <a:t>modifi</a:t>
            </a:r>
            <a:r>
              <a:rPr lang="es-MX" dirty="0"/>
              <a:t> </a:t>
            </a:r>
            <a:r>
              <a:rPr lang="es-MX" dirty="0" err="1"/>
              <a:t>camos</a:t>
            </a:r>
            <a:r>
              <a:rPr lang="es-MX" dirty="0"/>
              <a:t> el método </a:t>
            </a:r>
            <a:r>
              <a:rPr lang="es-MX" dirty="0" err="1"/>
              <a:t>crearComunicador</a:t>
            </a:r>
            <a:r>
              <a:rPr lang="es-MX" dirty="0"/>
              <a:t> de la </a:t>
            </a:r>
            <a:r>
              <a:rPr lang="es-MX" dirty="0" smtClean="0"/>
              <a:t>clase </a:t>
            </a:r>
            <a:r>
              <a:rPr lang="es-MX" dirty="0" err="1" smtClean="0"/>
              <a:t>ComunicadorManager</a:t>
            </a:r>
            <a:r>
              <a:rPr lang="es-MX" dirty="0" smtClean="0"/>
              <a:t> </a:t>
            </a:r>
            <a:r>
              <a:rPr lang="es-MX" dirty="0"/>
              <a:t>y en lugar de retornar una instancia de </a:t>
            </a:r>
            <a:r>
              <a:rPr lang="es-MX" dirty="0" err="1" smtClean="0"/>
              <a:t>PalomaMensajera</a:t>
            </a:r>
            <a:r>
              <a:rPr lang="es-MX" dirty="0" smtClean="0"/>
              <a:t>  retornamos </a:t>
            </a:r>
            <a:r>
              <a:rPr lang="es-MX" dirty="0"/>
              <a:t>una instancia de </a:t>
            </a:r>
            <a:r>
              <a:rPr lang="es-MX" dirty="0" err="1"/>
              <a:t>TelefonoCelular</a:t>
            </a:r>
            <a:r>
              <a:rPr lang="es-MX" dirty="0"/>
              <a:t>?</a:t>
            </a:r>
          </a:p>
        </p:txBody>
      </p:sp>
    </p:spTree>
    <p:extLst>
      <p:ext uri="{BB962C8B-B14F-4D97-AF65-F5344CB8AC3E}">
        <p14:creationId xmlns:p14="http://schemas.microsoft.com/office/powerpoint/2010/main" val="59425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16183" y="679269"/>
            <a:ext cx="9388429" cy="5231953"/>
          </a:xfrm>
        </p:spPr>
        <p:txBody>
          <a:bodyPr>
            <a:normAutofit/>
          </a:bodyPr>
          <a:lstStyle/>
          <a:p>
            <a:r>
              <a:rPr lang="es-MX" dirty="0" err="1"/>
              <a:t>public</a:t>
            </a:r>
            <a:r>
              <a:rPr lang="es-MX" dirty="0"/>
              <a:t> </a:t>
            </a:r>
            <a:r>
              <a:rPr lang="es-MX" dirty="0" err="1"/>
              <a:t>class</a:t>
            </a:r>
            <a:r>
              <a:rPr lang="es-MX" dirty="0"/>
              <a:t> </a:t>
            </a:r>
            <a:r>
              <a:rPr lang="es-MX" dirty="0" err="1"/>
              <a:t>ComunicadorManager</a:t>
            </a:r>
            <a:endParaRPr lang="es-MX" dirty="0"/>
          </a:p>
          <a:p>
            <a:r>
              <a:rPr lang="es-MX" dirty="0"/>
              <a:t>{</a:t>
            </a:r>
          </a:p>
          <a:p>
            <a:r>
              <a:rPr lang="es-MX" dirty="0" err="1"/>
              <a:t>public</a:t>
            </a:r>
            <a:r>
              <a:rPr lang="es-MX" dirty="0"/>
              <a:t> </a:t>
            </a:r>
            <a:r>
              <a:rPr lang="es-MX" dirty="0" err="1"/>
              <a:t>static</a:t>
            </a:r>
            <a:r>
              <a:rPr lang="es-MX" dirty="0"/>
              <a:t> Comunicador </a:t>
            </a:r>
            <a:r>
              <a:rPr lang="es-MX" dirty="0" err="1"/>
              <a:t>crearComunicador</a:t>
            </a:r>
            <a:endParaRPr lang="es-MX" dirty="0"/>
          </a:p>
          <a:p>
            <a:r>
              <a:rPr lang="es-MX" dirty="0"/>
              <a:t>{</a:t>
            </a:r>
          </a:p>
          <a:p>
            <a:r>
              <a:rPr lang="es-MX" i="1" dirty="0"/>
              <a:t>// </a:t>
            </a:r>
            <a:r>
              <a:rPr lang="es-MX" i="1" dirty="0" err="1"/>
              <a:t>return</a:t>
            </a:r>
            <a:r>
              <a:rPr lang="es-MX" i="1" dirty="0"/>
              <a:t> new </a:t>
            </a:r>
            <a:r>
              <a:rPr lang="es-MX" i="1" dirty="0" err="1"/>
              <a:t>PalomaMensajera</a:t>
            </a:r>
            <a:r>
              <a:rPr lang="es-MX" i="1" dirty="0"/>
              <a:t>();</a:t>
            </a:r>
          </a:p>
          <a:p>
            <a:r>
              <a:rPr lang="es-MX" i="1" dirty="0"/>
              <a:t>// ahora retorno un </a:t>
            </a:r>
            <a:r>
              <a:rPr lang="es-MX" i="1" dirty="0" err="1"/>
              <a:t>telefono</a:t>
            </a:r>
            <a:r>
              <a:rPr lang="es-MX" i="1" dirty="0"/>
              <a:t> celular</a:t>
            </a:r>
          </a:p>
          <a:p>
            <a:r>
              <a:rPr lang="es-MX" i="1" dirty="0"/>
              <a:t>// cuya clase </a:t>
            </a:r>
            <a:r>
              <a:rPr lang="es-MX" i="1" dirty="0" err="1"/>
              <a:t>tambien</a:t>
            </a:r>
            <a:r>
              <a:rPr lang="es-MX" i="1" dirty="0"/>
              <a:t> implementa Comunicador</a:t>
            </a:r>
          </a:p>
          <a:p>
            <a:r>
              <a:rPr lang="es-MX" dirty="0" err="1"/>
              <a:t>return</a:t>
            </a:r>
            <a:r>
              <a:rPr lang="es-MX" dirty="0"/>
              <a:t> new </a:t>
            </a:r>
            <a:r>
              <a:rPr lang="es-MX" dirty="0" err="1"/>
              <a:t>TelefonoCelular</a:t>
            </a:r>
            <a:r>
              <a:rPr lang="es-MX" dirty="0"/>
              <a:t>();</a:t>
            </a:r>
          </a:p>
          <a:p>
            <a:r>
              <a:rPr lang="es-MX" dirty="0"/>
              <a:t>}</a:t>
            </a:r>
          </a:p>
          <a:p>
            <a:r>
              <a:rPr lang="es-MX" dirty="0" smtClean="0"/>
              <a:t>}</a:t>
            </a:r>
          </a:p>
          <a:p>
            <a:r>
              <a:rPr lang="es-MX" sz="2400" b="1" dirty="0" smtClean="0"/>
              <a:t>¿</a:t>
            </a:r>
            <a:r>
              <a:rPr lang="es-MX" sz="2400" b="1" dirty="0"/>
              <a:t>Qué cambios tendremos que hacer en el método </a:t>
            </a:r>
            <a:r>
              <a:rPr lang="es-MX" sz="2400" b="1" dirty="0" err="1"/>
              <a:t>main</a:t>
            </a:r>
            <a:r>
              <a:rPr lang="es-MX" sz="2400" b="1" dirty="0"/>
              <a:t>?</a:t>
            </a: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b="12598"/>
          <a:stretch/>
        </p:blipFill>
        <p:spPr>
          <a:xfrm>
            <a:off x="9287204" y="1881739"/>
            <a:ext cx="1905000" cy="2097913"/>
          </a:xfrm>
          <a:prstGeom prst="rect">
            <a:avLst/>
          </a:prstGeom>
        </p:spPr>
      </p:pic>
    </p:spTree>
    <p:extLst>
      <p:ext uri="{BB962C8B-B14F-4D97-AF65-F5344CB8AC3E}">
        <p14:creationId xmlns:p14="http://schemas.microsoft.com/office/powerpoint/2010/main" val="275806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7455" y="1177636"/>
            <a:ext cx="9357157" cy="4733586"/>
          </a:xfrm>
        </p:spPr>
        <p:txBody>
          <a:bodyPr/>
          <a:lstStyle/>
          <a:p>
            <a:r>
              <a:rPr lang="es-MX" dirty="0"/>
              <a:t>Nuestro programa quedó totalmente desacoplado de la implementación puntual </a:t>
            </a:r>
            <a:r>
              <a:rPr lang="es-MX" dirty="0" smtClean="0"/>
              <a:t>que utilizamos </a:t>
            </a:r>
            <a:r>
              <a:rPr lang="es-MX" dirty="0"/>
              <a:t>para enviar el mensaje. </a:t>
            </a:r>
            <a:endParaRPr lang="es-MX" dirty="0" smtClean="0"/>
          </a:p>
          <a:p>
            <a:r>
              <a:rPr lang="es-MX" dirty="0" smtClean="0"/>
              <a:t>El </a:t>
            </a:r>
            <a:r>
              <a:rPr lang="es-MX" dirty="0"/>
              <a:t>cambio de “tecnología” que implica pasar de </a:t>
            </a:r>
            <a:r>
              <a:rPr lang="es-MX" dirty="0" smtClean="0"/>
              <a:t>una paloma </a:t>
            </a:r>
            <a:r>
              <a:rPr lang="es-MX" dirty="0"/>
              <a:t>mensajera a un teléfono celular no tuvo ningún impacto negativo en nuestro </a:t>
            </a:r>
            <a:r>
              <a:rPr lang="es-MX" dirty="0" smtClean="0"/>
              <a:t>programa (</a:t>
            </a:r>
            <a:r>
              <a:rPr lang="es-MX" dirty="0"/>
              <a:t>el método </a:t>
            </a:r>
            <a:r>
              <a:rPr lang="es-MX" dirty="0" err="1"/>
              <a:t>main</a:t>
            </a:r>
            <a:r>
              <a:rPr lang="es-MX" dirty="0"/>
              <a:t>), no fue necesario adaptarlo ni reprogramarlo.</a:t>
            </a:r>
          </a:p>
          <a:p>
            <a:r>
              <a:rPr lang="es-MX" dirty="0"/>
              <a:t>Para tener una visión más global de las clases que intervienen en este ejemplo, </a:t>
            </a:r>
            <a:r>
              <a:rPr lang="es-MX" dirty="0" smtClean="0"/>
              <a:t>analizaremos su </a:t>
            </a:r>
            <a:r>
              <a:rPr lang="es-MX" dirty="0"/>
              <a:t>diagrama de clases.</a:t>
            </a:r>
          </a:p>
        </p:txBody>
      </p:sp>
    </p:spTree>
    <p:extLst>
      <p:ext uri="{BB962C8B-B14F-4D97-AF65-F5344CB8AC3E}">
        <p14:creationId xmlns:p14="http://schemas.microsoft.com/office/powerpoint/2010/main" val="130722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200025"/>
            <a:ext cx="9048750"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488873" y="6317674"/>
            <a:ext cx="720436" cy="2632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86940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44436" y="1066800"/>
            <a:ext cx="9260176" cy="4844422"/>
          </a:xfrm>
        </p:spPr>
        <p:txBody>
          <a:bodyPr>
            <a:normAutofit/>
          </a:bodyPr>
          <a:lstStyle/>
          <a:p>
            <a:r>
              <a:rPr lang="es-MX" dirty="0"/>
              <a:t>Este diagrama debe interpretarse de la siguiente manera:</a:t>
            </a:r>
          </a:p>
          <a:p>
            <a:r>
              <a:rPr lang="es-MX" dirty="0"/>
              <a:t>La clase </a:t>
            </a:r>
            <a:r>
              <a:rPr lang="es-MX" dirty="0" err="1"/>
              <a:t>TelefonoCelular</a:t>
            </a:r>
            <a:r>
              <a:rPr lang="es-MX" dirty="0"/>
              <a:t> hereda de la clase </a:t>
            </a:r>
            <a:r>
              <a:rPr lang="es-MX" dirty="0" err="1"/>
              <a:t>Telefono</a:t>
            </a:r>
            <a:r>
              <a:rPr lang="es-MX" dirty="0"/>
              <a:t>. </a:t>
            </a:r>
            <a:endParaRPr lang="es-MX" dirty="0" smtClean="0"/>
          </a:p>
          <a:p>
            <a:r>
              <a:rPr lang="es-MX" dirty="0" smtClean="0"/>
              <a:t>La </a:t>
            </a:r>
            <a:r>
              <a:rPr lang="es-MX" dirty="0"/>
              <a:t>clase </a:t>
            </a:r>
            <a:r>
              <a:rPr lang="es-MX" dirty="0" err="1" smtClean="0"/>
              <a:t>PalomaMensajera</a:t>
            </a:r>
            <a:r>
              <a:rPr lang="es-MX" dirty="0" smtClean="0"/>
              <a:t> hereda </a:t>
            </a:r>
            <a:r>
              <a:rPr lang="es-MX" dirty="0"/>
              <a:t>de la clase Paloma y esta a su vez hereda de Ave. </a:t>
            </a:r>
            <a:endParaRPr lang="es-MX" dirty="0" smtClean="0"/>
          </a:p>
          <a:p>
            <a:r>
              <a:rPr lang="es-MX" dirty="0" smtClean="0"/>
              <a:t>La </a:t>
            </a:r>
            <a:r>
              <a:rPr lang="es-MX" dirty="0"/>
              <a:t>clase </a:t>
            </a:r>
            <a:r>
              <a:rPr lang="es-MX" dirty="0" err="1"/>
              <a:t>Telegrafo</a:t>
            </a:r>
            <a:r>
              <a:rPr lang="es-MX" dirty="0"/>
              <a:t> </a:t>
            </a:r>
            <a:r>
              <a:rPr lang="es-MX" dirty="0" smtClean="0"/>
              <a:t>hereda de </a:t>
            </a:r>
            <a:r>
              <a:rPr lang="es-MX" dirty="0"/>
              <a:t>Reliquia. Todas estas clases directa o indirectamente heredan de la clase </a:t>
            </a:r>
            <a:r>
              <a:rPr lang="es-MX" dirty="0" err="1" smtClean="0"/>
              <a:t>Object</a:t>
            </a:r>
            <a:r>
              <a:rPr lang="es-MX" dirty="0" smtClean="0"/>
              <a:t> (</a:t>
            </a:r>
            <a:r>
              <a:rPr lang="es-MX" dirty="0"/>
              <a:t>que está en el paquete </a:t>
            </a:r>
            <a:r>
              <a:rPr lang="es-MX" dirty="0" err="1"/>
              <a:t>java.lang</a:t>
            </a:r>
            <a:r>
              <a:rPr lang="es-MX" dirty="0"/>
              <a:t>).</a:t>
            </a:r>
          </a:p>
          <a:p>
            <a:r>
              <a:rPr lang="es-MX" dirty="0"/>
              <a:t>Las clases </a:t>
            </a:r>
            <a:r>
              <a:rPr lang="es-MX" dirty="0" err="1"/>
              <a:t>TelefonoCelular</a:t>
            </a:r>
            <a:r>
              <a:rPr lang="es-MX" dirty="0"/>
              <a:t>, </a:t>
            </a:r>
            <a:r>
              <a:rPr lang="es-MX" dirty="0" err="1"/>
              <a:t>PalomaMensajera</a:t>
            </a:r>
            <a:r>
              <a:rPr lang="es-MX" dirty="0"/>
              <a:t> y </a:t>
            </a:r>
            <a:r>
              <a:rPr lang="es-MX" dirty="0" err="1"/>
              <a:t>Telegrado</a:t>
            </a:r>
            <a:r>
              <a:rPr lang="es-MX" dirty="0"/>
              <a:t> </a:t>
            </a:r>
            <a:r>
              <a:rPr lang="es-MX" dirty="0" smtClean="0"/>
              <a:t>implementan la </a:t>
            </a:r>
            <a:r>
              <a:rPr lang="es-MX" i="1" dirty="0"/>
              <a:t>interface </a:t>
            </a:r>
            <a:r>
              <a:rPr lang="es-MX" dirty="0"/>
              <a:t>Comunicador de la que heredan el método </a:t>
            </a:r>
            <a:r>
              <a:rPr lang="es-MX" dirty="0" err="1"/>
              <a:t>enviarMensaje</a:t>
            </a:r>
            <a:r>
              <a:rPr lang="es-MX" dirty="0"/>
              <a:t>. </a:t>
            </a:r>
            <a:endParaRPr lang="es-MX" dirty="0" smtClean="0"/>
          </a:p>
          <a:p>
            <a:r>
              <a:rPr lang="es-MX" dirty="0" smtClean="0"/>
              <a:t>La clase </a:t>
            </a:r>
            <a:r>
              <a:rPr lang="es-MX" dirty="0" err="1" smtClean="0"/>
              <a:t>ComunicadorManager</a:t>
            </a:r>
            <a:r>
              <a:rPr lang="es-MX" dirty="0" smtClean="0"/>
              <a:t> </a:t>
            </a:r>
            <a:r>
              <a:rPr lang="es-MX" dirty="0"/>
              <a:t>crea una instancia de Comunicador (que en realidad </a:t>
            </a:r>
            <a:r>
              <a:rPr lang="es-MX" dirty="0" smtClean="0"/>
              <a:t>será una </a:t>
            </a:r>
            <a:r>
              <a:rPr lang="es-MX" dirty="0"/>
              <a:t>instancia de cualquiera de las clases que implementan esta </a:t>
            </a:r>
            <a:r>
              <a:rPr lang="es-MX" i="1" dirty="0"/>
              <a:t>interface</a:t>
            </a:r>
            <a:r>
              <a:rPr lang="es-MX" dirty="0"/>
              <a:t>, ya que </a:t>
            </a:r>
            <a:r>
              <a:rPr lang="es-MX" dirty="0" smtClean="0"/>
              <a:t>las </a:t>
            </a:r>
            <a:r>
              <a:rPr lang="es-MX" i="1" dirty="0" smtClean="0"/>
              <a:t>interfaces </a:t>
            </a:r>
            <a:r>
              <a:rPr lang="es-MX" dirty="0"/>
              <a:t>no se pueden instanciar).</a:t>
            </a:r>
          </a:p>
        </p:txBody>
      </p:sp>
    </p:spTree>
    <p:extLst>
      <p:ext uri="{BB962C8B-B14F-4D97-AF65-F5344CB8AC3E}">
        <p14:creationId xmlns:p14="http://schemas.microsoft.com/office/powerpoint/2010/main" val="318855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70000" lnSpcReduction="20000"/>
          </a:bodyPr>
          <a:lstStyle/>
          <a:p>
            <a:r>
              <a:rPr lang="es-MX" b="1" dirty="0" err="1"/>
              <a:t>public</a:t>
            </a:r>
            <a:r>
              <a:rPr lang="es-MX" b="1" dirty="0"/>
              <a:t> </a:t>
            </a:r>
            <a:r>
              <a:rPr lang="es-MX" b="1" dirty="0" err="1"/>
              <a:t>class</a:t>
            </a:r>
            <a:r>
              <a:rPr lang="es-MX" b="1" dirty="0"/>
              <a:t> </a:t>
            </a:r>
            <a:r>
              <a:rPr lang="es-MX" b="1" dirty="0" err="1"/>
              <a:t>TestMuestraConjunto</a:t>
            </a:r>
            <a:endParaRPr lang="es-MX" b="1" dirty="0"/>
          </a:p>
          <a:p>
            <a:r>
              <a:rPr lang="es-MX" dirty="0"/>
              <a:t>{</a:t>
            </a:r>
          </a:p>
          <a:p>
            <a:r>
              <a:rPr lang="en-US" dirty="0"/>
              <a:t>   </a:t>
            </a:r>
            <a:r>
              <a:rPr lang="en-US" b="1" dirty="0"/>
              <a:t>public static void main(String[] </a:t>
            </a:r>
            <a:r>
              <a:rPr lang="en-US" b="1" dirty="0" err="1"/>
              <a:t>args</a:t>
            </a:r>
            <a:r>
              <a:rPr lang="en-US" b="1" dirty="0"/>
              <a:t>)</a:t>
            </a:r>
          </a:p>
          <a:p>
            <a:r>
              <a:rPr lang="es-MX" dirty="0"/>
              <a:t>   {</a:t>
            </a:r>
          </a:p>
          <a:p>
            <a:r>
              <a:rPr lang="es-MX" dirty="0"/>
              <a:t>      </a:t>
            </a:r>
            <a:r>
              <a:rPr lang="es-MX" dirty="0" err="1"/>
              <a:t>Object</a:t>
            </a:r>
            <a:r>
              <a:rPr lang="es-MX" dirty="0"/>
              <a:t>[] </a:t>
            </a:r>
            <a:r>
              <a:rPr lang="es-MX" dirty="0" err="1"/>
              <a:t>arr</a:t>
            </a:r>
            <a:r>
              <a:rPr lang="es-MX" dirty="0"/>
              <a:t> = { </a:t>
            </a:r>
            <a:r>
              <a:rPr lang="es-MX" b="1" dirty="0"/>
              <a:t>new Fecha(2,10,1970)</a:t>
            </a:r>
          </a:p>
          <a:p>
            <a:r>
              <a:rPr lang="es-MX" dirty="0"/>
              <a:t>                     , </a:t>
            </a:r>
            <a:r>
              <a:rPr lang="es-MX" b="1" dirty="0"/>
              <a:t>new </a:t>
            </a:r>
            <a:r>
              <a:rPr lang="es-MX" b="1" dirty="0" err="1"/>
              <a:t>FechaDetallada</a:t>
            </a:r>
            <a:r>
              <a:rPr lang="es-MX" b="1" dirty="0"/>
              <a:t>("23/12/1948")</a:t>
            </a:r>
          </a:p>
          <a:p>
            <a:r>
              <a:rPr lang="es-MX" dirty="0"/>
              <a:t>                     , </a:t>
            </a:r>
            <a:r>
              <a:rPr lang="es-MX" b="1" dirty="0"/>
              <a:t>new </a:t>
            </a:r>
            <a:r>
              <a:rPr lang="es-MX" b="1" dirty="0" err="1"/>
              <a:t>String</a:t>
            </a:r>
            <a:r>
              <a:rPr lang="es-MX" b="1" dirty="0"/>
              <a:t>("Esto es una cadena")</a:t>
            </a:r>
          </a:p>
          <a:p>
            <a:r>
              <a:rPr lang="es-MX" dirty="0"/>
              <a:t>                     , </a:t>
            </a:r>
            <a:r>
              <a:rPr lang="es-MX" b="1" dirty="0"/>
              <a:t>new </a:t>
            </a:r>
            <a:r>
              <a:rPr lang="es-MX" b="1" dirty="0" err="1"/>
              <a:t>Integer</a:t>
            </a:r>
            <a:r>
              <a:rPr lang="es-MX" b="1" dirty="0"/>
              <a:t>(34) };</a:t>
            </a:r>
          </a:p>
          <a:p>
            <a:r>
              <a:rPr lang="es-MX" dirty="0"/>
              <a:t>  </a:t>
            </a:r>
          </a:p>
          <a:p>
            <a:r>
              <a:rPr lang="es-MX" i="1" dirty="0"/>
              <a:t>      // como el </a:t>
            </a:r>
            <a:r>
              <a:rPr lang="es-MX" i="1" dirty="0" err="1"/>
              <a:t>metodo</a:t>
            </a:r>
            <a:r>
              <a:rPr lang="es-MX" i="1" dirty="0"/>
              <a:t> es </a:t>
            </a:r>
            <a:r>
              <a:rPr lang="es-MX" i="1" dirty="0" err="1"/>
              <a:t>estatico</a:t>
            </a:r>
            <a:r>
              <a:rPr lang="es-MX" i="1" dirty="0"/>
              <a:t> lo invoco a </a:t>
            </a:r>
            <a:r>
              <a:rPr lang="es-MX" i="1" dirty="0" err="1"/>
              <a:t>traves</a:t>
            </a:r>
            <a:r>
              <a:rPr lang="es-MX" i="1" dirty="0"/>
              <a:t> de la clase</a:t>
            </a:r>
          </a:p>
          <a:p>
            <a:r>
              <a:rPr lang="es-MX" dirty="0"/>
              <a:t>      </a:t>
            </a:r>
            <a:r>
              <a:rPr lang="es-MX" dirty="0" err="1"/>
              <a:t>MuestraConjunto.mostrar</a:t>
            </a:r>
            <a:r>
              <a:rPr lang="es-MX" dirty="0"/>
              <a:t>(</a:t>
            </a:r>
            <a:r>
              <a:rPr lang="es-MX" dirty="0" err="1"/>
              <a:t>arr</a:t>
            </a:r>
            <a:r>
              <a:rPr lang="es-MX" dirty="0"/>
              <a:t>);</a:t>
            </a:r>
          </a:p>
          <a:p>
            <a:r>
              <a:rPr lang="es-MX" dirty="0"/>
              <a:t>   }</a:t>
            </a:r>
          </a:p>
          <a:p>
            <a:r>
              <a:rPr lang="es-MX" dirty="0"/>
              <a:t>}</a:t>
            </a:r>
          </a:p>
        </p:txBody>
      </p:sp>
    </p:spTree>
    <p:extLst>
      <p:ext uri="{BB962C8B-B14F-4D97-AF65-F5344CB8AC3E}">
        <p14:creationId xmlns:p14="http://schemas.microsoft.com/office/powerpoint/2010/main" val="661243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624110"/>
            <a:ext cx="8911687" cy="733635"/>
          </a:xfrm>
        </p:spPr>
        <p:txBody>
          <a:bodyPr/>
          <a:lstStyle/>
          <a:p>
            <a:r>
              <a:rPr lang="es-MX" b="1" dirty="0"/>
              <a:t>Abstracción a través de interfaces</a:t>
            </a:r>
            <a:endParaRPr lang="es-MX" dirty="0"/>
          </a:p>
        </p:txBody>
      </p:sp>
      <p:sp>
        <p:nvSpPr>
          <p:cNvPr id="3" name="2 Marcador de contenido"/>
          <p:cNvSpPr>
            <a:spLocks noGrp="1"/>
          </p:cNvSpPr>
          <p:nvPr>
            <p:ph idx="1"/>
          </p:nvPr>
        </p:nvSpPr>
        <p:spPr>
          <a:xfrm>
            <a:off x="2589212" y="1551709"/>
            <a:ext cx="8915400" cy="4359513"/>
          </a:xfrm>
        </p:spPr>
        <p:txBody>
          <a:bodyPr>
            <a:normAutofit/>
          </a:bodyPr>
          <a:lstStyle/>
          <a:p>
            <a:r>
              <a:rPr lang="es-MX" dirty="0"/>
              <a:t>Las </a:t>
            </a:r>
            <a:r>
              <a:rPr lang="es-MX" i="1" dirty="0"/>
              <a:t>interfaces </a:t>
            </a:r>
            <a:r>
              <a:rPr lang="es-MX" dirty="0"/>
              <a:t>ayudan a incrementar el nivel de abstracción tanto como sea necesario </a:t>
            </a:r>
            <a:r>
              <a:rPr lang="es-MX" dirty="0" smtClean="0"/>
              <a:t>porque permiten </a:t>
            </a:r>
            <a:r>
              <a:rPr lang="es-MX" dirty="0"/>
              <a:t>tener múltiples “vistas” de una misma clase</a:t>
            </a:r>
            <a:r>
              <a:rPr lang="es-MX" dirty="0" smtClean="0"/>
              <a:t>.</a:t>
            </a:r>
          </a:p>
          <a:p>
            <a:r>
              <a:rPr lang="es-MX" dirty="0"/>
              <a:t>Por ejemplo, un objeto de la clase </a:t>
            </a:r>
            <a:r>
              <a:rPr lang="es-MX" dirty="0" err="1"/>
              <a:t>PalomaMensajera</a:t>
            </a:r>
            <a:r>
              <a:rPr lang="es-MX" dirty="0"/>
              <a:t> puede “ser visto” (interprétese “</a:t>
            </a:r>
            <a:r>
              <a:rPr lang="es-MX" dirty="0" smtClean="0"/>
              <a:t>puede asignarse </a:t>
            </a:r>
            <a:r>
              <a:rPr lang="es-MX" dirty="0"/>
              <a:t>a una variable de tipo...”) como un objeto de esta misma clase o bien puede “</a:t>
            </a:r>
            <a:r>
              <a:rPr lang="es-MX" dirty="0" smtClean="0"/>
              <a:t>ser visto</a:t>
            </a:r>
            <a:r>
              <a:rPr lang="es-MX" dirty="0"/>
              <a:t>” como un objeto de la clase Paloma o Ave o como un objeto de la clase </a:t>
            </a:r>
            <a:r>
              <a:rPr lang="es-MX" dirty="0" err="1"/>
              <a:t>Object</a:t>
            </a:r>
            <a:r>
              <a:rPr lang="es-MX" dirty="0"/>
              <a:t>.</a:t>
            </a:r>
          </a:p>
          <a:p>
            <a:r>
              <a:rPr lang="es-MX" dirty="0"/>
              <a:t>Además, como </a:t>
            </a:r>
            <a:r>
              <a:rPr lang="es-MX" dirty="0" err="1"/>
              <a:t>PalomaMensajera</a:t>
            </a:r>
            <a:r>
              <a:rPr lang="es-MX" dirty="0"/>
              <a:t> implementa la </a:t>
            </a:r>
            <a:r>
              <a:rPr lang="es-MX" i="1" dirty="0"/>
              <a:t>interface </a:t>
            </a:r>
            <a:r>
              <a:rPr lang="es-MX" dirty="0"/>
              <a:t>Comunicador, también </a:t>
            </a:r>
            <a:r>
              <a:rPr lang="es-MX" dirty="0" smtClean="0"/>
              <a:t>puede “</a:t>
            </a:r>
            <a:r>
              <a:rPr lang="es-MX" dirty="0"/>
              <a:t>ser visto” como un objeto de este tipo. </a:t>
            </a:r>
            <a:endParaRPr lang="es-MX" dirty="0" smtClean="0"/>
          </a:p>
          <a:p>
            <a:r>
              <a:rPr lang="es-MX" dirty="0" smtClean="0"/>
              <a:t>Si </a:t>
            </a:r>
            <a:r>
              <a:rPr lang="es-MX" dirty="0"/>
              <a:t>la clase </a:t>
            </a:r>
            <a:r>
              <a:rPr lang="es-MX" dirty="0" err="1"/>
              <a:t>PalomaMensajera</a:t>
            </a:r>
            <a:r>
              <a:rPr lang="es-MX" dirty="0"/>
              <a:t> hubiera </a:t>
            </a:r>
            <a:r>
              <a:rPr lang="es-MX" dirty="0" smtClean="0"/>
              <a:t>implementado más </a:t>
            </a:r>
            <a:r>
              <a:rPr lang="es-MX" i="1" dirty="0"/>
              <a:t>interfaces </a:t>
            </a:r>
            <a:r>
              <a:rPr lang="es-MX" dirty="0"/>
              <a:t>entonces sus objetos podrían verse como objetos de cualquiera de estas.</a:t>
            </a:r>
          </a:p>
        </p:txBody>
      </p:sp>
    </p:spTree>
    <p:extLst>
      <p:ext uri="{BB962C8B-B14F-4D97-AF65-F5344CB8AC3E}">
        <p14:creationId xmlns:p14="http://schemas.microsoft.com/office/powerpoint/2010/main" val="500065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0255" y="624110"/>
            <a:ext cx="10030690" cy="733635"/>
          </a:xfrm>
        </p:spPr>
        <p:txBody>
          <a:bodyPr>
            <a:noAutofit/>
          </a:bodyPr>
          <a:lstStyle/>
          <a:p>
            <a:r>
              <a:rPr lang="es-MX" sz="2800" b="1" dirty="0"/>
              <a:t>Para estudiar esto analizaremos las siguientes preguntas:</a:t>
            </a:r>
          </a:p>
        </p:txBody>
      </p:sp>
      <p:sp>
        <p:nvSpPr>
          <p:cNvPr id="3" name="2 Marcador de contenido"/>
          <p:cNvSpPr>
            <a:spLocks noGrp="1"/>
          </p:cNvSpPr>
          <p:nvPr>
            <p:ph idx="1"/>
          </p:nvPr>
        </p:nvSpPr>
        <p:spPr>
          <a:xfrm>
            <a:off x="2589212" y="1302327"/>
            <a:ext cx="8915400" cy="4608895"/>
          </a:xfrm>
        </p:spPr>
        <p:txBody>
          <a:bodyPr>
            <a:normAutofit lnSpcReduction="10000"/>
          </a:bodyPr>
          <a:lstStyle/>
          <a:p>
            <a:r>
              <a:rPr lang="es-MX" dirty="0"/>
              <a:t>¿Podría </a:t>
            </a:r>
            <a:r>
              <a:rPr lang="es-MX" dirty="0" smtClean="0"/>
              <a:t>ordenar </a:t>
            </a:r>
            <a:r>
              <a:rPr lang="es-MX" dirty="0"/>
              <a:t>un conjunto de valores numéricos enteros</a:t>
            </a:r>
            <a:r>
              <a:rPr lang="es-MX" dirty="0" smtClean="0"/>
              <a:t>?</a:t>
            </a:r>
          </a:p>
          <a:p>
            <a:r>
              <a:rPr lang="es-MX" dirty="0"/>
              <a:t>¿Podría </a:t>
            </a:r>
            <a:r>
              <a:rPr lang="es-MX" dirty="0" smtClean="0"/>
              <a:t>ordenar </a:t>
            </a:r>
            <a:r>
              <a:rPr lang="es-MX" dirty="0"/>
              <a:t>un conjunto de cadenas de caracteres que representan nombres </a:t>
            </a:r>
            <a:r>
              <a:rPr lang="es-MX" dirty="0" smtClean="0"/>
              <a:t>de personas?</a:t>
            </a:r>
          </a:p>
          <a:p>
            <a:r>
              <a:rPr lang="es-MX" dirty="0"/>
              <a:t>¿Podría el lector ordenar un conjunto de alumnos de una escuela</a:t>
            </a:r>
            <a:r>
              <a:rPr lang="es-MX" dirty="0" smtClean="0"/>
              <a:t>?</a:t>
            </a:r>
          </a:p>
          <a:p>
            <a:r>
              <a:rPr lang="es-MX" dirty="0"/>
              <a:t>si tomamos como criterio de </a:t>
            </a:r>
            <a:r>
              <a:rPr lang="es-MX" dirty="0" smtClean="0"/>
              <a:t>precedencia.</a:t>
            </a:r>
          </a:p>
          <a:p>
            <a:r>
              <a:rPr lang="es-MX" dirty="0"/>
              <a:t>D</a:t>
            </a:r>
            <a:r>
              <a:rPr lang="es-MX" dirty="0" smtClean="0"/>
              <a:t>esde </a:t>
            </a:r>
            <a:r>
              <a:rPr lang="es-MX" dirty="0"/>
              <a:t>el punto de vista del programador que tiene que desarrollar un método </a:t>
            </a:r>
            <a:r>
              <a:rPr lang="es-MX" dirty="0" smtClean="0"/>
              <a:t>para ordenar </a:t>
            </a:r>
            <a:r>
              <a:rPr lang="es-MX" dirty="0"/>
              <a:t>un conjunto de objetos: </a:t>
            </a:r>
            <a:endParaRPr lang="es-MX" dirty="0" smtClean="0"/>
          </a:p>
          <a:p>
            <a:r>
              <a:rPr lang="es-MX" dirty="0" smtClean="0"/>
              <a:t>¿</a:t>
            </a:r>
            <a:r>
              <a:rPr lang="es-MX" dirty="0"/>
              <a:t>deberíamos preocuparnos por el criterio de precedencia </a:t>
            </a:r>
            <a:r>
              <a:rPr lang="es-MX" dirty="0" smtClean="0"/>
              <a:t>de los </a:t>
            </a:r>
            <a:r>
              <a:rPr lang="es-MX" dirty="0"/>
              <a:t>elementos del conjunto o mejor sería abstraernos y deslindar en los mismos objetos </a:t>
            </a:r>
            <a:r>
              <a:rPr lang="es-MX" dirty="0" smtClean="0"/>
              <a:t>la responsabilidad </a:t>
            </a:r>
            <a:r>
              <a:rPr lang="es-MX" dirty="0"/>
              <a:t>de decidir si preceden o no a otro objeto de su misma especie? </a:t>
            </a:r>
            <a:endParaRPr lang="es-MX" dirty="0" smtClean="0"/>
          </a:p>
          <a:p>
            <a:r>
              <a:rPr lang="es-MX" dirty="0" smtClean="0"/>
              <a:t>Desde este punto </a:t>
            </a:r>
            <a:r>
              <a:rPr lang="es-MX" dirty="0"/>
              <a:t>de vista deberíamos decir: “yo puedo ordenar cualquier objeto siempre y cuando </a:t>
            </a:r>
            <a:r>
              <a:rPr lang="es-MX" dirty="0" smtClean="0"/>
              <a:t>este me </a:t>
            </a:r>
            <a:r>
              <a:rPr lang="es-MX" dirty="0"/>
              <a:t>pueda decir si precede o no a otro de su misma especie”.</a:t>
            </a:r>
          </a:p>
        </p:txBody>
      </p:sp>
    </p:spTree>
    <p:extLst>
      <p:ext uri="{BB962C8B-B14F-4D97-AF65-F5344CB8AC3E}">
        <p14:creationId xmlns:p14="http://schemas.microsoft.com/office/powerpoint/2010/main" val="2733207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624110"/>
            <a:ext cx="8911687" cy="733635"/>
          </a:xfrm>
        </p:spPr>
        <p:txBody>
          <a:bodyPr/>
          <a:lstStyle/>
          <a:p>
            <a:r>
              <a:rPr lang="es-MX" b="1" dirty="0"/>
              <a:t>La interface </a:t>
            </a:r>
            <a:r>
              <a:rPr lang="es-MX" dirty="0"/>
              <a:t>Comparable</a:t>
            </a:r>
          </a:p>
        </p:txBody>
      </p:sp>
      <p:sp>
        <p:nvSpPr>
          <p:cNvPr id="3" name="2 Marcador de contenido"/>
          <p:cNvSpPr>
            <a:spLocks noGrp="1"/>
          </p:cNvSpPr>
          <p:nvPr>
            <p:ph idx="1"/>
          </p:nvPr>
        </p:nvSpPr>
        <p:spPr>
          <a:xfrm>
            <a:off x="2589212" y="1482436"/>
            <a:ext cx="8915400" cy="4428786"/>
          </a:xfrm>
        </p:spPr>
        <p:txBody>
          <a:bodyPr/>
          <a:lstStyle/>
          <a:p>
            <a:r>
              <a:rPr lang="es-MX" dirty="0"/>
              <a:t>Java provee la </a:t>
            </a:r>
            <a:r>
              <a:rPr lang="es-MX" i="1" dirty="0"/>
              <a:t>interface </a:t>
            </a:r>
            <a:r>
              <a:rPr lang="es-MX" dirty="0"/>
              <a:t>Comparable cuyo código fuente (abreviado) vemos a continuación:</a:t>
            </a:r>
          </a:p>
          <a:p>
            <a:r>
              <a:rPr lang="es-MX" dirty="0" err="1"/>
              <a:t>package</a:t>
            </a:r>
            <a:r>
              <a:rPr lang="es-MX" dirty="0"/>
              <a:t> </a:t>
            </a:r>
            <a:r>
              <a:rPr lang="es-MX" dirty="0" err="1"/>
              <a:t>java.lang</a:t>
            </a:r>
            <a:r>
              <a:rPr lang="es-MX" dirty="0"/>
              <a:t>;</a:t>
            </a:r>
          </a:p>
          <a:p>
            <a:r>
              <a:rPr lang="es-MX" dirty="0" err="1"/>
              <a:t>public</a:t>
            </a:r>
            <a:r>
              <a:rPr lang="es-MX" dirty="0"/>
              <a:t> interface Comparable&lt;T&gt;</a:t>
            </a:r>
          </a:p>
          <a:p>
            <a:r>
              <a:rPr lang="es-MX" dirty="0"/>
              <a:t>{</a:t>
            </a:r>
          </a:p>
          <a:p>
            <a:r>
              <a:rPr lang="es-MX" dirty="0" err="1"/>
              <a:t>public</a:t>
            </a:r>
            <a:r>
              <a:rPr lang="es-MX" dirty="0"/>
              <a:t> </a:t>
            </a:r>
            <a:r>
              <a:rPr lang="es-MX" dirty="0" err="1"/>
              <a:t>int</a:t>
            </a:r>
            <a:r>
              <a:rPr lang="es-MX" dirty="0"/>
              <a:t> </a:t>
            </a:r>
            <a:r>
              <a:rPr lang="es-MX" dirty="0" err="1"/>
              <a:t>compareTo</a:t>
            </a:r>
            <a:r>
              <a:rPr lang="es-MX" dirty="0"/>
              <a:t>(T </a:t>
            </a:r>
            <a:r>
              <a:rPr lang="es-MX" dirty="0" err="1"/>
              <a:t>obj</a:t>
            </a:r>
            <a:r>
              <a:rPr lang="es-MX" dirty="0"/>
              <a:t>);</a:t>
            </a:r>
          </a:p>
          <a:p>
            <a:r>
              <a:rPr lang="es-MX" dirty="0"/>
              <a:t>}</a:t>
            </a:r>
          </a:p>
        </p:txBody>
      </p:sp>
    </p:spTree>
    <p:extLst>
      <p:ext uri="{BB962C8B-B14F-4D97-AF65-F5344CB8AC3E}">
        <p14:creationId xmlns:p14="http://schemas.microsoft.com/office/powerpoint/2010/main" val="1335708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64327" y="1454727"/>
            <a:ext cx="9440285" cy="4456495"/>
          </a:xfrm>
        </p:spPr>
        <p:txBody>
          <a:bodyPr>
            <a:normAutofit/>
          </a:bodyPr>
          <a:lstStyle/>
          <a:p>
            <a:r>
              <a:rPr lang="es-MX" dirty="0"/>
              <a:t>Esta </a:t>
            </a:r>
            <a:r>
              <a:rPr lang="es-MX" i="1" dirty="0"/>
              <a:t>interface </a:t>
            </a:r>
            <a:r>
              <a:rPr lang="es-MX" dirty="0" err="1" smtClean="0"/>
              <a:t>defi</a:t>
            </a:r>
            <a:r>
              <a:rPr lang="es-MX" dirty="0" err="1"/>
              <a:t>i</a:t>
            </a:r>
            <a:r>
              <a:rPr lang="es-MX" dirty="0" err="1" smtClean="0"/>
              <a:t>ne</a:t>
            </a:r>
            <a:r>
              <a:rPr lang="es-MX" dirty="0" smtClean="0"/>
              <a:t> </a:t>
            </a:r>
            <a:r>
              <a:rPr lang="es-MX" dirty="0"/>
              <a:t>un único método que recibe un objeto como parámetro y </a:t>
            </a:r>
            <a:r>
              <a:rPr lang="es-MX" dirty="0" smtClean="0"/>
              <a:t>debe retornar </a:t>
            </a:r>
            <a:r>
              <a:rPr lang="es-MX" dirty="0"/>
              <a:t>un valor entero mayor, menor o igual a cero, según resulte la comparación </a:t>
            </a:r>
            <a:r>
              <a:rPr lang="es-MX" dirty="0" smtClean="0"/>
              <a:t>entre los </a:t>
            </a:r>
            <a:r>
              <a:rPr lang="es-MX" dirty="0"/>
              <a:t>atributos de la instancia (</a:t>
            </a:r>
            <a:r>
              <a:rPr lang="es-MX" dirty="0" err="1"/>
              <a:t>this</a:t>
            </a:r>
            <a:r>
              <a:rPr lang="es-MX" dirty="0"/>
              <a:t>) y los del parámetro </a:t>
            </a:r>
            <a:r>
              <a:rPr lang="es-MX" dirty="0" err="1"/>
              <a:t>obj</a:t>
            </a:r>
            <a:r>
              <a:rPr lang="es-MX" dirty="0"/>
              <a:t>.</a:t>
            </a:r>
          </a:p>
          <a:p>
            <a:r>
              <a:rPr lang="es-MX" dirty="0"/>
              <a:t>Es decir, si vamos a implementar la </a:t>
            </a:r>
            <a:r>
              <a:rPr lang="es-MX" i="1" dirty="0"/>
              <a:t>interface </a:t>
            </a:r>
            <a:r>
              <a:rPr lang="es-MX" dirty="0"/>
              <a:t>Comparable en la clase Alumno y </a:t>
            </a:r>
            <a:r>
              <a:rPr lang="es-MX" dirty="0" smtClean="0"/>
              <a:t>tomamos como </a:t>
            </a:r>
            <a:r>
              <a:rPr lang="es-MX" dirty="0"/>
              <a:t>criterio de comparación el atributo edad entonces, dados dos alumnos a </a:t>
            </a:r>
            <a:r>
              <a:rPr lang="es-MX" dirty="0" smtClean="0"/>
              <a:t>y b</a:t>
            </a:r>
            <a:r>
              <a:rPr lang="es-MX" dirty="0"/>
              <a:t>, tal que a es menor que b, será: </a:t>
            </a:r>
            <a:r>
              <a:rPr lang="es-MX" dirty="0" err="1"/>
              <a:t>a.compareTo</a:t>
            </a:r>
            <a:r>
              <a:rPr lang="es-MX" dirty="0"/>
              <a:t>(b)&lt;0.</a:t>
            </a:r>
          </a:p>
          <a:p>
            <a:r>
              <a:rPr lang="es-MX" dirty="0"/>
              <a:t>La </a:t>
            </a:r>
            <a:r>
              <a:rPr lang="es-MX" i="1" dirty="0"/>
              <a:t>interface </a:t>
            </a:r>
            <a:r>
              <a:rPr lang="es-MX" dirty="0"/>
              <a:t>Comparable es genérica en T para validar en tiempo de compilación </a:t>
            </a:r>
            <a:r>
              <a:rPr lang="es-MX" dirty="0" smtClean="0"/>
              <a:t>que no </a:t>
            </a:r>
            <a:r>
              <a:rPr lang="es-MX" dirty="0"/>
              <a:t>se intente comparar elementos de diferentes tipos de datos.</a:t>
            </a:r>
          </a:p>
        </p:txBody>
      </p:sp>
    </p:spTree>
    <p:extLst>
      <p:ext uri="{BB962C8B-B14F-4D97-AF65-F5344CB8AC3E}">
        <p14:creationId xmlns:p14="http://schemas.microsoft.com/office/powerpoint/2010/main" val="3642721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89018" y="1039091"/>
            <a:ext cx="9315594" cy="3597511"/>
          </a:xfrm>
        </p:spPr>
        <p:txBody>
          <a:bodyPr>
            <a:normAutofit fontScale="92500" lnSpcReduction="10000"/>
          </a:bodyPr>
          <a:lstStyle/>
          <a:p>
            <a:r>
              <a:rPr lang="es-MX" dirty="0"/>
              <a:t>Ahora </a:t>
            </a:r>
            <a:r>
              <a:rPr lang="es-MX" dirty="0" smtClean="0"/>
              <a:t>definiremos </a:t>
            </a:r>
            <a:r>
              <a:rPr lang="es-MX" dirty="0"/>
              <a:t>la clase Alumno con los atributos nombre, edad y </a:t>
            </a:r>
            <a:r>
              <a:rPr lang="es-MX" dirty="0" err="1" smtClean="0"/>
              <a:t>notaPromedio</a:t>
            </a:r>
            <a:r>
              <a:rPr lang="es-MX" dirty="0" smtClean="0"/>
              <a:t> donde </a:t>
            </a:r>
            <a:r>
              <a:rPr lang="es-MX" dirty="0"/>
              <a:t>implementaremos la </a:t>
            </a:r>
            <a:r>
              <a:rPr lang="es-MX" i="1" dirty="0"/>
              <a:t>interface </a:t>
            </a:r>
            <a:r>
              <a:rPr lang="es-MX" dirty="0"/>
              <a:t>Comparable&lt;Alumno&gt; para determinar el </a:t>
            </a:r>
            <a:r>
              <a:rPr lang="es-MX" dirty="0" smtClean="0"/>
              <a:t>orden de </a:t>
            </a:r>
            <a:r>
              <a:rPr lang="es-MX" dirty="0"/>
              <a:t>precedencia de dos alumnos en función de su edad</a:t>
            </a:r>
            <a:r>
              <a:rPr lang="es-MX" dirty="0" smtClean="0"/>
              <a:t>.</a:t>
            </a:r>
          </a:p>
          <a:p>
            <a:r>
              <a:rPr lang="es-MX" dirty="0"/>
              <a:t>El método </a:t>
            </a:r>
            <a:r>
              <a:rPr lang="es-MX" dirty="0" err="1"/>
              <a:t>compareTo</a:t>
            </a:r>
            <a:r>
              <a:rPr lang="es-MX" dirty="0"/>
              <a:t> debe retornar un valor mayor, menor o igual a cero, según </a:t>
            </a:r>
            <a:r>
              <a:rPr lang="es-MX" dirty="0" smtClean="0"/>
              <a:t>resulte la </a:t>
            </a:r>
            <a:r>
              <a:rPr lang="es-MX" dirty="0"/>
              <a:t>comparación entre la edad de la instancia y la edad del parámetro </a:t>
            </a:r>
            <a:r>
              <a:rPr lang="es-MX" dirty="0" err="1"/>
              <a:t>otroAlumno</a:t>
            </a:r>
            <a:r>
              <a:rPr lang="es-MX" dirty="0" smtClean="0"/>
              <a:t>.</a:t>
            </a:r>
          </a:p>
          <a:p>
            <a:r>
              <a:rPr lang="es-MX" dirty="0"/>
              <a:t>Si “nuestra” edad (la variable de instancia edad) es mayor que la edad del </a:t>
            </a:r>
            <a:r>
              <a:rPr lang="es-MX" dirty="0" err="1" smtClean="0"/>
              <a:t>otroAlumno</a:t>
            </a:r>
            <a:r>
              <a:rPr lang="es-MX" dirty="0" smtClean="0"/>
              <a:t> entonces </a:t>
            </a:r>
            <a:r>
              <a:rPr lang="es-MX" dirty="0"/>
              <a:t>la diferencia entre ambas edades será positiva y estaremos retornando un </a:t>
            </a:r>
            <a:r>
              <a:rPr lang="es-MX" dirty="0" smtClean="0"/>
              <a:t>valor mayor </a:t>
            </a:r>
            <a:r>
              <a:rPr lang="es-MX" dirty="0"/>
              <a:t>que cero para indicar que “somos mayores” que el </a:t>
            </a:r>
            <a:r>
              <a:rPr lang="es-MX" dirty="0" err="1"/>
              <a:t>otroAlumno</a:t>
            </a:r>
            <a:r>
              <a:rPr lang="es-MX" dirty="0"/>
              <a:t>. </a:t>
            </a:r>
            <a:endParaRPr lang="es-MX" dirty="0" smtClean="0"/>
          </a:p>
          <a:p>
            <a:r>
              <a:rPr lang="es-MX" dirty="0" smtClean="0"/>
              <a:t>Si </a:t>
            </a:r>
            <a:r>
              <a:rPr lang="es-MX" dirty="0"/>
              <a:t>ambas </a:t>
            </a:r>
            <a:r>
              <a:rPr lang="es-MX" dirty="0" smtClean="0"/>
              <a:t>edades son </a:t>
            </a:r>
            <a:r>
              <a:rPr lang="es-MX" dirty="0"/>
              <a:t>iguales entonces la diferencia será igual a cero y si la edad de </a:t>
            </a:r>
            <a:r>
              <a:rPr lang="es-MX" dirty="0" err="1"/>
              <a:t>otroAlumno</a:t>
            </a:r>
            <a:r>
              <a:rPr lang="es-MX" dirty="0"/>
              <a:t> </a:t>
            </a:r>
            <a:r>
              <a:rPr lang="es-MX" dirty="0" smtClean="0"/>
              <a:t>es mayor </a:t>
            </a:r>
            <a:r>
              <a:rPr lang="es-MX" dirty="0"/>
              <a:t>que la “nuestra” entonces retornaremos un valor menor que cero.</a:t>
            </a:r>
          </a:p>
        </p:txBody>
      </p:sp>
    </p:spTree>
    <p:extLst>
      <p:ext uri="{BB962C8B-B14F-4D97-AF65-F5344CB8AC3E}">
        <p14:creationId xmlns:p14="http://schemas.microsoft.com/office/powerpoint/2010/main" val="2381891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08909" y="817418"/>
            <a:ext cx="9495703" cy="5093804"/>
          </a:xfrm>
        </p:spPr>
        <p:txBody>
          <a:bodyPr>
            <a:normAutofit/>
          </a:bodyPr>
          <a:lstStyle/>
          <a:p>
            <a:r>
              <a:rPr lang="es-MX" dirty="0"/>
              <a:t>Ahora desarrollaremos una clase utilitaria </a:t>
            </a:r>
            <a:r>
              <a:rPr lang="es-MX" dirty="0" err="1"/>
              <a:t>Util</a:t>
            </a:r>
            <a:r>
              <a:rPr lang="es-MX" dirty="0"/>
              <a:t> con un método estático ordenar. </a:t>
            </a:r>
            <a:r>
              <a:rPr lang="es-MX" dirty="0" smtClean="0"/>
              <a:t>Este método </a:t>
            </a:r>
            <a:r>
              <a:rPr lang="es-MX" dirty="0"/>
              <a:t>recibirá un </a:t>
            </a:r>
            <a:r>
              <a:rPr lang="es-MX" i="1" dirty="0" err="1"/>
              <a:t>array</a:t>
            </a:r>
            <a:r>
              <a:rPr lang="es-MX" i="1" dirty="0"/>
              <a:t> </a:t>
            </a:r>
            <a:r>
              <a:rPr lang="es-MX" dirty="0"/>
              <a:t>de objetos “comparables”. Con esto, podremos ordenarlos </a:t>
            </a:r>
            <a:r>
              <a:rPr lang="es-MX" dirty="0" smtClean="0"/>
              <a:t>sin problema </a:t>
            </a:r>
            <a:r>
              <a:rPr lang="es-MX" dirty="0"/>
              <a:t>aplicando (por ejemplo) el algoritmo de “la burbuja</a:t>
            </a:r>
            <a:r>
              <a:rPr lang="es-MX" dirty="0" smtClean="0"/>
              <a:t>”.</a:t>
            </a:r>
          </a:p>
          <a:p>
            <a:r>
              <a:rPr lang="es-MX" dirty="0"/>
              <a:t>En el método ordenar, recibimos un Comparable[], por lo tanto, cada elemento </a:t>
            </a:r>
            <a:r>
              <a:rPr lang="es-MX" dirty="0" smtClean="0"/>
              <a:t>del </a:t>
            </a:r>
            <a:r>
              <a:rPr lang="es-MX" i="1" dirty="0" err="1" smtClean="0"/>
              <a:t>array</a:t>
            </a:r>
            <a:r>
              <a:rPr lang="es-MX" i="1" dirty="0" smtClean="0"/>
              <a:t> </a:t>
            </a:r>
            <a:r>
              <a:rPr lang="es-MX" dirty="0"/>
              <a:t>puede responder sobre si precede o no a otro objeto de su misma especie.</a:t>
            </a:r>
          </a:p>
          <a:p>
            <a:r>
              <a:rPr lang="es-MX" dirty="0" smtClean="0"/>
              <a:t>ordena </a:t>
            </a:r>
            <a:r>
              <a:rPr lang="es-MX" dirty="0"/>
              <a:t>un </a:t>
            </a:r>
            <a:r>
              <a:rPr lang="es-MX" i="1" dirty="0" err="1"/>
              <a:t>array</a:t>
            </a:r>
            <a:r>
              <a:rPr lang="es-MX" i="1" dirty="0"/>
              <a:t> </a:t>
            </a:r>
            <a:r>
              <a:rPr lang="es-MX" dirty="0"/>
              <a:t>de objetos Alumno.</a:t>
            </a:r>
          </a:p>
          <a:p>
            <a:r>
              <a:rPr lang="es-MX" dirty="0"/>
              <a:t>Para </a:t>
            </a:r>
            <a:r>
              <a:rPr lang="es-MX" dirty="0" smtClean="0"/>
              <a:t>finalizar </a:t>
            </a:r>
            <a:r>
              <a:rPr lang="es-MX" dirty="0"/>
              <a:t>podemos hacer un </a:t>
            </a:r>
            <a:r>
              <a:rPr lang="es-MX" dirty="0" smtClean="0"/>
              <a:t>«</a:t>
            </a:r>
            <a:r>
              <a:rPr lang="es-MX" dirty="0" err="1"/>
              <a:t>TestOrdenar</a:t>
            </a:r>
            <a:r>
              <a:rPr lang="es-MX" dirty="0" smtClean="0"/>
              <a:t>» donde definimos </a:t>
            </a:r>
            <a:r>
              <a:rPr lang="es-MX" dirty="0"/>
              <a:t>un </a:t>
            </a:r>
            <a:r>
              <a:rPr lang="es-MX" i="1" dirty="0" err="1"/>
              <a:t>array</a:t>
            </a:r>
            <a:r>
              <a:rPr lang="es-MX" i="1" dirty="0"/>
              <a:t> </a:t>
            </a:r>
            <a:r>
              <a:rPr lang="es-MX" dirty="0"/>
              <a:t>de alumnos, lo </a:t>
            </a:r>
            <a:r>
              <a:rPr lang="es-MX" dirty="0" smtClean="0"/>
              <a:t>ordenamos y </a:t>
            </a:r>
            <a:r>
              <a:rPr lang="es-MX" dirty="0"/>
              <a:t>lo mostramos por pantalla ordenado</a:t>
            </a:r>
            <a:r>
              <a:rPr lang="es-MX" dirty="0" smtClean="0"/>
              <a:t>.</a:t>
            </a:r>
          </a:p>
          <a:p>
            <a:r>
              <a:rPr lang="es-MX" dirty="0"/>
              <a:t>La salida de este programa será:</a:t>
            </a:r>
          </a:p>
          <a:p>
            <a:r>
              <a:rPr lang="es-MX" dirty="0"/>
              <a:t>Pedro, 18, 5.3</a:t>
            </a:r>
          </a:p>
          <a:p>
            <a:r>
              <a:rPr lang="es-MX" dirty="0"/>
              <a:t>Alberto, 19, 4.6</a:t>
            </a:r>
          </a:p>
          <a:p>
            <a:r>
              <a:rPr lang="es-MX" dirty="0"/>
              <a:t>Juan, 20, 8.5</a:t>
            </a:r>
          </a:p>
        </p:txBody>
      </p:sp>
    </p:spTree>
    <p:extLst>
      <p:ext uri="{BB962C8B-B14F-4D97-AF65-F5344CB8AC3E}">
        <p14:creationId xmlns:p14="http://schemas.microsoft.com/office/powerpoint/2010/main" val="30504672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078" y="251844"/>
            <a:ext cx="8124825"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4087091" y="6123708"/>
            <a:ext cx="706582" cy="3202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01557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845127"/>
            <a:ext cx="8915400" cy="5066095"/>
          </a:xfrm>
        </p:spPr>
        <p:txBody>
          <a:bodyPr>
            <a:normAutofit fontScale="85000" lnSpcReduction="20000"/>
          </a:bodyPr>
          <a:lstStyle/>
          <a:p>
            <a:pPr>
              <a:spcBef>
                <a:spcPts val="0"/>
              </a:spcBef>
            </a:pPr>
            <a:r>
              <a:rPr lang="es-MX" b="1" dirty="0" err="1"/>
              <a:t>public</a:t>
            </a:r>
            <a:r>
              <a:rPr lang="es-MX" b="1" dirty="0"/>
              <a:t> </a:t>
            </a:r>
            <a:r>
              <a:rPr lang="es-MX" b="1" dirty="0" err="1"/>
              <a:t>class</a:t>
            </a:r>
            <a:r>
              <a:rPr lang="es-MX" b="1" dirty="0"/>
              <a:t> </a:t>
            </a:r>
            <a:r>
              <a:rPr lang="es-MX" dirty="0"/>
              <a:t>Alumno </a:t>
            </a:r>
            <a:r>
              <a:rPr lang="es-MX" b="1" dirty="0" err="1"/>
              <a:t>implements</a:t>
            </a:r>
            <a:r>
              <a:rPr lang="es-MX" b="1" dirty="0"/>
              <a:t> </a:t>
            </a:r>
            <a:r>
              <a:rPr lang="es-MX" dirty="0"/>
              <a:t>Comparable&lt;Alumno&gt;</a:t>
            </a:r>
          </a:p>
          <a:p>
            <a:pPr>
              <a:spcBef>
                <a:spcPts val="0"/>
              </a:spcBef>
            </a:pPr>
            <a:r>
              <a:rPr lang="es-MX" dirty="0"/>
              <a:t>{</a:t>
            </a:r>
          </a:p>
          <a:p>
            <a:pPr>
              <a:spcBef>
                <a:spcPts val="0"/>
              </a:spcBef>
            </a:pPr>
            <a:r>
              <a:rPr lang="es-MX" b="1" dirty="0" err="1"/>
              <a:t>private</a:t>
            </a:r>
            <a:r>
              <a:rPr lang="es-MX" b="1" dirty="0"/>
              <a:t> </a:t>
            </a:r>
            <a:r>
              <a:rPr lang="es-MX" dirty="0" err="1"/>
              <a:t>String</a:t>
            </a:r>
            <a:r>
              <a:rPr lang="es-MX" dirty="0"/>
              <a:t> nombre;</a:t>
            </a:r>
          </a:p>
          <a:p>
            <a:pPr>
              <a:spcBef>
                <a:spcPts val="0"/>
              </a:spcBef>
            </a:pPr>
            <a:r>
              <a:rPr lang="es-MX" b="1" dirty="0" err="1"/>
              <a:t>private</a:t>
            </a:r>
            <a:r>
              <a:rPr lang="es-MX" b="1" dirty="0"/>
              <a:t> </a:t>
            </a:r>
            <a:r>
              <a:rPr lang="es-MX" b="1" dirty="0" err="1"/>
              <a:t>int</a:t>
            </a:r>
            <a:r>
              <a:rPr lang="es-MX" b="1" dirty="0"/>
              <a:t> </a:t>
            </a:r>
            <a:r>
              <a:rPr lang="es-MX" dirty="0"/>
              <a:t>edad;</a:t>
            </a:r>
          </a:p>
          <a:p>
            <a:pPr>
              <a:spcBef>
                <a:spcPts val="0"/>
              </a:spcBef>
            </a:pPr>
            <a:r>
              <a:rPr lang="es-MX" b="1" dirty="0" err="1"/>
              <a:t>private</a:t>
            </a:r>
            <a:r>
              <a:rPr lang="es-MX" b="1" dirty="0"/>
              <a:t> </a:t>
            </a:r>
            <a:r>
              <a:rPr lang="es-MX" b="1" dirty="0" err="1"/>
              <a:t>double</a:t>
            </a:r>
            <a:r>
              <a:rPr lang="es-MX" b="1" dirty="0"/>
              <a:t> </a:t>
            </a:r>
            <a:r>
              <a:rPr lang="es-MX" dirty="0" err="1"/>
              <a:t>notaPromedio</a:t>
            </a:r>
            <a:r>
              <a:rPr lang="es-MX" dirty="0"/>
              <a:t>;</a:t>
            </a:r>
          </a:p>
          <a:p>
            <a:pPr>
              <a:spcBef>
                <a:spcPts val="0"/>
              </a:spcBef>
            </a:pPr>
            <a:r>
              <a:rPr lang="es-MX" i="1" dirty="0"/>
              <a:t>// constructor</a:t>
            </a:r>
          </a:p>
          <a:p>
            <a:pPr>
              <a:spcBef>
                <a:spcPts val="0"/>
              </a:spcBef>
            </a:pPr>
            <a:r>
              <a:rPr lang="es-MX" b="1" dirty="0" err="1"/>
              <a:t>public</a:t>
            </a:r>
            <a:r>
              <a:rPr lang="es-MX" b="1" dirty="0"/>
              <a:t> </a:t>
            </a:r>
            <a:r>
              <a:rPr lang="es-MX" dirty="0"/>
              <a:t>Alumno(</a:t>
            </a:r>
            <a:r>
              <a:rPr lang="es-MX" dirty="0" err="1"/>
              <a:t>String</a:t>
            </a:r>
            <a:r>
              <a:rPr lang="es-MX" dirty="0"/>
              <a:t> </a:t>
            </a:r>
            <a:r>
              <a:rPr lang="es-MX" dirty="0" err="1"/>
              <a:t>nom</a:t>
            </a:r>
            <a:r>
              <a:rPr lang="es-MX" dirty="0"/>
              <a:t>, </a:t>
            </a:r>
            <a:r>
              <a:rPr lang="es-MX" b="1" dirty="0" err="1"/>
              <a:t>int</a:t>
            </a:r>
            <a:r>
              <a:rPr lang="es-MX" b="1" dirty="0"/>
              <a:t> </a:t>
            </a:r>
            <a:r>
              <a:rPr lang="es-MX" dirty="0"/>
              <a:t>e, </a:t>
            </a:r>
            <a:r>
              <a:rPr lang="es-MX" b="1" dirty="0" err="1"/>
              <a:t>double</a:t>
            </a:r>
            <a:r>
              <a:rPr lang="es-MX" b="1" dirty="0"/>
              <a:t> </a:t>
            </a:r>
            <a:r>
              <a:rPr lang="es-MX" dirty="0" err="1"/>
              <a:t>np</a:t>
            </a:r>
            <a:r>
              <a:rPr lang="es-MX" dirty="0"/>
              <a:t>)</a:t>
            </a:r>
          </a:p>
          <a:p>
            <a:pPr>
              <a:spcBef>
                <a:spcPts val="0"/>
              </a:spcBef>
            </a:pPr>
            <a:r>
              <a:rPr lang="es-MX" dirty="0"/>
              <a:t>{</a:t>
            </a:r>
          </a:p>
          <a:p>
            <a:pPr>
              <a:spcBef>
                <a:spcPts val="0"/>
              </a:spcBef>
            </a:pPr>
            <a:r>
              <a:rPr lang="es-MX" b="1" dirty="0" err="1"/>
              <a:t>this</a:t>
            </a:r>
            <a:r>
              <a:rPr lang="es-MX" dirty="0" err="1"/>
              <a:t>.nombre</a:t>
            </a:r>
            <a:r>
              <a:rPr lang="es-MX" dirty="0"/>
              <a:t> = </a:t>
            </a:r>
            <a:r>
              <a:rPr lang="es-MX" dirty="0" err="1"/>
              <a:t>nom</a:t>
            </a:r>
            <a:r>
              <a:rPr lang="es-MX" dirty="0"/>
              <a:t>;</a:t>
            </a:r>
          </a:p>
          <a:p>
            <a:pPr>
              <a:spcBef>
                <a:spcPts val="0"/>
              </a:spcBef>
            </a:pPr>
            <a:r>
              <a:rPr lang="es-MX" b="1" dirty="0" err="1"/>
              <a:t>this</a:t>
            </a:r>
            <a:r>
              <a:rPr lang="es-MX" dirty="0" err="1"/>
              <a:t>.edad</a:t>
            </a:r>
            <a:r>
              <a:rPr lang="es-MX" dirty="0"/>
              <a:t> = e;</a:t>
            </a:r>
          </a:p>
          <a:p>
            <a:pPr>
              <a:spcBef>
                <a:spcPts val="0"/>
              </a:spcBef>
            </a:pPr>
            <a:r>
              <a:rPr lang="es-MX" b="1" dirty="0" err="1"/>
              <a:t>this</a:t>
            </a:r>
            <a:r>
              <a:rPr lang="es-MX" dirty="0" err="1"/>
              <a:t>.notaPromedio</a:t>
            </a:r>
            <a:r>
              <a:rPr lang="es-MX" dirty="0"/>
              <a:t> = </a:t>
            </a:r>
            <a:r>
              <a:rPr lang="es-MX" dirty="0" err="1"/>
              <a:t>np</a:t>
            </a:r>
            <a:r>
              <a:rPr lang="es-MX" dirty="0"/>
              <a:t>;</a:t>
            </a:r>
          </a:p>
          <a:p>
            <a:pPr>
              <a:spcBef>
                <a:spcPts val="0"/>
              </a:spcBef>
            </a:pPr>
            <a:r>
              <a:rPr lang="es-MX" dirty="0"/>
              <a:t>}</a:t>
            </a:r>
          </a:p>
          <a:p>
            <a:pPr>
              <a:spcBef>
                <a:spcPts val="0"/>
              </a:spcBef>
            </a:pPr>
            <a:r>
              <a:rPr lang="es-MX" i="1" dirty="0"/>
              <a:t>// </a:t>
            </a:r>
            <a:r>
              <a:rPr lang="es-MX" i="1" dirty="0" err="1"/>
              <a:t>metodo</a:t>
            </a:r>
            <a:r>
              <a:rPr lang="es-MX" i="1" dirty="0"/>
              <a:t> heredado de la interface Comparable</a:t>
            </a:r>
          </a:p>
          <a:p>
            <a:pPr>
              <a:spcBef>
                <a:spcPts val="0"/>
              </a:spcBef>
            </a:pPr>
            <a:r>
              <a:rPr lang="es-MX" b="1" dirty="0" err="1"/>
              <a:t>public</a:t>
            </a:r>
            <a:r>
              <a:rPr lang="es-MX" b="1" dirty="0"/>
              <a:t> </a:t>
            </a:r>
            <a:r>
              <a:rPr lang="es-MX" b="1" dirty="0" err="1"/>
              <a:t>int</a:t>
            </a:r>
            <a:r>
              <a:rPr lang="es-MX" b="1" dirty="0"/>
              <a:t> </a:t>
            </a:r>
            <a:r>
              <a:rPr lang="es-MX" dirty="0" err="1"/>
              <a:t>compareTo</a:t>
            </a:r>
            <a:r>
              <a:rPr lang="es-MX" dirty="0"/>
              <a:t>(Alumno </a:t>
            </a:r>
            <a:r>
              <a:rPr lang="es-MX" dirty="0" err="1"/>
              <a:t>otroAlumno</a:t>
            </a:r>
            <a:r>
              <a:rPr lang="es-MX" dirty="0"/>
              <a:t>)</a:t>
            </a:r>
          </a:p>
          <a:p>
            <a:pPr>
              <a:spcBef>
                <a:spcPts val="0"/>
              </a:spcBef>
            </a:pPr>
            <a:r>
              <a:rPr lang="es-MX" dirty="0"/>
              <a:t>{</a:t>
            </a:r>
          </a:p>
          <a:p>
            <a:pPr>
              <a:spcBef>
                <a:spcPts val="0"/>
              </a:spcBef>
            </a:pPr>
            <a:r>
              <a:rPr lang="es-MX" b="1" dirty="0" err="1"/>
              <a:t>return</a:t>
            </a:r>
            <a:r>
              <a:rPr lang="es-MX" b="1" dirty="0"/>
              <a:t> </a:t>
            </a:r>
            <a:r>
              <a:rPr lang="es-MX" b="1" dirty="0" err="1"/>
              <a:t>this</a:t>
            </a:r>
            <a:r>
              <a:rPr lang="es-MX" dirty="0" err="1"/>
              <a:t>.edad</a:t>
            </a:r>
            <a:r>
              <a:rPr lang="es-MX" dirty="0"/>
              <a:t> - </a:t>
            </a:r>
            <a:r>
              <a:rPr lang="es-MX" dirty="0" err="1"/>
              <a:t>otroAlumno.edad</a:t>
            </a:r>
            <a:r>
              <a:rPr lang="es-MX" dirty="0"/>
              <a:t>;</a:t>
            </a:r>
          </a:p>
          <a:p>
            <a:pPr>
              <a:spcBef>
                <a:spcPts val="0"/>
              </a:spcBef>
            </a:pPr>
            <a:r>
              <a:rPr lang="es-MX" dirty="0"/>
              <a:t>}</a:t>
            </a:r>
          </a:p>
          <a:p>
            <a:pPr>
              <a:spcBef>
                <a:spcPts val="0"/>
              </a:spcBef>
            </a:pPr>
            <a:r>
              <a:rPr lang="es-MX" b="1" dirty="0" err="1"/>
              <a:t>public</a:t>
            </a:r>
            <a:r>
              <a:rPr lang="es-MX" b="1" dirty="0"/>
              <a:t> </a:t>
            </a:r>
            <a:r>
              <a:rPr lang="es-MX" dirty="0" err="1"/>
              <a:t>String</a:t>
            </a:r>
            <a:r>
              <a:rPr lang="es-MX" dirty="0"/>
              <a:t> </a:t>
            </a:r>
            <a:r>
              <a:rPr lang="es-MX" dirty="0" err="1"/>
              <a:t>toString</a:t>
            </a:r>
            <a:r>
              <a:rPr lang="es-MX" dirty="0"/>
              <a:t>()</a:t>
            </a:r>
          </a:p>
          <a:p>
            <a:pPr>
              <a:spcBef>
                <a:spcPts val="0"/>
              </a:spcBef>
            </a:pPr>
            <a:r>
              <a:rPr lang="es-MX" dirty="0"/>
              <a:t>{</a:t>
            </a:r>
          </a:p>
          <a:p>
            <a:pPr>
              <a:spcBef>
                <a:spcPts val="0"/>
              </a:spcBef>
            </a:pPr>
            <a:r>
              <a:rPr lang="es-MX" b="1" dirty="0" err="1"/>
              <a:t>return</a:t>
            </a:r>
            <a:r>
              <a:rPr lang="es-MX" b="1" dirty="0"/>
              <a:t> </a:t>
            </a:r>
            <a:r>
              <a:rPr lang="es-MX" dirty="0"/>
              <a:t>nombre+", "+edad+", "+</a:t>
            </a:r>
            <a:r>
              <a:rPr lang="es-MX" dirty="0" err="1"/>
              <a:t>notaPromedio</a:t>
            </a:r>
            <a:r>
              <a:rPr lang="es-MX" dirty="0"/>
              <a:t>;</a:t>
            </a:r>
          </a:p>
          <a:p>
            <a:pPr>
              <a:spcBef>
                <a:spcPts val="0"/>
              </a:spcBef>
            </a:pPr>
            <a:r>
              <a:rPr lang="es-MX" dirty="0"/>
              <a:t>}</a:t>
            </a:r>
          </a:p>
          <a:p>
            <a:pPr>
              <a:spcBef>
                <a:spcPts val="0"/>
              </a:spcBef>
            </a:pPr>
            <a:r>
              <a:rPr lang="es-MX" i="1" dirty="0"/>
              <a:t>// :</a:t>
            </a:r>
          </a:p>
          <a:p>
            <a:pPr>
              <a:spcBef>
                <a:spcPts val="0"/>
              </a:spcBef>
            </a:pPr>
            <a:r>
              <a:rPr lang="es-MX" i="1" dirty="0"/>
              <a:t>// </a:t>
            </a:r>
            <a:r>
              <a:rPr lang="es-MX" i="1" dirty="0" err="1"/>
              <a:t>setters</a:t>
            </a:r>
            <a:r>
              <a:rPr lang="es-MX" i="1" dirty="0"/>
              <a:t> y </a:t>
            </a:r>
            <a:r>
              <a:rPr lang="es-MX" i="1" dirty="0" err="1"/>
              <a:t>getters</a:t>
            </a:r>
            <a:endParaRPr lang="es-MX" i="1" dirty="0"/>
          </a:p>
          <a:p>
            <a:pPr>
              <a:spcBef>
                <a:spcPts val="0"/>
              </a:spcBef>
            </a:pPr>
            <a:r>
              <a:rPr lang="es-MX" i="1" dirty="0"/>
              <a:t>// :</a:t>
            </a:r>
          </a:p>
          <a:p>
            <a:pPr>
              <a:spcBef>
                <a:spcPts val="0"/>
              </a:spcBef>
            </a:pPr>
            <a:r>
              <a:rPr lang="es-MX" dirty="0"/>
              <a:t>}</a:t>
            </a:r>
          </a:p>
        </p:txBody>
      </p:sp>
    </p:spTree>
    <p:extLst>
      <p:ext uri="{BB962C8B-B14F-4D97-AF65-F5344CB8AC3E}">
        <p14:creationId xmlns:p14="http://schemas.microsoft.com/office/powerpoint/2010/main" val="2032440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1052945"/>
            <a:ext cx="8915400" cy="4858277"/>
          </a:xfrm>
        </p:spPr>
        <p:txBody>
          <a:bodyPr>
            <a:normAutofit fontScale="92500" lnSpcReduction="10000"/>
          </a:bodyPr>
          <a:lstStyle/>
          <a:p>
            <a:pPr>
              <a:spcBef>
                <a:spcPts val="0"/>
              </a:spcBef>
            </a:pPr>
            <a:r>
              <a:rPr lang="es-MX" b="1" dirty="0" err="1"/>
              <a:t>public</a:t>
            </a:r>
            <a:r>
              <a:rPr lang="es-MX" b="1" dirty="0"/>
              <a:t> </a:t>
            </a:r>
            <a:r>
              <a:rPr lang="es-MX" b="1" dirty="0" err="1"/>
              <a:t>class</a:t>
            </a:r>
            <a:r>
              <a:rPr lang="es-MX" b="1" dirty="0"/>
              <a:t> </a:t>
            </a:r>
            <a:r>
              <a:rPr lang="es-MX" dirty="0" err="1"/>
              <a:t>Util</a:t>
            </a:r>
            <a:endParaRPr lang="es-MX" dirty="0"/>
          </a:p>
          <a:p>
            <a:pPr>
              <a:spcBef>
                <a:spcPts val="0"/>
              </a:spcBef>
            </a:pPr>
            <a:r>
              <a:rPr lang="es-MX" dirty="0"/>
              <a:t>{</a:t>
            </a:r>
          </a:p>
          <a:p>
            <a:pPr>
              <a:spcBef>
                <a:spcPts val="0"/>
              </a:spcBef>
            </a:pPr>
            <a:r>
              <a:rPr lang="es-MX" b="1" dirty="0" err="1"/>
              <a:t>public</a:t>
            </a:r>
            <a:r>
              <a:rPr lang="es-MX" b="1" dirty="0"/>
              <a:t> </a:t>
            </a:r>
            <a:r>
              <a:rPr lang="es-MX" b="1" dirty="0" err="1"/>
              <a:t>static</a:t>
            </a:r>
            <a:r>
              <a:rPr lang="es-MX" b="1" dirty="0"/>
              <a:t> </a:t>
            </a:r>
            <a:r>
              <a:rPr lang="es-MX" b="1" dirty="0" err="1"/>
              <a:t>void</a:t>
            </a:r>
            <a:r>
              <a:rPr lang="es-MX" b="1" dirty="0"/>
              <a:t> </a:t>
            </a:r>
            <a:r>
              <a:rPr lang="es-MX" dirty="0"/>
              <a:t>ordenar(Comparable </a:t>
            </a:r>
            <a:r>
              <a:rPr lang="es-MX" dirty="0" err="1"/>
              <a:t>arr</a:t>
            </a:r>
            <a:r>
              <a:rPr lang="es-MX" dirty="0"/>
              <a:t>[])</a:t>
            </a:r>
          </a:p>
          <a:p>
            <a:pPr>
              <a:spcBef>
                <a:spcPts val="0"/>
              </a:spcBef>
            </a:pPr>
            <a:r>
              <a:rPr lang="es-MX" dirty="0"/>
              <a:t>{</a:t>
            </a:r>
          </a:p>
          <a:p>
            <a:pPr>
              <a:spcBef>
                <a:spcPts val="0"/>
              </a:spcBef>
            </a:pPr>
            <a:r>
              <a:rPr lang="es-MX" b="1" dirty="0" err="1"/>
              <a:t>boolean</a:t>
            </a:r>
            <a:r>
              <a:rPr lang="es-MX" b="1" dirty="0"/>
              <a:t> </a:t>
            </a:r>
            <a:r>
              <a:rPr lang="es-MX" dirty="0"/>
              <a:t>ordenado = </a:t>
            </a:r>
            <a:r>
              <a:rPr lang="es-MX" b="1" dirty="0"/>
              <a:t>false</a:t>
            </a:r>
            <a:r>
              <a:rPr lang="es-MX" dirty="0"/>
              <a:t>;</a:t>
            </a:r>
          </a:p>
          <a:p>
            <a:pPr>
              <a:spcBef>
                <a:spcPts val="0"/>
              </a:spcBef>
            </a:pPr>
            <a:r>
              <a:rPr lang="es-MX" b="1" dirty="0" err="1"/>
              <a:t>while</a:t>
            </a:r>
            <a:r>
              <a:rPr lang="es-MX" dirty="0"/>
              <a:t>( !ordenado )</a:t>
            </a:r>
          </a:p>
          <a:p>
            <a:pPr>
              <a:spcBef>
                <a:spcPts val="0"/>
              </a:spcBef>
            </a:pPr>
            <a:r>
              <a:rPr lang="es-MX" dirty="0"/>
              <a:t>{</a:t>
            </a:r>
          </a:p>
          <a:p>
            <a:pPr>
              <a:spcBef>
                <a:spcPts val="0"/>
              </a:spcBef>
            </a:pPr>
            <a:r>
              <a:rPr lang="es-MX" dirty="0"/>
              <a:t>ordenado = </a:t>
            </a:r>
            <a:r>
              <a:rPr lang="es-MX" b="1" dirty="0"/>
              <a:t>true</a:t>
            </a:r>
            <a:r>
              <a:rPr lang="es-MX" dirty="0"/>
              <a:t>;</a:t>
            </a:r>
          </a:p>
          <a:p>
            <a:pPr>
              <a:spcBef>
                <a:spcPts val="0"/>
              </a:spcBef>
            </a:pPr>
            <a:r>
              <a:rPr lang="nn-NO" b="1" dirty="0"/>
              <a:t>for</a:t>
            </a:r>
            <a:r>
              <a:rPr lang="nn-NO" dirty="0"/>
              <a:t>(</a:t>
            </a:r>
            <a:r>
              <a:rPr lang="nn-NO" b="1" dirty="0"/>
              <a:t>int </a:t>
            </a:r>
            <a:r>
              <a:rPr lang="nn-NO" dirty="0"/>
              <a:t>i = 0; i&lt;arr.length-1; i++)</a:t>
            </a:r>
          </a:p>
          <a:p>
            <a:pPr>
              <a:spcBef>
                <a:spcPts val="0"/>
              </a:spcBef>
            </a:pPr>
            <a:r>
              <a:rPr lang="es-MX" dirty="0"/>
              <a:t>{</a:t>
            </a:r>
          </a:p>
          <a:p>
            <a:pPr>
              <a:spcBef>
                <a:spcPts val="0"/>
              </a:spcBef>
            </a:pPr>
            <a:r>
              <a:rPr lang="es-MX" b="1" dirty="0" err="1"/>
              <a:t>if</a:t>
            </a:r>
            <a:r>
              <a:rPr lang="es-MX" dirty="0"/>
              <a:t>(</a:t>
            </a:r>
            <a:r>
              <a:rPr lang="es-MX" dirty="0" err="1"/>
              <a:t>arr</a:t>
            </a:r>
            <a:r>
              <a:rPr lang="es-MX" dirty="0"/>
              <a:t>[i+1].</a:t>
            </a:r>
            <a:r>
              <a:rPr lang="es-MX" dirty="0" err="1"/>
              <a:t>compareTo</a:t>
            </a:r>
            <a:r>
              <a:rPr lang="es-MX" dirty="0"/>
              <a:t>(</a:t>
            </a:r>
            <a:r>
              <a:rPr lang="es-MX" dirty="0" err="1"/>
              <a:t>arr</a:t>
            </a:r>
            <a:r>
              <a:rPr lang="es-MX" dirty="0"/>
              <a:t>[i])&lt;0)</a:t>
            </a:r>
          </a:p>
          <a:p>
            <a:pPr>
              <a:spcBef>
                <a:spcPts val="0"/>
              </a:spcBef>
            </a:pPr>
            <a:r>
              <a:rPr lang="es-MX" dirty="0"/>
              <a:t>{</a:t>
            </a:r>
          </a:p>
          <a:p>
            <a:pPr>
              <a:spcBef>
                <a:spcPts val="0"/>
              </a:spcBef>
            </a:pPr>
            <a:r>
              <a:rPr lang="es-MX" dirty="0"/>
              <a:t>Comparable </a:t>
            </a:r>
            <a:r>
              <a:rPr lang="es-MX" dirty="0" err="1"/>
              <a:t>aux</a:t>
            </a:r>
            <a:r>
              <a:rPr lang="es-MX" dirty="0"/>
              <a:t> = </a:t>
            </a:r>
            <a:r>
              <a:rPr lang="es-MX" dirty="0" err="1"/>
              <a:t>arr</a:t>
            </a:r>
            <a:r>
              <a:rPr lang="es-MX" dirty="0"/>
              <a:t>[i];</a:t>
            </a:r>
          </a:p>
          <a:p>
            <a:pPr>
              <a:spcBef>
                <a:spcPts val="0"/>
              </a:spcBef>
            </a:pPr>
            <a:r>
              <a:rPr lang="es-MX" dirty="0" err="1"/>
              <a:t>arr</a:t>
            </a:r>
            <a:r>
              <a:rPr lang="es-MX" dirty="0"/>
              <a:t>[i] = </a:t>
            </a:r>
            <a:r>
              <a:rPr lang="es-MX" dirty="0" err="1"/>
              <a:t>arr</a:t>
            </a:r>
            <a:r>
              <a:rPr lang="es-MX" dirty="0"/>
              <a:t>[i+1];</a:t>
            </a:r>
          </a:p>
          <a:p>
            <a:pPr>
              <a:spcBef>
                <a:spcPts val="0"/>
              </a:spcBef>
            </a:pPr>
            <a:r>
              <a:rPr lang="es-MX" dirty="0" err="1"/>
              <a:t>arr</a:t>
            </a:r>
            <a:r>
              <a:rPr lang="es-MX" dirty="0"/>
              <a:t>[i+1] = </a:t>
            </a:r>
            <a:r>
              <a:rPr lang="es-MX" dirty="0" err="1"/>
              <a:t>aux</a:t>
            </a:r>
            <a:r>
              <a:rPr lang="es-MX" dirty="0"/>
              <a:t>;</a:t>
            </a:r>
          </a:p>
          <a:p>
            <a:pPr>
              <a:spcBef>
                <a:spcPts val="0"/>
              </a:spcBef>
            </a:pPr>
            <a:r>
              <a:rPr lang="es-MX" dirty="0"/>
              <a:t>ordenado = </a:t>
            </a:r>
            <a:r>
              <a:rPr lang="es-MX" b="1" dirty="0"/>
              <a:t>false</a:t>
            </a:r>
            <a:r>
              <a:rPr lang="es-MX" dirty="0"/>
              <a:t>;</a:t>
            </a:r>
          </a:p>
          <a:p>
            <a:pPr lvl="3">
              <a:spcBef>
                <a:spcPts val="0"/>
              </a:spcBef>
            </a:pPr>
            <a:r>
              <a:rPr lang="es-MX" dirty="0"/>
              <a:t>}</a:t>
            </a:r>
          </a:p>
          <a:p>
            <a:pPr lvl="2">
              <a:spcBef>
                <a:spcPts val="0"/>
              </a:spcBef>
            </a:pPr>
            <a:r>
              <a:rPr lang="es-MX" dirty="0"/>
              <a:t>}</a:t>
            </a:r>
          </a:p>
          <a:p>
            <a:pPr marL="914400" lvl="2" indent="0">
              <a:spcBef>
                <a:spcPts val="0"/>
              </a:spcBef>
              <a:buNone/>
            </a:pPr>
            <a:r>
              <a:rPr lang="es-MX" dirty="0"/>
              <a:t>}</a:t>
            </a:r>
          </a:p>
          <a:p>
            <a:pPr lvl="1">
              <a:spcBef>
                <a:spcPts val="0"/>
              </a:spcBef>
            </a:pPr>
            <a:r>
              <a:rPr lang="es-MX" dirty="0"/>
              <a:t>}</a:t>
            </a:r>
          </a:p>
          <a:p>
            <a:pPr>
              <a:spcBef>
                <a:spcPts val="0"/>
              </a:spcBef>
            </a:pPr>
            <a:r>
              <a:rPr lang="es-MX" dirty="0"/>
              <a:t>}</a:t>
            </a:r>
          </a:p>
        </p:txBody>
      </p:sp>
    </p:spTree>
    <p:extLst>
      <p:ext uri="{BB962C8B-B14F-4D97-AF65-F5344CB8AC3E}">
        <p14:creationId xmlns:p14="http://schemas.microsoft.com/office/powerpoint/2010/main" val="1085442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1136073"/>
            <a:ext cx="8915400" cy="4775149"/>
          </a:xfrm>
        </p:spPr>
        <p:txBody>
          <a:bodyPr>
            <a:normAutofit/>
          </a:bodyPr>
          <a:lstStyle/>
          <a:p>
            <a:pPr>
              <a:spcBef>
                <a:spcPts val="0"/>
              </a:spcBef>
            </a:pPr>
            <a:r>
              <a:rPr lang="es-MX" b="1" dirty="0" err="1"/>
              <a:t>public</a:t>
            </a:r>
            <a:r>
              <a:rPr lang="es-MX" b="1" dirty="0"/>
              <a:t> </a:t>
            </a:r>
            <a:r>
              <a:rPr lang="es-MX" b="1" dirty="0" err="1"/>
              <a:t>class</a:t>
            </a:r>
            <a:r>
              <a:rPr lang="es-MX" b="1" dirty="0"/>
              <a:t> </a:t>
            </a:r>
            <a:r>
              <a:rPr lang="es-MX" dirty="0" err="1"/>
              <a:t>TestOrdenar</a:t>
            </a:r>
            <a:endParaRPr lang="es-MX" dirty="0"/>
          </a:p>
          <a:p>
            <a:pPr>
              <a:spcBef>
                <a:spcPts val="0"/>
              </a:spcBef>
            </a:pPr>
            <a:r>
              <a:rPr lang="es-MX" dirty="0"/>
              <a:t>{</a:t>
            </a:r>
          </a:p>
          <a:p>
            <a:pPr>
              <a:spcBef>
                <a:spcPts val="0"/>
              </a:spcBef>
            </a:pPr>
            <a:r>
              <a:rPr lang="en-US" b="1" dirty="0"/>
              <a:t>public static void </a:t>
            </a:r>
            <a:r>
              <a:rPr lang="en-US" dirty="0"/>
              <a:t>main(String[] </a:t>
            </a:r>
            <a:r>
              <a:rPr lang="en-US" dirty="0" err="1"/>
              <a:t>args</a:t>
            </a:r>
            <a:r>
              <a:rPr lang="en-US" dirty="0"/>
              <a:t>)</a:t>
            </a:r>
          </a:p>
          <a:p>
            <a:pPr>
              <a:spcBef>
                <a:spcPts val="0"/>
              </a:spcBef>
            </a:pPr>
            <a:r>
              <a:rPr lang="es-MX" dirty="0"/>
              <a:t>{</a:t>
            </a:r>
          </a:p>
          <a:p>
            <a:pPr>
              <a:spcBef>
                <a:spcPts val="0"/>
              </a:spcBef>
            </a:pPr>
            <a:r>
              <a:rPr lang="es-MX" i="1" dirty="0"/>
              <a:t>// </a:t>
            </a:r>
            <a:r>
              <a:rPr lang="es-MX" i="1" dirty="0" err="1"/>
              <a:t>defi</a:t>
            </a:r>
            <a:r>
              <a:rPr lang="es-MX" i="1" dirty="0"/>
              <a:t> no un </a:t>
            </a:r>
            <a:r>
              <a:rPr lang="es-MX" i="1" dirty="0" err="1"/>
              <a:t>array</a:t>
            </a:r>
            <a:r>
              <a:rPr lang="es-MX" i="1" dirty="0"/>
              <a:t> de alumnos</a:t>
            </a:r>
          </a:p>
          <a:p>
            <a:pPr>
              <a:spcBef>
                <a:spcPts val="0"/>
              </a:spcBef>
            </a:pPr>
            <a:r>
              <a:rPr lang="es-MX" dirty="0"/>
              <a:t>Alumno </a:t>
            </a:r>
            <a:r>
              <a:rPr lang="es-MX" dirty="0" err="1"/>
              <a:t>arr</a:t>
            </a:r>
            <a:r>
              <a:rPr lang="es-MX" dirty="0"/>
              <a:t>[] = { </a:t>
            </a:r>
            <a:r>
              <a:rPr lang="es-MX" b="1" dirty="0"/>
              <a:t>new </a:t>
            </a:r>
            <a:r>
              <a:rPr lang="es-MX" dirty="0"/>
              <a:t>Alumno("Juan",20,8.5)</a:t>
            </a:r>
          </a:p>
          <a:p>
            <a:pPr lvl="4">
              <a:spcBef>
                <a:spcPts val="0"/>
              </a:spcBef>
            </a:pPr>
            <a:r>
              <a:rPr lang="es-MX" dirty="0"/>
              <a:t>, </a:t>
            </a:r>
            <a:r>
              <a:rPr lang="es-MX" b="1" dirty="0"/>
              <a:t>new </a:t>
            </a:r>
            <a:r>
              <a:rPr lang="es-MX" dirty="0"/>
              <a:t>Alumno("Pedro",18,5.3)</a:t>
            </a:r>
          </a:p>
          <a:p>
            <a:pPr lvl="4">
              <a:spcBef>
                <a:spcPts val="0"/>
              </a:spcBef>
            </a:pPr>
            <a:r>
              <a:rPr lang="es-MX" dirty="0"/>
              <a:t>, </a:t>
            </a:r>
            <a:r>
              <a:rPr lang="es-MX" b="1" dirty="0"/>
              <a:t>new </a:t>
            </a:r>
            <a:r>
              <a:rPr lang="es-MX" dirty="0"/>
              <a:t>Alumno("Alberto",19,4.6) </a:t>
            </a:r>
            <a:endParaRPr lang="es-MX" dirty="0" smtClean="0"/>
          </a:p>
          <a:p>
            <a:pPr>
              <a:spcBef>
                <a:spcPts val="0"/>
              </a:spcBef>
            </a:pPr>
            <a:r>
              <a:rPr lang="es-MX" dirty="0" smtClean="0"/>
              <a:t>};</a:t>
            </a:r>
            <a:endParaRPr lang="es-MX" dirty="0"/>
          </a:p>
          <a:p>
            <a:pPr>
              <a:spcBef>
                <a:spcPts val="0"/>
              </a:spcBef>
            </a:pPr>
            <a:r>
              <a:rPr lang="es-MX" dirty="0" err="1"/>
              <a:t>Util.</a:t>
            </a:r>
            <a:r>
              <a:rPr lang="es-MX" i="1" dirty="0" err="1"/>
              <a:t>ordenar</a:t>
            </a:r>
            <a:r>
              <a:rPr lang="es-MX" dirty="0"/>
              <a:t>(</a:t>
            </a:r>
            <a:r>
              <a:rPr lang="es-MX" dirty="0" err="1"/>
              <a:t>arr</a:t>
            </a:r>
            <a:r>
              <a:rPr lang="es-MX" dirty="0"/>
              <a:t>); </a:t>
            </a:r>
            <a:r>
              <a:rPr lang="es-MX" i="1" dirty="0"/>
              <a:t>// lo ordeno</a:t>
            </a:r>
          </a:p>
          <a:p>
            <a:pPr>
              <a:spcBef>
                <a:spcPts val="0"/>
              </a:spcBef>
            </a:pPr>
            <a:r>
              <a:rPr lang="es-MX" i="1" dirty="0"/>
              <a:t>// lo muestro ordenado</a:t>
            </a:r>
          </a:p>
          <a:p>
            <a:pPr>
              <a:spcBef>
                <a:spcPts val="0"/>
              </a:spcBef>
            </a:pPr>
            <a:r>
              <a:rPr lang="nn-NO" b="1" dirty="0"/>
              <a:t>for</a:t>
            </a:r>
            <a:r>
              <a:rPr lang="nn-NO" dirty="0"/>
              <a:t>( </a:t>
            </a:r>
            <a:r>
              <a:rPr lang="nn-NO" b="1" dirty="0"/>
              <a:t>int </a:t>
            </a:r>
            <a:r>
              <a:rPr lang="nn-NO" dirty="0"/>
              <a:t>i = 0; i &lt; arr.length; i++ )</a:t>
            </a:r>
          </a:p>
          <a:p>
            <a:pPr>
              <a:spcBef>
                <a:spcPts val="0"/>
              </a:spcBef>
            </a:pPr>
            <a:r>
              <a:rPr lang="es-MX" dirty="0"/>
              <a:t>{</a:t>
            </a:r>
          </a:p>
          <a:p>
            <a:pPr>
              <a:spcBef>
                <a:spcPts val="0"/>
              </a:spcBef>
            </a:pPr>
            <a:r>
              <a:rPr lang="es-MX" dirty="0" err="1"/>
              <a:t>System.</a:t>
            </a:r>
            <a:r>
              <a:rPr lang="es-MX" i="1" dirty="0" err="1"/>
              <a:t>out</a:t>
            </a:r>
            <a:r>
              <a:rPr lang="es-MX" dirty="0" err="1"/>
              <a:t>.println</a:t>
            </a:r>
            <a:r>
              <a:rPr lang="es-MX" dirty="0"/>
              <a:t>(</a:t>
            </a:r>
            <a:r>
              <a:rPr lang="es-MX" dirty="0" err="1"/>
              <a:t>arr</a:t>
            </a:r>
            <a:r>
              <a:rPr lang="es-MX" dirty="0"/>
              <a:t>[i]);</a:t>
            </a:r>
          </a:p>
          <a:p>
            <a:pPr lvl="2">
              <a:spcBef>
                <a:spcPts val="0"/>
              </a:spcBef>
            </a:pPr>
            <a:r>
              <a:rPr lang="es-MX" dirty="0"/>
              <a:t>}</a:t>
            </a:r>
          </a:p>
          <a:p>
            <a:pPr lvl="1">
              <a:spcBef>
                <a:spcPts val="0"/>
              </a:spcBef>
            </a:pPr>
            <a:r>
              <a:rPr lang="es-MX" dirty="0"/>
              <a:t>}</a:t>
            </a:r>
          </a:p>
          <a:p>
            <a:pPr>
              <a:spcBef>
                <a:spcPts val="0"/>
              </a:spcBef>
            </a:pPr>
            <a:r>
              <a:rPr lang="es-MX" dirty="0"/>
              <a:t>}</a:t>
            </a:r>
          </a:p>
        </p:txBody>
      </p:sp>
    </p:spTree>
    <p:extLst>
      <p:ext uri="{BB962C8B-B14F-4D97-AF65-F5344CB8AC3E}">
        <p14:creationId xmlns:p14="http://schemas.microsoft.com/office/powerpoint/2010/main" val="847265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20000"/>
          </a:bodyPr>
          <a:lstStyle/>
          <a:p>
            <a:r>
              <a:rPr lang="es-MX" b="1" dirty="0" err="1"/>
              <a:t>public</a:t>
            </a:r>
            <a:r>
              <a:rPr lang="es-MX" b="1" dirty="0"/>
              <a:t> </a:t>
            </a:r>
            <a:r>
              <a:rPr lang="es-MX" b="1" dirty="0" err="1"/>
              <a:t>class</a:t>
            </a:r>
            <a:r>
              <a:rPr lang="es-MX" b="1" dirty="0"/>
              <a:t> </a:t>
            </a:r>
            <a:r>
              <a:rPr lang="es-MX" b="1" dirty="0" err="1"/>
              <a:t>MiColeccion</a:t>
            </a:r>
            <a:r>
              <a:rPr lang="es-MX" b="1" dirty="0"/>
              <a:t> </a:t>
            </a:r>
          </a:p>
          <a:p>
            <a:r>
              <a:rPr lang="es-MX" dirty="0"/>
              <a:t>{</a:t>
            </a:r>
          </a:p>
          <a:p>
            <a:r>
              <a:rPr lang="es-MX" dirty="0"/>
              <a:t>   </a:t>
            </a:r>
            <a:r>
              <a:rPr lang="es-MX" b="1" dirty="0" err="1"/>
              <a:t>private</a:t>
            </a:r>
            <a:r>
              <a:rPr lang="es-MX" b="1" dirty="0"/>
              <a:t> </a:t>
            </a:r>
            <a:r>
              <a:rPr lang="es-MX" b="1" dirty="0" err="1"/>
              <a:t>Object</a:t>
            </a:r>
            <a:r>
              <a:rPr lang="es-MX" b="1" dirty="0"/>
              <a:t> datos[] = </a:t>
            </a:r>
            <a:r>
              <a:rPr lang="es-MX" b="1" dirty="0" err="1"/>
              <a:t>null</a:t>
            </a:r>
            <a:r>
              <a:rPr lang="es-MX" b="1" dirty="0"/>
              <a:t>;</a:t>
            </a:r>
          </a:p>
          <a:p>
            <a:r>
              <a:rPr lang="es-MX" dirty="0"/>
              <a:t>   </a:t>
            </a:r>
            <a:r>
              <a:rPr lang="es-MX" b="1" dirty="0" err="1"/>
              <a:t>private</a:t>
            </a:r>
            <a:r>
              <a:rPr lang="es-MX" b="1" dirty="0"/>
              <a:t> </a:t>
            </a:r>
            <a:r>
              <a:rPr lang="es-MX" b="1" dirty="0" err="1"/>
              <a:t>int</a:t>
            </a:r>
            <a:r>
              <a:rPr lang="es-MX" b="1" dirty="0"/>
              <a:t> </a:t>
            </a:r>
            <a:r>
              <a:rPr lang="es-MX" b="1" dirty="0" err="1"/>
              <a:t>len</a:t>
            </a:r>
            <a:r>
              <a:rPr lang="es-MX" b="1" dirty="0"/>
              <a:t> = 0;</a:t>
            </a:r>
          </a:p>
          <a:p>
            <a:r>
              <a:rPr lang="es-MX" i="1" dirty="0"/>
              <a:t>   // en el constructor se </a:t>
            </a:r>
            <a:r>
              <a:rPr lang="es-MX" i="1" dirty="0" err="1"/>
              <a:t>especiﬁ</a:t>
            </a:r>
            <a:r>
              <a:rPr lang="es-MX" i="1" dirty="0"/>
              <a:t> </a:t>
            </a:r>
            <a:r>
              <a:rPr lang="es-MX" i="1" dirty="0" err="1"/>
              <a:t>ca</a:t>
            </a:r>
            <a:r>
              <a:rPr lang="es-MX" i="1" dirty="0"/>
              <a:t> la capacidad inicial</a:t>
            </a:r>
          </a:p>
          <a:p>
            <a:r>
              <a:rPr lang="es-MX" dirty="0"/>
              <a:t>   </a:t>
            </a:r>
            <a:r>
              <a:rPr lang="es-MX" b="1" dirty="0" err="1"/>
              <a:t>public</a:t>
            </a:r>
            <a:r>
              <a:rPr lang="es-MX" b="1" dirty="0"/>
              <a:t> </a:t>
            </a:r>
            <a:r>
              <a:rPr lang="es-MX" b="1" dirty="0" err="1"/>
              <a:t>MiColeccion</a:t>
            </a:r>
            <a:r>
              <a:rPr lang="es-MX" b="1" dirty="0"/>
              <a:t>(</a:t>
            </a:r>
            <a:r>
              <a:rPr lang="es-MX" b="1" dirty="0" err="1"/>
              <a:t>int</a:t>
            </a:r>
            <a:r>
              <a:rPr lang="es-MX" b="1" dirty="0"/>
              <a:t> </a:t>
            </a:r>
            <a:r>
              <a:rPr lang="es-MX" b="1" dirty="0" err="1"/>
              <a:t>capacidadInicial</a:t>
            </a:r>
            <a:r>
              <a:rPr lang="es-MX" b="1" dirty="0"/>
              <a:t>)</a:t>
            </a:r>
          </a:p>
          <a:p>
            <a:r>
              <a:rPr lang="es-MX" dirty="0"/>
              <a:t>   {</a:t>
            </a:r>
          </a:p>
          <a:p>
            <a:r>
              <a:rPr lang="es-MX" dirty="0"/>
              <a:t>      datos = </a:t>
            </a:r>
            <a:r>
              <a:rPr lang="es-MX" b="1" dirty="0"/>
              <a:t>new </a:t>
            </a:r>
            <a:r>
              <a:rPr lang="es-MX" b="1" dirty="0" err="1"/>
              <a:t>Object</a:t>
            </a:r>
            <a:r>
              <a:rPr lang="es-MX" b="1" dirty="0"/>
              <a:t>[</a:t>
            </a:r>
            <a:r>
              <a:rPr lang="es-MX" b="1" dirty="0" err="1"/>
              <a:t>capacidadInicial</a:t>
            </a:r>
            <a:r>
              <a:rPr lang="es-MX" b="1" dirty="0"/>
              <a:t>];</a:t>
            </a:r>
          </a:p>
          <a:p>
            <a:r>
              <a:rPr lang="es-MX" dirty="0"/>
              <a:t>   }</a:t>
            </a:r>
          </a:p>
          <a:p>
            <a:r>
              <a:rPr lang="es-MX" i="1" dirty="0"/>
              <a:t>   // sigue...</a:t>
            </a:r>
          </a:p>
          <a:p>
            <a:r>
              <a:rPr lang="es-MX" i="1" dirty="0"/>
              <a:t>   // :</a:t>
            </a:r>
            <a:endParaRPr lang="es-MX" dirty="0"/>
          </a:p>
        </p:txBody>
      </p:sp>
    </p:spTree>
    <p:extLst>
      <p:ext uri="{BB962C8B-B14F-4D97-AF65-F5344CB8AC3E}">
        <p14:creationId xmlns:p14="http://schemas.microsoft.com/office/powerpoint/2010/main" val="3638118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803564"/>
            <a:ext cx="8915400" cy="5107658"/>
          </a:xfrm>
        </p:spPr>
        <p:txBody>
          <a:bodyPr>
            <a:normAutofit/>
          </a:bodyPr>
          <a:lstStyle/>
          <a:p>
            <a:r>
              <a:rPr lang="es-MX" dirty="0"/>
              <a:t>Lo que demuestra que el método ordenar ordenó los elementos del </a:t>
            </a:r>
            <a:r>
              <a:rPr lang="es-MX" i="1" dirty="0" err="1"/>
              <a:t>array</a:t>
            </a:r>
            <a:r>
              <a:rPr lang="es-MX" i="1" dirty="0"/>
              <a:t> </a:t>
            </a:r>
            <a:r>
              <a:rPr lang="es-MX" dirty="0"/>
              <a:t>por su </a:t>
            </a:r>
            <a:r>
              <a:rPr lang="es-MX" dirty="0" smtClean="0"/>
              <a:t>atributo edad</a:t>
            </a:r>
            <a:r>
              <a:rPr lang="es-MX" dirty="0"/>
              <a:t>, según lo </a:t>
            </a:r>
            <a:r>
              <a:rPr lang="es-MX" dirty="0" smtClean="0"/>
              <a:t>definimos </a:t>
            </a:r>
            <a:r>
              <a:rPr lang="es-MX" dirty="0"/>
              <a:t>en la clase Alumno.</a:t>
            </a:r>
          </a:p>
          <a:p>
            <a:r>
              <a:rPr lang="es-MX" dirty="0"/>
              <a:t>El método ordenar recibe un Comparable[] sin </a:t>
            </a:r>
            <a:r>
              <a:rPr lang="es-MX" dirty="0" err="1"/>
              <a:t>defi</a:t>
            </a:r>
            <a:r>
              <a:rPr lang="es-MX" dirty="0"/>
              <a:t> </a:t>
            </a:r>
            <a:r>
              <a:rPr lang="es-MX" dirty="0" err="1"/>
              <a:t>nir</a:t>
            </a:r>
            <a:r>
              <a:rPr lang="es-MX" dirty="0"/>
              <a:t> el tipo de datos del </a:t>
            </a:r>
            <a:r>
              <a:rPr lang="es-MX" dirty="0" smtClean="0"/>
              <a:t>parámetro T </a:t>
            </a:r>
            <a:r>
              <a:rPr lang="es-MX" dirty="0"/>
              <a:t>lo que </a:t>
            </a:r>
            <a:r>
              <a:rPr lang="es-MX" dirty="0" err="1"/>
              <a:t>generá</a:t>
            </a:r>
            <a:r>
              <a:rPr lang="es-MX" dirty="0"/>
              <a:t> un </a:t>
            </a:r>
            <a:r>
              <a:rPr lang="es-MX" i="1" dirty="0" err="1"/>
              <a:t>warning</a:t>
            </a:r>
            <a:r>
              <a:rPr lang="es-MX" i="1" dirty="0"/>
              <a:t> </a:t>
            </a:r>
            <a:r>
              <a:rPr lang="es-MX" dirty="0"/>
              <a:t>del compilador advirtiéndonos que pasará por alto la </a:t>
            </a:r>
            <a:r>
              <a:rPr lang="es-MX" dirty="0" smtClean="0"/>
              <a:t>validación de </a:t>
            </a:r>
            <a:r>
              <a:rPr lang="es-MX" dirty="0"/>
              <a:t>tipos en tiempo de compilación. </a:t>
            </a:r>
            <a:endParaRPr lang="es-MX" dirty="0" smtClean="0"/>
          </a:p>
          <a:p>
            <a:r>
              <a:rPr lang="es-MX" b="1" dirty="0" smtClean="0"/>
              <a:t>Sin </a:t>
            </a:r>
            <a:r>
              <a:rPr lang="es-MX" b="1" dirty="0"/>
              <a:t>embargo, el objetivo del método </a:t>
            </a:r>
            <a:r>
              <a:rPr lang="es-MX" b="1" dirty="0" smtClean="0"/>
              <a:t>ordenar es </a:t>
            </a:r>
            <a:r>
              <a:rPr lang="es-MX" b="1" dirty="0"/>
              <a:t>que pueda ordenar objetos de cualquier tipo siempre y cuando sean comparables. </a:t>
            </a:r>
            <a:endParaRPr lang="es-MX" b="1" dirty="0" smtClean="0"/>
          </a:p>
          <a:p>
            <a:r>
              <a:rPr lang="es-MX" dirty="0" smtClean="0"/>
              <a:t>Por lo </a:t>
            </a:r>
            <a:r>
              <a:rPr lang="es-MX" dirty="0"/>
              <a:t>tanto, el método está bien </a:t>
            </a:r>
            <a:r>
              <a:rPr lang="es-MX" dirty="0" smtClean="0"/>
              <a:t>definido </a:t>
            </a:r>
            <a:r>
              <a:rPr lang="es-MX" dirty="0"/>
              <a:t>así como está y para evitar el </a:t>
            </a:r>
            <a:r>
              <a:rPr lang="es-MX" i="1" dirty="0" err="1"/>
              <a:t>warning</a:t>
            </a:r>
            <a:r>
              <a:rPr lang="es-MX" i="1" dirty="0"/>
              <a:t> </a:t>
            </a:r>
            <a:r>
              <a:rPr lang="es-MX" dirty="0"/>
              <a:t>utilizamos </a:t>
            </a:r>
            <a:r>
              <a:rPr lang="es-MX" dirty="0" smtClean="0"/>
              <a:t>la </a:t>
            </a:r>
            <a:r>
              <a:rPr lang="es-MX" i="1" dirty="0" err="1" smtClean="0"/>
              <a:t>annotation</a:t>
            </a:r>
            <a:r>
              <a:rPr lang="es-MX" i="1" dirty="0" smtClean="0"/>
              <a:t> </a:t>
            </a:r>
            <a:r>
              <a:rPr lang="es-MX" dirty="0" smtClean="0"/>
              <a:t>(tarea </a:t>
            </a:r>
            <a:r>
              <a:rPr lang="es-MX" dirty="0" err="1" smtClean="0"/>
              <a:t>investigar“anoteishon</a:t>
            </a:r>
            <a:r>
              <a:rPr lang="es-MX" dirty="0"/>
              <a:t>”):</a:t>
            </a:r>
          </a:p>
          <a:p>
            <a:pPr lvl="1"/>
            <a:r>
              <a:rPr lang="es-MX" b="1" dirty="0"/>
              <a:t>@</a:t>
            </a:r>
            <a:r>
              <a:rPr lang="es-MX" b="1" dirty="0" err="1"/>
              <a:t>SuppressWarnings</a:t>
            </a:r>
            <a:r>
              <a:rPr lang="es-MX" b="1" dirty="0"/>
              <a:t>("</a:t>
            </a:r>
            <a:r>
              <a:rPr lang="es-MX" b="1" dirty="0" err="1"/>
              <a:t>unchecked</a:t>
            </a:r>
            <a:r>
              <a:rPr lang="es-MX" b="1" dirty="0" smtClean="0"/>
              <a:t>")</a:t>
            </a:r>
            <a:endParaRPr lang="es-MX" b="1" dirty="0"/>
          </a:p>
        </p:txBody>
      </p:sp>
    </p:spTree>
    <p:extLst>
      <p:ext uri="{BB962C8B-B14F-4D97-AF65-F5344CB8AC3E}">
        <p14:creationId xmlns:p14="http://schemas.microsoft.com/office/powerpoint/2010/main" val="2854082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803564"/>
            <a:ext cx="8915400" cy="5107658"/>
          </a:xfrm>
        </p:spPr>
        <p:txBody>
          <a:bodyPr>
            <a:normAutofit lnSpcReduction="10000"/>
          </a:bodyPr>
          <a:lstStyle/>
          <a:p>
            <a:r>
              <a:rPr lang="es-MX" dirty="0"/>
              <a:t>Vemos que la clase Alumno implementa la </a:t>
            </a:r>
            <a:r>
              <a:rPr lang="es-MX" i="1" dirty="0"/>
              <a:t>interface </a:t>
            </a:r>
            <a:r>
              <a:rPr lang="es-MX" dirty="0"/>
              <a:t>Comparable y sobrescribe </a:t>
            </a:r>
            <a:r>
              <a:rPr lang="es-MX" dirty="0" smtClean="0"/>
              <a:t>el método </a:t>
            </a:r>
            <a:r>
              <a:rPr lang="es-MX" dirty="0" err="1"/>
              <a:t>compareTo</a:t>
            </a:r>
            <a:r>
              <a:rPr lang="es-MX" dirty="0"/>
              <a:t>. </a:t>
            </a:r>
            <a:endParaRPr lang="es-MX" dirty="0" smtClean="0"/>
          </a:p>
          <a:p>
            <a:r>
              <a:rPr lang="es-MX" dirty="0" smtClean="0"/>
              <a:t>Por </a:t>
            </a:r>
            <a:r>
              <a:rPr lang="es-MX" dirty="0"/>
              <a:t>otro lado, la clase </a:t>
            </a:r>
            <a:r>
              <a:rPr lang="es-MX" dirty="0" err="1"/>
              <a:t>Util</a:t>
            </a:r>
            <a:r>
              <a:rPr lang="es-MX" dirty="0"/>
              <a:t> tiene un método ordenar que </a:t>
            </a:r>
            <a:r>
              <a:rPr lang="es-MX" dirty="0" smtClean="0"/>
              <a:t>ordena un </a:t>
            </a:r>
            <a:r>
              <a:rPr lang="es-MX" i="1" dirty="0" err="1"/>
              <a:t>array</a:t>
            </a:r>
            <a:r>
              <a:rPr lang="es-MX" i="1" dirty="0"/>
              <a:t> </a:t>
            </a:r>
            <a:r>
              <a:rPr lang="es-MX" dirty="0"/>
              <a:t>de elementos comparables. </a:t>
            </a:r>
            <a:endParaRPr lang="es-MX" dirty="0" smtClean="0"/>
          </a:p>
          <a:p>
            <a:r>
              <a:rPr lang="es-MX" dirty="0" smtClean="0"/>
              <a:t>No </a:t>
            </a:r>
            <a:r>
              <a:rPr lang="es-MX" dirty="0"/>
              <a:t>importa si estos elementos son </a:t>
            </a:r>
            <a:r>
              <a:rPr lang="es-MX" dirty="0" smtClean="0"/>
              <a:t>alumnos  u </a:t>
            </a:r>
            <a:r>
              <a:rPr lang="es-MX" dirty="0"/>
              <a:t>objetos de otro tipo. </a:t>
            </a:r>
            <a:endParaRPr lang="es-MX" dirty="0" smtClean="0"/>
          </a:p>
          <a:p>
            <a:r>
              <a:rPr lang="es-MX" dirty="0" smtClean="0"/>
              <a:t>En </a:t>
            </a:r>
            <a:r>
              <a:rPr lang="es-MX" dirty="0"/>
              <a:t>el método ordenar, vemos a los elementos del </a:t>
            </a:r>
            <a:r>
              <a:rPr lang="es-MX" i="1" dirty="0" err="1"/>
              <a:t>array</a:t>
            </a:r>
            <a:r>
              <a:rPr lang="es-MX" i="1" dirty="0"/>
              <a:t> </a:t>
            </a:r>
            <a:r>
              <a:rPr lang="es-MX" dirty="0" smtClean="0"/>
              <a:t>como “</a:t>
            </a:r>
            <a:r>
              <a:rPr lang="es-MX" dirty="0"/>
              <a:t>elementos comparables” (de tipo Comparable).</a:t>
            </a:r>
          </a:p>
          <a:p>
            <a:r>
              <a:rPr lang="es-MX" dirty="0"/>
              <a:t>En el diagrama también representamos las clases </a:t>
            </a:r>
            <a:r>
              <a:rPr lang="es-MX" dirty="0" err="1"/>
              <a:t>String</a:t>
            </a:r>
            <a:r>
              <a:rPr lang="es-MX" dirty="0"/>
              <a:t> e </a:t>
            </a:r>
            <a:r>
              <a:rPr lang="es-MX" dirty="0" err="1"/>
              <a:t>Integer</a:t>
            </a:r>
            <a:r>
              <a:rPr lang="es-MX" dirty="0"/>
              <a:t>. Estas clases </a:t>
            </a:r>
            <a:r>
              <a:rPr lang="es-MX" dirty="0" smtClean="0"/>
              <a:t>son provistas </a:t>
            </a:r>
            <a:r>
              <a:rPr lang="es-MX" dirty="0"/>
              <a:t>por Java en el paquete </a:t>
            </a:r>
            <a:r>
              <a:rPr lang="es-MX" dirty="0" err="1"/>
              <a:t>java.lang</a:t>
            </a:r>
            <a:r>
              <a:rPr lang="es-MX" dirty="0"/>
              <a:t> e implementan la </a:t>
            </a:r>
            <a:r>
              <a:rPr lang="es-MX" i="1" dirty="0"/>
              <a:t>interface </a:t>
            </a:r>
            <a:r>
              <a:rPr lang="es-MX" dirty="0"/>
              <a:t>Comparable.</a:t>
            </a:r>
          </a:p>
          <a:p>
            <a:r>
              <a:rPr lang="es-MX" dirty="0"/>
              <a:t>Por lo tanto, nuestro método ordenar también podrá ordenar </a:t>
            </a:r>
            <a:r>
              <a:rPr lang="es-MX" dirty="0" err="1"/>
              <a:t>String</a:t>
            </a:r>
            <a:r>
              <a:rPr lang="es-MX" dirty="0"/>
              <a:t>[] e</a:t>
            </a:r>
          </a:p>
          <a:p>
            <a:r>
              <a:rPr lang="es-MX" dirty="0" err="1"/>
              <a:t>Integer</a:t>
            </a:r>
            <a:r>
              <a:rPr lang="es-MX" dirty="0"/>
              <a:t>[] ya que ambos tipos de </a:t>
            </a:r>
            <a:r>
              <a:rPr lang="es-MX" i="1" dirty="0" err="1"/>
              <a:t>arrays</a:t>
            </a:r>
            <a:r>
              <a:rPr lang="es-MX" i="1" dirty="0"/>
              <a:t> </a:t>
            </a:r>
            <a:r>
              <a:rPr lang="es-MX" dirty="0"/>
              <a:t>contienen elementos comparables</a:t>
            </a:r>
            <a:r>
              <a:rPr lang="es-MX" dirty="0" smtClean="0"/>
              <a:t>.</a:t>
            </a:r>
          </a:p>
          <a:p>
            <a:r>
              <a:rPr lang="es-MX" dirty="0" smtClean="0"/>
              <a:t>Ejercicio:</a:t>
            </a:r>
          </a:p>
          <a:p>
            <a:r>
              <a:rPr lang="es-MX" dirty="0" smtClean="0"/>
              <a:t>Ampliaremos </a:t>
            </a:r>
            <a:r>
              <a:rPr lang="es-MX" dirty="0"/>
              <a:t>el método </a:t>
            </a:r>
            <a:r>
              <a:rPr lang="es-MX" dirty="0" err="1"/>
              <a:t>main</a:t>
            </a:r>
            <a:r>
              <a:rPr lang="es-MX" dirty="0"/>
              <a:t> de la clase </a:t>
            </a:r>
            <a:r>
              <a:rPr lang="es-MX" dirty="0" err="1"/>
              <a:t>TestOrdenar</a:t>
            </a:r>
            <a:r>
              <a:rPr lang="es-MX" dirty="0"/>
              <a:t> para ordenar también un </a:t>
            </a:r>
            <a:r>
              <a:rPr lang="es-MX" i="1" dirty="0" err="1" smtClean="0"/>
              <a:t>array</a:t>
            </a:r>
            <a:r>
              <a:rPr lang="es-MX" i="1" dirty="0" smtClean="0"/>
              <a:t> </a:t>
            </a:r>
            <a:r>
              <a:rPr lang="es-MX" dirty="0" smtClean="0"/>
              <a:t>de </a:t>
            </a:r>
            <a:r>
              <a:rPr lang="es-MX" dirty="0" err="1"/>
              <a:t>String</a:t>
            </a:r>
            <a:r>
              <a:rPr lang="es-MX" dirty="0"/>
              <a:t> y otro de </a:t>
            </a:r>
            <a:r>
              <a:rPr lang="es-MX" dirty="0" err="1"/>
              <a:t>Integer</a:t>
            </a:r>
            <a:r>
              <a:rPr lang="es-MX" dirty="0"/>
              <a:t>.</a:t>
            </a:r>
          </a:p>
        </p:txBody>
      </p:sp>
    </p:spTree>
    <p:extLst>
      <p:ext uri="{BB962C8B-B14F-4D97-AF65-F5344CB8AC3E}">
        <p14:creationId xmlns:p14="http://schemas.microsoft.com/office/powerpoint/2010/main" val="2388397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609600"/>
            <a:ext cx="8915400" cy="5301622"/>
          </a:xfrm>
        </p:spPr>
        <p:txBody>
          <a:bodyPr>
            <a:normAutofit fontScale="70000" lnSpcReduction="20000"/>
          </a:bodyPr>
          <a:lstStyle/>
          <a:p>
            <a:r>
              <a:rPr lang="es-MX" b="1" dirty="0" err="1" smtClean="0"/>
              <a:t>public</a:t>
            </a:r>
            <a:r>
              <a:rPr lang="es-MX" b="1" dirty="0" smtClean="0"/>
              <a:t> </a:t>
            </a:r>
            <a:r>
              <a:rPr lang="es-MX" b="1" dirty="0" err="1"/>
              <a:t>class</a:t>
            </a:r>
            <a:r>
              <a:rPr lang="es-MX" b="1" dirty="0"/>
              <a:t> </a:t>
            </a:r>
            <a:r>
              <a:rPr lang="es-MX" dirty="0" err="1"/>
              <a:t>TestOrdenar</a:t>
            </a:r>
            <a:endParaRPr lang="es-MX" dirty="0"/>
          </a:p>
          <a:p>
            <a:r>
              <a:rPr lang="es-MX" dirty="0" smtClean="0"/>
              <a:t>{</a:t>
            </a:r>
            <a:endParaRPr lang="es-MX" dirty="0"/>
          </a:p>
          <a:p>
            <a:pPr>
              <a:spcBef>
                <a:spcPts val="0"/>
              </a:spcBef>
            </a:pPr>
            <a:r>
              <a:rPr lang="en-US" b="1" dirty="0"/>
              <a:t>public static void </a:t>
            </a:r>
            <a:r>
              <a:rPr lang="en-US" dirty="0"/>
              <a:t>main(String[] </a:t>
            </a:r>
            <a:r>
              <a:rPr lang="en-US" dirty="0" err="1"/>
              <a:t>args</a:t>
            </a:r>
            <a:r>
              <a:rPr lang="en-US" dirty="0"/>
              <a:t>)</a:t>
            </a:r>
          </a:p>
          <a:p>
            <a:pPr>
              <a:spcBef>
                <a:spcPts val="0"/>
              </a:spcBef>
            </a:pPr>
            <a:r>
              <a:rPr lang="es-MX" dirty="0"/>
              <a:t>{</a:t>
            </a:r>
          </a:p>
          <a:p>
            <a:pPr>
              <a:spcBef>
                <a:spcPts val="0"/>
              </a:spcBef>
            </a:pPr>
            <a:r>
              <a:rPr lang="es-MX" i="1" dirty="0"/>
              <a:t>// </a:t>
            </a:r>
            <a:r>
              <a:rPr lang="es-MX" i="1" dirty="0" err="1"/>
              <a:t>defi</a:t>
            </a:r>
            <a:r>
              <a:rPr lang="es-MX" i="1" dirty="0"/>
              <a:t> no y ordeno y muestro un </a:t>
            </a:r>
            <a:r>
              <a:rPr lang="es-MX" i="1" dirty="0" err="1"/>
              <a:t>array</a:t>
            </a:r>
            <a:r>
              <a:rPr lang="es-MX" i="1" dirty="0"/>
              <a:t> de alumnos</a:t>
            </a:r>
          </a:p>
          <a:p>
            <a:pPr>
              <a:spcBef>
                <a:spcPts val="0"/>
              </a:spcBef>
            </a:pPr>
            <a:r>
              <a:rPr lang="es-MX" dirty="0"/>
              <a:t>Alumno </a:t>
            </a:r>
            <a:r>
              <a:rPr lang="es-MX" dirty="0" err="1"/>
              <a:t>arr</a:t>
            </a:r>
            <a:r>
              <a:rPr lang="es-MX" dirty="0"/>
              <a:t>[] = { </a:t>
            </a:r>
            <a:r>
              <a:rPr lang="es-MX" b="1" dirty="0"/>
              <a:t>new </a:t>
            </a:r>
            <a:r>
              <a:rPr lang="es-MX" dirty="0"/>
              <a:t>Alumno("Juan",20,8.5)</a:t>
            </a:r>
          </a:p>
          <a:p>
            <a:pPr>
              <a:spcBef>
                <a:spcPts val="0"/>
              </a:spcBef>
            </a:pPr>
            <a:r>
              <a:rPr lang="es-MX" dirty="0"/>
              <a:t>, </a:t>
            </a:r>
            <a:r>
              <a:rPr lang="es-MX" b="1" dirty="0"/>
              <a:t>new </a:t>
            </a:r>
            <a:r>
              <a:rPr lang="es-MX" dirty="0"/>
              <a:t>Alumno("Pedro",18,5.3)</a:t>
            </a:r>
          </a:p>
          <a:p>
            <a:pPr>
              <a:spcBef>
                <a:spcPts val="0"/>
              </a:spcBef>
            </a:pPr>
            <a:r>
              <a:rPr lang="es-MX" dirty="0"/>
              <a:t>, </a:t>
            </a:r>
            <a:r>
              <a:rPr lang="es-MX" b="1" dirty="0"/>
              <a:t>new </a:t>
            </a:r>
            <a:r>
              <a:rPr lang="es-MX" dirty="0"/>
              <a:t>Alumno("Alberto",19,4.6) };</a:t>
            </a:r>
          </a:p>
          <a:p>
            <a:pPr>
              <a:spcBef>
                <a:spcPts val="0"/>
              </a:spcBef>
            </a:pPr>
            <a:r>
              <a:rPr lang="es-MX" dirty="0" err="1"/>
              <a:t>Util.</a:t>
            </a:r>
            <a:r>
              <a:rPr lang="es-MX" i="1" dirty="0" err="1"/>
              <a:t>ordenar</a:t>
            </a:r>
            <a:r>
              <a:rPr lang="es-MX" dirty="0"/>
              <a:t>(</a:t>
            </a:r>
            <a:r>
              <a:rPr lang="es-MX" dirty="0" err="1"/>
              <a:t>arr</a:t>
            </a:r>
            <a:r>
              <a:rPr lang="es-MX" dirty="0"/>
              <a:t>);</a:t>
            </a:r>
          </a:p>
          <a:p>
            <a:pPr>
              <a:spcBef>
                <a:spcPts val="0"/>
              </a:spcBef>
            </a:pPr>
            <a:r>
              <a:rPr lang="es-MX" i="1" dirty="0" err="1"/>
              <a:t>muestraArray</a:t>
            </a:r>
            <a:r>
              <a:rPr lang="es-MX" dirty="0"/>
              <a:t>(</a:t>
            </a:r>
            <a:r>
              <a:rPr lang="es-MX" dirty="0" err="1"/>
              <a:t>arr</a:t>
            </a:r>
            <a:r>
              <a:rPr lang="es-MX" dirty="0"/>
              <a:t>);</a:t>
            </a:r>
          </a:p>
          <a:p>
            <a:pPr>
              <a:spcBef>
                <a:spcPts val="0"/>
              </a:spcBef>
            </a:pPr>
            <a:r>
              <a:rPr lang="es-MX" i="1" dirty="0"/>
              <a:t>// </a:t>
            </a:r>
            <a:r>
              <a:rPr lang="es-MX" i="1" dirty="0" err="1"/>
              <a:t>defi</a:t>
            </a:r>
            <a:r>
              <a:rPr lang="es-MX" i="1" dirty="0"/>
              <a:t> no, ordeno y muestro un </a:t>
            </a:r>
            <a:r>
              <a:rPr lang="es-MX" i="1" dirty="0" err="1"/>
              <a:t>array</a:t>
            </a:r>
            <a:r>
              <a:rPr lang="es-MX" i="1" dirty="0"/>
              <a:t> de </a:t>
            </a:r>
            <a:r>
              <a:rPr lang="es-MX" i="1" dirty="0" err="1"/>
              <a:t>strings</a:t>
            </a:r>
            <a:endParaRPr lang="es-MX" i="1" dirty="0"/>
          </a:p>
          <a:p>
            <a:pPr>
              <a:spcBef>
                <a:spcPts val="0"/>
              </a:spcBef>
            </a:pPr>
            <a:r>
              <a:rPr lang="es-MX" dirty="0" err="1"/>
              <a:t>String</a:t>
            </a:r>
            <a:r>
              <a:rPr lang="es-MX" dirty="0"/>
              <a:t>[] arr2 = { "Pablo","</a:t>
            </a:r>
            <a:r>
              <a:rPr lang="es-MX" dirty="0" err="1"/>
              <a:t>Andres</a:t>
            </a:r>
            <a:r>
              <a:rPr lang="es-MX" dirty="0"/>
              <a:t>","Marcelo" };</a:t>
            </a:r>
          </a:p>
          <a:p>
            <a:pPr>
              <a:spcBef>
                <a:spcPts val="0"/>
              </a:spcBef>
            </a:pPr>
            <a:r>
              <a:rPr lang="es-MX" dirty="0" err="1"/>
              <a:t>Util.</a:t>
            </a:r>
            <a:r>
              <a:rPr lang="es-MX" i="1" dirty="0" err="1"/>
              <a:t>ordenar</a:t>
            </a:r>
            <a:r>
              <a:rPr lang="es-MX" dirty="0"/>
              <a:t>(arr2);</a:t>
            </a:r>
          </a:p>
          <a:p>
            <a:pPr>
              <a:spcBef>
                <a:spcPts val="0"/>
              </a:spcBef>
            </a:pPr>
            <a:r>
              <a:rPr lang="es-MX" i="1" dirty="0" err="1"/>
              <a:t>muestraArray</a:t>
            </a:r>
            <a:r>
              <a:rPr lang="es-MX" dirty="0"/>
              <a:t>(arr2);</a:t>
            </a:r>
          </a:p>
          <a:p>
            <a:pPr>
              <a:spcBef>
                <a:spcPts val="0"/>
              </a:spcBef>
            </a:pPr>
            <a:r>
              <a:rPr lang="es-MX" i="1" dirty="0"/>
              <a:t>// </a:t>
            </a:r>
            <a:r>
              <a:rPr lang="es-MX" i="1" dirty="0" err="1"/>
              <a:t>defi</a:t>
            </a:r>
            <a:r>
              <a:rPr lang="es-MX" i="1" dirty="0"/>
              <a:t> no, ordeno y muestro un </a:t>
            </a:r>
            <a:r>
              <a:rPr lang="es-MX" i="1" dirty="0" err="1"/>
              <a:t>array</a:t>
            </a:r>
            <a:r>
              <a:rPr lang="es-MX" i="1" dirty="0"/>
              <a:t> de </a:t>
            </a:r>
            <a:r>
              <a:rPr lang="es-MX" i="1" dirty="0" err="1"/>
              <a:t>integers</a:t>
            </a:r>
            <a:endParaRPr lang="es-MX" i="1" dirty="0"/>
          </a:p>
          <a:p>
            <a:pPr>
              <a:spcBef>
                <a:spcPts val="0"/>
              </a:spcBef>
            </a:pPr>
            <a:r>
              <a:rPr lang="es-MX" dirty="0" err="1"/>
              <a:t>Integer</a:t>
            </a:r>
            <a:r>
              <a:rPr lang="es-MX" dirty="0"/>
              <a:t>[] arr3 = { </a:t>
            </a:r>
            <a:r>
              <a:rPr lang="es-MX" b="1" dirty="0"/>
              <a:t>new </a:t>
            </a:r>
            <a:r>
              <a:rPr lang="es-MX" dirty="0" err="1"/>
              <a:t>Integer</a:t>
            </a:r>
            <a:r>
              <a:rPr lang="es-MX" dirty="0"/>
              <a:t>(5)</a:t>
            </a:r>
          </a:p>
          <a:p>
            <a:pPr>
              <a:spcBef>
                <a:spcPts val="0"/>
              </a:spcBef>
            </a:pPr>
            <a:r>
              <a:rPr lang="es-MX" dirty="0"/>
              <a:t>, </a:t>
            </a:r>
            <a:r>
              <a:rPr lang="es-MX" b="1" dirty="0"/>
              <a:t>new </a:t>
            </a:r>
            <a:r>
              <a:rPr lang="es-MX" dirty="0" err="1"/>
              <a:t>Integer</a:t>
            </a:r>
            <a:r>
              <a:rPr lang="es-MX" dirty="0"/>
              <a:t>(3)</a:t>
            </a:r>
          </a:p>
          <a:p>
            <a:pPr>
              <a:spcBef>
                <a:spcPts val="0"/>
              </a:spcBef>
            </a:pPr>
            <a:r>
              <a:rPr lang="es-MX" dirty="0"/>
              <a:t>, </a:t>
            </a:r>
            <a:r>
              <a:rPr lang="es-MX" b="1" dirty="0"/>
              <a:t>new </a:t>
            </a:r>
            <a:r>
              <a:rPr lang="es-MX" dirty="0" err="1"/>
              <a:t>Integer</a:t>
            </a:r>
            <a:r>
              <a:rPr lang="es-MX" dirty="0"/>
              <a:t>(1) };</a:t>
            </a:r>
          </a:p>
          <a:p>
            <a:pPr>
              <a:spcBef>
                <a:spcPts val="0"/>
              </a:spcBef>
            </a:pPr>
            <a:r>
              <a:rPr lang="es-MX" dirty="0" err="1"/>
              <a:t>Util.</a:t>
            </a:r>
            <a:r>
              <a:rPr lang="es-MX" i="1" dirty="0" err="1"/>
              <a:t>ordenar</a:t>
            </a:r>
            <a:r>
              <a:rPr lang="es-MX" dirty="0"/>
              <a:t>(arr3);</a:t>
            </a:r>
          </a:p>
          <a:p>
            <a:pPr>
              <a:spcBef>
                <a:spcPts val="0"/>
              </a:spcBef>
            </a:pPr>
            <a:r>
              <a:rPr lang="es-MX" i="1" dirty="0" err="1"/>
              <a:t>muestraArray</a:t>
            </a:r>
            <a:r>
              <a:rPr lang="es-MX" dirty="0"/>
              <a:t>(arr3);</a:t>
            </a:r>
          </a:p>
          <a:p>
            <a:pPr>
              <a:spcBef>
                <a:spcPts val="0"/>
              </a:spcBef>
            </a:pPr>
            <a:r>
              <a:rPr lang="es-MX" dirty="0"/>
              <a:t>}</a:t>
            </a:r>
          </a:p>
          <a:p>
            <a:pPr>
              <a:spcBef>
                <a:spcPts val="0"/>
              </a:spcBef>
            </a:pPr>
            <a:r>
              <a:rPr lang="es-MX" dirty="0"/>
              <a:t>@</a:t>
            </a:r>
            <a:r>
              <a:rPr lang="es-MX" dirty="0" err="1"/>
              <a:t>SuppressWarnings</a:t>
            </a:r>
            <a:r>
              <a:rPr lang="es-MX" dirty="0"/>
              <a:t> ("</a:t>
            </a:r>
            <a:r>
              <a:rPr lang="es-MX" dirty="0" err="1"/>
              <a:t>unchecked</a:t>
            </a:r>
            <a:r>
              <a:rPr lang="es-MX" dirty="0"/>
              <a:t>")</a:t>
            </a:r>
          </a:p>
          <a:p>
            <a:pPr>
              <a:spcBef>
                <a:spcPts val="0"/>
              </a:spcBef>
            </a:pPr>
            <a:r>
              <a:rPr lang="en-US" b="1" dirty="0"/>
              <a:t>private static void </a:t>
            </a:r>
            <a:r>
              <a:rPr lang="en-US" dirty="0" err="1"/>
              <a:t>muestraArray</a:t>
            </a:r>
            <a:r>
              <a:rPr lang="en-US" dirty="0"/>
              <a:t>(Comparable </a:t>
            </a:r>
            <a:r>
              <a:rPr lang="en-US" dirty="0" err="1"/>
              <a:t>arr</a:t>
            </a:r>
            <a:r>
              <a:rPr lang="en-US" dirty="0"/>
              <a:t>[])</a:t>
            </a:r>
          </a:p>
          <a:p>
            <a:pPr>
              <a:spcBef>
                <a:spcPts val="0"/>
              </a:spcBef>
            </a:pPr>
            <a:r>
              <a:rPr lang="es-MX" dirty="0"/>
              <a:t>{</a:t>
            </a:r>
          </a:p>
          <a:p>
            <a:pPr>
              <a:spcBef>
                <a:spcPts val="0"/>
              </a:spcBef>
            </a:pPr>
            <a:r>
              <a:rPr lang="nn-NO" b="1" dirty="0"/>
              <a:t>for</a:t>
            </a:r>
            <a:r>
              <a:rPr lang="nn-NO" dirty="0"/>
              <a:t>( </a:t>
            </a:r>
            <a:r>
              <a:rPr lang="nn-NO" b="1" dirty="0"/>
              <a:t>int </a:t>
            </a:r>
            <a:r>
              <a:rPr lang="nn-NO" dirty="0"/>
              <a:t>i=0; i&lt;arr.length; i++ )</a:t>
            </a:r>
          </a:p>
          <a:p>
            <a:pPr>
              <a:spcBef>
                <a:spcPts val="0"/>
              </a:spcBef>
            </a:pPr>
            <a:r>
              <a:rPr lang="es-MX" dirty="0"/>
              <a:t>{</a:t>
            </a:r>
          </a:p>
          <a:p>
            <a:pPr>
              <a:spcBef>
                <a:spcPts val="0"/>
              </a:spcBef>
            </a:pPr>
            <a:r>
              <a:rPr lang="es-MX" dirty="0" err="1"/>
              <a:t>System.</a:t>
            </a:r>
            <a:r>
              <a:rPr lang="es-MX" i="1" dirty="0" err="1"/>
              <a:t>out</a:t>
            </a:r>
            <a:r>
              <a:rPr lang="es-MX" dirty="0" err="1"/>
              <a:t>.println</a:t>
            </a:r>
            <a:r>
              <a:rPr lang="es-MX" dirty="0"/>
              <a:t>(</a:t>
            </a:r>
            <a:r>
              <a:rPr lang="es-MX" dirty="0" err="1"/>
              <a:t>arr</a:t>
            </a:r>
            <a:r>
              <a:rPr lang="es-MX" dirty="0"/>
              <a:t>[i]);</a:t>
            </a:r>
          </a:p>
          <a:p>
            <a:pPr>
              <a:spcBef>
                <a:spcPts val="0"/>
              </a:spcBef>
            </a:pPr>
            <a:r>
              <a:rPr lang="es-MX" dirty="0"/>
              <a:t>}</a:t>
            </a:r>
          </a:p>
          <a:p>
            <a:pPr>
              <a:spcBef>
                <a:spcPts val="0"/>
              </a:spcBef>
            </a:pPr>
            <a:r>
              <a:rPr lang="es-MX" dirty="0"/>
              <a:t>}</a:t>
            </a:r>
          </a:p>
          <a:p>
            <a:pPr>
              <a:spcBef>
                <a:spcPts val="0"/>
              </a:spcBef>
            </a:pPr>
            <a:r>
              <a:rPr lang="es-MX" dirty="0"/>
              <a:t>}</a:t>
            </a:r>
          </a:p>
        </p:txBody>
      </p:sp>
    </p:spTree>
    <p:extLst>
      <p:ext uri="{BB962C8B-B14F-4D97-AF65-F5344CB8AC3E}">
        <p14:creationId xmlns:p14="http://schemas.microsoft.com/office/powerpoint/2010/main" val="2728015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706582"/>
            <a:ext cx="8915400" cy="5204640"/>
          </a:xfrm>
        </p:spPr>
        <p:txBody>
          <a:bodyPr/>
          <a:lstStyle/>
          <a:p>
            <a:r>
              <a:rPr lang="es-MX" dirty="0"/>
              <a:t>En este ejemplo utilizamos el método </a:t>
            </a:r>
            <a:r>
              <a:rPr lang="es-MX" dirty="0" err="1"/>
              <a:t>Util.ordenar</a:t>
            </a:r>
            <a:r>
              <a:rPr lang="es-MX" dirty="0"/>
              <a:t> para ordenar </a:t>
            </a:r>
            <a:r>
              <a:rPr lang="es-MX" i="1" dirty="0" err="1"/>
              <a:t>arrays</a:t>
            </a:r>
            <a:r>
              <a:rPr lang="es-MX" i="1" dirty="0"/>
              <a:t> </a:t>
            </a:r>
            <a:r>
              <a:rPr lang="es-MX" dirty="0"/>
              <a:t>de </a:t>
            </a:r>
            <a:r>
              <a:rPr lang="es-MX" dirty="0" smtClean="0"/>
              <a:t>diferentes tipos </a:t>
            </a:r>
            <a:r>
              <a:rPr lang="es-MX" dirty="0"/>
              <a:t>de datos: un Alumno[], un </a:t>
            </a:r>
            <a:r>
              <a:rPr lang="es-MX" dirty="0" err="1"/>
              <a:t>String</a:t>
            </a:r>
            <a:r>
              <a:rPr lang="es-MX" dirty="0"/>
              <a:t>[] y un </a:t>
            </a:r>
            <a:r>
              <a:rPr lang="es-MX" dirty="0" err="1"/>
              <a:t>Integer</a:t>
            </a:r>
            <a:r>
              <a:rPr lang="es-MX" dirty="0"/>
              <a:t>[]. </a:t>
            </a:r>
            <a:endParaRPr lang="es-MX" dirty="0" smtClean="0"/>
          </a:p>
          <a:p>
            <a:r>
              <a:rPr lang="es-MX" dirty="0" smtClean="0"/>
              <a:t>Sin </a:t>
            </a:r>
            <a:r>
              <a:rPr lang="es-MX" dirty="0"/>
              <a:t>embargo, </a:t>
            </a:r>
            <a:r>
              <a:rPr lang="es-MX" dirty="0" smtClean="0"/>
              <a:t>todos  estos </a:t>
            </a:r>
            <a:r>
              <a:rPr lang="es-MX" dirty="0"/>
              <a:t>tipos tienen algo en común: todos son comparables, por lo tanto, todos tienen </a:t>
            </a:r>
            <a:r>
              <a:rPr lang="es-MX" dirty="0" smtClean="0"/>
              <a:t>el  método </a:t>
            </a:r>
            <a:r>
              <a:rPr lang="es-MX" dirty="0" err="1"/>
              <a:t>compareTo</a:t>
            </a:r>
            <a:r>
              <a:rPr lang="es-MX" dirty="0"/>
              <a:t> que utilizamos en el método ordenar para </a:t>
            </a:r>
            <a:r>
              <a:rPr lang="es-MX" dirty="0" err="1"/>
              <a:t>ordenalos</a:t>
            </a:r>
            <a:r>
              <a:rPr lang="es-MX" dirty="0"/>
              <a:t>.</a:t>
            </a:r>
          </a:p>
          <a:p>
            <a:r>
              <a:rPr lang="es-MX" dirty="0"/>
              <a:t>Volviendo a la consigna original, logramos que nuestro método ordenar pueda </a:t>
            </a:r>
            <a:r>
              <a:rPr lang="es-MX" dirty="0" smtClean="0"/>
              <a:t>ordenar  objetos </a:t>
            </a:r>
            <a:r>
              <a:rPr lang="es-MX" dirty="0"/>
              <a:t>de cualquier tipo siempre y cuando estos sean comparables.</a:t>
            </a:r>
          </a:p>
        </p:txBody>
      </p:sp>
    </p:spTree>
    <p:extLst>
      <p:ext uri="{BB962C8B-B14F-4D97-AF65-F5344CB8AC3E}">
        <p14:creationId xmlns:p14="http://schemas.microsoft.com/office/powerpoint/2010/main" val="25781024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624110"/>
            <a:ext cx="8911687" cy="747490"/>
          </a:xfrm>
        </p:spPr>
        <p:txBody>
          <a:bodyPr/>
          <a:lstStyle/>
          <a:p>
            <a:r>
              <a:rPr lang="es-MX" b="1" dirty="0"/>
              <a:t>Desacoplar aún más</a:t>
            </a:r>
            <a:endParaRPr lang="es-MX" dirty="0"/>
          </a:p>
        </p:txBody>
      </p:sp>
      <p:sp>
        <p:nvSpPr>
          <p:cNvPr id="3" name="2 Marcador de contenido"/>
          <p:cNvSpPr>
            <a:spLocks noGrp="1"/>
          </p:cNvSpPr>
          <p:nvPr>
            <p:ph idx="1"/>
          </p:nvPr>
        </p:nvSpPr>
        <p:spPr/>
        <p:txBody>
          <a:bodyPr/>
          <a:lstStyle/>
          <a:p>
            <a:r>
              <a:rPr lang="es-MX" dirty="0"/>
              <a:t>En el ejemplo anterior, implementamos la </a:t>
            </a:r>
            <a:r>
              <a:rPr lang="es-MX" i="1" dirty="0"/>
              <a:t>interface </a:t>
            </a:r>
            <a:r>
              <a:rPr lang="es-MX" dirty="0"/>
              <a:t>Comparable en la clase Alumno </a:t>
            </a:r>
            <a:r>
              <a:rPr lang="es-MX" dirty="0" smtClean="0"/>
              <a:t>y  definimos </a:t>
            </a:r>
            <a:r>
              <a:rPr lang="es-MX" dirty="0"/>
              <a:t>como criterio de precedencia la edad de los alumnos. </a:t>
            </a:r>
            <a:endParaRPr lang="es-MX" dirty="0" smtClean="0"/>
          </a:p>
          <a:p>
            <a:r>
              <a:rPr lang="es-MX" dirty="0" smtClean="0"/>
              <a:t>Tomando </a:t>
            </a:r>
            <a:r>
              <a:rPr lang="es-MX" dirty="0"/>
              <a:t>en cuenta </a:t>
            </a:r>
            <a:r>
              <a:rPr lang="es-MX" dirty="0" smtClean="0"/>
              <a:t>este  criterio </a:t>
            </a:r>
            <a:r>
              <a:rPr lang="es-MX" dirty="0"/>
              <a:t>un alumno precede a otro si el valor de su atributo edad </a:t>
            </a:r>
            <a:r>
              <a:rPr lang="es-MX" dirty="0" smtClean="0"/>
              <a:t> es  menor </a:t>
            </a:r>
            <a:r>
              <a:rPr lang="es-MX" dirty="0"/>
              <a:t>que el </a:t>
            </a:r>
            <a:r>
              <a:rPr lang="es-MX" dirty="0" smtClean="0"/>
              <a:t>valor  del </a:t>
            </a:r>
            <a:r>
              <a:rPr lang="es-MX" dirty="0"/>
              <a:t>mismo atributo del otro alumno.</a:t>
            </a:r>
          </a:p>
        </p:txBody>
      </p:sp>
    </p:spTree>
    <p:extLst>
      <p:ext uri="{BB962C8B-B14F-4D97-AF65-F5344CB8AC3E}">
        <p14:creationId xmlns:p14="http://schemas.microsoft.com/office/powerpoint/2010/main" val="232539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568036"/>
            <a:ext cx="8915400" cy="5343186"/>
          </a:xfrm>
        </p:spPr>
        <p:txBody>
          <a:bodyPr>
            <a:normAutofit/>
          </a:bodyPr>
          <a:lstStyle/>
          <a:p>
            <a:r>
              <a:rPr lang="es-MX" dirty="0"/>
              <a:t>Si decidimos cambiar el criterio y considerar que un alumno precede a otro según </a:t>
            </a:r>
            <a:r>
              <a:rPr lang="es-MX" dirty="0" smtClean="0"/>
              <a:t>el orden </a:t>
            </a:r>
            <a:r>
              <a:rPr lang="es-MX" dirty="0"/>
              <a:t>alfabético de su nombre, tendremos que reprogramar el método </a:t>
            </a:r>
            <a:r>
              <a:rPr lang="es-MX" dirty="0" err="1"/>
              <a:t>compareTo</a:t>
            </a:r>
            <a:r>
              <a:rPr lang="es-MX" dirty="0"/>
              <a:t> </a:t>
            </a:r>
            <a:r>
              <a:rPr lang="es-MX" dirty="0" smtClean="0"/>
              <a:t>en la </a:t>
            </a:r>
            <a:r>
              <a:rPr lang="es-MX" dirty="0"/>
              <a:t>clase Alumno. Esto, además de la necesidad de </a:t>
            </a:r>
            <a:r>
              <a:rPr lang="es-MX" dirty="0" smtClean="0"/>
              <a:t>modificar </a:t>
            </a:r>
            <a:r>
              <a:rPr lang="es-MX" dirty="0"/>
              <a:t>nuestro código, </a:t>
            </a:r>
            <a:r>
              <a:rPr lang="es-MX" dirty="0" smtClean="0"/>
              <a:t>implica  perder </a:t>
            </a:r>
            <a:r>
              <a:rPr lang="es-MX" dirty="0"/>
              <a:t>el criterio de comparación anterior ya que solo podemos sobrescribir el </a:t>
            </a:r>
            <a:r>
              <a:rPr lang="es-MX" dirty="0" smtClean="0"/>
              <a:t>método </a:t>
            </a:r>
            <a:r>
              <a:rPr lang="es-MX" dirty="0" err="1" smtClean="0"/>
              <a:t>compareTo</a:t>
            </a:r>
            <a:r>
              <a:rPr lang="es-MX" dirty="0" smtClean="0"/>
              <a:t> </a:t>
            </a:r>
            <a:r>
              <a:rPr lang="es-MX" dirty="0"/>
              <a:t>una única vez.</a:t>
            </a:r>
          </a:p>
          <a:p>
            <a:r>
              <a:rPr lang="es-MX" dirty="0"/>
              <a:t>Sin embargo, ¿sería descabellado pretender ordenar un conjunto de alumnos según </a:t>
            </a:r>
            <a:r>
              <a:rPr lang="es-MX" dirty="0" smtClean="0"/>
              <a:t>su nombre </a:t>
            </a:r>
            <a:r>
              <a:rPr lang="es-MX" dirty="0"/>
              <a:t>y también pretender ordenarlos según su edad y </a:t>
            </a:r>
            <a:r>
              <a:rPr lang="es-MX" dirty="0" smtClean="0"/>
              <a:t>hasta pretender ordenarlos  según </a:t>
            </a:r>
            <a:r>
              <a:rPr lang="es-MX" dirty="0"/>
              <a:t>su nota promedio?</a:t>
            </a:r>
          </a:p>
          <a:p>
            <a:r>
              <a:rPr lang="es-MX" dirty="0"/>
              <a:t>Al implementar la </a:t>
            </a:r>
            <a:r>
              <a:rPr lang="es-MX" i="1" dirty="0"/>
              <a:t>interface </a:t>
            </a:r>
            <a:r>
              <a:rPr lang="es-MX" dirty="0"/>
              <a:t>Comparable en Alumno estamos </a:t>
            </a:r>
            <a:r>
              <a:rPr lang="es-MX" i="1" dirty="0" err="1"/>
              <a:t>hardcodeando</a:t>
            </a:r>
            <a:r>
              <a:rPr lang="es-MX" i="1" dirty="0"/>
              <a:t> </a:t>
            </a:r>
            <a:r>
              <a:rPr lang="es-MX" dirty="0"/>
              <a:t>el </a:t>
            </a:r>
            <a:r>
              <a:rPr lang="es-MX" dirty="0" smtClean="0"/>
              <a:t>criterio de </a:t>
            </a:r>
            <a:r>
              <a:rPr lang="es-MX" dirty="0"/>
              <a:t>precedencia. Quizás una mejor solución sería </a:t>
            </a:r>
            <a:r>
              <a:rPr lang="es-MX" dirty="0" err="1"/>
              <a:t>defi</a:t>
            </a:r>
            <a:r>
              <a:rPr lang="es-MX" dirty="0"/>
              <a:t> </a:t>
            </a:r>
            <a:r>
              <a:rPr lang="es-MX" dirty="0" err="1"/>
              <a:t>nir</a:t>
            </a:r>
            <a:r>
              <a:rPr lang="es-MX" dirty="0"/>
              <a:t> una clase abstracta </a:t>
            </a:r>
            <a:r>
              <a:rPr lang="es-MX" dirty="0" smtClean="0"/>
              <a:t>Criterio que </a:t>
            </a:r>
            <a:r>
              <a:rPr lang="es-MX" dirty="0" err="1"/>
              <a:t>defi</a:t>
            </a:r>
            <a:r>
              <a:rPr lang="es-MX" dirty="0"/>
              <a:t> </a:t>
            </a:r>
            <a:r>
              <a:rPr lang="es-MX" dirty="0" err="1"/>
              <a:t>na</a:t>
            </a:r>
            <a:r>
              <a:rPr lang="es-MX" dirty="0"/>
              <a:t> un método abstracto comparar el cual reciba dos parámetros del </a:t>
            </a:r>
            <a:r>
              <a:rPr lang="es-MX" dirty="0" smtClean="0"/>
              <a:t>mismo tipo </a:t>
            </a:r>
            <a:r>
              <a:rPr lang="es-MX" dirty="0"/>
              <a:t>y retorne un entero mayor, igual o menor que cero, según resulte la </a:t>
            </a:r>
            <a:r>
              <a:rPr lang="es-MX" dirty="0" smtClean="0"/>
              <a:t>comparación entre </a:t>
            </a:r>
            <a:r>
              <a:rPr lang="es-MX" dirty="0"/>
              <a:t>estos dos parámetros</a:t>
            </a:r>
            <a:r>
              <a:rPr lang="es-MX" dirty="0" smtClean="0"/>
              <a:t>.</a:t>
            </a:r>
            <a:endParaRPr lang="es-MX" dirty="0"/>
          </a:p>
        </p:txBody>
      </p:sp>
    </p:spTree>
    <p:extLst>
      <p:ext uri="{BB962C8B-B14F-4D97-AF65-F5344CB8AC3E}">
        <p14:creationId xmlns:p14="http://schemas.microsoft.com/office/powerpoint/2010/main" val="4249186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896" y="817419"/>
            <a:ext cx="8945239" cy="522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613564" y="5611091"/>
            <a:ext cx="789709" cy="429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89727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En esta nueva versión, ya no necesitamos imponer que las clases implementen</a:t>
            </a:r>
          </a:p>
          <a:p>
            <a:r>
              <a:rPr lang="es-MX" dirty="0"/>
              <a:t>Comparable para que sus objetos puedan ordenarse con nuestro método </a:t>
            </a:r>
            <a:r>
              <a:rPr lang="es-MX" dirty="0" err="1"/>
              <a:t>Util.ordenar</a:t>
            </a:r>
            <a:r>
              <a:rPr lang="es-MX" dirty="0"/>
              <a:t>.</a:t>
            </a:r>
          </a:p>
          <a:p>
            <a:r>
              <a:rPr lang="es-MX" dirty="0"/>
              <a:t>En el diagrama vemos que Alumno hereda de </a:t>
            </a:r>
            <a:r>
              <a:rPr lang="es-MX" dirty="0" err="1"/>
              <a:t>Object</a:t>
            </a:r>
            <a:r>
              <a:rPr lang="es-MX" dirty="0"/>
              <a:t> y no implementa la </a:t>
            </a:r>
            <a:r>
              <a:rPr lang="es-MX" i="1" dirty="0" smtClean="0"/>
              <a:t>interface  </a:t>
            </a:r>
            <a:r>
              <a:rPr lang="es-MX" dirty="0" smtClean="0"/>
              <a:t>Comparable</a:t>
            </a:r>
            <a:r>
              <a:rPr lang="es-MX" dirty="0"/>
              <a:t>. </a:t>
            </a:r>
            <a:endParaRPr lang="es-MX" dirty="0" smtClean="0"/>
          </a:p>
          <a:p>
            <a:r>
              <a:rPr lang="es-MX" dirty="0" smtClean="0"/>
              <a:t>La </a:t>
            </a:r>
            <a:r>
              <a:rPr lang="es-MX" dirty="0"/>
              <a:t>nueva versión del método ordenar de la clase </a:t>
            </a:r>
            <a:r>
              <a:rPr lang="es-MX" dirty="0" err="1"/>
              <a:t>Util</a:t>
            </a:r>
            <a:r>
              <a:rPr lang="es-MX" dirty="0"/>
              <a:t> recibe </a:t>
            </a:r>
            <a:r>
              <a:rPr lang="es-MX" dirty="0" smtClean="0"/>
              <a:t>un </a:t>
            </a:r>
            <a:r>
              <a:rPr lang="es-MX" dirty="0" err="1" smtClean="0"/>
              <a:t>Object</a:t>
            </a:r>
            <a:r>
              <a:rPr lang="es-MX" dirty="0"/>
              <a:t>[] y un Criterio (que será alguna de sus subclases ya que la clase </a:t>
            </a:r>
            <a:r>
              <a:rPr lang="es-MX" dirty="0" smtClean="0"/>
              <a:t>Criterio es </a:t>
            </a:r>
            <a:r>
              <a:rPr lang="es-MX" dirty="0"/>
              <a:t>abstracta).</a:t>
            </a:r>
          </a:p>
        </p:txBody>
      </p:sp>
    </p:spTree>
    <p:extLst>
      <p:ext uri="{BB962C8B-B14F-4D97-AF65-F5344CB8AC3E}">
        <p14:creationId xmlns:p14="http://schemas.microsoft.com/office/powerpoint/2010/main" val="2745855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624110"/>
            <a:ext cx="8911687" cy="442690"/>
          </a:xfrm>
        </p:spPr>
        <p:txBody>
          <a:bodyPr>
            <a:normAutofit/>
          </a:bodyPr>
          <a:lstStyle/>
          <a:p>
            <a:r>
              <a:rPr lang="es-MX" sz="2000" dirty="0"/>
              <a:t>Veamos la clase Criterio.</a:t>
            </a:r>
          </a:p>
        </p:txBody>
      </p:sp>
      <p:sp>
        <p:nvSpPr>
          <p:cNvPr id="3" name="2 Marcador de contenido"/>
          <p:cNvSpPr>
            <a:spLocks noGrp="1"/>
          </p:cNvSpPr>
          <p:nvPr>
            <p:ph idx="1"/>
          </p:nvPr>
        </p:nvSpPr>
        <p:spPr/>
        <p:txBody>
          <a:bodyPr/>
          <a:lstStyle/>
          <a:p>
            <a:r>
              <a:rPr lang="es-MX" dirty="0"/>
              <a:t>{</a:t>
            </a:r>
          </a:p>
          <a:p>
            <a:r>
              <a:rPr lang="fr-FR" b="1" dirty="0"/>
              <a:t>public abstract </a:t>
            </a:r>
            <a:r>
              <a:rPr lang="fr-FR" b="1" dirty="0" err="1"/>
              <a:t>int</a:t>
            </a:r>
            <a:r>
              <a:rPr lang="fr-FR" b="1" dirty="0"/>
              <a:t> </a:t>
            </a:r>
            <a:r>
              <a:rPr lang="fr-FR" dirty="0" err="1"/>
              <a:t>comparar</a:t>
            </a:r>
            <a:r>
              <a:rPr lang="fr-FR" dirty="0"/>
              <a:t>(T a, T b);</a:t>
            </a:r>
          </a:p>
          <a:p>
            <a:r>
              <a:rPr lang="es-MX" dirty="0" smtClean="0"/>
              <a:t>}</a:t>
            </a:r>
          </a:p>
          <a:p>
            <a:endParaRPr lang="es-MX" dirty="0"/>
          </a:p>
          <a:p>
            <a:r>
              <a:rPr lang="es-MX" dirty="0"/>
              <a:t>La clase Criterio es genérica en T lo que nos permitirá asegurar que los dos </a:t>
            </a:r>
            <a:r>
              <a:rPr lang="es-MX" dirty="0" smtClean="0"/>
              <a:t>objetos  que </a:t>
            </a:r>
            <a:r>
              <a:rPr lang="es-MX" dirty="0"/>
              <a:t>se vayan a comparar con el método comparar sean del mismo tipo.</a:t>
            </a:r>
          </a:p>
          <a:p>
            <a:r>
              <a:rPr lang="es-MX" dirty="0"/>
              <a:t>Veamos ahora dos subclases de la clase Criterio&lt;T&gt;. Una para comparar </a:t>
            </a:r>
            <a:r>
              <a:rPr lang="es-MX" dirty="0" smtClean="0"/>
              <a:t>alumnos por </a:t>
            </a:r>
            <a:r>
              <a:rPr lang="es-MX" dirty="0"/>
              <a:t>su nombre y otra para compararlos por su nota promedio.</a:t>
            </a:r>
          </a:p>
        </p:txBody>
      </p:sp>
    </p:spTree>
    <p:extLst>
      <p:ext uri="{BB962C8B-B14F-4D97-AF65-F5344CB8AC3E}">
        <p14:creationId xmlns:p14="http://schemas.microsoft.com/office/powerpoint/2010/main" val="20531856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48885" y="568037"/>
            <a:ext cx="4698279" cy="4959928"/>
          </a:xfrm>
        </p:spPr>
        <p:txBody>
          <a:bodyPr>
            <a:normAutofit/>
          </a:bodyPr>
          <a:lstStyle/>
          <a:p>
            <a:pPr>
              <a:spcBef>
                <a:spcPts val="0"/>
              </a:spcBef>
            </a:pPr>
            <a:r>
              <a:rPr lang="es-MX" sz="1600" i="1" dirty="0" smtClean="0"/>
              <a:t>// </a:t>
            </a:r>
            <a:r>
              <a:rPr lang="es-MX" sz="1600" i="1" dirty="0"/>
              <a:t>heredo de Criterio especializando en Alumno</a:t>
            </a:r>
          </a:p>
          <a:p>
            <a:pPr>
              <a:spcBef>
                <a:spcPts val="0"/>
              </a:spcBef>
            </a:pPr>
            <a:r>
              <a:rPr lang="es-MX" sz="1600" b="1" dirty="0" err="1"/>
              <a:t>public</a:t>
            </a:r>
            <a:r>
              <a:rPr lang="es-MX" sz="1600" b="1" dirty="0"/>
              <a:t> </a:t>
            </a:r>
            <a:r>
              <a:rPr lang="es-MX" sz="1600" b="1" dirty="0" err="1"/>
              <a:t>class</a:t>
            </a:r>
            <a:r>
              <a:rPr lang="es-MX" sz="1600" b="1" dirty="0"/>
              <a:t> </a:t>
            </a:r>
            <a:r>
              <a:rPr lang="es-MX" sz="1600" dirty="0" err="1"/>
              <a:t>CriterioAlumNombre</a:t>
            </a:r>
            <a:r>
              <a:rPr lang="es-MX" sz="1600" dirty="0"/>
              <a:t> </a:t>
            </a:r>
            <a:r>
              <a:rPr lang="es-MX" sz="1600" b="1" dirty="0" err="1"/>
              <a:t>extends</a:t>
            </a:r>
            <a:r>
              <a:rPr lang="es-MX" sz="1600" b="1" dirty="0"/>
              <a:t> </a:t>
            </a:r>
            <a:r>
              <a:rPr lang="es-MX" sz="1600" dirty="0"/>
              <a:t>Criterio&lt;Alumno&gt;</a:t>
            </a:r>
          </a:p>
          <a:p>
            <a:pPr>
              <a:spcBef>
                <a:spcPts val="0"/>
              </a:spcBef>
            </a:pPr>
            <a:r>
              <a:rPr lang="es-MX" sz="1600" dirty="0"/>
              <a:t>{</a:t>
            </a:r>
          </a:p>
          <a:p>
            <a:pPr>
              <a:spcBef>
                <a:spcPts val="0"/>
              </a:spcBef>
            </a:pPr>
            <a:r>
              <a:rPr lang="es-MX" sz="1600" b="1" dirty="0" err="1"/>
              <a:t>public</a:t>
            </a:r>
            <a:r>
              <a:rPr lang="es-MX" sz="1600" b="1" dirty="0"/>
              <a:t> </a:t>
            </a:r>
            <a:r>
              <a:rPr lang="es-MX" sz="1600" b="1" dirty="0" err="1"/>
              <a:t>int</a:t>
            </a:r>
            <a:r>
              <a:rPr lang="es-MX" sz="1600" b="1" dirty="0"/>
              <a:t> </a:t>
            </a:r>
            <a:r>
              <a:rPr lang="es-MX" sz="1600" dirty="0"/>
              <a:t>comparar(Alumno a, Alumno b)</a:t>
            </a:r>
          </a:p>
          <a:p>
            <a:pPr>
              <a:spcBef>
                <a:spcPts val="0"/>
              </a:spcBef>
            </a:pPr>
            <a:r>
              <a:rPr lang="es-MX" sz="1600" dirty="0"/>
              <a:t>{</a:t>
            </a:r>
          </a:p>
          <a:p>
            <a:pPr>
              <a:spcBef>
                <a:spcPts val="0"/>
              </a:spcBef>
            </a:pPr>
            <a:r>
              <a:rPr lang="es-MX" sz="1600" b="1" dirty="0" err="1"/>
              <a:t>return</a:t>
            </a:r>
            <a:r>
              <a:rPr lang="es-MX" sz="1600" b="1" dirty="0"/>
              <a:t> </a:t>
            </a:r>
            <a:r>
              <a:rPr lang="es-MX" sz="1600" dirty="0" err="1"/>
              <a:t>a.getNombre</a:t>
            </a:r>
            <a:r>
              <a:rPr lang="es-MX" sz="1600" dirty="0"/>
              <a:t>().</a:t>
            </a:r>
            <a:r>
              <a:rPr lang="es-MX" sz="1600" dirty="0" err="1"/>
              <a:t>compareTo</a:t>
            </a:r>
            <a:r>
              <a:rPr lang="es-MX" sz="1600" dirty="0"/>
              <a:t>(</a:t>
            </a:r>
            <a:r>
              <a:rPr lang="es-MX" sz="1600" dirty="0" err="1"/>
              <a:t>b.getNombre</a:t>
            </a:r>
            <a:r>
              <a:rPr lang="es-MX" sz="1600" dirty="0"/>
              <a:t>());</a:t>
            </a:r>
          </a:p>
          <a:p>
            <a:pPr>
              <a:spcBef>
                <a:spcPts val="0"/>
              </a:spcBef>
            </a:pPr>
            <a:r>
              <a:rPr lang="es-MX" sz="1600" dirty="0"/>
              <a:t>}</a:t>
            </a:r>
          </a:p>
          <a:p>
            <a:pPr>
              <a:spcBef>
                <a:spcPts val="0"/>
              </a:spcBef>
            </a:pPr>
            <a:r>
              <a:rPr lang="es-MX" sz="1600" dirty="0"/>
              <a:t>}</a:t>
            </a:r>
          </a:p>
        </p:txBody>
      </p:sp>
      <p:sp>
        <p:nvSpPr>
          <p:cNvPr id="4" name="2 Marcador de contenido"/>
          <p:cNvSpPr txBox="1">
            <a:spLocks/>
          </p:cNvSpPr>
          <p:nvPr/>
        </p:nvSpPr>
        <p:spPr>
          <a:xfrm>
            <a:off x="7147358" y="720437"/>
            <a:ext cx="4698279" cy="49599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1600" b="1" dirty="0" err="1" smtClean="0"/>
              <a:t>public</a:t>
            </a:r>
            <a:r>
              <a:rPr lang="es-MX" sz="1600" b="1" dirty="0" smtClean="0"/>
              <a:t> </a:t>
            </a:r>
            <a:r>
              <a:rPr lang="es-MX" sz="1600" b="1" dirty="0" err="1"/>
              <a:t>class</a:t>
            </a:r>
            <a:r>
              <a:rPr lang="es-MX" sz="1600" b="1" dirty="0"/>
              <a:t> </a:t>
            </a:r>
            <a:r>
              <a:rPr lang="es-MX" sz="1600" dirty="0" err="1"/>
              <a:t>CriterioAlumNotaProm</a:t>
            </a:r>
            <a:r>
              <a:rPr lang="es-MX" sz="1600" dirty="0"/>
              <a:t> </a:t>
            </a:r>
            <a:r>
              <a:rPr lang="es-MX" sz="1600" b="1" dirty="0" err="1"/>
              <a:t>extends</a:t>
            </a:r>
            <a:r>
              <a:rPr lang="es-MX" sz="1600" b="1" dirty="0"/>
              <a:t> </a:t>
            </a:r>
            <a:r>
              <a:rPr lang="es-MX" sz="1600" dirty="0"/>
              <a:t>Criterio&lt;Alumno&gt;</a:t>
            </a:r>
          </a:p>
          <a:p>
            <a:r>
              <a:rPr lang="es-MX" sz="1600" dirty="0"/>
              <a:t>{</a:t>
            </a:r>
          </a:p>
          <a:p>
            <a:r>
              <a:rPr lang="es-MX" sz="1600" b="1" dirty="0" err="1"/>
              <a:t>public</a:t>
            </a:r>
            <a:r>
              <a:rPr lang="es-MX" sz="1600" b="1" dirty="0"/>
              <a:t> </a:t>
            </a:r>
            <a:r>
              <a:rPr lang="es-MX" sz="1600" b="1" dirty="0" err="1"/>
              <a:t>int</a:t>
            </a:r>
            <a:r>
              <a:rPr lang="es-MX" sz="1600" b="1" dirty="0"/>
              <a:t> </a:t>
            </a:r>
            <a:r>
              <a:rPr lang="es-MX" sz="1600" dirty="0"/>
              <a:t>comparar(Alumno a, Alumno b)</a:t>
            </a:r>
          </a:p>
          <a:p>
            <a:r>
              <a:rPr lang="es-MX" sz="1600" dirty="0"/>
              <a:t>{</a:t>
            </a:r>
          </a:p>
          <a:p>
            <a:r>
              <a:rPr lang="es-MX" sz="1600" b="1" dirty="0" err="1"/>
              <a:t>double</a:t>
            </a:r>
            <a:r>
              <a:rPr lang="es-MX" sz="1600" b="1" dirty="0"/>
              <a:t> </a:t>
            </a:r>
            <a:r>
              <a:rPr lang="es-MX" sz="1600" dirty="0" err="1"/>
              <a:t>diff</a:t>
            </a:r>
            <a:r>
              <a:rPr lang="es-MX" sz="1600" dirty="0"/>
              <a:t> = </a:t>
            </a:r>
            <a:r>
              <a:rPr lang="es-MX" sz="1600" dirty="0" err="1"/>
              <a:t>a.getNotaPromedio</a:t>
            </a:r>
            <a:r>
              <a:rPr lang="es-MX" sz="1600" dirty="0"/>
              <a:t>()-</a:t>
            </a:r>
            <a:r>
              <a:rPr lang="es-MX" sz="1600" dirty="0" err="1"/>
              <a:t>b.getNotaPromedio</a:t>
            </a:r>
            <a:r>
              <a:rPr lang="es-MX" sz="1600" dirty="0"/>
              <a:t>();</a:t>
            </a:r>
          </a:p>
          <a:p>
            <a:r>
              <a:rPr lang="en-US" sz="1600" b="1" dirty="0"/>
              <a:t>return </a:t>
            </a:r>
            <a:r>
              <a:rPr lang="en-US" sz="1600" dirty="0"/>
              <a:t>diff&gt;0 ? 1: diff &lt;0 ? -1 : 0;</a:t>
            </a:r>
          </a:p>
          <a:p>
            <a:r>
              <a:rPr lang="es-MX" sz="1600" dirty="0"/>
              <a:t>}</a:t>
            </a:r>
          </a:p>
          <a:p>
            <a:r>
              <a:rPr lang="es-MX" sz="1600" dirty="0"/>
              <a:t>}</a:t>
            </a:r>
          </a:p>
        </p:txBody>
      </p:sp>
    </p:spTree>
    <p:extLst>
      <p:ext uri="{BB962C8B-B14F-4D97-AF65-F5344CB8AC3E}">
        <p14:creationId xmlns:p14="http://schemas.microsoft.com/office/powerpoint/2010/main" val="143725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85000" lnSpcReduction="20000"/>
          </a:bodyPr>
          <a:lstStyle/>
          <a:p>
            <a:r>
              <a:rPr lang="es-MX" i="1" dirty="0"/>
              <a:t>// retorna el i-</a:t>
            </a:r>
            <a:r>
              <a:rPr lang="es-MX" i="1" dirty="0" err="1"/>
              <a:t>esimo</a:t>
            </a:r>
            <a:r>
              <a:rPr lang="es-MX" i="1" dirty="0"/>
              <a:t> elemento de la </a:t>
            </a:r>
            <a:r>
              <a:rPr lang="es-MX" i="1" dirty="0" err="1"/>
              <a:t>coleccion</a:t>
            </a:r>
            <a:endParaRPr lang="es-MX" i="1" dirty="0"/>
          </a:p>
          <a:p>
            <a:r>
              <a:rPr lang="es-MX" dirty="0"/>
              <a:t>   </a:t>
            </a:r>
            <a:r>
              <a:rPr lang="es-MX" b="1" dirty="0" err="1"/>
              <a:t>public</a:t>
            </a:r>
            <a:r>
              <a:rPr lang="es-MX" b="1" dirty="0"/>
              <a:t> </a:t>
            </a:r>
            <a:r>
              <a:rPr lang="es-MX" b="1" dirty="0" err="1"/>
              <a:t>Object</a:t>
            </a:r>
            <a:r>
              <a:rPr lang="es-MX" b="1" dirty="0"/>
              <a:t> obtener(</a:t>
            </a:r>
            <a:r>
              <a:rPr lang="es-MX" b="1" dirty="0" err="1"/>
              <a:t>int</a:t>
            </a:r>
            <a:r>
              <a:rPr lang="es-MX" b="1" dirty="0"/>
              <a:t> i)</a:t>
            </a:r>
          </a:p>
          <a:p>
            <a:r>
              <a:rPr lang="es-MX" dirty="0"/>
              <a:t>   {</a:t>
            </a:r>
          </a:p>
          <a:p>
            <a:r>
              <a:rPr lang="es-MX" dirty="0"/>
              <a:t>      </a:t>
            </a:r>
            <a:r>
              <a:rPr lang="es-MX" b="1" dirty="0" err="1"/>
              <a:t>return</a:t>
            </a:r>
            <a:r>
              <a:rPr lang="es-MX" b="1" dirty="0"/>
              <a:t> datos[i];</a:t>
            </a:r>
          </a:p>
          <a:p>
            <a:r>
              <a:rPr lang="es-MX" dirty="0"/>
              <a:t>   }</a:t>
            </a:r>
          </a:p>
          <a:p>
            <a:r>
              <a:rPr lang="es-MX" i="1" dirty="0"/>
              <a:t>   // indica cuantos elementos tiene la </a:t>
            </a:r>
            <a:r>
              <a:rPr lang="es-MX" i="1" dirty="0" err="1"/>
              <a:t>coleccion</a:t>
            </a:r>
            <a:endParaRPr lang="es-MX" i="1" dirty="0"/>
          </a:p>
          <a:p>
            <a:r>
              <a:rPr lang="es-MX" dirty="0"/>
              <a:t>   </a:t>
            </a:r>
            <a:r>
              <a:rPr lang="es-MX" b="1" dirty="0" err="1"/>
              <a:t>public</a:t>
            </a:r>
            <a:r>
              <a:rPr lang="es-MX" b="1" dirty="0"/>
              <a:t> </a:t>
            </a:r>
            <a:r>
              <a:rPr lang="es-MX" b="1" dirty="0" err="1"/>
              <a:t>int</a:t>
            </a:r>
            <a:r>
              <a:rPr lang="es-MX" b="1" dirty="0"/>
              <a:t> cantidad()</a:t>
            </a:r>
          </a:p>
          <a:p>
            <a:r>
              <a:rPr lang="es-MX" dirty="0"/>
              <a:t>   {</a:t>
            </a:r>
          </a:p>
          <a:p>
            <a:r>
              <a:rPr lang="es-MX" dirty="0"/>
              <a:t>      </a:t>
            </a:r>
            <a:r>
              <a:rPr lang="es-MX" b="1" dirty="0" err="1"/>
              <a:t>return</a:t>
            </a:r>
            <a:r>
              <a:rPr lang="es-MX" b="1" dirty="0"/>
              <a:t> </a:t>
            </a:r>
            <a:r>
              <a:rPr lang="es-MX" b="1" dirty="0" err="1"/>
              <a:t>len</a:t>
            </a:r>
            <a:r>
              <a:rPr lang="es-MX" b="1" dirty="0"/>
              <a:t>;</a:t>
            </a:r>
          </a:p>
          <a:p>
            <a:r>
              <a:rPr lang="es-MX" dirty="0"/>
              <a:t>   } </a:t>
            </a:r>
          </a:p>
          <a:p>
            <a:r>
              <a:rPr lang="es-MX" i="1" dirty="0"/>
              <a:t>   // sigue...</a:t>
            </a:r>
          </a:p>
          <a:p>
            <a:r>
              <a:rPr lang="es-MX" i="1" dirty="0"/>
              <a:t>   // :</a:t>
            </a:r>
            <a:endParaRPr lang="es-MX" dirty="0"/>
          </a:p>
        </p:txBody>
      </p:sp>
    </p:spTree>
    <p:extLst>
      <p:ext uri="{BB962C8B-B14F-4D97-AF65-F5344CB8AC3E}">
        <p14:creationId xmlns:p14="http://schemas.microsoft.com/office/powerpoint/2010/main" val="3644988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Notemos que en este método no podemos retornar la diferencia entre las dos notas </a:t>
            </a:r>
            <a:r>
              <a:rPr lang="es-MX" dirty="0" smtClean="0"/>
              <a:t>promedio porque </a:t>
            </a:r>
            <a:r>
              <a:rPr lang="es-MX" dirty="0"/>
              <a:t>estos valores son de tipo </a:t>
            </a:r>
            <a:r>
              <a:rPr lang="es-MX" dirty="0" err="1"/>
              <a:t>double</a:t>
            </a:r>
            <a:r>
              <a:rPr lang="es-MX" dirty="0"/>
              <a:t> por lo que su diferencia también lo será</a:t>
            </a:r>
            <a:r>
              <a:rPr lang="es-MX" dirty="0" smtClean="0"/>
              <a:t>, pero </a:t>
            </a:r>
            <a:r>
              <a:rPr lang="es-MX" dirty="0"/>
              <a:t>el método debe retornar un valor de tipo </a:t>
            </a:r>
            <a:r>
              <a:rPr lang="es-MX" dirty="0" err="1"/>
              <a:t>int</a:t>
            </a:r>
            <a:r>
              <a:rPr lang="es-MX" dirty="0"/>
              <a:t>. </a:t>
            </a:r>
            <a:endParaRPr lang="es-MX" dirty="0" smtClean="0"/>
          </a:p>
          <a:p>
            <a:r>
              <a:rPr lang="es-MX" dirty="0" smtClean="0"/>
              <a:t>Si </a:t>
            </a:r>
            <a:r>
              <a:rPr lang="es-MX" dirty="0"/>
              <a:t>la diferencia resulta ser un </a:t>
            </a:r>
            <a:r>
              <a:rPr lang="es-MX" dirty="0" smtClean="0"/>
              <a:t>valor entre </a:t>
            </a:r>
            <a:r>
              <a:rPr lang="es-MX" dirty="0"/>
              <a:t>0 y 1, al </a:t>
            </a:r>
            <a:r>
              <a:rPr lang="es-MX" i="1" dirty="0"/>
              <a:t>castearlo </a:t>
            </a:r>
            <a:r>
              <a:rPr lang="es-MX" dirty="0"/>
              <a:t>a </a:t>
            </a:r>
            <a:r>
              <a:rPr lang="es-MX" dirty="0" err="1"/>
              <a:t>int</a:t>
            </a:r>
            <a:r>
              <a:rPr lang="es-MX" dirty="0"/>
              <a:t> se convertiría en cero y estaríamos indicando que </a:t>
            </a:r>
            <a:r>
              <a:rPr lang="es-MX" dirty="0" smtClean="0"/>
              <a:t>ambos alumnos </a:t>
            </a:r>
            <a:r>
              <a:rPr lang="es-MX" dirty="0"/>
              <a:t>tienen la misma nota promedio cuando, en realidad, no es así</a:t>
            </a:r>
            <a:r>
              <a:rPr lang="es-MX" dirty="0" smtClean="0"/>
              <a:t>.</a:t>
            </a:r>
          </a:p>
          <a:p>
            <a:r>
              <a:rPr lang="es-MX" dirty="0"/>
              <a:t>En la línea:</a:t>
            </a:r>
          </a:p>
          <a:p>
            <a:r>
              <a:rPr lang="en-US" dirty="0"/>
              <a:t>return diff&gt;0 ? 1: diff &lt;0 ? -1 : 0;</a:t>
            </a:r>
            <a:endParaRPr lang="es-MX" dirty="0"/>
          </a:p>
        </p:txBody>
      </p:sp>
    </p:spTree>
    <p:extLst>
      <p:ext uri="{BB962C8B-B14F-4D97-AF65-F5344CB8AC3E}">
        <p14:creationId xmlns:p14="http://schemas.microsoft.com/office/powerpoint/2010/main" val="21135484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a:t>hacemos un doble </a:t>
            </a:r>
            <a:r>
              <a:rPr lang="es-MX" dirty="0" err="1"/>
              <a:t>if</a:t>
            </a:r>
            <a:r>
              <a:rPr lang="es-MX" dirty="0"/>
              <a:t> </a:t>
            </a:r>
            <a:r>
              <a:rPr lang="es-MX" i="1" dirty="0" err="1"/>
              <a:t>inline</a:t>
            </a:r>
            <a:r>
              <a:rPr lang="es-MX" dirty="0"/>
              <a:t>. Primero, preguntamos si </a:t>
            </a:r>
            <a:r>
              <a:rPr lang="es-MX" dirty="0" err="1"/>
              <a:t>diff</a:t>
            </a:r>
            <a:r>
              <a:rPr lang="es-MX" dirty="0"/>
              <a:t> es mayor que cero. </a:t>
            </a:r>
            <a:r>
              <a:rPr lang="es-MX" dirty="0" smtClean="0"/>
              <a:t>Si esto </a:t>
            </a:r>
            <a:r>
              <a:rPr lang="es-MX" dirty="0"/>
              <a:t>es así retornamos 1. Si no, preguntamos si </a:t>
            </a:r>
            <a:r>
              <a:rPr lang="es-MX" dirty="0" err="1"/>
              <a:t>diff</a:t>
            </a:r>
            <a:r>
              <a:rPr lang="es-MX" dirty="0"/>
              <a:t> es menor que cero. En este caso</a:t>
            </a:r>
            <a:r>
              <a:rPr lang="es-MX" dirty="0" smtClean="0"/>
              <a:t>, retornamos </a:t>
            </a:r>
            <a:r>
              <a:rPr lang="es-MX" dirty="0"/>
              <a:t>-1 y si no retornamos 0.</a:t>
            </a:r>
          </a:p>
          <a:p>
            <a:r>
              <a:rPr lang="es-MX" dirty="0"/>
              <a:t>Veamos ahora la clase </a:t>
            </a:r>
            <a:r>
              <a:rPr lang="es-MX" dirty="0" err="1"/>
              <a:t>Util</a:t>
            </a:r>
            <a:r>
              <a:rPr lang="es-MX" dirty="0"/>
              <a:t> donde </a:t>
            </a:r>
            <a:r>
              <a:rPr lang="es-MX" dirty="0" smtClean="0"/>
              <a:t>modificamos </a:t>
            </a:r>
            <a:r>
              <a:rPr lang="es-MX" dirty="0"/>
              <a:t>el método ordenar para que </a:t>
            </a:r>
            <a:r>
              <a:rPr lang="es-MX" dirty="0" smtClean="0"/>
              <a:t>reciba un </a:t>
            </a:r>
            <a:r>
              <a:rPr lang="es-MX" dirty="0" err="1"/>
              <a:t>Object</a:t>
            </a:r>
            <a:r>
              <a:rPr lang="es-MX" dirty="0"/>
              <a:t>[] y una implementación (subclase) de Criterio.</a:t>
            </a:r>
          </a:p>
        </p:txBody>
      </p:sp>
    </p:spTree>
    <p:extLst>
      <p:ext uri="{BB962C8B-B14F-4D97-AF65-F5344CB8AC3E}">
        <p14:creationId xmlns:p14="http://schemas.microsoft.com/office/powerpoint/2010/main" val="1266067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568036"/>
            <a:ext cx="8915400" cy="5343186"/>
          </a:xfrm>
        </p:spPr>
        <p:txBody>
          <a:bodyPr>
            <a:normAutofit fontScale="92500" lnSpcReduction="10000"/>
          </a:bodyPr>
          <a:lstStyle/>
          <a:p>
            <a:pPr>
              <a:spcBef>
                <a:spcPts val="0"/>
              </a:spcBef>
            </a:pPr>
            <a:r>
              <a:rPr lang="es-MX" b="1" dirty="0" err="1"/>
              <a:t>public</a:t>
            </a:r>
            <a:r>
              <a:rPr lang="es-MX" b="1" dirty="0"/>
              <a:t> </a:t>
            </a:r>
            <a:r>
              <a:rPr lang="es-MX" b="1" dirty="0" err="1"/>
              <a:t>class</a:t>
            </a:r>
            <a:r>
              <a:rPr lang="es-MX" b="1" dirty="0"/>
              <a:t> </a:t>
            </a:r>
            <a:r>
              <a:rPr lang="es-MX" dirty="0" err="1"/>
              <a:t>Util</a:t>
            </a:r>
            <a:endParaRPr lang="es-MX" dirty="0"/>
          </a:p>
          <a:p>
            <a:pPr>
              <a:spcBef>
                <a:spcPts val="0"/>
              </a:spcBef>
            </a:pPr>
            <a:r>
              <a:rPr lang="es-MX" dirty="0"/>
              <a:t>{</a:t>
            </a:r>
          </a:p>
          <a:p>
            <a:pPr>
              <a:spcBef>
                <a:spcPts val="0"/>
              </a:spcBef>
            </a:pPr>
            <a:r>
              <a:rPr lang="es-MX" b="1" dirty="0" err="1"/>
              <a:t>public</a:t>
            </a:r>
            <a:r>
              <a:rPr lang="es-MX" b="1" dirty="0"/>
              <a:t> </a:t>
            </a:r>
            <a:r>
              <a:rPr lang="es-MX" b="1" dirty="0" err="1"/>
              <a:t>static</a:t>
            </a:r>
            <a:r>
              <a:rPr lang="es-MX" b="1" dirty="0"/>
              <a:t> </a:t>
            </a:r>
            <a:r>
              <a:rPr lang="es-MX" b="1" dirty="0" err="1"/>
              <a:t>void</a:t>
            </a:r>
            <a:r>
              <a:rPr lang="es-MX" b="1" dirty="0"/>
              <a:t> </a:t>
            </a:r>
            <a:r>
              <a:rPr lang="es-MX" dirty="0"/>
              <a:t>ordenar(</a:t>
            </a:r>
            <a:r>
              <a:rPr lang="es-MX" dirty="0" err="1"/>
              <a:t>Object</a:t>
            </a:r>
            <a:r>
              <a:rPr lang="es-MX" dirty="0"/>
              <a:t> </a:t>
            </a:r>
            <a:r>
              <a:rPr lang="es-MX" dirty="0" err="1"/>
              <a:t>arr</a:t>
            </a:r>
            <a:r>
              <a:rPr lang="es-MX" dirty="0"/>
              <a:t>[], Criterio </a:t>
            </a:r>
            <a:r>
              <a:rPr lang="es-MX" dirty="0" err="1"/>
              <a:t>cr</a:t>
            </a:r>
            <a:r>
              <a:rPr lang="es-MX" dirty="0"/>
              <a:t>)</a:t>
            </a:r>
          </a:p>
          <a:p>
            <a:pPr>
              <a:spcBef>
                <a:spcPts val="0"/>
              </a:spcBef>
            </a:pPr>
            <a:r>
              <a:rPr lang="es-MX" dirty="0" smtClean="0"/>
              <a:t>{</a:t>
            </a:r>
          </a:p>
          <a:p>
            <a:pPr>
              <a:spcBef>
                <a:spcPts val="0"/>
              </a:spcBef>
            </a:pPr>
            <a:r>
              <a:rPr lang="es-MX" b="1" dirty="0" err="1"/>
              <a:t>boolean</a:t>
            </a:r>
            <a:r>
              <a:rPr lang="es-MX" b="1" dirty="0"/>
              <a:t> </a:t>
            </a:r>
            <a:r>
              <a:rPr lang="es-MX" dirty="0"/>
              <a:t>ordenado = </a:t>
            </a:r>
            <a:r>
              <a:rPr lang="es-MX" b="1" dirty="0"/>
              <a:t>false</a:t>
            </a:r>
            <a:r>
              <a:rPr lang="es-MX" dirty="0"/>
              <a:t>;</a:t>
            </a:r>
          </a:p>
          <a:p>
            <a:pPr>
              <a:spcBef>
                <a:spcPts val="0"/>
              </a:spcBef>
            </a:pPr>
            <a:r>
              <a:rPr lang="es-MX" b="1" dirty="0" err="1"/>
              <a:t>while</a:t>
            </a:r>
            <a:r>
              <a:rPr lang="es-MX" dirty="0"/>
              <a:t>( !ordenado )</a:t>
            </a:r>
          </a:p>
          <a:p>
            <a:pPr>
              <a:spcBef>
                <a:spcPts val="0"/>
              </a:spcBef>
            </a:pPr>
            <a:r>
              <a:rPr lang="es-MX" dirty="0"/>
              <a:t>{</a:t>
            </a:r>
          </a:p>
          <a:p>
            <a:pPr>
              <a:spcBef>
                <a:spcPts val="0"/>
              </a:spcBef>
            </a:pPr>
            <a:r>
              <a:rPr lang="es-MX" dirty="0"/>
              <a:t>ordenado = </a:t>
            </a:r>
            <a:r>
              <a:rPr lang="es-MX" b="1" dirty="0"/>
              <a:t>true</a:t>
            </a:r>
            <a:r>
              <a:rPr lang="es-MX" dirty="0"/>
              <a:t>;</a:t>
            </a:r>
          </a:p>
          <a:p>
            <a:pPr>
              <a:spcBef>
                <a:spcPts val="0"/>
              </a:spcBef>
            </a:pPr>
            <a:r>
              <a:rPr lang="nn-NO" b="1" dirty="0"/>
              <a:t>for</a:t>
            </a:r>
            <a:r>
              <a:rPr lang="nn-NO" dirty="0"/>
              <a:t>( </a:t>
            </a:r>
            <a:r>
              <a:rPr lang="nn-NO" b="1" dirty="0"/>
              <a:t>int </a:t>
            </a:r>
            <a:r>
              <a:rPr lang="nn-NO" dirty="0"/>
              <a:t>i=0; i&lt;arr.length-1; i++ )</a:t>
            </a:r>
          </a:p>
          <a:p>
            <a:pPr>
              <a:spcBef>
                <a:spcPts val="0"/>
              </a:spcBef>
            </a:pPr>
            <a:r>
              <a:rPr lang="es-MX" dirty="0"/>
              <a:t>{</a:t>
            </a:r>
          </a:p>
          <a:p>
            <a:pPr>
              <a:spcBef>
                <a:spcPts val="0"/>
              </a:spcBef>
            </a:pPr>
            <a:r>
              <a:rPr lang="es-MX" i="1" dirty="0"/>
              <a:t>// ahora la </a:t>
            </a:r>
            <a:r>
              <a:rPr lang="es-MX" i="1" dirty="0" err="1"/>
              <a:t>decision</a:t>
            </a:r>
            <a:r>
              <a:rPr lang="es-MX" i="1" dirty="0"/>
              <a:t> sobre quien precede a</a:t>
            </a:r>
          </a:p>
          <a:p>
            <a:pPr>
              <a:spcBef>
                <a:spcPts val="0"/>
              </a:spcBef>
            </a:pPr>
            <a:r>
              <a:rPr lang="es-MX" i="1" dirty="0"/>
              <a:t>// quien la toma instancia de Criterio </a:t>
            </a:r>
            <a:r>
              <a:rPr lang="es-MX" i="1" dirty="0" err="1"/>
              <a:t>cr</a:t>
            </a:r>
            <a:endParaRPr lang="es-MX" i="1" dirty="0"/>
          </a:p>
          <a:p>
            <a:pPr>
              <a:spcBef>
                <a:spcPts val="0"/>
              </a:spcBef>
            </a:pPr>
            <a:r>
              <a:rPr lang="es-MX" b="1" dirty="0" err="1"/>
              <a:t>if</a:t>
            </a:r>
            <a:r>
              <a:rPr lang="es-MX" dirty="0"/>
              <a:t>( </a:t>
            </a:r>
            <a:r>
              <a:rPr lang="es-MX" dirty="0" err="1"/>
              <a:t>cr.comparar</a:t>
            </a:r>
            <a:r>
              <a:rPr lang="es-MX" dirty="0"/>
              <a:t>(</a:t>
            </a:r>
            <a:r>
              <a:rPr lang="es-MX" dirty="0" err="1"/>
              <a:t>arr</a:t>
            </a:r>
            <a:r>
              <a:rPr lang="es-MX" dirty="0"/>
              <a:t>[i+1],</a:t>
            </a:r>
            <a:r>
              <a:rPr lang="es-MX" dirty="0" err="1"/>
              <a:t>arr</a:t>
            </a:r>
            <a:r>
              <a:rPr lang="es-MX" dirty="0"/>
              <a:t>[i])&lt;0 )</a:t>
            </a:r>
          </a:p>
          <a:p>
            <a:pPr>
              <a:spcBef>
                <a:spcPts val="0"/>
              </a:spcBef>
            </a:pPr>
            <a:r>
              <a:rPr lang="es-MX" dirty="0"/>
              <a:t>{</a:t>
            </a:r>
          </a:p>
          <a:p>
            <a:pPr>
              <a:spcBef>
                <a:spcPts val="0"/>
              </a:spcBef>
            </a:pPr>
            <a:r>
              <a:rPr lang="es-MX" dirty="0" err="1"/>
              <a:t>Object</a:t>
            </a:r>
            <a:r>
              <a:rPr lang="es-MX" dirty="0"/>
              <a:t> </a:t>
            </a:r>
            <a:r>
              <a:rPr lang="es-MX" dirty="0" err="1"/>
              <a:t>aux</a:t>
            </a:r>
            <a:r>
              <a:rPr lang="es-MX" dirty="0"/>
              <a:t> = </a:t>
            </a:r>
            <a:r>
              <a:rPr lang="es-MX" dirty="0" err="1"/>
              <a:t>arr</a:t>
            </a:r>
            <a:r>
              <a:rPr lang="es-MX" dirty="0"/>
              <a:t>[i];</a:t>
            </a:r>
          </a:p>
          <a:p>
            <a:pPr>
              <a:spcBef>
                <a:spcPts val="0"/>
              </a:spcBef>
            </a:pPr>
            <a:r>
              <a:rPr lang="es-MX" dirty="0" err="1"/>
              <a:t>arr</a:t>
            </a:r>
            <a:r>
              <a:rPr lang="es-MX" dirty="0"/>
              <a:t>[i] = </a:t>
            </a:r>
            <a:r>
              <a:rPr lang="es-MX" dirty="0" err="1"/>
              <a:t>arr</a:t>
            </a:r>
            <a:r>
              <a:rPr lang="es-MX" dirty="0"/>
              <a:t>[i+1];</a:t>
            </a:r>
          </a:p>
          <a:p>
            <a:pPr>
              <a:spcBef>
                <a:spcPts val="0"/>
              </a:spcBef>
            </a:pPr>
            <a:r>
              <a:rPr lang="es-MX" dirty="0" err="1"/>
              <a:t>arr</a:t>
            </a:r>
            <a:r>
              <a:rPr lang="es-MX" dirty="0"/>
              <a:t>[i+1] = </a:t>
            </a:r>
            <a:r>
              <a:rPr lang="es-MX" dirty="0" err="1"/>
              <a:t>aux</a:t>
            </a:r>
            <a:r>
              <a:rPr lang="es-MX" dirty="0"/>
              <a:t>;</a:t>
            </a:r>
          </a:p>
          <a:p>
            <a:pPr>
              <a:spcBef>
                <a:spcPts val="0"/>
              </a:spcBef>
            </a:pPr>
            <a:r>
              <a:rPr lang="es-MX" dirty="0"/>
              <a:t>ordenado = </a:t>
            </a:r>
            <a:r>
              <a:rPr lang="es-MX" b="1" dirty="0"/>
              <a:t>false</a:t>
            </a:r>
            <a:r>
              <a:rPr lang="es-MX" dirty="0"/>
              <a:t>;</a:t>
            </a:r>
          </a:p>
          <a:p>
            <a:pPr>
              <a:spcBef>
                <a:spcPts val="0"/>
              </a:spcBef>
            </a:pPr>
            <a:r>
              <a:rPr lang="es-MX" dirty="0"/>
              <a:t>}</a:t>
            </a:r>
          </a:p>
          <a:p>
            <a:pPr>
              <a:spcBef>
                <a:spcPts val="0"/>
              </a:spcBef>
            </a:pPr>
            <a:r>
              <a:rPr lang="es-MX" dirty="0"/>
              <a:t>}</a:t>
            </a:r>
          </a:p>
          <a:p>
            <a:pPr>
              <a:spcBef>
                <a:spcPts val="0"/>
              </a:spcBef>
            </a:pPr>
            <a:r>
              <a:rPr lang="es-MX" dirty="0"/>
              <a:t>}</a:t>
            </a:r>
          </a:p>
          <a:p>
            <a:pPr>
              <a:spcBef>
                <a:spcPts val="0"/>
              </a:spcBef>
            </a:pPr>
            <a:r>
              <a:rPr lang="es-MX" dirty="0"/>
              <a:t>}</a:t>
            </a:r>
          </a:p>
        </p:txBody>
      </p:sp>
    </p:spTree>
    <p:extLst>
      <p:ext uri="{BB962C8B-B14F-4D97-AF65-F5344CB8AC3E}">
        <p14:creationId xmlns:p14="http://schemas.microsoft.com/office/powerpoint/2010/main" val="14080034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1011382"/>
            <a:ext cx="8915400" cy="4899840"/>
          </a:xfrm>
        </p:spPr>
        <p:txBody>
          <a:bodyPr>
            <a:normAutofit/>
          </a:bodyPr>
          <a:lstStyle/>
          <a:p>
            <a:r>
              <a:rPr lang="en-US" b="1" dirty="0"/>
              <a:t>public static void </a:t>
            </a:r>
            <a:r>
              <a:rPr lang="en-US" dirty="0" err="1"/>
              <a:t>imprimir</a:t>
            </a:r>
            <a:r>
              <a:rPr lang="en-US" dirty="0"/>
              <a:t>(Object </a:t>
            </a:r>
            <a:r>
              <a:rPr lang="en-US" dirty="0" err="1"/>
              <a:t>arr</a:t>
            </a:r>
            <a:r>
              <a:rPr lang="en-US" dirty="0"/>
              <a:t>[])</a:t>
            </a:r>
          </a:p>
          <a:p>
            <a:r>
              <a:rPr lang="es-MX" dirty="0"/>
              <a:t>{</a:t>
            </a:r>
          </a:p>
          <a:p>
            <a:r>
              <a:rPr lang="es-MX" b="1" dirty="0" err="1"/>
              <a:t>for</a:t>
            </a:r>
            <a:r>
              <a:rPr lang="es-MX" dirty="0"/>
              <a:t>(</a:t>
            </a:r>
            <a:r>
              <a:rPr lang="es-MX" b="1" dirty="0" err="1"/>
              <a:t>int</a:t>
            </a:r>
            <a:r>
              <a:rPr lang="es-MX" b="1" dirty="0"/>
              <a:t> </a:t>
            </a:r>
            <a:r>
              <a:rPr lang="es-MX" dirty="0"/>
              <a:t>i=0; i&lt;</a:t>
            </a:r>
            <a:r>
              <a:rPr lang="es-MX" dirty="0" err="1"/>
              <a:t>arr.length</a:t>
            </a:r>
            <a:r>
              <a:rPr lang="es-MX" dirty="0"/>
              <a:t>; i++)</a:t>
            </a:r>
          </a:p>
          <a:p>
            <a:r>
              <a:rPr lang="es-MX" dirty="0"/>
              <a:t>{</a:t>
            </a:r>
          </a:p>
          <a:p>
            <a:r>
              <a:rPr lang="es-MX" dirty="0" err="1"/>
              <a:t>System.out.println</a:t>
            </a:r>
            <a:r>
              <a:rPr lang="es-MX" dirty="0"/>
              <a:t>(</a:t>
            </a:r>
            <a:r>
              <a:rPr lang="es-MX" dirty="0" err="1"/>
              <a:t>arr</a:t>
            </a:r>
            <a:r>
              <a:rPr lang="es-MX" dirty="0"/>
              <a:t>[i]);</a:t>
            </a:r>
          </a:p>
          <a:p>
            <a:r>
              <a:rPr lang="es-MX" dirty="0"/>
              <a:t>}</a:t>
            </a:r>
          </a:p>
          <a:p>
            <a:r>
              <a:rPr lang="es-MX" dirty="0"/>
              <a:t>}</a:t>
            </a:r>
          </a:p>
          <a:p>
            <a:r>
              <a:rPr lang="es-MX" dirty="0" smtClean="0"/>
              <a:t>}</a:t>
            </a:r>
          </a:p>
          <a:p>
            <a:r>
              <a:rPr lang="es-MX" dirty="0"/>
              <a:t>Aprovechamos e incluimos en esta clase un método estático imprimir para </a:t>
            </a:r>
            <a:r>
              <a:rPr lang="es-MX" dirty="0" smtClean="0"/>
              <a:t>imprimir todos </a:t>
            </a:r>
            <a:r>
              <a:rPr lang="es-MX" dirty="0"/>
              <a:t>los elementos de un </a:t>
            </a:r>
            <a:r>
              <a:rPr lang="es-MX" dirty="0" err="1"/>
              <a:t>Object</a:t>
            </a:r>
            <a:r>
              <a:rPr lang="es-MX" dirty="0"/>
              <a:t>[].</a:t>
            </a:r>
          </a:p>
          <a:p>
            <a:r>
              <a:rPr lang="es-MX" dirty="0"/>
              <a:t>Para terminar, veremos un ejemplo donde </a:t>
            </a:r>
            <a:r>
              <a:rPr lang="es-MX" dirty="0" err="1"/>
              <a:t>defi</a:t>
            </a:r>
            <a:r>
              <a:rPr lang="es-MX" dirty="0"/>
              <a:t> </a:t>
            </a:r>
            <a:r>
              <a:rPr lang="es-MX" dirty="0" err="1"/>
              <a:t>nimos</a:t>
            </a:r>
            <a:r>
              <a:rPr lang="es-MX" dirty="0"/>
              <a:t> un Alumno[] y lo imprimimos </a:t>
            </a:r>
            <a:r>
              <a:rPr lang="es-MX" dirty="0" smtClean="0"/>
              <a:t>ordenado primero </a:t>
            </a:r>
            <a:r>
              <a:rPr lang="es-MX" dirty="0"/>
              <a:t>por nombre y luego por </a:t>
            </a:r>
            <a:r>
              <a:rPr lang="es-MX" dirty="0" err="1"/>
              <a:t>notaPromedio</a:t>
            </a:r>
            <a:r>
              <a:rPr lang="es-MX" dirty="0"/>
              <a:t>.</a:t>
            </a:r>
          </a:p>
        </p:txBody>
      </p:sp>
    </p:spTree>
    <p:extLst>
      <p:ext uri="{BB962C8B-B14F-4D97-AF65-F5344CB8AC3E}">
        <p14:creationId xmlns:p14="http://schemas.microsoft.com/office/powerpoint/2010/main" val="32974843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89212" y="775855"/>
            <a:ext cx="8915400" cy="5135367"/>
          </a:xfrm>
        </p:spPr>
        <p:txBody>
          <a:bodyPr>
            <a:normAutofit/>
          </a:bodyPr>
          <a:lstStyle/>
          <a:p>
            <a:pPr>
              <a:spcBef>
                <a:spcPts val="0"/>
              </a:spcBef>
            </a:pPr>
            <a:r>
              <a:rPr lang="es-MX" b="1" dirty="0" err="1"/>
              <a:t>import</a:t>
            </a:r>
            <a:r>
              <a:rPr lang="es-MX" b="1" dirty="0"/>
              <a:t> </a:t>
            </a:r>
            <a:r>
              <a:rPr lang="es-MX" dirty="0"/>
              <a:t>libro.cap02.interfaces.Alumno;</a:t>
            </a:r>
          </a:p>
          <a:p>
            <a:pPr>
              <a:spcBef>
                <a:spcPts val="0"/>
              </a:spcBef>
            </a:pPr>
            <a:r>
              <a:rPr lang="es-MX" b="1" dirty="0" err="1"/>
              <a:t>public</a:t>
            </a:r>
            <a:r>
              <a:rPr lang="es-MX" b="1" dirty="0"/>
              <a:t> </a:t>
            </a:r>
            <a:r>
              <a:rPr lang="es-MX" b="1" dirty="0" err="1"/>
              <a:t>class</a:t>
            </a:r>
            <a:r>
              <a:rPr lang="es-MX" b="1" dirty="0"/>
              <a:t> </a:t>
            </a:r>
            <a:r>
              <a:rPr lang="es-MX" dirty="0" err="1"/>
              <a:t>TestCriterio</a:t>
            </a:r>
            <a:endParaRPr lang="es-MX" dirty="0"/>
          </a:p>
          <a:p>
            <a:pPr>
              <a:spcBef>
                <a:spcPts val="0"/>
              </a:spcBef>
            </a:pPr>
            <a:r>
              <a:rPr lang="es-MX" dirty="0"/>
              <a:t>{</a:t>
            </a:r>
          </a:p>
          <a:p>
            <a:pPr>
              <a:spcBef>
                <a:spcPts val="0"/>
              </a:spcBef>
            </a:pPr>
            <a:r>
              <a:rPr lang="en-US" b="1" dirty="0"/>
              <a:t>public static void </a:t>
            </a:r>
            <a:r>
              <a:rPr lang="en-US" dirty="0"/>
              <a:t>main(String[] </a:t>
            </a:r>
            <a:r>
              <a:rPr lang="en-US" dirty="0" err="1"/>
              <a:t>args</a:t>
            </a:r>
            <a:r>
              <a:rPr lang="en-US" dirty="0"/>
              <a:t>)</a:t>
            </a:r>
          </a:p>
          <a:p>
            <a:pPr>
              <a:spcBef>
                <a:spcPts val="0"/>
              </a:spcBef>
            </a:pPr>
            <a:r>
              <a:rPr lang="es-MX" dirty="0"/>
              <a:t>{</a:t>
            </a:r>
          </a:p>
          <a:p>
            <a:pPr>
              <a:spcBef>
                <a:spcPts val="0"/>
              </a:spcBef>
            </a:pPr>
            <a:r>
              <a:rPr lang="es-MX" dirty="0"/>
              <a:t>Alumno </a:t>
            </a:r>
            <a:r>
              <a:rPr lang="es-MX" dirty="0" err="1"/>
              <a:t>arr</a:t>
            </a:r>
            <a:r>
              <a:rPr lang="es-MX" dirty="0"/>
              <a:t>[] = { </a:t>
            </a:r>
            <a:r>
              <a:rPr lang="es-MX" b="1" dirty="0"/>
              <a:t>new </a:t>
            </a:r>
            <a:r>
              <a:rPr lang="es-MX" dirty="0"/>
              <a:t>Alumno("Martin", 25, 7.2)</a:t>
            </a:r>
          </a:p>
          <a:p>
            <a:pPr>
              <a:spcBef>
                <a:spcPts val="0"/>
              </a:spcBef>
            </a:pPr>
            <a:r>
              <a:rPr lang="es-MX" dirty="0"/>
              <a:t>,</a:t>
            </a:r>
            <a:r>
              <a:rPr lang="es-MX" b="1" dirty="0"/>
              <a:t>new </a:t>
            </a:r>
            <a:r>
              <a:rPr lang="es-MX" dirty="0"/>
              <a:t>Alumno("Carlos", 23, 5.1)</a:t>
            </a:r>
          </a:p>
          <a:p>
            <a:pPr>
              <a:spcBef>
                <a:spcPts val="0"/>
              </a:spcBef>
            </a:pPr>
            <a:r>
              <a:rPr lang="es-MX" dirty="0"/>
              <a:t>,</a:t>
            </a:r>
            <a:r>
              <a:rPr lang="es-MX" b="1" dirty="0"/>
              <a:t>new </a:t>
            </a:r>
            <a:r>
              <a:rPr lang="es-MX" dirty="0"/>
              <a:t>Alumno("Anastasio", 20, 4.8) };</a:t>
            </a:r>
          </a:p>
          <a:p>
            <a:pPr>
              <a:spcBef>
                <a:spcPts val="0"/>
              </a:spcBef>
            </a:pPr>
            <a:r>
              <a:rPr lang="es-MX" dirty="0" err="1"/>
              <a:t>Util.</a:t>
            </a:r>
            <a:r>
              <a:rPr lang="es-MX" i="1" dirty="0" err="1"/>
              <a:t>ordenar</a:t>
            </a:r>
            <a:r>
              <a:rPr lang="es-MX" dirty="0"/>
              <a:t>(</a:t>
            </a:r>
            <a:r>
              <a:rPr lang="es-MX" dirty="0" err="1"/>
              <a:t>arr,</a:t>
            </a:r>
            <a:r>
              <a:rPr lang="es-MX" b="1" dirty="0" err="1"/>
              <a:t>new</a:t>
            </a:r>
            <a:r>
              <a:rPr lang="es-MX" b="1" dirty="0"/>
              <a:t> </a:t>
            </a:r>
            <a:r>
              <a:rPr lang="es-MX" dirty="0" err="1"/>
              <a:t>CriterioAlumNombre</a:t>
            </a:r>
            <a:r>
              <a:rPr lang="es-MX" dirty="0"/>
              <a:t>());</a:t>
            </a:r>
          </a:p>
          <a:p>
            <a:pPr>
              <a:spcBef>
                <a:spcPts val="0"/>
              </a:spcBef>
            </a:pPr>
            <a:r>
              <a:rPr lang="es-MX" dirty="0" err="1"/>
              <a:t>Util.imprimir</a:t>
            </a:r>
            <a:r>
              <a:rPr lang="es-MX" dirty="0"/>
              <a:t>(</a:t>
            </a:r>
            <a:r>
              <a:rPr lang="es-MX" dirty="0" err="1"/>
              <a:t>arr</a:t>
            </a:r>
            <a:r>
              <a:rPr lang="es-MX" dirty="0"/>
              <a:t>);</a:t>
            </a:r>
          </a:p>
          <a:p>
            <a:pPr>
              <a:spcBef>
                <a:spcPts val="0"/>
              </a:spcBef>
            </a:pPr>
            <a:r>
              <a:rPr lang="es-MX" dirty="0" err="1"/>
              <a:t>Util.</a:t>
            </a:r>
            <a:r>
              <a:rPr lang="es-MX" i="1" dirty="0" err="1"/>
              <a:t>ordenar</a:t>
            </a:r>
            <a:r>
              <a:rPr lang="es-MX" dirty="0"/>
              <a:t>(</a:t>
            </a:r>
            <a:r>
              <a:rPr lang="es-MX" dirty="0" err="1"/>
              <a:t>arr,</a:t>
            </a:r>
            <a:r>
              <a:rPr lang="es-MX" b="1" dirty="0" err="1"/>
              <a:t>new</a:t>
            </a:r>
            <a:r>
              <a:rPr lang="es-MX" b="1" dirty="0"/>
              <a:t> </a:t>
            </a:r>
            <a:r>
              <a:rPr lang="es-MX" dirty="0" err="1"/>
              <a:t>CriterioAlumNotaProm</a:t>
            </a:r>
            <a:r>
              <a:rPr lang="es-MX" dirty="0"/>
              <a:t>());</a:t>
            </a:r>
          </a:p>
          <a:p>
            <a:pPr>
              <a:spcBef>
                <a:spcPts val="0"/>
              </a:spcBef>
            </a:pPr>
            <a:r>
              <a:rPr lang="es-MX" dirty="0" err="1"/>
              <a:t>Util.</a:t>
            </a:r>
            <a:r>
              <a:rPr lang="es-MX" i="1" dirty="0" err="1"/>
              <a:t>imprimir</a:t>
            </a:r>
            <a:r>
              <a:rPr lang="es-MX" dirty="0"/>
              <a:t>(</a:t>
            </a:r>
            <a:r>
              <a:rPr lang="es-MX" dirty="0" err="1"/>
              <a:t>arr</a:t>
            </a:r>
            <a:r>
              <a:rPr lang="es-MX" dirty="0"/>
              <a:t>);</a:t>
            </a:r>
          </a:p>
          <a:p>
            <a:pPr>
              <a:spcBef>
                <a:spcPts val="0"/>
              </a:spcBef>
            </a:pPr>
            <a:r>
              <a:rPr lang="es-MX" dirty="0"/>
              <a:t>}</a:t>
            </a:r>
          </a:p>
          <a:p>
            <a:pPr>
              <a:spcBef>
                <a:spcPts val="0"/>
              </a:spcBef>
            </a:pPr>
            <a:r>
              <a:rPr lang="es-MX" dirty="0"/>
              <a:t>}</a:t>
            </a:r>
          </a:p>
        </p:txBody>
      </p:sp>
    </p:spTree>
    <p:extLst>
      <p:ext uri="{BB962C8B-B14F-4D97-AF65-F5344CB8AC3E}">
        <p14:creationId xmlns:p14="http://schemas.microsoft.com/office/powerpoint/2010/main" val="14416445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84428"/>
          </a:xfrm>
        </p:spPr>
        <p:txBody>
          <a:bodyPr/>
          <a:lstStyle/>
          <a:p>
            <a:r>
              <a:rPr lang="es-MX" dirty="0"/>
              <a:t>Colecciones</a:t>
            </a:r>
          </a:p>
        </p:txBody>
      </p:sp>
      <p:sp>
        <p:nvSpPr>
          <p:cNvPr id="3" name="Marcador de contenido 2"/>
          <p:cNvSpPr>
            <a:spLocks noGrp="1"/>
          </p:cNvSpPr>
          <p:nvPr>
            <p:ph idx="1"/>
          </p:nvPr>
        </p:nvSpPr>
        <p:spPr>
          <a:xfrm>
            <a:off x="2589212" y="1481959"/>
            <a:ext cx="8915400" cy="4429263"/>
          </a:xfrm>
        </p:spPr>
        <p:txBody>
          <a:bodyPr>
            <a:normAutofit/>
          </a:bodyPr>
          <a:lstStyle/>
          <a:p>
            <a:r>
              <a:rPr lang="es-MX" dirty="0"/>
              <a:t>Genéricamente, llamamos “colección” a cualquier conjunto de objetos. Un </a:t>
            </a:r>
            <a:r>
              <a:rPr lang="es-MX" dirty="0" err="1"/>
              <a:t>String</a:t>
            </a:r>
            <a:r>
              <a:rPr lang="es-MX" dirty="0"/>
              <a:t>[] </a:t>
            </a:r>
            <a:r>
              <a:rPr lang="es-MX" dirty="0" smtClean="0"/>
              <a:t>es </a:t>
            </a:r>
            <a:r>
              <a:rPr lang="es-MX" dirty="0"/>
              <a:t>una colección de cadenas, un </a:t>
            </a:r>
            <a:r>
              <a:rPr lang="es-MX" dirty="0" err="1"/>
              <a:t>Integer</a:t>
            </a:r>
            <a:r>
              <a:rPr lang="es-MX" dirty="0"/>
              <a:t>[] es una colección de objetos </a:t>
            </a:r>
            <a:r>
              <a:rPr lang="es-MX" dirty="0" err="1"/>
              <a:t>Integer</a:t>
            </a:r>
            <a:r>
              <a:rPr lang="es-MX" dirty="0"/>
              <a:t> </a:t>
            </a:r>
            <a:r>
              <a:rPr lang="es-MX" dirty="0" smtClean="0"/>
              <a:t>y un  </a:t>
            </a:r>
            <a:r>
              <a:rPr lang="es-MX" dirty="0" err="1"/>
              <a:t>Object</a:t>
            </a:r>
            <a:r>
              <a:rPr lang="es-MX" dirty="0"/>
              <a:t>[] es una colección de objetos </a:t>
            </a:r>
            <a:r>
              <a:rPr lang="es-MX" dirty="0" smtClean="0"/>
              <a:t>e </a:t>
            </a:r>
            <a:r>
              <a:rPr lang="es-MX" dirty="0"/>
              <a:t>cualquier clase porque, como ya </a:t>
            </a:r>
            <a:r>
              <a:rPr lang="es-MX" dirty="0" smtClean="0"/>
              <a:t>sabemos, todos </a:t>
            </a:r>
            <a:r>
              <a:rPr lang="es-MX" dirty="0"/>
              <a:t>las </a:t>
            </a:r>
            <a:r>
              <a:rPr lang="es-MX" dirty="0" err="1"/>
              <a:t>las</a:t>
            </a:r>
            <a:r>
              <a:rPr lang="es-MX" dirty="0"/>
              <a:t> clases </a:t>
            </a:r>
            <a:r>
              <a:rPr lang="es-MX" dirty="0" smtClean="0"/>
              <a:t>heredan de </a:t>
            </a:r>
            <a:r>
              <a:rPr lang="es-MX" dirty="0"/>
              <a:t>la clase </a:t>
            </a:r>
            <a:r>
              <a:rPr lang="es-MX" dirty="0" smtClean="0"/>
              <a:t>base </a:t>
            </a:r>
            <a:r>
              <a:rPr lang="es-MX" dirty="0" err="1" smtClean="0"/>
              <a:t>Object</a:t>
            </a:r>
            <a:r>
              <a:rPr lang="es-MX" dirty="0"/>
              <a:t>.</a:t>
            </a:r>
          </a:p>
          <a:p>
            <a:endParaRPr lang="es-MX" dirty="0"/>
          </a:p>
          <a:p>
            <a:r>
              <a:rPr lang="es-MX" dirty="0"/>
              <a:t>Java provee una </a:t>
            </a:r>
            <a:r>
              <a:rPr lang="es-MX" dirty="0" smtClean="0"/>
              <a:t>interface  </a:t>
            </a:r>
            <a:r>
              <a:rPr lang="es-MX" dirty="0" err="1"/>
              <a:t>Collection</a:t>
            </a:r>
            <a:r>
              <a:rPr lang="es-MX" dirty="0"/>
              <a:t>. Por lo tanto, en general, cuando hablamos </a:t>
            </a:r>
            <a:r>
              <a:rPr lang="es-MX" dirty="0" smtClean="0"/>
              <a:t>de “</a:t>
            </a:r>
            <a:r>
              <a:rPr lang="es-MX" dirty="0"/>
              <a:t>colección” es porque nos estamos </a:t>
            </a:r>
            <a:r>
              <a:rPr lang="es-MX" dirty="0" smtClean="0"/>
              <a:t>refiriendo </a:t>
            </a:r>
            <a:r>
              <a:rPr lang="es-MX" dirty="0"/>
              <a:t>a un objeto cuya clase implementa </a:t>
            </a:r>
            <a:r>
              <a:rPr lang="es-MX" dirty="0" smtClean="0"/>
              <a:t>esta interface</a:t>
            </a:r>
            <a:r>
              <a:rPr lang="es-MX" dirty="0"/>
              <a:t>. </a:t>
            </a:r>
          </a:p>
          <a:p>
            <a:r>
              <a:rPr lang="es-MX" dirty="0"/>
              <a:t>Existen varias clases que implementan la </a:t>
            </a:r>
            <a:r>
              <a:rPr lang="es-MX" dirty="0" smtClean="0"/>
              <a:t>interface  </a:t>
            </a:r>
            <a:r>
              <a:rPr lang="es-MX" dirty="0" err="1"/>
              <a:t>Collection</a:t>
            </a:r>
            <a:r>
              <a:rPr lang="es-MX" dirty="0"/>
              <a:t>. Las más utilizadas </a:t>
            </a:r>
            <a:r>
              <a:rPr lang="es-MX" dirty="0" smtClean="0"/>
              <a:t>son </a:t>
            </a:r>
            <a:r>
              <a:rPr lang="es-MX" dirty="0" err="1" smtClean="0"/>
              <a:t>ArrayList</a:t>
            </a:r>
            <a:r>
              <a:rPr lang="es-MX" dirty="0" smtClean="0"/>
              <a:t> y </a:t>
            </a:r>
            <a:r>
              <a:rPr lang="es-MX" dirty="0" err="1" smtClean="0"/>
              <a:t>V.ector</a:t>
            </a:r>
            <a:endParaRPr lang="es-MX" dirty="0"/>
          </a:p>
        </p:txBody>
      </p:sp>
    </p:spTree>
    <p:extLst>
      <p:ext uri="{BB962C8B-B14F-4D97-AF65-F5344CB8AC3E}">
        <p14:creationId xmlns:p14="http://schemas.microsoft.com/office/powerpoint/2010/main" val="907886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60760" y="456729"/>
            <a:ext cx="5481020" cy="4462112"/>
          </a:xfrm>
          <a:prstGeom prst="rect">
            <a:avLst/>
          </a:prstGeom>
        </p:spPr>
      </p:pic>
      <p:sp>
        <p:nvSpPr>
          <p:cNvPr id="5" name="Rectángulo 4"/>
          <p:cNvSpPr/>
          <p:nvPr/>
        </p:nvSpPr>
        <p:spPr>
          <a:xfrm>
            <a:off x="1765734" y="4524702"/>
            <a:ext cx="725213" cy="362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6" name="Rectángulo 5"/>
          <p:cNvSpPr/>
          <p:nvPr/>
        </p:nvSpPr>
        <p:spPr>
          <a:xfrm>
            <a:off x="5796456" y="1310882"/>
            <a:ext cx="6096000" cy="984885"/>
          </a:xfrm>
          <a:prstGeom prst="rect">
            <a:avLst/>
          </a:prstGeom>
        </p:spPr>
        <p:txBody>
          <a:bodyPr>
            <a:spAutoFit/>
          </a:bodyPr>
          <a:lstStyle/>
          <a:p>
            <a:r>
              <a:rPr lang="es-MX" dirty="0">
                <a:solidFill>
                  <a:srgbClr val="231F20"/>
                </a:solidFill>
                <a:latin typeface="Times New Roman" panose="02020603050405020304" pitchFamily="18" charset="0"/>
              </a:rPr>
              <a:t>En el diagrama vemos que tanto la </a:t>
            </a:r>
            <a:r>
              <a:rPr lang="es-MX" dirty="0">
                <a:solidFill>
                  <a:srgbClr val="231F20"/>
                </a:solidFill>
                <a:latin typeface="Arial" panose="020B0604020202020204" pitchFamily="34" charset="0"/>
              </a:rPr>
              <a:t>interface</a:t>
            </a:r>
            <a:r>
              <a:rPr lang="es-MX" dirty="0">
                <a:solidFill>
                  <a:srgbClr val="231F20"/>
                </a:solidFill>
                <a:latin typeface="Times New Roman" panose="02020603050405020304" pitchFamily="18" charset="0"/>
              </a:rPr>
              <a:t> </a:t>
            </a:r>
            <a:r>
              <a:rPr lang="es-MX" sz="2000" dirty="0" err="1">
                <a:solidFill>
                  <a:srgbClr val="231F20"/>
                </a:solidFill>
                <a:latin typeface="Courier New" panose="02070309020205020404" pitchFamily="49" charset="0"/>
              </a:rPr>
              <a:t>Collection</a:t>
            </a:r>
            <a:r>
              <a:rPr lang="es-MX" dirty="0">
                <a:solidFill>
                  <a:srgbClr val="231F20"/>
                </a:solidFill>
                <a:latin typeface="Times New Roman" panose="02020603050405020304" pitchFamily="18" charset="0"/>
              </a:rPr>
              <a:t> como </a:t>
            </a:r>
            <a:r>
              <a:rPr lang="es-MX" dirty="0" smtClean="0">
                <a:solidFill>
                  <a:srgbClr val="231F20"/>
                </a:solidFill>
                <a:latin typeface="Times New Roman" panose="02020603050405020304" pitchFamily="18" charset="0"/>
              </a:rPr>
              <a:t>las dos </a:t>
            </a:r>
            <a:r>
              <a:rPr lang="es-MX" dirty="0">
                <a:solidFill>
                  <a:srgbClr val="231F20"/>
                </a:solidFill>
                <a:latin typeface="Times New Roman" panose="02020603050405020304" pitchFamily="18" charset="0"/>
              </a:rPr>
              <a:t>implementaciones que mencionamos están ubicadas en el paquete </a:t>
            </a:r>
            <a:r>
              <a:rPr lang="es-MX" sz="2000" dirty="0" err="1" smtClean="0">
                <a:solidFill>
                  <a:srgbClr val="231F20"/>
                </a:solidFill>
                <a:latin typeface="Courier New" panose="02070309020205020404" pitchFamily="49" charset="0"/>
              </a:rPr>
              <a:t>java.util</a:t>
            </a:r>
            <a:r>
              <a:rPr lang="es-MX" dirty="0" smtClean="0">
                <a:solidFill>
                  <a:srgbClr val="231F20"/>
                </a:solidFill>
                <a:latin typeface="Times New Roman" panose="02020603050405020304" pitchFamily="18" charset="0"/>
              </a:rPr>
              <a:t>.</a:t>
            </a:r>
            <a:endParaRPr lang="es-MX" dirty="0">
              <a:solidFill>
                <a:srgbClr val="231F20"/>
              </a:solidFill>
              <a:latin typeface="Times New Roman" panose="02020603050405020304" pitchFamily="18" charset="0"/>
            </a:endParaRPr>
          </a:p>
        </p:txBody>
      </p:sp>
    </p:spTree>
    <p:extLst>
      <p:ext uri="{BB962C8B-B14F-4D97-AF65-F5344CB8AC3E}">
        <p14:creationId xmlns:p14="http://schemas.microsoft.com/office/powerpoint/2010/main" val="1999770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a:t>Las estructuras de datos representan formas de almacenar y organizar conjuntos </a:t>
            </a:r>
            <a:r>
              <a:rPr lang="es-MX" dirty="0" smtClean="0"/>
              <a:t>de datos </a:t>
            </a:r>
            <a:r>
              <a:rPr lang="es-MX" dirty="0"/>
              <a:t>del mismo tipo. Además, deben proveer mecanismos de acceso rápidos, ágiles </a:t>
            </a:r>
            <a:r>
              <a:rPr lang="es-MX" dirty="0" smtClean="0"/>
              <a:t>y eficientes.</a:t>
            </a:r>
          </a:p>
          <a:p>
            <a:r>
              <a:rPr lang="es-MX" dirty="0"/>
              <a:t>Llamamos “algoritmo” al conjunto (fi nito) de pasos con los que resolvemos un </a:t>
            </a:r>
            <a:r>
              <a:rPr lang="es-MX" dirty="0" smtClean="0"/>
              <a:t>determinado problema computacional</a:t>
            </a:r>
            <a:r>
              <a:rPr lang="es-MX" dirty="0"/>
              <a:t>.</a:t>
            </a:r>
          </a:p>
          <a:p>
            <a:r>
              <a:rPr lang="es-MX" dirty="0"/>
              <a:t>Las estructuras de datos son el soporte fundamental de los algoritmos y la elección </a:t>
            </a:r>
            <a:r>
              <a:rPr lang="es-MX" dirty="0" smtClean="0"/>
              <a:t>de una </a:t>
            </a:r>
            <a:r>
              <a:rPr lang="es-MX" dirty="0"/>
              <a:t>estructura adecuada facilita notablemente su desarrollo. Por el contrario, si la </a:t>
            </a:r>
            <a:r>
              <a:rPr lang="es-MX" dirty="0" smtClean="0"/>
              <a:t>estructura de </a:t>
            </a:r>
            <a:r>
              <a:rPr lang="es-MX" dirty="0"/>
              <a:t>datos elegida como soporte para la </a:t>
            </a:r>
            <a:r>
              <a:rPr lang="es-MX" dirty="0" smtClean="0"/>
              <a:t>resolución de </a:t>
            </a:r>
            <a:r>
              <a:rPr lang="es-MX" dirty="0"/>
              <a:t>un determinado algoritmo no </a:t>
            </a:r>
            <a:r>
              <a:rPr lang="es-MX" dirty="0" smtClean="0"/>
              <a:t>es la indicada </a:t>
            </a:r>
            <a:r>
              <a:rPr lang="es-MX" dirty="0"/>
              <a:t>entonces su </a:t>
            </a:r>
            <a:r>
              <a:rPr lang="es-MX" dirty="0" smtClean="0"/>
              <a:t>desarrollo se tornará excesivamente </a:t>
            </a:r>
            <a:r>
              <a:rPr lang="es-MX" dirty="0"/>
              <a:t>complejo. </a:t>
            </a:r>
          </a:p>
        </p:txBody>
      </p:sp>
    </p:spTree>
    <p:extLst>
      <p:ext uri="{BB962C8B-B14F-4D97-AF65-F5344CB8AC3E}">
        <p14:creationId xmlns:p14="http://schemas.microsoft.com/office/powerpoint/2010/main" val="4290484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52897"/>
          </a:xfrm>
        </p:spPr>
        <p:txBody>
          <a:bodyPr/>
          <a:lstStyle/>
          <a:p>
            <a:r>
              <a:rPr lang="es-MX" dirty="0"/>
              <a:t>Estructuras dinámicas</a:t>
            </a:r>
          </a:p>
        </p:txBody>
      </p:sp>
      <p:sp>
        <p:nvSpPr>
          <p:cNvPr id="3" name="Marcador de contenido 2"/>
          <p:cNvSpPr>
            <a:spLocks noGrp="1"/>
          </p:cNvSpPr>
          <p:nvPr>
            <p:ph idx="1"/>
          </p:nvPr>
        </p:nvSpPr>
        <p:spPr>
          <a:xfrm>
            <a:off x="2589212" y="1403131"/>
            <a:ext cx="8915400" cy="4508091"/>
          </a:xfrm>
        </p:spPr>
        <p:txBody>
          <a:bodyPr>
            <a:normAutofit/>
          </a:bodyPr>
          <a:lstStyle/>
          <a:p>
            <a:r>
              <a:rPr lang="es-MX" dirty="0"/>
              <a:t>Las estructuras dinámicas permiten almacenar una cantidad variable de datos. Pueden </a:t>
            </a:r>
            <a:r>
              <a:rPr lang="es-MX" dirty="0" smtClean="0"/>
              <a:t>crecer </a:t>
            </a:r>
            <a:r>
              <a:rPr lang="es-MX" dirty="0"/>
              <a:t>o decrecer según sea necesario incrementando o </a:t>
            </a:r>
            <a:r>
              <a:rPr lang="es-MX" dirty="0" err="1"/>
              <a:t>decrementando</a:t>
            </a:r>
            <a:r>
              <a:rPr lang="es-MX" dirty="0"/>
              <a:t> la cantidad </a:t>
            </a:r>
            <a:r>
              <a:rPr lang="es-MX" dirty="0" smtClean="0"/>
              <a:t>de memoria </a:t>
            </a:r>
            <a:r>
              <a:rPr lang="es-MX" dirty="0"/>
              <a:t>que ocupan.</a:t>
            </a:r>
          </a:p>
          <a:p>
            <a:r>
              <a:rPr lang="es-MX" dirty="0"/>
              <a:t>En general la estructuras dinámicas se forman encadenando unidades de </a:t>
            </a:r>
            <a:r>
              <a:rPr lang="es-MX" dirty="0" smtClean="0"/>
              <a:t>información llamadas </a:t>
            </a:r>
            <a:r>
              <a:rPr lang="es-MX" b="1" dirty="0"/>
              <a:t>“nodo”. </a:t>
            </a:r>
            <a:endParaRPr lang="es-MX" b="1" dirty="0" smtClean="0"/>
          </a:p>
          <a:p>
            <a:r>
              <a:rPr lang="es-MX" dirty="0" smtClean="0"/>
              <a:t>Una </a:t>
            </a:r>
            <a:r>
              <a:rPr lang="es-MX" dirty="0"/>
              <a:t>estructura dinámica se compone de un conjunto de nodos </a:t>
            </a:r>
            <a:r>
              <a:rPr lang="es-MX" dirty="0" smtClean="0"/>
              <a:t>enlazados entre sí </a:t>
            </a:r>
            <a:r>
              <a:rPr lang="es-MX" dirty="0"/>
              <a:t>más un conjunto de operaciones asociadas a través de las cuales </a:t>
            </a:r>
            <a:r>
              <a:rPr lang="es-MX" dirty="0" smtClean="0"/>
              <a:t>podemos manipular y </a:t>
            </a:r>
            <a:r>
              <a:rPr lang="es-MX" dirty="0"/>
              <a:t>acceder al conjunto de nodos y a la información que estos contienen.</a:t>
            </a:r>
          </a:p>
        </p:txBody>
      </p:sp>
    </p:spTree>
    <p:extLst>
      <p:ext uri="{BB962C8B-B14F-4D97-AF65-F5344CB8AC3E}">
        <p14:creationId xmlns:p14="http://schemas.microsoft.com/office/powerpoint/2010/main" val="594034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31724"/>
          </a:xfrm>
        </p:spPr>
        <p:txBody>
          <a:bodyPr/>
          <a:lstStyle/>
          <a:p>
            <a:r>
              <a:rPr lang="es-MX" dirty="0"/>
              <a:t> El nodo</a:t>
            </a:r>
          </a:p>
        </p:txBody>
      </p:sp>
      <p:sp>
        <p:nvSpPr>
          <p:cNvPr id="3" name="Marcador de contenido 2"/>
          <p:cNvSpPr>
            <a:spLocks noGrp="1"/>
          </p:cNvSpPr>
          <p:nvPr>
            <p:ph idx="1"/>
          </p:nvPr>
        </p:nvSpPr>
        <p:spPr>
          <a:xfrm>
            <a:off x="2589212" y="1481959"/>
            <a:ext cx="8915400" cy="4429263"/>
          </a:xfrm>
        </p:spPr>
        <p:txBody>
          <a:bodyPr>
            <a:normAutofit/>
          </a:bodyPr>
          <a:lstStyle/>
          <a:p>
            <a:r>
              <a:rPr lang="es-MX" dirty="0"/>
              <a:t>Llamamos así a la unión de un dato más una referencia (o dirección de memoria) a otro nodo.</a:t>
            </a:r>
          </a:p>
          <a:p>
            <a:r>
              <a:rPr lang="es-MX" dirty="0"/>
              <a:t>En Java podemos implementar un nodo como una clase con dos </a:t>
            </a:r>
            <a:r>
              <a:rPr lang="es-MX" dirty="0" smtClean="0"/>
              <a:t>tributos</a:t>
            </a:r>
            <a:r>
              <a:rPr lang="es-MX" dirty="0"/>
              <a:t>: el dato (lo </a:t>
            </a:r>
            <a:r>
              <a:rPr lang="es-MX" dirty="0" smtClean="0"/>
              <a:t>llamaremos </a:t>
            </a:r>
            <a:r>
              <a:rPr lang="es-MX" b="1" dirty="0" err="1" smtClean="0"/>
              <a:t>info</a:t>
            </a:r>
            <a:r>
              <a:rPr lang="es-MX" dirty="0"/>
              <a:t>) y la referencia a otro nodo (la llamaremos </a:t>
            </a:r>
            <a:r>
              <a:rPr lang="es-MX" b="1" dirty="0" err="1"/>
              <a:t>ref</a:t>
            </a:r>
            <a:r>
              <a:rPr lang="es-MX" dirty="0"/>
              <a:t>). Dado que, en general</a:t>
            </a:r>
            <a:r>
              <a:rPr lang="es-MX" dirty="0" smtClean="0"/>
              <a:t>, se </a:t>
            </a:r>
            <a:r>
              <a:rPr lang="es-MX" dirty="0"/>
              <a:t>espera que la estructura contenga datos homogéneos podemos hacer que la </a:t>
            </a:r>
            <a:r>
              <a:rPr lang="es-MX" dirty="0" smtClean="0"/>
              <a:t>clase </a:t>
            </a:r>
            <a:r>
              <a:rPr lang="es-MX" b="1" dirty="0" smtClean="0"/>
              <a:t>Nodo</a:t>
            </a:r>
            <a:r>
              <a:rPr lang="es-MX" dirty="0" smtClean="0"/>
              <a:t> sea </a:t>
            </a:r>
            <a:r>
              <a:rPr lang="es-MX" dirty="0"/>
              <a:t>genérica en T de forma tal que el tipo de dato del atributo </a:t>
            </a:r>
            <a:r>
              <a:rPr lang="es-MX" b="1" dirty="0" err="1"/>
              <a:t>info</a:t>
            </a:r>
            <a:r>
              <a:rPr lang="es-MX" dirty="0"/>
              <a:t> será T </a:t>
            </a:r>
            <a:r>
              <a:rPr lang="es-MX" dirty="0" smtClean="0"/>
              <a:t>mientras </a:t>
            </a:r>
            <a:r>
              <a:rPr lang="es-MX" dirty="0"/>
              <a:t>que el tipo de dato de la referencia al otro nodo será </a:t>
            </a:r>
            <a:r>
              <a:rPr lang="es-MX" b="1" dirty="0"/>
              <a:t>Nodo&lt;T&gt;</a:t>
            </a:r>
            <a:r>
              <a:rPr lang="es-MX" dirty="0"/>
              <a:t>.</a:t>
            </a:r>
          </a:p>
        </p:txBody>
      </p:sp>
    </p:spTree>
    <p:extLst>
      <p:ext uri="{BB962C8B-B14F-4D97-AF65-F5344CB8AC3E}">
        <p14:creationId xmlns:p14="http://schemas.microsoft.com/office/powerpoint/2010/main" val="167830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70000" lnSpcReduction="20000"/>
          </a:bodyPr>
          <a:lstStyle/>
          <a:p>
            <a:pPr>
              <a:spcBef>
                <a:spcPts val="0"/>
              </a:spcBef>
            </a:pPr>
            <a:r>
              <a:rPr lang="en-US" dirty="0"/>
              <a:t> </a:t>
            </a:r>
            <a:r>
              <a:rPr lang="en-US" b="1" dirty="0"/>
              <a:t>public void </a:t>
            </a:r>
            <a:r>
              <a:rPr lang="en-US" b="1" dirty="0" err="1"/>
              <a:t>insertar</a:t>
            </a:r>
            <a:r>
              <a:rPr lang="en-US" b="1" dirty="0"/>
              <a:t>(Object elm, </a:t>
            </a:r>
            <a:r>
              <a:rPr lang="en-US" b="1" dirty="0" err="1"/>
              <a:t>int</a:t>
            </a:r>
            <a:r>
              <a:rPr lang="en-US" b="1" dirty="0"/>
              <a:t> </a:t>
            </a:r>
            <a:r>
              <a:rPr lang="en-US" b="1" dirty="0" err="1"/>
              <a:t>i</a:t>
            </a:r>
            <a:r>
              <a:rPr lang="en-US" b="1" dirty="0"/>
              <a:t>)</a:t>
            </a:r>
          </a:p>
          <a:p>
            <a:pPr>
              <a:spcBef>
                <a:spcPts val="0"/>
              </a:spcBef>
            </a:pPr>
            <a:r>
              <a:rPr lang="es-MX" dirty="0"/>
              <a:t>   {</a:t>
            </a:r>
          </a:p>
          <a:p>
            <a:pPr>
              <a:spcBef>
                <a:spcPts val="0"/>
              </a:spcBef>
            </a:pPr>
            <a:r>
              <a:rPr lang="es-MX" dirty="0"/>
              <a:t>      </a:t>
            </a:r>
            <a:r>
              <a:rPr lang="es-MX" b="1" dirty="0" err="1"/>
              <a:t>if</a:t>
            </a:r>
            <a:r>
              <a:rPr lang="es-MX" b="1" dirty="0"/>
              <a:t>( </a:t>
            </a:r>
            <a:r>
              <a:rPr lang="es-MX" b="1" dirty="0" err="1"/>
              <a:t>len</a:t>
            </a:r>
            <a:r>
              <a:rPr lang="es-MX" b="1" dirty="0"/>
              <a:t>==</a:t>
            </a:r>
            <a:r>
              <a:rPr lang="es-MX" b="1" dirty="0" err="1"/>
              <a:t>datos.length</a:t>
            </a:r>
            <a:r>
              <a:rPr lang="es-MX" b="1" dirty="0"/>
              <a:t> )</a:t>
            </a:r>
          </a:p>
          <a:p>
            <a:pPr>
              <a:spcBef>
                <a:spcPts val="0"/>
              </a:spcBef>
            </a:pPr>
            <a:r>
              <a:rPr lang="es-MX" dirty="0"/>
              <a:t>      {</a:t>
            </a:r>
          </a:p>
          <a:p>
            <a:pPr>
              <a:spcBef>
                <a:spcPts val="0"/>
              </a:spcBef>
            </a:pPr>
            <a:r>
              <a:rPr lang="es-MX" dirty="0"/>
              <a:t>         </a:t>
            </a:r>
            <a:r>
              <a:rPr lang="es-MX" dirty="0" err="1"/>
              <a:t>Object</a:t>
            </a:r>
            <a:r>
              <a:rPr lang="es-MX" dirty="0"/>
              <a:t> </a:t>
            </a:r>
            <a:r>
              <a:rPr lang="es-MX" dirty="0" err="1"/>
              <a:t>aux</a:t>
            </a:r>
            <a:r>
              <a:rPr lang="es-MX" dirty="0"/>
              <a:t>[] = datos;</a:t>
            </a:r>
          </a:p>
          <a:p>
            <a:pPr>
              <a:spcBef>
                <a:spcPts val="0"/>
              </a:spcBef>
            </a:pPr>
            <a:r>
              <a:rPr lang="es-MX" dirty="0"/>
              <a:t>         datos = </a:t>
            </a:r>
            <a:r>
              <a:rPr lang="es-MX" b="1" dirty="0"/>
              <a:t>new </a:t>
            </a:r>
            <a:r>
              <a:rPr lang="es-MX" b="1" dirty="0" err="1"/>
              <a:t>Object</a:t>
            </a:r>
            <a:r>
              <a:rPr lang="es-MX" b="1" dirty="0"/>
              <a:t>[</a:t>
            </a:r>
            <a:r>
              <a:rPr lang="es-MX" b="1" dirty="0" err="1"/>
              <a:t>datos.length</a:t>
            </a:r>
            <a:r>
              <a:rPr lang="es-MX" b="1" dirty="0"/>
              <a:t>*2];</a:t>
            </a:r>
          </a:p>
          <a:p>
            <a:pPr>
              <a:spcBef>
                <a:spcPts val="0"/>
              </a:spcBef>
            </a:pPr>
            <a:r>
              <a:rPr lang="es-MX" dirty="0"/>
              <a:t>         </a:t>
            </a:r>
            <a:r>
              <a:rPr lang="es-MX" b="1" dirty="0" err="1"/>
              <a:t>for</a:t>
            </a:r>
            <a:r>
              <a:rPr lang="es-MX" b="1" dirty="0"/>
              <a:t>(</a:t>
            </a:r>
            <a:r>
              <a:rPr lang="es-MX" b="1" dirty="0" err="1"/>
              <a:t>int</a:t>
            </a:r>
            <a:r>
              <a:rPr lang="es-MX" b="1" dirty="0"/>
              <a:t> j=0; j&lt;</a:t>
            </a:r>
            <a:r>
              <a:rPr lang="es-MX" b="1" dirty="0" err="1"/>
              <a:t>len</a:t>
            </a:r>
            <a:r>
              <a:rPr lang="es-MX" b="1" dirty="0"/>
              <a:t>; </a:t>
            </a:r>
            <a:r>
              <a:rPr lang="es-MX" b="1" dirty="0" err="1"/>
              <a:t>j++</a:t>
            </a:r>
            <a:r>
              <a:rPr lang="es-MX" b="1" dirty="0"/>
              <a:t>)</a:t>
            </a:r>
          </a:p>
          <a:p>
            <a:pPr>
              <a:spcBef>
                <a:spcPts val="0"/>
              </a:spcBef>
            </a:pPr>
            <a:r>
              <a:rPr lang="es-MX" dirty="0"/>
              <a:t>         {</a:t>
            </a:r>
          </a:p>
          <a:p>
            <a:pPr>
              <a:spcBef>
                <a:spcPts val="0"/>
              </a:spcBef>
            </a:pPr>
            <a:r>
              <a:rPr lang="es-MX" dirty="0"/>
              <a:t>            datos[j]=</a:t>
            </a:r>
            <a:r>
              <a:rPr lang="es-MX" dirty="0" err="1"/>
              <a:t>aux</a:t>
            </a:r>
            <a:r>
              <a:rPr lang="es-MX" dirty="0"/>
              <a:t>[j];</a:t>
            </a:r>
          </a:p>
          <a:p>
            <a:pPr>
              <a:spcBef>
                <a:spcPts val="0"/>
              </a:spcBef>
            </a:pPr>
            <a:r>
              <a:rPr lang="es-MX" dirty="0"/>
              <a:t>         }</a:t>
            </a:r>
          </a:p>
          <a:p>
            <a:pPr>
              <a:spcBef>
                <a:spcPts val="0"/>
              </a:spcBef>
            </a:pPr>
            <a:r>
              <a:rPr lang="es-MX" dirty="0"/>
              <a:t>         </a:t>
            </a:r>
            <a:r>
              <a:rPr lang="es-MX" dirty="0" err="1"/>
              <a:t>aux</a:t>
            </a:r>
            <a:r>
              <a:rPr lang="es-MX" dirty="0"/>
              <a:t>=</a:t>
            </a:r>
            <a:r>
              <a:rPr lang="es-MX" b="1" dirty="0" err="1"/>
              <a:t>null</a:t>
            </a:r>
            <a:r>
              <a:rPr lang="es-MX" b="1" dirty="0"/>
              <a:t>;</a:t>
            </a:r>
          </a:p>
          <a:p>
            <a:pPr>
              <a:spcBef>
                <a:spcPts val="0"/>
              </a:spcBef>
            </a:pPr>
            <a:r>
              <a:rPr lang="es-MX" dirty="0"/>
              <a:t>      }</a:t>
            </a:r>
          </a:p>
          <a:p>
            <a:pPr>
              <a:spcBef>
                <a:spcPts val="0"/>
              </a:spcBef>
            </a:pPr>
            <a:endParaRPr lang="es-MX" dirty="0"/>
          </a:p>
          <a:p>
            <a:pPr>
              <a:spcBef>
                <a:spcPts val="0"/>
              </a:spcBef>
            </a:pPr>
            <a:r>
              <a:rPr lang="nb-NO" dirty="0"/>
              <a:t>      </a:t>
            </a:r>
            <a:r>
              <a:rPr lang="nb-NO" b="1" dirty="0"/>
              <a:t>for( int j=len-1; j&gt;=i; j-- )</a:t>
            </a:r>
          </a:p>
          <a:p>
            <a:pPr>
              <a:spcBef>
                <a:spcPts val="0"/>
              </a:spcBef>
            </a:pPr>
            <a:r>
              <a:rPr lang="es-MX" dirty="0"/>
              <a:t>      {</a:t>
            </a:r>
          </a:p>
          <a:p>
            <a:pPr>
              <a:spcBef>
                <a:spcPts val="0"/>
              </a:spcBef>
            </a:pPr>
            <a:r>
              <a:rPr lang="es-MX" dirty="0"/>
              <a:t>         datos[j+1]=datos[j];</a:t>
            </a:r>
          </a:p>
          <a:p>
            <a:pPr>
              <a:spcBef>
                <a:spcPts val="0"/>
              </a:spcBef>
            </a:pPr>
            <a:r>
              <a:rPr lang="es-MX" dirty="0"/>
              <a:t>      }</a:t>
            </a:r>
          </a:p>
          <a:p>
            <a:pPr>
              <a:spcBef>
                <a:spcPts val="0"/>
              </a:spcBef>
            </a:pPr>
            <a:r>
              <a:rPr lang="es-MX" dirty="0"/>
              <a:t>      datos[i]=</a:t>
            </a:r>
            <a:r>
              <a:rPr lang="es-MX" dirty="0" err="1"/>
              <a:t>elm</a:t>
            </a:r>
            <a:r>
              <a:rPr lang="es-MX" dirty="0"/>
              <a:t>;</a:t>
            </a:r>
          </a:p>
          <a:p>
            <a:pPr>
              <a:spcBef>
                <a:spcPts val="0"/>
              </a:spcBef>
            </a:pPr>
            <a:r>
              <a:rPr lang="es-MX" dirty="0"/>
              <a:t>      </a:t>
            </a:r>
            <a:r>
              <a:rPr lang="es-MX" dirty="0" err="1"/>
              <a:t>len</a:t>
            </a:r>
            <a:r>
              <a:rPr lang="es-MX" dirty="0"/>
              <a:t>++;</a:t>
            </a:r>
          </a:p>
          <a:p>
            <a:pPr>
              <a:spcBef>
                <a:spcPts val="0"/>
              </a:spcBef>
            </a:pPr>
            <a:r>
              <a:rPr lang="es-MX" dirty="0"/>
              <a:t>   }</a:t>
            </a:r>
          </a:p>
          <a:p>
            <a:pPr>
              <a:spcBef>
                <a:spcPts val="0"/>
              </a:spcBef>
            </a:pPr>
            <a:r>
              <a:rPr lang="es-MX" i="1" dirty="0"/>
              <a:t>   // sigue...</a:t>
            </a:r>
          </a:p>
          <a:p>
            <a:pPr>
              <a:spcBef>
                <a:spcPts val="0"/>
              </a:spcBef>
            </a:pPr>
            <a:r>
              <a:rPr lang="es-MX" i="1" dirty="0"/>
              <a:t>   // :</a:t>
            </a:r>
            <a:endParaRPr lang="es-MX" dirty="0"/>
          </a:p>
        </p:txBody>
      </p:sp>
    </p:spTree>
    <p:extLst>
      <p:ext uri="{BB962C8B-B14F-4D97-AF65-F5344CB8AC3E}">
        <p14:creationId xmlns:p14="http://schemas.microsoft.com/office/powerpoint/2010/main" val="1865222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b="1" dirty="0" err="1"/>
              <a:t>public</a:t>
            </a:r>
            <a:r>
              <a:rPr lang="es-MX" b="1" dirty="0"/>
              <a:t> </a:t>
            </a:r>
            <a:r>
              <a:rPr lang="es-MX" b="1" dirty="0" err="1"/>
              <a:t>class</a:t>
            </a:r>
            <a:r>
              <a:rPr lang="es-MX" b="1" dirty="0"/>
              <a:t> Nodo&lt;T&gt;</a:t>
            </a:r>
          </a:p>
          <a:p>
            <a:r>
              <a:rPr lang="es-MX" dirty="0"/>
              <a:t>{</a:t>
            </a:r>
          </a:p>
          <a:p>
            <a:r>
              <a:rPr lang="es-MX" dirty="0"/>
              <a:t>   </a:t>
            </a:r>
            <a:r>
              <a:rPr lang="es-MX" b="1" dirty="0" err="1"/>
              <a:t>private</a:t>
            </a:r>
            <a:r>
              <a:rPr lang="es-MX" b="1" dirty="0"/>
              <a:t> T </a:t>
            </a:r>
            <a:r>
              <a:rPr lang="es-MX" b="1" dirty="0" err="1"/>
              <a:t>info</a:t>
            </a:r>
            <a:r>
              <a:rPr lang="es-MX" b="1" dirty="0"/>
              <a:t>;</a:t>
            </a:r>
          </a:p>
          <a:p>
            <a:r>
              <a:rPr lang="es-MX" dirty="0"/>
              <a:t>   </a:t>
            </a:r>
            <a:r>
              <a:rPr lang="es-MX" b="1" dirty="0" err="1"/>
              <a:t>private</a:t>
            </a:r>
            <a:r>
              <a:rPr lang="es-MX" b="1" dirty="0"/>
              <a:t> Nodo&lt;T&gt; </a:t>
            </a:r>
            <a:r>
              <a:rPr lang="es-MX" b="1" dirty="0" err="1"/>
              <a:t>ref</a:t>
            </a:r>
            <a:r>
              <a:rPr lang="es-MX" b="1" dirty="0"/>
              <a:t>;</a:t>
            </a:r>
          </a:p>
          <a:p>
            <a:r>
              <a:rPr lang="es-MX" i="1" dirty="0"/>
              <a:t>   // :  </a:t>
            </a:r>
          </a:p>
          <a:p>
            <a:r>
              <a:rPr lang="es-MX" i="1" dirty="0"/>
              <a:t>   // </a:t>
            </a:r>
            <a:r>
              <a:rPr lang="es-MX" i="1" dirty="0" err="1"/>
              <a:t>setters</a:t>
            </a:r>
            <a:r>
              <a:rPr lang="es-MX" i="1" dirty="0"/>
              <a:t> y </a:t>
            </a:r>
            <a:r>
              <a:rPr lang="es-MX" i="1" dirty="0" err="1"/>
              <a:t>getters</a:t>
            </a:r>
            <a:endParaRPr lang="es-MX" i="1" dirty="0"/>
          </a:p>
          <a:p>
            <a:r>
              <a:rPr lang="es-MX" i="1" dirty="0"/>
              <a:t>   // :</a:t>
            </a:r>
          </a:p>
          <a:p>
            <a:r>
              <a:rPr lang="es-MX" dirty="0"/>
              <a:t>}</a:t>
            </a:r>
          </a:p>
        </p:txBody>
      </p:sp>
    </p:spTree>
    <p:extLst>
      <p:ext uri="{BB962C8B-B14F-4D97-AF65-F5344CB8AC3E}">
        <p14:creationId xmlns:p14="http://schemas.microsoft.com/office/powerpoint/2010/main" val="1120208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52897"/>
          </a:xfrm>
        </p:spPr>
        <p:txBody>
          <a:bodyPr/>
          <a:lstStyle/>
          <a:p>
            <a:r>
              <a:rPr lang="es-MX" dirty="0"/>
              <a:t> Lista enlazada (</a:t>
            </a:r>
            <a:r>
              <a:rPr lang="es-MX" dirty="0" err="1"/>
              <a:t>linked</a:t>
            </a:r>
            <a:r>
              <a:rPr lang="es-MX" dirty="0"/>
              <a:t> </a:t>
            </a:r>
            <a:r>
              <a:rPr lang="es-MX" dirty="0" err="1"/>
              <a:t>list</a:t>
            </a:r>
            <a:r>
              <a:rPr lang="es-MX" dirty="0"/>
              <a:t>)</a:t>
            </a:r>
          </a:p>
        </p:txBody>
      </p:sp>
      <p:sp>
        <p:nvSpPr>
          <p:cNvPr id="3" name="Marcador de contenido 2"/>
          <p:cNvSpPr>
            <a:spLocks noGrp="1"/>
          </p:cNvSpPr>
          <p:nvPr>
            <p:ph idx="1"/>
          </p:nvPr>
        </p:nvSpPr>
        <p:spPr>
          <a:xfrm>
            <a:off x="2589212" y="1418897"/>
            <a:ext cx="8915400" cy="4492325"/>
          </a:xfrm>
        </p:spPr>
        <p:txBody>
          <a:bodyPr/>
          <a:lstStyle/>
          <a:p>
            <a:r>
              <a:rPr lang="es-MX" dirty="0"/>
              <a:t>La lista enlazada es la estructura dinámica básica y funciona como base para otras estructuras.</a:t>
            </a:r>
          </a:p>
          <a:p>
            <a:r>
              <a:rPr lang="es-MX" dirty="0"/>
              <a:t>Consiste en un conjunto de nodos donde cada nodo mantiene una </a:t>
            </a:r>
            <a:r>
              <a:rPr lang="es-MX" dirty="0" smtClean="0"/>
              <a:t>referencia al siguiente </a:t>
            </a:r>
            <a:r>
              <a:rPr lang="es-MX" dirty="0"/>
              <a:t>nodo de la lista. El acceso a la lista </a:t>
            </a:r>
            <a:r>
              <a:rPr lang="es-MX" dirty="0" smtClean="0"/>
              <a:t>siempre será </a:t>
            </a:r>
            <a:r>
              <a:rPr lang="es-MX" dirty="0"/>
              <a:t>a partir del primer nodo, </a:t>
            </a:r>
            <a:r>
              <a:rPr lang="es-MX" dirty="0" smtClean="0"/>
              <a:t>por lo tanto </a:t>
            </a:r>
            <a:r>
              <a:rPr lang="es-MX" dirty="0"/>
              <a:t>tenemos que mantenerlo referenciado.</a:t>
            </a:r>
          </a:p>
        </p:txBody>
      </p:sp>
      <p:pic>
        <p:nvPicPr>
          <p:cNvPr id="4" name="Imagen 3"/>
          <p:cNvPicPr>
            <a:picLocks noChangeAspect="1"/>
          </p:cNvPicPr>
          <p:nvPr/>
        </p:nvPicPr>
        <p:blipFill>
          <a:blip r:embed="rId2"/>
          <a:stretch>
            <a:fillRect/>
          </a:stretch>
        </p:blipFill>
        <p:spPr>
          <a:xfrm>
            <a:off x="3415136" y="3665059"/>
            <a:ext cx="7504785" cy="1245475"/>
          </a:xfrm>
          <a:prstGeom prst="rect">
            <a:avLst/>
          </a:prstGeom>
        </p:spPr>
      </p:pic>
    </p:spTree>
    <p:extLst>
      <p:ext uri="{BB962C8B-B14F-4D97-AF65-F5344CB8AC3E}">
        <p14:creationId xmlns:p14="http://schemas.microsoft.com/office/powerpoint/2010/main" val="2660117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62152"/>
            <a:ext cx="8915400" cy="5249070"/>
          </a:xfrm>
        </p:spPr>
        <p:txBody>
          <a:bodyPr>
            <a:normAutofit fontScale="92500"/>
          </a:bodyPr>
          <a:lstStyle/>
          <a:p>
            <a:r>
              <a:rPr lang="es-MX" dirty="0"/>
              <a:t>Recordemos que las estructuras se </a:t>
            </a:r>
            <a:r>
              <a:rPr lang="es-MX" dirty="0" smtClean="0"/>
              <a:t>definen </a:t>
            </a:r>
            <a:r>
              <a:rPr lang="es-MX" dirty="0"/>
              <a:t>como un conjunto de nodos enlazados </a:t>
            </a:r>
            <a:r>
              <a:rPr lang="es-MX" dirty="0" smtClean="0"/>
              <a:t>más un </a:t>
            </a:r>
            <a:r>
              <a:rPr lang="es-MX" dirty="0"/>
              <a:t>conjunto de operaciones. </a:t>
            </a:r>
            <a:endParaRPr lang="es-MX" dirty="0" smtClean="0"/>
          </a:p>
          <a:p>
            <a:r>
              <a:rPr lang="es-MX" dirty="0" smtClean="0"/>
              <a:t>Las </a:t>
            </a:r>
            <a:r>
              <a:rPr lang="es-MX" dirty="0"/>
              <a:t>principales operaciones que podemos aplicar sobre </a:t>
            </a:r>
            <a:r>
              <a:rPr lang="es-MX" dirty="0" smtClean="0"/>
              <a:t>una lista </a:t>
            </a:r>
            <a:r>
              <a:rPr lang="es-MX" dirty="0"/>
              <a:t>enlazada son:</a:t>
            </a:r>
          </a:p>
          <a:p>
            <a:r>
              <a:rPr lang="es-MX" dirty="0"/>
              <a:t> </a:t>
            </a:r>
            <a:r>
              <a:rPr lang="es-MX" dirty="0" err="1"/>
              <a:t>agregarAlFinal</a:t>
            </a:r>
            <a:r>
              <a:rPr lang="es-MX" dirty="0"/>
              <a:t>, </a:t>
            </a:r>
            <a:r>
              <a:rPr lang="es-MX" dirty="0" err="1"/>
              <a:t>agregarAlPrincipio</a:t>
            </a:r>
            <a:r>
              <a:rPr lang="es-MX" dirty="0"/>
              <a:t>, buscar y eliminar</a:t>
            </a:r>
            <a:r>
              <a:rPr lang="es-MX" dirty="0" smtClean="0"/>
              <a:t>.</a:t>
            </a:r>
            <a:endParaRPr lang="es-MX" dirty="0"/>
          </a:p>
          <a:p>
            <a:r>
              <a:rPr lang="es-MX" dirty="0" smtClean="0"/>
              <a:t>Cree </a:t>
            </a:r>
            <a:r>
              <a:rPr lang="es-MX" dirty="0"/>
              <a:t>la clase </a:t>
            </a:r>
            <a:r>
              <a:rPr lang="es-MX" dirty="0" err="1"/>
              <a:t>ListaEnlazada</a:t>
            </a:r>
            <a:r>
              <a:rPr lang="es-MX" dirty="0"/>
              <a:t> en la que </a:t>
            </a:r>
            <a:r>
              <a:rPr lang="es-MX" dirty="0" smtClean="0"/>
              <a:t>encapsule </a:t>
            </a:r>
            <a:r>
              <a:rPr lang="es-MX" dirty="0"/>
              <a:t>el acceso a lista </a:t>
            </a:r>
            <a:r>
              <a:rPr lang="es-MX" dirty="0" smtClean="0"/>
              <a:t>enlazada de </a:t>
            </a:r>
            <a:r>
              <a:rPr lang="es-MX" dirty="0"/>
              <a:t>nodos manteniendo en la variable de </a:t>
            </a:r>
            <a:r>
              <a:rPr lang="es-MX" dirty="0" smtClean="0"/>
              <a:t>instancia  </a:t>
            </a:r>
            <a:r>
              <a:rPr lang="es-MX" dirty="0"/>
              <a:t>p la referencia al primer nodo de la lista.</a:t>
            </a:r>
          </a:p>
          <a:p>
            <a:r>
              <a:rPr lang="es-MX" dirty="0"/>
              <a:t> </a:t>
            </a:r>
            <a:r>
              <a:rPr lang="es-MX" dirty="0" smtClean="0"/>
              <a:t>El algoritmo del </a:t>
            </a:r>
            <a:r>
              <a:rPr lang="es-MX" dirty="0"/>
              <a:t>método </a:t>
            </a:r>
            <a:r>
              <a:rPr lang="es-MX" dirty="0" err="1"/>
              <a:t>agregarAlFinal</a:t>
            </a:r>
            <a:r>
              <a:rPr lang="es-MX" dirty="0"/>
              <a:t> que recibe un valor </a:t>
            </a:r>
            <a:r>
              <a:rPr lang="es-MX" dirty="0" smtClean="0"/>
              <a:t>de </a:t>
            </a:r>
            <a:r>
              <a:rPr lang="es-MX" dirty="0"/>
              <a:t>tipo T y lo agrega al fi </a:t>
            </a:r>
            <a:r>
              <a:rPr lang="es-MX" dirty="0" err="1"/>
              <a:t>nal</a:t>
            </a:r>
            <a:r>
              <a:rPr lang="es-MX" dirty="0"/>
              <a:t> de la lista.</a:t>
            </a:r>
          </a:p>
          <a:p>
            <a:r>
              <a:rPr lang="es-MX" dirty="0"/>
              <a:t>La estrategia del algoritmo que utilizamos para resolver este método es la siguiente:</a:t>
            </a:r>
          </a:p>
          <a:p>
            <a:pPr lvl="2"/>
            <a:r>
              <a:rPr lang="es-MX" dirty="0" smtClean="0"/>
              <a:t>Creamos </a:t>
            </a:r>
            <a:r>
              <a:rPr lang="es-MX" dirty="0"/>
              <a:t>un nuevo nodo y le asignamos el </a:t>
            </a:r>
            <a:r>
              <a:rPr lang="es-MX" dirty="0" smtClean="0"/>
              <a:t>valor  </a:t>
            </a:r>
            <a:r>
              <a:rPr lang="es-MX" dirty="0"/>
              <a:t>v en su atributo </a:t>
            </a:r>
            <a:r>
              <a:rPr lang="es-MX" dirty="0" err="1"/>
              <a:t>info</a:t>
            </a:r>
            <a:r>
              <a:rPr lang="es-MX" dirty="0"/>
              <a:t>.</a:t>
            </a:r>
          </a:p>
          <a:p>
            <a:pPr lvl="2"/>
            <a:r>
              <a:rPr lang="es-MX" dirty="0" smtClean="0"/>
              <a:t>Si </a:t>
            </a:r>
            <a:r>
              <a:rPr lang="es-MX" dirty="0"/>
              <a:t>la lista aún no tiene elementos entonces este nodo será el primero.</a:t>
            </a:r>
          </a:p>
          <a:p>
            <a:pPr lvl="2"/>
            <a:r>
              <a:rPr lang="es-MX" dirty="0" smtClean="0"/>
              <a:t>Si </a:t>
            </a:r>
            <a:r>
              <a:rPr lang="es-MX" dirty="0"/>
              <a:t>la lista tiene elementos, la recorremos hasta encontrar el último nodo.</a:t>
            </a:r>
          </a:p>
          <a:p>
            <a:pPr lvl="2"/>
            <a:r>
              <a:rPr lang="es-MX" dirty="0" smtClean="0"/>
              <a:t>Al </a:t>
            </a:r>
            <a:r>
              <a:rPr lang="es-MX" dirty="0"/>
              <a:t>(hasta ahora) último nodo de la lista le asignamos como siguiente la referencia al </a:t>
            </a:r>
            <a:r>
              <a:rPr lang="es-MX" dirty="0" smtClean="0"/>
              <a:t> nuevo </a:t>
            </a:r>
            <a:r>
              <a:rPr lang="es-MX" dirty="0"/>
              <a:t>nodo. Es decir: “el último apunta al nuevo”, por lo tanto ahora “el nuevo es </a:t>
            </a:r>
            <a:r>
              <a:rPr lang="es-MX" dirty="0" smtClean="0"/>
              <a:t>el último</a:t>
            </a:r>
            <a:r>
              <a:rPr lang="es-MX" dirty="0"/>
              <a:t>”.</a:t>
            </a:r>
          </a:p>
        </p:txBody>
      </p:sp>
    </p:spTree>
    <p:extLst>
      <p:ext uri="{BB962C8B-B14F-4D97-AF65-F5344CB8AC3E}">
        <p14:creationId xmlns:p14="http://schemas.microsoft.com/office/powerpoint/2010/main" val="2548018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504497"/>
            <a:ext cx="8915400" cy="5406725"/>
          </a:xfrm>
        </p:spPr>
        <p:txBody>
          <a:bodyPr>
            <a:normAutofit/>
          </a:bodyPr>
          <a:lstStyle/>
          <a:p>
            <a:r>
              <a:rPr lang="es-MX" dirty="0"/>
              <a:t>Recordemos que en Java los objetos siempre representan referencias o punteros.</a:t>
            </a:r>
          </a:p>
          <a:p>
            <a:r>
              <a:rPr lang="es-MX" dirty="0"/>
              <a:t>A continuación, veremos el </a:t>
            </a:r>
            <a:r>
              <a:rPr lang="es-MX" dirty="0" smtClean="0"/>
              <a:t>algoritmo </a:t>
            </a:r>
            <a:r>
              <a:rPr lang="es-MX" dirty="0"/>
              <a:t>del </a:t>
            </a:r>
            <a:r>
              <a:rPr lang="es-MX" dirty="0" smtClean="0"/>
              <a:t>método  </a:t>
            </a:r>
            <a:r>
              <a:rPr lang="es-MX" dirty="0" err="1"/>
              <a:t>agregarAlPrincipio</a:t>
            </a:r>
            <a:r>
              <a:rPr lang="es-MX" dirty="0" smtClean="0"/>
              <a:t>.</a:t>
            </a:r>
          </a:p>
          <a:p>
            <a:r>
              <a:rPr lang="es-MX" dirty="0"/>
              <a:t>La estrategia aquí es simple: creamos el nuevo nodo. Como este nodo debe </a:t>
            </a:r>
            <a:r>
              <a:rPr lang="es-MX" dirty="0" smtClean="0"/>
              <a:t>convertirse en </a:t>
            </a:r>
            <a:r>
              <a:rPr lang="es-MX" dirty="0"/>
              <a:t>el primer nodo de la lista entonces su siguiente será p. Es decir, p pasará a ser </a:t>
            </a:r>
            <a:r>
              <a:rPr lang="es-MX" dirty="0" smtClean="0"/>
              <a:t>el segundo </a:t>
            </a:r>
            <a:r>
              <a:rPr lang="es-MX" dirty="0"/>
              <a:t>(o el siguiente del primero). </a:t>
            </a:r>
            <a:endParaRPr lang="es-MX" dirty="0" smtClean="0"/>
          </a:p>
          <a:p>
            <a:r>
              <a:rPr lang="es-MX" dirty="0" smtClean="0"/>
              <a:t>Luego </a:t>
            </a:r>
            <a:r>
              <a:rPr lang="es-MX" dirty="0"/>
              <a:t>hacemos que p apunte al nuevo con lo </a:t>
            </a:r>
            <a:r>
              <a:rPr lang="es-MX" dirty="0" smtClean="0"/>
              <a:t>que p , </a:t>
            </a:r>
            <a:r>
              <a:rPr lang="es-MX" dirty="0"/>
              <a:t>ahora, quedará apuntando (nuevamente) al primer nodo de la lista.</a:t>
            </a:r>
          </a:p>
          <a:p>
            <a:r>
              <a:rPr lang="es-MX" dirty="0"/>
              <a:t>Para resolver el método buscar, simplemente tenemos que recorrer la lista nodo </a:t>
            </a:r>
            <a:r>
              <a:rPr lang="es-MX" dirty="0" smtClean="0"/>
              <a:t>por nodo </a:t>
            </a:r>
            <a:r>
              <a:rPr lang="es-MX" dirty="0"/>
              <a:t>mientras que el valor </a:t>
            </a:r>
            <a:r>
              <a:rPr lang="es-MX" dirty="0" err="1"/>
              <a:t>info</a:t>
            </a:r>
            <a:r>
              <a:rPr lang="es-MX" dirty="0"/>
              <a:t> del nodo actual sea distinto del valor v que </a:t>
            </a:r>
            <a:r>
              <a:rPr lang="es-MX" dirty="0" smtClean="0"/>
              <a:t>estamos buscando </a:t>
            </a:r>
            <a:r>
              <a:rPr lang="es-MX" dirty="0"/>
              <a:t>y, obviamente, no se termine la lista. </a:t>
            </a:r>
            <a:endParaRPr lang="es-MX" dirty="0" smtClean="0"/>
          </a:p>
          <a:p>
            <a:r>
              <a:rPr lang="es-MX" dirty="0" smtClean="0"/>
              <a:t>Luego </a:t>
            </a:r>
            <a:r>
              <a:rPr lang="es-MX" dirty="0"/>
              <a:t>retornamos una referencia al </a:t>
            </a:r>
            <a:r>
              <a:rPr lang="es-MX" dirty="0" smtClean="0"/>
              <a:t>nodo que </a:t>
            </a:r>
            <a:r>
              <a:rPr lang="es-MX" dirty="0"/>
              <a:t>encontramos o </a:t>
            </a:r>
            <a:r>
              <a:rPr lang="es-MX" dirty="0" err="1"/>
              <a:t>null</a:t>
            </a:r>
            <a:r>
              <a:rPr lang="es-MX" dirty="0"/>
              <a:t> para indicar que la lista no tiene ningún nodo con ese valor.</a:t>
            </a:r>
          </a:p>
        </p:txBody>
      </p:sp>
    </p:spTree>
    <p:extLst>
      <p:ext uri="{BB962C8B-B14F-4D97-AF65-F5344CB8AC3E}">
        <p14:creationId xmlns:p14="http://schemas.microsoft.com/office/powerpoint/2010/main" val="4239270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a:t>Para resolver el método eliminar, primero recorremos la lista buscando la </a:t>
            </a:r>
            <a:r>
              <a:rPr lang="es-MX" dirty="0" smtClean="0"/>
              <a:t>primera ocurrencia </a:t>
            </a:r>
            <a:r>
              <a:rPr lang="es-MX" dirty="0"/>
              <a:t>de un nodo cuyo valor </a:t>
            </a:r>
            <a:r>
              <a:rPr lang="es-MX" dirty="0" smtClean="0"/>
              <a:t>en  </a:t>
            </a:r>
            <a:r>
              <a:rPr lang="es-MX" dirty="0" err="1"/>
              <a:t>info</a:t>
            </a:r>
            <a:r>
              <a:rPr lang="es-MX" dirty="0"/>
              <a:t> sea v. </a:t>
            </a:r>
            <a:endParaRPr lang="es-MX" dirty="0" smtClean="0"/>
          </a:p>
          <a:p>
            <a:r>
              <a:rPr lang="es-MX" dirty="0" smtClean="0"/>
              <a:t>El </a:t>
            </a:r>
            <a:r>
              <a:rPr lang="es-MX" dirty="0"/>
              <a:t>objetivo es, una vez encontrado</a:t>
            </a:r>
            <a:r>
              <a:rPr lang="es-MX" dirty="0" smtClean="0"/>
              <a:t>, desenlazarlo </a:t>
            </a:r>
            <a:r>
              <a:rPr lang="es-MX" dirty="0"/>
              <a:t>y retornarlo al llamador. </a:t>
            </a:r>
          </a:p>
          <a:p>
            <a:r>
              <a:rPr lang="es-MX" dirty="0"/>
              <a:t>Dado que en cada nodo solo tenemos la referencia al siguiente, a medida que </a:t>
            </a:r>
            <a:r>
              <a:rPr lang="es-MX" dirty="0" smtClean="0"/>
              <a:t>realizamos la </a:t>
            </a:r>
            <a:r>
              <a:rPr lang="es-MX" dirty="0"/>
              <a:t>búsqueda tendremos que guardar la referencia al nodo anterior para poder hacer que </a:t>
            </a:r>
            <a:r>
              <a:rPr lang="es-MX" dirty="0" smtClean="0"/>
              <a:t>el siguiente </a:t>
            </a:r>
            <a:r>
              <a:rPr lang="es-MX" dirty="0"/>
              <a:t>de este pase a ser el siguiente del nodo que vamos a eliminar y así desenlazarlo.</a:t>
            </a:r>
          </a:p>
        </p:txBody>
      </p:sp>
    </p:spTree>
    <p:extLst>
      <p:ext uri="{BB962C8B-B14F-4D97-AF65-F5344CB8AC3E}">
        <p14:creationId xmlns:p14="http://schemas.microsoft.com/office/powerpoint/2010/main" val="1165210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536028"/>
            <a:ext cx="8915400" cy="5375194"/>
          </a:xfrm>
        </p:spPr>
        <p:txBody>
          <a:bodyPr>
            <a:normAutofit/>
          </a:bodyPr>
          <a:lstStyle/>
          <a:p>
            <a:pPr>
              <a:spcBef>
                <a:spcPts val="0"/>
              </a:spcBef>
            </a:pPr>
            <a:r>
              <a:rPr lang="es-MX" dirty="0"/>
              <a:t>Una vez encontrado el nodo que contiene el valor que queremos eliminar de la lista, </a:t>
            </a:r>
            <a:r>
              <a:rPr lang="es-MX" dirty="0" smtClean="0"/>
              <a:t>caben las </a:t>
            </a:r>
            <a:r>
              <a:rPr lang="es-MX" dirty="0"/>
              <a:t>siguientes situaciones</a:t>
            </a:r>
            <a:r>
              <a:rPr lang="es-MX" dirty="0" smtClean="0"/>
              <a:t>:</a:t>
            </a:r>
          </a:p>
          <a:p>
            <a:pPr>
              <a:spcBef>
                <a:spcPts val="0"/>
              </a:spcBef>
            </a:pPr>
            <a:endParaRPr lang="es-MX" dirty="0"/>
          </a:p>
          <a:p>
            <a:pPr lvl="1">
              <a:spcBef>
                <a:spcPts val="0"/>
              </a:spcBef>
            </a:pPr>
            <a:r>
              <a:rPr lang="es-MX" dirty="0"/>
              <a:t>1. El nodo a eliminar es el primero. Si este fuera el caso, entonces el puntero al nodo</a:t>
            </a:r>
          </a:p>
          <a:p>
            <a:pPr lvl="1">
              <a:spcBef>
                <a:spcPts val="0"/>
              </a:spcBef>
            </a:pPr>
            <a:r>
              <a:rPr lang="es-MX" dirty="0"/>
              <a:t>anterior </a:t>
            </a:r>
            <a:r>
              <a:rPr lang="es-MX" dirty="0" smtClean="0"/>
              <a:t>será  </a:t>
            </a:r>
            <a:r>
              <a:rPr lang="es-MX" dirty="0" err="1"/>
              <a:t>null</a:t>
            </a:r>
            <a:r>
              <a:rPr lang="es-MX" dirty="0"/>
              <a:t> ya que el programa no habrá ingresado al ciclo </a:t>
            </a:r>
            <a:r>
              <a:rPr lang="es-MX" dirty="0" err="1"/>
              <a:t>while</a:t>
            </a:r>
            <a:r>
              <a:rPr lang="es-MX" dirty="0"/>
              <a:t>. Para desenlazar</a:t>
            </a:r>
          </a:p>
          <a:p>
            <a:pPr lvl="1">
              <a:spcBef>
                <a:spcPts val="0"/>
              </a:spcBef>
            </a:pPr>
            <a:r>
              <a:rPr lang="es-MX" dirty="0"/>
              <a:t>el primer nodo, simplemente tenemos que hacer </a:t>
            </a:r>
            <a:r>
              <a:rPr lang="es-MX" dirty="0" smtClean="0"/>
              <a:t>que p </a:t>
            </a:r>
            <a:r>
              <a:rPr lang="es-MX" dirty="0"/>
              <a:t>(</a:t>
            </a:r>
            <a:r>
              <a:rPr lang="es-MX" dirty="0" smtClean="0"/>
              <a:t>puntero al </a:t>
            </a:r>
            <a:r>
              <a:rPr lang="es-MX" dirty="0"/>
              <a:t>primero</a:t>
            </a:r>
            <a:r>
              <a:rPr lang="es-MX" dirty="0" smtClean="0"/>
              <a:t>) apunte a </a:t>
            </a:r>
            <a:r>
              <a:rPr lang="es-MX" dirty="0"/>
              <a:t>su siguiente.</a:t>
            </a:r>
          </a:p>
          <a:p>
            <a:pPr lvl="1">
              <a:spcBef>
                <a:spcPts val="0"/>
              </a:spcBef>
            </a:pPr>
            <a:r>
              <a:rPr lang="es-MX" dirty="0"/>
              <a:t>2. El nodo a eliminar no es el primero. Es decir, está por el medio o bien es el último.</a:t>
            </a:r>
          </a:p>
          <a:p>
            <a:pPr lvl="1">
              <a:spcBef>
                <a:spcPts val="0"/>
              </a:spcBef>
            </a:pPr>
            <a:r>
              <a:rPr lang="es-MX" dirty="0"/>
              <a:t>En este caso, necesitamos la referencia al nodo anterior para hacer que su </a:t>
            </a:r>
            <a:r>
              <a:rPr lang="es-MX" dirty="0" smtClean="0"/>
              <a:t>siguiente pase </a:t>
            </a:r>
            <a:r>
              <a:rPr lang="es-MX" dirty="0"/>
              <a:t>a apuntar al siguiente nodo del que estamos por eliminar.</a:t>
            </a:r>
          </a:p>
          <a:p>
            <a:pPr lvl="1">
              <a:spcBef>
                <a:spcPts val="0"/>
              </a:spcBef>
            </a:pPr>
            <a:r>
              <a:rPr lang="es-MX" dirty="0"/>
              <a:t>3. Si no es alguno de los casos anteriores, será porque la lista no tiene ningún nodo </a:t>
            </a:r>
            <a:r>
              <a:rPr lang="es-MX" dirty="0" smtClean="0"/>
              <a:t>con un valor  </a:t>
            </a:r>
            <a:r>
              <a:rPr lang="es-MX" dirty="0" err="1"/>
              <a:t>info</a:t>
            </a:r>
            <a:r>
              <a:rPr lang="es-MX" dirty="0"/>
              <a:t> igual a v. En este caso, retornamos </a:t>
            </a:r>
            <a:r>
              <a:rPr lang="es-MX" dirty="0" err="1"/>
              <a:t>null</a:t>
            </a:r>
            <a:r>
              <a:rPr lang="es-MX" dirty="0"/>
              <a:t> para indicar esta </a:t>
            </a:r>
            <a:r>
              <a:rPr lang="es-MX" dirty="0" smtClean="0"/>
              <a:t>situación al </a:t>
            </a:r>
            <a:r>
              <a:rPr lang="es-MX" dirty="0"/>
              <a:t>llamador. </a:t>
            </a:r>
          </a:p>
          <a:p>
            <a:pPr>
              <a:spcBef>
                <a:spcPts val="0"/>
              </a:spcBef>
            </a:pPr>
            <a:r>
              <a:rPr lang="es-MX" dirty="0"/>
              <a:t>Para terminar, podemos sobrescribir el </a:t>
            </a:r>
            <a:r>
              <a:rPr lang="es-MX" dirty="0" smtClean="0"/>
              <a:t>método </a:t>
            </a:r>
            <a:r>
              <a:rPr lang="es-MX" dirty="0" err="1" smtClean="0"/>
              <a:t>toString</a:t>
            </a:r>
            <a:r>
              <a:rPr lang="es-MX" dirty="0"/>
              <a:t>. No cuesta nada y será </a:t>
            </a:r>
            <a:r>
              <a:rPr lang="es-MX" dirty="0" smtClean="0"/>
              <a:t>muy útil </a:t>
            </a:r>
            <a:r>
              <a:rPr lang="es-MX" dirty="0"/>
              <a:t>para ayudar a probar el correcto funcionamiento de la lista.</a:t>
            </a:r>
          </a:p>
        </p:txBody>
      </p:sp>
    </p:spTree>
    <p:extLst>
      <p:ext uri="{BB962C8B-B14F-4D97-AF65-F5344CB8AC3E}">
        <p14:creationId xmlns:p14="http://schemas.microsoft.com/office/powerpoint/2010/main" val="1417746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95055" y="727364"/>
            <a:ext cx="9509557" cy="5183858"/>
          </a:xfrm>
        </p:spPr>
        <p:txBody>
          <a:bodyPr>
            <a:normAutofit lnSpcReduction="10000"/>
          </a:bodyPr>
          <a:lstStyle/>
          <a:p>
            <a:r>
              <a:rPr lang="es-MX" dirty="0" smtClean="0"/>
              <a:t>Un </a:t>
            </a:r>
            <a:r>
              <a:rPr lang="es-MX" dirty="0"/>
              <a:t>supermercado nos pide que hagamos una pequeña aplicación que almacene los productos pasados por el </a:t>
            </a:r>
            <a:r>
              <a:rPr lang="es-MX" dirty="0" err="1"/>
              <a:t>escaner</a:t>
            </a:r>
            <a:r>
              <a:rPr lang="es-MX" dirty="0"/>
              <a:t>.</a:t>
            </a:r>
          </a:p>
          <a:p>
            <a:r>
              <a:rPr lang="es-MX" dirty="0"/>
              <a:t>La aplicación debe almacenar </a:t>
            </a:r>
            <a:r>
              <a:rPr lang="es-MX" b="1" dirty="0"/>
              <a:t>Productos </a:t>
            </a:r>
            <a:r>
              <a:rPr lang="es-MX" dirty="0"/>
              <a:t>(clase), cada producto al crearse contiene una cantidad, un precio (estos dos generados aleatoriamente). </a:t>
            </a:r>
            <a:endParaRPr lang="es-MX" dirty="0" smtClean="0"/>
          </a:p>
          <a:p>
            <a:r>
              <a:rPr lang="es-MX" dirty="0" smtClean="0"/>
              <a:t>El </a:t>
            </a:r>
            <a:r>
              <a:rPr lang="es-MX" dirty="0"/>
              <a:t>nombre del producto será básico (producto1, producto2, producto3, etc</a:t>
            </a:r>
            <a:r>
              <a:rPr lang="es-MX" dirty="0" smtClean="0"/>
              <a:t>.).</a:t>
            </a:r>
            <a:endParaRPr lang="es-MX" dirty="0"/>
          </a:p>
          <a:p>
            <a:r>
              <a:rPr lang="es-MX" dirty="0"/>
              <a:t>El precio ya viene con los impuestos incluidos.</a:t>
            </a:r>
          </a:p>
          <a:p>
            <a:r>
              <a:rPr lang="es-MX" dirty="0"/>
              <a:t>Calcular el precio total de una lista de entre 1 y 8 productos (aleatorio). </a:t>
            </a:r>
            <a:endParaRPr lang="es-MX" dirty="0" smtClean="0"/>
          </a:p>
          <a:p>
            <a:r>
              <a:rPr lang="es-MX" dirty="0" smtClean="0"/>
              <a:t>Mostrar </a:t>
            </a:r>
            <a:r>
              <a:rPr lang="es-MX" dirty="0"/>
              <a:t>un ticket con todo lo vendido y el precio final como se hacen en los supermercados. </a:t>
            </a:r>
            <a:endParaRPr lang="es-MX" dirty="0" smtClean="0"/>
          </a:p>
          <a:p>
            <a:r>
              <a:rPr lang="es-MX" dirty="0" smtClean="0"/>
              <a:t>Más </a:t>
            </a:r>
            <a:r>
              <a:rPr lang="es-MX" dirty="0"/>
              <a:t>o menos con este formato, lo importante son los datos, no el estilo:</a:t>
            </a:r>
          </a:p>
          <a:p>
            <a:r>
              <a:rPr lang="es-MX" dirty="0"/>
              <a:t>***********Cantidad****Precio*****Total</a:t>
            </a:r>
          </a:p>
          <a:p>
            <a:r>
              <a:rPr lang="es-MX" dirty="0"/>
              <a:t>Producto1           5                       3.5              17.5</a:t>
            </a:r>
          </a:p>
          <a:p>
            <a:r>
              <a:rPr lang="es-MX" dirty="0"/>
              <a:t>Producto2             7                    2.5              17.5</a:t>
            </a:r>
          </a:p>
          <a:p>
            <a:r>
              <a:rPr lang="es-MX" dirty="0"/>
              <a:t>Precio final                                                         35</a:t>
            </a:r>
          </a:p>
          <a:p>
            <a:endParaRPr lang="es-MX" dirty="0"/>
          </a:p>
        </p:txBody>
      </p:sp>
    </p:spTree>
    <p:extLst>
      <p:ext uri="{BB962C8B-B14F-4D97-AF65-F5344CB8AC3E}">
        <p14:creationId xmlns:p14="http://schemas.microsoft.com/office/powerpoint/2010/main" val="16998700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3971020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14855"/>
            <a:ext cx="8915400" cy="5296367"/>
          </a:xfrm>
        </p:spPr>
        <p:txBody>
          <a:bodyPr>
            <a:normAutofit fontScale="85000" lnSpcReduction="20000"/>
          </a:bodyPr>
          <a:lstStyle/>
          <a:p>
            <a:pPr>
              <a:spcBef>
                <a:spcPts val="0"/>
              </a:spcBef>
            </a:pPr>
            <a:r>
              <a:rPr lang="es-MX" b="1" dirty="0" err="1" smtClean="0"/>
              <a:t>public</a:t>
            </a:r>
            <a:r>
              <a:rPr lang="es-MX" b="1" dirty="0" smtClean="0"/>
              <a:t> </a:t>
            </a:r>
            <a:r>
              <a:rPr lang="es-MX" b="1" dirty="0" err="1"/>
              <a:t>class</a:t>
            </a:r>
            <a:r>
              <a:rPr lang="es-MX" b="1" dirty="0"/>
              <a:t> </a:t>
            </a:r>
            <a:r>
              <a:rPr lang="es-MX" b="1" dirty="0" err="1"/>
              <a:t>ListaEnlazada</a:t>
            </a:r>
            <a:r>
              <a:rPr lang="es-MX" b="1" dirty="0"/>
              <a:t>&lt;T&gt;</a:t>
            </a:r>
          </a:p>
          <a:p>
            <a:pPr>
              <a:spcBef>
                <a:spcPts val="0"/>
              </a:spcBef>
            </a:pPr>
            <a:r>
              <a:rPr lang="es-MX" dirty="0"/>
              <a:t>{</a:t>
            </a:r>
          </a:p>
          <a:p>
            <a:pPr>
              <a:spcBef>
                <a:spcPts val="0"/>
              </a:spcBef>
            </a:pPr>
            <a:r>
              <a:rPr lang="es-MX" i="1" dirty="0"/>
              <a:t>   // referencia al primer nodo de la lista</a:t>
            </a:r>
          </a:p>
          <a:p>
            <a:pPr>
              <a:spcBef>
                <a:spcPts val="0"/>
              </a:spcBef>
            </a:pPr>
            <a:r>
              <a:rPr lang="es-MX" dirty="0"/>
              <a:t>   </a:t>
            </a:r>
            <a:r>
              <a:rPr lang="es-MX" b="1" dirty="0" err="1"/>
              <a:t>private</a:t>
            </a:r>
            <a:r>
              <a:rPr lang="es-MX" b="1" dirty="0"/>
              <a:t> Nodo&lt;T&gt; p = </a:t>
            </a:r>
            <a:r>
              <a:rPr lang="es-MX" b="1" dirty="0" err="1"/>
              <a:t>null</a:t>
            </a:r>
            <a:r>
              <a:rPr lang="es-MX" b="1" dirty="0"/>
              <a:t>;</a:t>
            </a:r>
          </a:p>
          <a:p>
            <a:pPr>
              <a:spcBef>
                <a:spcPts val="0"/>
              </a:spcBef>
            </a:pPr>
            <a:r>
              <a:rPr lang="es-MX" dirty="0"/>
              <a:t>   </a:t>
            </a:r>
            <a:r>
              <a:rPr lang="es-MX" b="1" dirty="0" err="1"/>
              <a:t>public</a:t>
            </a:r>
            <a:r>
              <a:rPr lang="es-MX" b="1" dirty="0"/>
              <a:t> </a:t>
            </a:r>
            <a:r>
              <a:rPr lang="es-MX" b="1" dirty="0" err="1"/>
              <a:t>void</a:t>
            </a:r>
            <a:r>
              <a:rPr lang="es-MX" b="1" dirty="0"/>
              <a:t> </a:t>
            </a:r>
            <a:r>
              <a:rPr lang="es-MX" b="1" dirty="0" err="1"/>
              <a:t>agregarAlFinal</a:t>
            </a:r>
            <a:r>
              <a:rPr lang="es-MX" b="1" dirty="0"/>
              <a:t>(T v)</a:t>
            </a:r>
          </a:p>
          <a:p>
            <a:pPr>
              <a:spcBef>
                <a:spcPts val="0"/>
              </a:spcBef>
            </a:pPr>
            <a:r>
              <a:rPr lang="es-MX" dirty="0"/>
              <a:t>   {</a:t>
            </a:r>
          </a:p>
          <a:p>
            <a:pPr>
              <a:spcBef>
                <a:spcPts val="0"/>
              </a:spcBef>
            </a:pPr>
            <a:r>
              <a:rPr lang="es-MX" i="1" dirty="0"/>
              <a:t>      // creo un nodo nuevo</a:t>
            </a:r>
          </a:p>
          <a:p>
            <a:pPr>
              <a:spcBef>
                <a:spcPts val="0"/>
              </a:spcBef>
            </a:pPr>
            <a:r>
              <a:rPr lang="es-MX" dirty="0"/>
              <a:t>      Nodo&lt;T&gt; nuevo = </a:t>
            </a:r>
            <a:r>
              <a:rPr lang="es-MX" b="1" dirty="0"/>
              <a:t>new Nodo&lt;T&gt;();</a:t>
            </a:r>
          </a:p>
          <a:p>
            <a:pPr>
              <a:spcBef>
                <a:spcPts val="0"/>
              </a:spcBef>
            </a:pPr>
            <a:r>
              <a:rPr lang="es-MX" dirty="0"/>
              <a:t>      </a:t>
            </a:r>
            <a:r>
              <a:rPr lang="es-MX" dirty="0" err="1"/>
              <a:t>nuevo.setInfo</a:t>
            </a:r>
            <a:r>
              <a:rPr lang="es-MX" dirty="0"/>
              <a:t>(v);</a:t>
            </a:r>
          </a:p>
          <a:p>
            <a:pPr>
              <a:spcBef>
                <a:spcPts val="0"/>
              </a:spcBef>
            </a:pPr>
            <a:r>
              <a:rPr lang="es-MX" dirty="0"/>
              <a:t>      </a:t>
            </a:r>
            <a:r>
              <a:rPr lang="es-MX" dirty="0" err="1"/>
              <a:t>nuevo.setRef</a:t>
            </a:r>
            <a:r>
              <a:rPr lang="es-MX" dirty="0"/>
              <a:t>(</a:t>
            </a:r>
            <a:r>
              <a:rPr lang="es-MX" b="1" dirty="0" err="1"/>
              <a:t>null</a:t>
            </a:r>
            <a:r>
              <a:rPr lang="es-MX" b="1" dirty="0"/>
              <a:t>);</a:t>
            </a:r>
          </a:p>
          <a:p>
            <a:pPr>
              <a:spcBef>
                <a:spcPts val="0"/>
              </a:spcBef>
            </a:pPr>
            <a:r>
              <a:rPr lang="es-MX" i="1" dirty="0"/>
              <a:t>      // si la lista </a:t>
            </a:r>
            <a:r>
              <a:rPr lang="es-MX" i="1" dirty="0" err="1"/>
              <a:t>todavia</a:t>
            </a:r>
            <a:r>
              <a:rPr lang="es-MX" i="1" dirty="0"/>
              <a:t> no tiene elementos...</a:t>
            </a:r>
          </a:p>
          <a:p>
            <a:pPr>
              <a:spcBef>
                <a:spcPts val="0"/>
              </a:spcBef>
            </a:pPr>
            <a:r>
              <a:rPr lang="es-MX" dirty="0"/>
              <a:t>      </a:t>
            </a:r>
            <a:r>
              <a:rPr lang="es-MX" b="1" dirty="0" err="1"/>
              <a:t>if</a:t>
            </a:r>
            <a:r>
              <a:rPr lang="es-MX" b="1" dirty="0"/>
              <a:t>( p==</a:t>
            </a:r>
            <a:r>
              <a:rPr lang="es-MX" b="1" dirty="0" err="1"/>
              <a:t>null</a:t>
            </a:r>
            <a:r>
              <a:rPr lang="es-MX" b="1" dirty="0"/>
              <a:t> )</a:t>
            </a:r>
          </a:p>
          <a:p>
            <a:pPr>
              <a:spcBef>
                <a:spcPts val="0"/>
              </a:spcBef>
            </a:pPr>
            <a:r>
              <a:rPr lang="es-MX" dirty="0"/>
              <a:t>      {</a:t>
            </a:r>
          </a:p>
          <a:p>
            <a:pPr>
              <a:spcBef>
                <a:spcPts val="0"/>
              </a:spcBef>
            </a:pPr>
            <a:r>
              <a:rPr lang="es-MX" i="1" dirty="0"/>
              <a:t>         // el nuevo nodo </a:t>
            </a:r>
            <a:r>
              <a:rPr lang="es-MX" i="1" dirty="0" err="1"/>
              <a:t>sera</a:t>
            </a:r>
            <a:r>
              <a:rPr lang="es-MX" i="1" dirty="0"/>
              <a:t> el primero</a:t>
            </a:r>
          </a:p>
          <a:p>
            <a:pPr>
              <a:spcBef>
                <a:spcPts val="0"/>
              </a:spcBef>
            </a:pPr>
            <a:r>
              <a:rPr lang="es-MX" dirty="0"/>
              <a:t>         p = nuevo;</a:t>
            </a:r>
          </a:p>
          <a:p>
            <a:pPr>
              <a:spcBef>
                <a:spcPts val="0"/>
              </a:spcBef>
            </a:pPr>
            <a:r>
              <a:rPr lang="es-MX" dirty="0"/>
              <a:t>         </a:t>
            </a:r>
            <a:r>
              <a:rPr lang="es-MX" b="1" dirty="0" err="1"/>
              <a:t>return</a:t>
            </a:r>
            <a:r>
              <a:rPr lang="es-MX" b="1" dirty="0"/>
              <a:t>;</a:t>
            </a:r>
          </a:p>
          <a:p>
            <a:pPr>
              <a:spcBef>
                <a:spcPts val="0"/>
              </a:spcBef>
            </a:pPr>
            <a:r>
              <a:rPr lang="es-MX" dirty="0"/>
              <a:t>      </a:t>
            </a:r>
            <a:r>
              <a:rPr lang="es-MX" dirty="0" smtClean="0"/>
              <a:t>}</a:t>
            </a:r>
          </a:p>
          <a:p>
            <a:pPr>
              <a:spcBef>
                <a:spcPts val="0"/>
              </a:spcBef>
            </a:pPr>
            <a:r>
              <a:rPr lang="es-MX" i="1" dirty="0"/>
              <a:t> // recorro la lista hasta que </a:t>
            </a:r>
            <a:r>
              <a:rPr lang="es-MX" i="1" dirty="0" err="1"/>
              <a:t>aux</a:t>
            </a:r>
            <a:r>
              <a:rPr lang="es-MX" i="1" dirty="0"/>
              <a:t> apunte al ultimo nodo</a:t>
            </a:r>
          </a:p>
          <a:p>
            <a:pPr>
              <a:spcBef>
                <a:spcPts val="0"/>
              </a:spcBef>
            </a:pPr>
            <a:r>
              <a:rPr lang="es-MX" dirty="0"/>
              <a:t>      Nodo&lt;T&gt; </a:t>
            </a:r>
            <a:r>
              <a:rPr lang="es-MX" dirty="0" err="1"/>
              <a:t>aux</a:t>
            </a:r>
            <a:r>
              <a:rPr lang="es-MX" dirty="0"/>
              <a:t>;</a:t>
            </a:r>
          </a:p>
          <a:p>
            <a:pPr>
              <a:spcBef>
                <a:spcPts val="0"/>
              </a:spcBef>
            </a:pPr>
            <a:r>
              <a:rPr lang="es-MX" dirty="0"/>
              <a:t>      </a:t>
            </a:r>
            <a:r>
              <a:rPr lang="es-MX" b="1" dirty="0" err="1"/>
              <a:t>for</a:t>
            </a:r>
            <a:r>
              <a:rPr lang="es-MX" b="1" dirty="0"/>
              <a:t>(</a:t>
            </a:r>
            <a:r>
              <a:rPr lang="es-MX" b="1" dirty="0" err="1"/>
              <a:t>aux</a:t>
            </a:r>
            <a:r>
              <a:rPr lang="es-MX" b="1" dirty="0"/>
              <a:t>=p; </a:t>
            </a:r>
            <a:r>
              <a:rPr lang="es-MX" b="1" dirty="0" err="1"/>
              <a:t>aux.getRef</a:t>
            </a:r>
            <a:r>
              <a:rPr lang="es-MX" b="1" dirty="0"/>
              <a:t>() != </a:t>
            </a:r>
            <a:r>
              <a:rPr lang="es-MX" b="1" dirty="0" err="1"/>
              <a:t>null</a:t>
            </a:r>
            <a:r>
              <a:rPr lang="es-MX" b="1" dirty="0"/>
              <a:t>; </a:t>
            </a:r>
            <a:r>
              <a:rPr lang="es-MX" b="1" dirty="0" err="1"/>
              <a:t>aux</a:t>
            </a:r>
            <a:r>
              <a:rPr lang="es-MX" b="1" dirty="0"/>
              <a:t>=</a:t>
            </a:r>
            <a:r>
              <a:rPr lang="es-MX" b="1" dirty="0" err="1"/>
              <a:t>aux.getRef</a:t>
            </a:r>
            <a:r>
              <a:rPr lang="es-MX" b="1" dirty="0"/>
              <a:t>() );</a:t>
            </a:r>
          </a:p>
          <a:p>
            <a:pPr>
              <a:spcBef>
                <a:spcPts val="0"/>
              </a:spcBef>
            </a:pPr>
            <a:r>
              <a:rPr lang="es-MX" dirty="0"/>
              <a:t>  </a:t>
            </a:r>
          </a:p>
          <a:p>
            <a:pPr>
              <a:spcBef>
                <a:spcPts val="0"/>
              </a:spcBef>
            </a:pPr>
            <a:r>
              <a:rPr lang="es-MX" i="1" dirty="0"/>
              <a:t>      // enlazo el nuevo nodo como siguiente del ultimo</a:t>
            </a:r>
          </a:p>
          <a:p>
            <a:pPr>
              <a:spcBef>
                <a:spcPts val="0"/>
              </a:spcBef>
            </a:pPr>
            <a:r>
              <a:rPr lang="es-MX" dirty="0"/>
              <a:t>      </a:t>
            </a:r>
            <a:r>
              <a:rPr lang="es-MX" dirty="0" err="1"/>
              <a:t>aux.setRef</a:t>
            </a:r>
            <a:r>
              <a:rPr lang="es-MX" dirty="0"/>
              <a:t>(nuevo);</a:t>
            </a:r>
          </a:p>
          <a:p>
            <a:pPr>
              <a:spcBef>
                <a:spcPts val="0"/>
              </a:spcBef>
            </a:pPr>
            <a:r>
              <a:rPr lang="es-MX" dirty="0"/>
              <a:t>   }</a:t>
            </a:r>
          </a:p>
          <a:p>
            <a:pPr>
              <a:spcBef>
                <a:spcPts val="0"/>
              </a:spcBef>
            </a:pPr>
            <a:r>
              <a:rPr lang="es-MX" dirty="0"/>
              <a:t>   </a:t>
            </a:r>
          </a:p>
          <a:p>
            <a:pPr>
              <a:spcBef>
                <a:spcPts val="0"/>
              </a:spcBef>
            </a:pPr>
            <a:r>
              <a:rPr lang="es-MX" i="1" dirty="0"/>
              <a:t>   // sigue mas abajo</a:t>
            </a:r>
          </a:p>
          <a:p>
            <a:pPr>
              <a:spcBef>
                <a:spcPts val="0"/>
              </a:spcBef>
            </a:pPr>
            <a:r>
              <a:rPr lang="es-MX" i="1" dirty="0"/>
              <a:t>   // :</a:t>
            </a:r>
            <a:endParaRPr lang="es-MX" dirty="0"/>
          </a:p>
        </p:txBody>
      </p:sp>
    </p:spTree>
    <p:extLst>
      <p:ext uri="{BB962C8B-B14F-4D97-AF65-F5344CB8AC3E}">
        <p14:creationId xmlns:p14="http://schemas.microsoft.com/office/powerpoint/2010/main" val="1345052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1119352"/>
            <a:ext cx="8915400" cy="4791870"/>
          </a:xfrm>
        </p:spPr>
        <p:txBody>
          <a:bodyPr>
            <a:normAutofit/>
          </a:bodyPr>
          <a:lstStyle/>
          <a:p>
            <a:r>
              <a:rPr lang="es-MX" i="1" dirty="0"/>
              <a:t> // :</a:t>
            </a:r>
          </a:p>
          <a:p>
            <a:r>
              <a:rPr lang="es-MX" i="1" dirty="0"/>
              <a:t>   // viene de mas arriba</a:t>
            </a:r>
          </a:p>
          <a:p>
            <a:r>
              <a:rPr lang="es-MX" dirty="0"/>
              <a:t>   </a:t>
            </a:r>
            <a:r>
              <a:rPr lang="es-MX" b="1" dirty="0" err="1"/>
              <a:t>public</a:t>
            </a:r>
            <a:r>
              <a:rPr lang="es-MX" b="1" dirty="0"/>
              <a:t> </a:t>
            </a:r>
            <a:r>
              <a:rPr lang="es-MX" b="1" dirty="0" err="1"/>
              <a:t>void</a:t>
            </a:r>
            <a:r>
              <a:rPr lang="es-MX" b="1" dirty="0"/>
              <a:t> </a:t>
            </a:r>
            <a:r>
              <a:rPr lang="es-MX" b="1" dirty="0" err="1"/>
              <a:t>agregarAlPrincipio</a:t>
            </a:r>
            <a:r>
              <a:rPr lang="es-MX" b="1" dirty="0"/>
              <a:t>(T v)</a:t>
            </a:r>
          </a:p>
          <a:p>
            <a:r>
              <a:rPr lang="es-MX" dirty="0"/>
              <a:t>   {</a:t>
            </a:r>
          </a:p>
          <a:p>
            <a:r>
              <a:rPr lang="es-MX" dirty="0"/>
              <a:t>      Nodo&lt;T&gt; nuevo = </a:t>
            </a:r>
            <a:r>
              <a:rPr lang="es-MX" b="1" dirty="0"/>
              <a:t>new Nodo&lt;T&gt;();</a:t>
            </a:r>
          </a:p>
          <a:p>
            <a:r>
              <a:rPr lang="es-MX" dirty="0"/>
              <a:t>      </a:t>
            </a:r>
            <a:r>
              <a:rPr lang="es-MX" dirty="0" err="1"/>
              <a:t>nuevo.setInfo</a:t>
            </a:r>
            <a:r>
              <a:rPr lang="es-MX" dirty="0"/>
              <a:t>(v);</a:t>
            </a:r>
          </a:p>
          <a:p>
            <a:r>
              <a:rPr lang="es-MX" dirty="0"/>
              <a:t>      </a:t>
            </a:r>
            <a:r>
              <a:rPr lang="es-MX" dirty="0" err="1"/>
              <a:t>nuevo.setRef</a:t>
            </a:r>
            <a:r>
              <a:rPr lang="es-MX" dirty="0"/>
              <a:t>(p);</a:t>
            </a:r>
          </a:p>
          <a:p>
            <a:r>
              <a:rPr lang="es-MX" dirty="0"/>
              <a:t>      p = nuevo;</a:t>
            </a:r>
          </a:p>
          <a:p>
            <a:r>
              <a:rPr lang="es-MX" dirty="0"/>
              <a:t>   }</a:t>
            </a:r>
          </a:p>
          <a:p>
            <a:r>
              <a:rPr lang="es-MX" i="1" dirty="0"/>
              <a:t>   // sigue mas abajo</a:t>
            </a:r>
          </a:p>
          <a:p>
            <a:r>
              <a:rPr lang="es-MX" i="1" dirty="0"/>
              <a:t>   // :</a:t>
            </a:r>
            <a:endParaRPr lang="es-MX" dirty="0"/>
          </a:p>
        </p:txBody>
      </p:sp>
    </p:spTree>
    <p:extLst>
      <p:ext uri="{BB962C8B-B14F-4D97-AF65-F5344CB8AC3E}">
        <p14:creationId xmlns:p14="http://schemas.microsoft.com/office/powerpoint/2010/main" val="177961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r>
              <a:rPr lang="es-MX" dirty="0"/>
              <a:t> </a:t>
            </a:r>
            <a:r>
              <a:rPr lang="es-MX" b="1" dirty="0" err="1"/>
              <a:t>public</a:t>
            </a:r>
            <a:r>
              <a:rPr lang="es-MX" b="1" dirty="0"/>
              <a:t> </a:t>
            </a:r>
            <a:r>
              <a:rPr lang="es-MX" b="1" dirty="0" err="1"/>
              <a:t>int</a:t>
            </a:r>
            <a:r>
              <a:rPr lang="es-MX" b="1" dirty="0"/>
              <a:t> buscar(</a:t>
            </a:r>
            <a:r>
              <a:rPr lang="es-MX" b="1" dirty="0" err="1"/>
              <a:t>Object</a:t>
            </a:r>
            <a:r>
              <a:rPr lang="es-MX" b="1" dirty="0"/>
              <a:t> </a:t>
            </a:r>
            <a:r>
              <a:rPr lang="es-MX" b="1" dirty="0" err="1"/>
              <a:t>elm</a:t>
            </a:r>
            <a:r>
              <a:rPr lang="es-MX" b="1" dirty="0"/>
              <a:t>)</a:t>
            </a:r>
          </a:p>
          <a:p>
            <a:r>
              <a:rPr lang="es-MX" dirty="0"/>
              <a:t>   {</a:t>
            </a:r>
          </a:p>
          <a:p>
            <a:r>
              <a:rPr lang="es-MX" dirty="0"/>
              <a:t>      </a:t>
            </a:r>
            <a:r>
              <a:rPr lang="es-MX" b="1" dirty="0" err="1"/>
              <a:t>int</a:t>
            </a:r>
            <a:r>
              <a:rPr lang="es-MX" b="1" dirty="0"/>
              <a:t> i=0;</a:t>
            </a:r>
          </a:p>
          <a:p>
            <a:r>
              <a:rPr lang="es-MX" i="1" dirty="0"/>
              <a:t>      // mientras no me pase del tope y mientras no encuentre...</a:t>
            </a:r>
          </a:p>
          <a:p>
            <a:r>
              <a:rPr lang="es-MX" dirty="0"/>
              <a:t>      </a:t>
            </a:r>
            <a:r>
              <a:rPr lang="es-MX" b="1" dirty="0" err="1"/>
              <a:t>for</a:t>
            </a:r>
            <a:r>
              <a:rPr lang="es-MX" b="1" dirty="0"/>
              <a:t>( ;i&lt;</a:t>
            </a:r>
            <a:r>
              <a:rPr lang="es-MX" b="1" dirty="0" err="1"/>
              <a:t>len</a:t>
            </a:r>
            <a:r>
              <a:rPr lang="es-MX" b="1" dirty="0"/>
              <a:t> &amp;&amp; !datos[i].</a:t>
            </a:r>
            <a:r>
              <a:rPr lang="es-MX" b="1" dirty="0" err="1"/>
              <a:t>equals</a:t>
            </a:r>
            <a:r>
              <a:rPr lang="es-MX" b="1" dirty="0"/>
              <a:t>(</a:t>
            </a:r>
            <a:r>
              <a:rPr lang="es-MX" b="1" dirty="0" err="1"/>
              <a:t>elm</a:t>
            </a:r>
            <a:r>
              <a:rPr lang="es-MX" b="1" dirty="0"/>
              <a:t>); i++ );</a:t>
            </a:r>
          </a:p>
          <a:p>
            <a:r>
              <a:rPr lang="es-MX" i="1" dirty="0"/>
              <a:t>      // si no me pase entonces </a:t>
            </a:r>
            <a:r>
              <a:rPr lang="es-MX" i="1" dirty="0" err="1"/>
              <a:t>encontre</a:t>
            </a:r>
            <a:r>
              <a:rPr lang="es-MX" i="1" dirty="0"/>
              <a:t>, si no... no </a:t>
            </a:r>
            <a:r>
              <a:rPr lang="es-MX" i="1" dirty="0" err="1"/>
              <a:t>encontre</a:t>
            </a:r>
            <a:endParaRPr lang="es-MX" i="1" dirty="0"/>
          </a:p>
          <a:p>
            <a:r>
              <a:rPr lang="es-MX" dirty="0"/>
              <a:t>      </a:t>
            </a:r>
            <a:r>
              <a:rPr lang="es-MX" b="1" dirty="0" err="1"/>
              <a:t>return</a:t>
            </a:r>
            <a:r>
              <a:rPr lang="es-MX" b="1" dirty="0"/>
              <a:t> i&lt;</a:t>
            </a:r>
            <a:r>
              <a:rPr lang="es-MX" b="1" dirty="0" err="1"/>
              <a:t>len</a:t>
            </a:r>
            <a:r>
              <a:rPr lang="es-MX" b="1" dirty="0"/>
              <a:t> ? i : -1;</a:t>
            </a:r>
          </a:p>
          <a:p>
            <a:r>
              <a:rPr lang="es-MX" dirty="0"/>
              <a:t>   }</a:t>
            </a:r>
          </a:p>
          <a:p>
            <a:r>
              <a:rPr lang="es-MX" i="1" dirty="0"/>
              <a:t>   // sigue...</a:t>
            </a:r>
          </a:p>
          <a:p>
            <a:r>
              <a:rPr lang="es-MX" i="1" dirty="0"/>
              <a:t>   // :</a:t>
            </a:r>
            <a:endParaRPr lang="es-MX" dirty="0"/>
          </a:p>
        </p:txBody>
      </p:sp>
    </p:spTree>
    <p:extLst>
      <p:ext uri="{BB962C8B-B14F-4D97-AF65-F5344CB8AC3E}">
        <p14:creationId xmlns:p14="http://schemas.microsoft.com/office/powerpoint/2010/main" val="708261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93683"/>
            <a:ext cx="8915400" cy="5217539"/>
          </a:xfrm>
        </p:spPr>
        <p:txBody>
          <a:bodyPr>
            <a:normAutofit/>
          </a:bodyPr>
          <a:lstStyle/>
          <a:p>
            <a:r>
              <a:rPr lang="es-MX" i="1" dirty="0"/>
              <a:t>// :</a:t>
            </a:r>
          </a:p>
          <a:p>
            <a:r>
              <a:rPr lang="es-MX" i="1" dirty="0"/>
              <a:t>   // viene de mas arriba</a:t>
            </a:r>
          </a:p>
          <a:p>
            <a:r>
              <a:rPr lang="es-MX" dirty="0"/>
              <a:t>   </a:t>
            </a:r>
            <a:r>
              <a:rPr lang="es-MX" b="1" dirty="0" err="1"/>
              <a:t>public</a:t>
            </a:r>
            <a:r>
              <a:rPr lang="es-MX" b="1" dirty="0"/>
              <a:t> Nodo&lt;T&gt; buscar(T v)</a:t>
            </a:r>
          </a:p>
          <a:p>
            <a:r>
              <a:rPr lang="es-MX" dirty="0"/>
              <a:t>   {</a:t>
            </a:r>
          </a:p>
          <a:p>
            <a:r>
              <a:rPr lang="es-MX" dirty="0"/>
              <a:t>      Nodo&lt;T&gt; </a:t>
            </a:r>
            <a:r>
              <a:rPr lang="es-MX" dirty="0" err="1"/>
              <a:t>aux</a:t>
            </a:r>
            <a:r>
              <a:rPr lang="es-MX" dirty="0"/>
              <a:t> = p;</a:t>
            </a:r>
          </a:p>
          <a:p>
            <a:r>
              <a:rPr lang="es-MX" dirty="0"/>
              <a:t>      </a:t>
            </a:r>
            <a:r>
              <a:rPr lang="es-MX" b="1" dirty="0" err="1"/>
              <a:t>while</a:t>
            </a:r>
            <a:r>
              <a:rPr lang="es-MX" b="1" dirty="0"/>
              <a:t>( </a:t>
            </a:r>
            <a:r>
              <a:rPr lang="es-MX" b="1" dirty="0" err="1"/>
              <a:t>aux</a:t>
            </a:r>
            <a:r>
              <a:rPr lang="es-MX" b="1" dirty="0"/>
              <a:t>!=</a:t>
            </a:r>
            <a:r>
              <a:rPr lang="es-MX" b="1" dirty="0" err="1"/>
              <a:t>null</a:t>
            </a:r>
            <a:r>
              <a:rPr lang="es-MX" b="1" dirty="0"/>
              <a:t> &amp;&amp; !</a:t>
            </a:r>
            <a:r>
              <a:rPr lang="es-MX" b="1" dirty="0" err="1"/>
              <a:t>aux.getInfo</a:t>
            </a:r>
            <a:r>
              <a:rPr lang="es-MX" b="1" dirty="0"/>
              <a:t>().</a:t>
            </a:r>
            <a:r>
              <a:rPr lang="es-MX" b="1" dirty="0" err="1"/>
              <a:t>equals</a:t>
            </a:r>
            <a:r>
              <a:rPr lang="es-MX" b="1" dirty="0"/>
              <a:t>(v) )</a:t>
            </a:r>
          </a:p>
          <a:p>
            <a:r>
              <a:rPr lang="es-MX" dirty="0"/>
              <a:t>      {</a:t>
            </a:r>
          </a:p>
          <a:p>
            <a:r>
              <a:rPr lang="es-MX" dirty="0"/>
              <a:t>         </a:t>
            </a:r>
            <a:r>
              <a:rPr lang="es-MX" dirty="0" err="1"/>
              <a:t>aux</a:t>
            </a:r>
            <a:r>
              <a:rPr lang="es-MX" dirty="0"/>
              <a:t>=</a:t>
            </a:r>
            <a:r>
              <a:rPr lang="es-MX" dirty="0" err="1"/>
              <a:t>aux.getRef</a:t>
            </a:r>
            <a:r>
              <a:rPr lang="es-MX" dirty="0"/>
              <a:t>();</a:t>
            </a:r>
          </a:p>
          <a:p>
            <a:r>
              <a:rPr lang="es-MX" dirty="0"/>
              <a:t>      } </a:t>
            </a:r>
          </a:p>
          <a:p>
            <a:r>
              <a:rPr lang="es-MX" dirty="0"/>
              <a:t>      </a:t>
            </a:r>
            <a:r>
              <a:rPr lang="es-MX" b="1" dirty="0" err="1"/>
              <a:t>return</a:t>
            </a:r>
            <a:r>
              <a:rPr lang="es-MX" b="1" dirty="0"/>
              <a:t> </a:t>
            </a:r>
            <a:r>
              <a:rPr lang="es-MX" b="1" dirty="0" err="1"/>
              <a:t>aux</a:t>
            </a:r>
            <a:r>
              <a:rPr lang="es-MX" b="1" dirty="0"/>
              <a:t>;</a:t>
            </a:r>
          </a:p>
          <a:p>
            <a:r>
              <a:rPr lang="es-MX" dirty="0"/>
              <a:t>   }</a:t>
            </a:r>
          </a:p>
          <a:p>
            <a:r>
              <a:rPr lang="es-MX" i="1" dirty="0"/>
              <a:t>   // sigue mas abajo</a:t>
            </a:r>
          </a:p>
          <a:p>
            <a:r>
              <a:rPr lang="es-MX" i="1" dirty="0"/>
              <a:t>   // :</a:t>
            </a:r>
            <a:endParaRPr lang="es-MX" dirty="0"/>
          </a:p>
        </p:txBody>
      </p:sp>
    </p:spTree>
    <p:extLst>
      <p:ext uri="{BB962C8B-B14F-4D97-AF65-F5344CB8AC3E}">
        <p14:creationId xmlns:p14="http://schemas.microsoft.com/office/powerpoint/2010/main" val="1236241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472966"/>
            <a:ext cx="8915400" cy="6053958"/>
          </a:xfrm>
        </p:spPr>
        <p:txBody>
          <a:bodyPr>
            <a:normAutofit fontScale="85000" lnSpcReduction="20000"/>
          </a:bodyPr>
          <a:lstStyle/>
          <a:p>
            <a:pPr>
              <a:spcBef>
                <a:spcPts val="0"/>
              </a:spcBef>
            </a:pPr>
            <a:r>
              <a:rPr lang="es-MX" i="1" dirty="0"/>
              <a:t>// :</a:t>
            </a:r>
          </a:p>
          <a:p>
            <a:pPr>
              <a:spcBef>
                <a:spcPts val="0"/>
              </a:spcBef>
            </a:pPr>
            <a:r>
              <a:rPr lang="es-MX" i="1" dirty="0"/>
              <a:t>   // viene de mas arriba</a:t>
            </a:r>
          </a:p>
          <a:p>
            <a:pPr>
              <a:spcBef>
                <a:spcPts val="0"/>
              </a:spcBef>
            </a:pPr>
            <a:r>
              <a:rPr lang="es-MX" dirty="0"/>
              <a:t>   </a:t>
            </a:r>
            <a:r>
              <a:rPr lang="es-MX" b="1" dirty="0" err="1"/>
              <a:t>public</a:t>
            </a:r>
            <a:r>
              <a:rPr lang="es-MX" b="1" dirty="0"/>
              <a:t> Nodo&lt;T&gt; eliminar(T v)</a:t>
            </a:r>
          </a:p>
          <a:p>
            <a:pPr>
              <a:spcBef>
                <a:spcPts val="0"/>
              </a:spcBef>
            </a:pPr>
            <a:r>
              <a:rPr lang="es-MX" dirty="0"/>
              <a:t>   {</a:t>
            </a:r>
          </a:p>
          <a:p>
            <a:pPr>
              <a:spcBef>
                <a:spcPts val="0"/>
              </a:spcBef>
            </a:pPr>
            <a:r>
              <a:rPr lang="es-MX" dirty="0"/>
              <a:t>      Nodo&lt;T&gt; </a:t>
            </a:r>
            <a:r>
              <a:rPr lang="es-MX" dirty="0" err="1"/>
              <a:t>act</a:t>
            </a:r>
            <a:r>
              <a:rPr lang="es-MX" dirty="0"/>
              <a:t>=</a:t>
            </a:r>
            <a:r>
              <a:rPr lang="es-MX" dirty="0" err="1"/>
              <a:t>p,ant</a:t>
            </a:r>
            <a:r>
              <a:rPr lang="es-MX" dirty="0"/>
              <a:t>=</a:t>
            </a:r>
            <a:r>
              <a:rPr lang="es-MX" b="1" dirty="0" err="1"/>
              <a:t>null</a:t>
            </a:r>
            <a:r>
              <a:rPr lang="es-MX" b="1" dirty="0"/>
              <a:t>;</a:t>
            </a:r>
          </a:p>
          <a:p>
            <a:pPr>
              <a:spcBef>
                <a:spcPts val="0"/>
              </a:spcBef>
            </a:pPr>
            <a:r>
              <a:rPr lang="es-MX" i="1" dirty="0"/>
              <a:t>      // busco el nodo a eliminar</a:t>
            </a:r>
          </a:p>
          <a:p>
            <a:pPr>
              <a:spcBef>
                <a:spcPts val="0"/>
              </a:spcBef>
            </a:pPr>
            <a:r>
              <a:rPr lang="es-MX" dirty="0"/>
              <a:t>      </a:t>
            </a:r>
            <a:r>
              <a:rPr lang="es-MX" b="1" dirty="0" err="1"/>
              <a:t>while</a:t>
            </a:r>
            <a:r>
              <a:rPr lang="es-MX" b="1" dirty="0"/>
              <a:t>(</a:t>
            </a:r>
            <a:r>
              <a:rPr lang="es-MX" b="1" dirty="0" err="1"/>
              <a:t>act</a:t>
            </a:r>
            <a:r>
              <a:rPr lang="es-MX" b="1" dirty="0"/>
              <a:t>!=</a:t>
            </a:r>
            <a:r>
              <a:rPr lang="es-MX" b="1" dirty="0" err="1"/>
              <a:t>null</a:t>
            </a:r>
            <a:r>
              <a:rPr lang="es-MX" b="1" dirty="0"/>
              <a:t> &amp;&amp; !</a:t>
            </a:r>
            <a:r>
              <a:rPr lang="es-MX" b="1" dirty="0" err="1"/>
              <a:t>act.getInfo</a:t>
            </a:r>
            <a:r>
              <a:rPr lang="es-MX" b="1" dirty="0"/>
              <a:t>().</a:t>
            </a:r>
            <a:r>
              <a:rPr lang="es-MX" b="1" dirty="0" err="1"/>
              <a:t>equals</a:t>
            </a:r>
            <a:r>
              <a:rPr lang="es-MX" b="1" dirty="0"/>
              <a:t>(v))</a:t>
            </a:r>
          </a:p>
          <a:p>
            <a:pPr>
              <a:spcBef>
                <a:spcPts val="0"/>
              </a:spcBef>
            </a:pPr>
            <a:r>
              <a:rPr lang="es-MX" dirty="0"/>
              <a:t>      {</a:t>
            </a:r>
          </a:p>
          <a:p>
            <a:pPr>
              <a:spcBef>
                <a:spcPts val="0"/>
              </a:spcBef>
            </a:pPr>
            <a:r>
              <a:rPr lang="es-MX" dirty="0"/>
              <a:t>         </a:t>
            </a:r>
            <a:r>
              <a:rPr lang="es-MX" dirty="0" err="1"/>
              <a:t>ant</a:t>
            </a:r>
            <a:r>
              <a:rPr lang="es-MX" dirty="0"/>
              <a:t>=</a:t>
            </a:r>
            <a:r>
              <a:rPr lang="es-MX" dirty="0" err="1"/>
              <a:t>act</a:t>
            </a:r>
            <a:r>
              <a:rPr lang="es-MX" dirty="0"/>
              <a:t>;</a:t>
            </a:r>
          </a:p>
          <a:p>
            <a:pPr>
              <a:spcBef>
                <a:spcPts val="0"/>
              </a:spcBef>
            </a:pPr>
            <a:r>
              <a:rPr lang="es-MX" dirty="0"/>
              <a:t>         </a:t>
            </a:r>
            <a:r>
              <a:rPr lang="es-MX" dirty="0" err="1"/>
              <a:t>act</a:t>
            </a:r>
            <a:r>
              <a:rPr lang="es-MX" dirty="0"/>
              <a:t>=</a:t>
            </a:r>
            <a:r>
              <a:rPr lang="es-MX" dirty="0" err="1"/>
              <a:t>act.getSig</a:t>
            </a:r>
            <a:r>
              <a:rPr lang="es-MX" dirty="0"/>
              <a:t>();</a:t>
            </a:r>
          </a:p>
          <a:p>
            <a:pPr>
              <a:spcBef>
                <a:spcPts val="0"/>
              </a:spcBef>
            </a:pPr>
            <a:r>
              <a:rPr lang="es-MX" dirty="0"/>
              <a:t>      }</a:t>
            </a:r>
          </a:p>
          <a:p>
            <a:pPr>
              <a:spcBef>
                <a:spcPts val="0"/>
              </a:spcBef>
            </a:pPr>
            <a:r>
              <a:rPr lang="es-MX" i="1" dirty="0"/>
              <a:t>      // lo </a:t>
            </a:r>
            <a:r>
              <a:rPr lang="es-MX" i="1" dirty="0" err="1"/>
              <a:t>encontre</a:t>
            </a:r>
            <a:r>
              <a:rPr lang="es-MX" i="1" dirty="0"/>
              <a:t> al principio</a:t>
            </a:r>
          </a:p>
          <a:p>
            <a:pPr>
              <a:spcBef>
                <a:spcPts val="0"/>
              </a:spcBef>
            </a:pPr>
            <a:r>
              <a:rPr lang="en-US" dirty="0"/>
              <a:t>      </a:t>
            </a:r>
            <a:r>
              <a:rPr lang="en-US" b="1" dirty="0"/>
              <a:t>if( act != null &amp;&amp; ant == null )</a:t>
            </a:r>
          </a:p>
          <a:p>
            <a:pPr>
              <a:spcBef>
                <a:spcPts val="0"/>
              </a:spcBef>
            </a:pPr>
            <a:r>
              <a:rPr lang="es-MX" dirty="0"/>
              <a:t>      {</a:t>
            </a:r>
          </a:p>
          <a:p>
            <a:pPr>
              <a:spcBef>
                <a:spcPts val="0"/>
              </a:spcBef>
            </a:pPr>
            <a:r>
              <a:rPr lang="es-MX" dirty="0"/>
              <a:t>         Nodo&lt;T&gt; </a:t>
            </a:r>
            <a:r>
              <a:rPr lang="es-MX" dirty="0" err="1"/>
              <a:t>ret</a:t>
            </a:r>
            <a:r>
              <a:rPr lang="es-MX" dirty="0"/>
              <a:t> = </a:t>
            </a:r>
            <a:r>
              <a:rPr lang="es-MX" dirty="0" err="1"/>
              <a:t>act</a:t>
            </a:r>
            <a:r>
              <a:rPr lang="es-MX" dirty="0"/>
              <a:t>;</a:t>
            </a:r>
          </a:p>
          <a:p>
            <a:pPr>
              <a:spcBef>
                <a:spcPts val="0"/>
              </a:spcBef>
            </a:pPr>
            <a:r>
              <a:rPr lang="es-MX" dirty="0"/>
              <a:t>         p = </a:t>
            </a:r>
            <a:r>
              <a:rPr lang="es-MX" dirty="0" err="1"/>
              <a:t>act.getSig</a:t>
            </a:r>
            <a:r>
              <a:rPr lang="es-MX" dirty="0"/>
              <a:t>();</a:t>
            </a:r>
          </a:p>
          <a:p>
            <a:pPr>
              <a:spcBef>
                <a:spcPts val="0"/>
              </a:spcBef>
            </a:pPr>
            <a:r>
              <a:rPr lang="es-MX" dirty="0"/>
              <a:t>         </a:t>
            </a:r>
            <a:r>
              <a:rPr lang="es-MX" b="1" dirty="0" err="1"/>
              <a:t>return</a:t>
            </a:r>
            <a:r>
              <a:rPr lang="es-MX" b="1" dirty="0"/>
              <a:t> </a:t>
            </a:r>
            <a:r>
              <a:rPr lang="es-MX" b="1" dirty="0" err="1"/>
              <a:t>ret</a:t>
            </a:r>
            <a:r>
              <a:rPr lang="es-MX" b="1" dirty="0"/>
              <a:t>;</a:t>
            </a:r>
          </a:p>
          <a:p>
            <a:pPr>
              <a:spcBef>
                <a:spcPts val="0"/>
              </a:spcBef>
            </a:pPr>
            <a:r>
              <a:rPr lang="es-MX" dirty="0"/>
              <a:t>      }</a:t>
            </a:r>
          </a:p>
          <a:p>
            <a:pPr>
              <a:spcBef>
                <a:spcPts val="0"/>
              </a:spcBef>
            </a:pPr>
            <a:r>
              <a:rPr lang="es-MX" i="1" dirty="0"/>
              <a:t>      // lo </a:t>
            </a:r>
            <a:r>
              <a:rPr lang="es-MX" i="1" dirty="0" err="1"/>
              <a:t>encontre</a:t>
            </a:r>
            <a:r>
              <a:rPr lang="es-MX" i="1" dirty="0"/>
              <a:t> por el medio</a:t>
            </a:r>
          </a:p>
          <a:p>
            <a:pPr>
              <a:spcBef>
                <a:spcPts val="0"/>
              </a:spcBef>
            </a:pPr>
            <a:r>
              <a:rPr lang="en-US" dirty="0"/>
              <a:t>      </a:t>
            </a:r>
            <a:r>
              <a:rPr lang="en-US" b="1" dirty="0"/>
              <a:t>if( act != null &amp;&amp; ant!=null )</a:t>
            </a:r>
          </a:p>
          <a:p>
            <a:pPr>
              <a:spcBef>
                <a:spcPts val="0"/>
              </a:spcBef>
            </a:pPr>
            <a:r>
              <a:rPr lang="es-MX" dirty="0"/>
              <a:t>      {</a:t>
            </a:r>
          </a:p>
          <a:p>
            <a:pPr>
              <a:spcBef>
                <a:spcPts val="0"/>
              </a:spcBef>
            </a:pPr>
            <a:r>
              <a:rPr lang="es-MX" dirty="0"/>
              <a:t>         Nodo&lt;T&gt; </a:t>
            </a:r>
            <a:r>
              <a:rPr lang="es-MX" dirty="0" err="1"/>
              <a:t>ret</a:t>
            </a:r>
            <a:r>
              <a:rPr lang="es-MX" dirty="0"/>
              <a:t> = </a:t>
            </a:r>
            <a:r>
              <a:rPr lang="es-MX" dirty="0" err="1"/>
              <a:t>act</a:t>
            </a:r>
            <a:r>
              <a:rPr lang="es-MX" dirty="0"/>
              <a:t>;</a:t>
            </a:r>
          </a:p>
          <a:p>
            <a:pPr>
              <a:spcBef>
                <a:spcPts val="0"/>
              </a:spcBef>
            </a:pPr>
            <a:r>
              <a:rPr lang="es-MX" dirty="0"/>
              <a:t>         </a:t>
            </a:r>
            <a:r>
              <a:rPr lang="es-MX" dirty="0" err="1"/>
              <a:t>ant.setSig</a:t>
            </a:r>
            <a:r>
              <a:rPr lang="es-MX" dirty="0"/>
              <a:t>(</a:t>
            </a:r>
            <a:r>
              <a:rPr lang="es-MX" dirty="0" err="1"/>
              <a:t>act.getSig</a:t>
            </a:r>
            <a:r>
              <a:rPr lang="es-MX" dirty="0"/>
              <a:t>());</a:t>
            </a:r>
          </a:p>
          <a:p>
            <a:pPr>
              <a:spcBef>
                <a:spcPts val="0"/>
              </a:spcBef>
            </a:pPr>
            <a:r>
              <a:rPr lang="es-MX" dirty="0"/>
              <a:t>         </a:t>
            </a:r>
            <a:r>
              <a:rPr lang="es-MX" b="1" dirty="0" err="1"/>
              <a:t>return</a:t>
            </a:r>
            <a:r>
              <a:rPr lang="es-MX" b="1" dirty="0"/>
              <a:t> </a:t>
            </a:r>
            <a:r>
              <a:rPr lang="es-MX" b="1" dirty="0" err="1"/>
              <a:t>ret</a:t>
            </a:r>
            <a:r>
              <a:rPr lang="es-MX" b="1" dirty="0"/>
              <a:t>;</a:t>
            </a:r>
          </a:p>
          <a:p>
            <a:pPr>
              <a:spcBef>
                <a:spcPts val="0"/>
              </a:spcBef>
            </a:pPr>
            <a:r>
              <a:rPr lang="es-MX" dirty="0"/>
              <a:t>      }</a:t>
            </a:r>
          </a:p>
          <a:p>
            <a:pPr>
              <a:spcBef>
                <a:spcPts val="0"/>
              </a:spcBef>
            </a:pPr>
            <a:r>
              <a:rPr lang="es-MX" dirty="0"/>
              <a:t>      </a:t>
            </a:r>
            <a:r>
              <a:rPr lang="es-MX" b="1" dirty="0" err="1"/>
              <a:t>return</a:t>
            </a:r>
            <a:r>
              <a:rPr lang="es-MX" b="1" dirty="0"/>
              <a:t> </a:t>
            </a:r>
            <a:r>
              <a:rPr lang="es-MX" b="1" dirty="0" err="1"/>
              <a:t>null</a:t>
            </a:r>
            <a:r>
              <a:rPr lang="es-MX" b="1" dirty="0"/>
              <a:t>;</a:t>
            </a:r>
          </a:p>
          <a:p>
            <a:pPr>
              <a:spcBef>
                <a:spcPts val="0"/>
              </a:spcBef>
            </a:pPr>
            <a:r>
              <a:rPr lang="es-MX" dirty="0"/>
              <a:t>   }</a:t>
            </a:r>
          </a:p>
          <a:p>
            <a:pPr>
              <a:spcBef>
                <a:spcPts val="0"/>
              </a:spcBef>
            </a:pPr>
            <a:r>
              <a:rPr lang="es-MX" i="1" dirty="0"/>
              <a:t>   // sigue mas abajo</a:t>
            </a:r>
          </a:p>
          <a:p>
            <a:pPr>
              <a:spcBef>
                <a:spcPts val="0"/>
              </a:spcBef>
            </a:pPr>
            <a:r>
              <a:rPr lang="es-MX" i="1" dirty="0"/>
              <a:t>   // :</a:t>
            </a:r>
            <a:endParaRPr lang="es-MX" dirty="0"/>
          </a:p>
        </p:txBody>
      </p:sp>
    </p:spTree>
    <p:extLst>
      <p:ext uri="{BB962C8B-B14F-4D97-AF65-F5344CB8AC3E}">
        <p14:creationId xmlns:p14="http://schemas.microsoft.com/office/powerpoint/2010/main" val="3648061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756745"/>
            <a:ext cx="8915400" cy="5154477"/>
          </a:xfrm>
        </p:spPr>
        <p:txBody>
          <a:bodyPr>
            <a:normAutofit fontScale="85000" lnSpcReduction="20000"/>
          </a:bodyPr>
          <a:lstStyle/>
          <a:p>
            <a:r>
              <a:rPr lang="es-MX" i="1" dirty="0"/>
              <a:t>// :</a:t>
            </a:r>
          </a:p>
          <a:p>
            <a:r>
              <a:rPr lang="es-MX" i="1" dirty="0"/>
              <a:t>   // viene de mas arriba</a:t>
            </a:r>
          </a:p>
          <a:p>
            <a:r>
              <a:rPr lang="es-MX" b="1" dirty="0"/>
              <a:t>   </a:t>
            </a:r>
            <a:r>
              <a:rPr lang="es-MX" b="1" dirty="0" err="1"/>
              <a:t>public</a:t>
            </a:r>
            <a:r>
              <a:rPr lang="es-MX" b="1" dirty="0"/>
              <a:t> </a:t>
            </a:r>
            <a:r>
              <a:rPr lang="es-MX" b="1" dirty="0" err="1"/>
              <a:t>String</a:t>
            </a:r>
            <a:r>
              <a:rPr lang="es-MX" b="1" dirty="0"/>
              <a:t> </a:t>
            </a:r>
            <a:r>
              <a:rPr lang="es-MX" b="1" dirty="0" err="1"/>
              <a:t>toString</a:t>
            </a:r>
            <a:r>
              <a:rPr lang="es-MX" b="1" dirty="0"/>
              <a:t>()</a:t>
            </a:r>
          </a:p>
          <a:p>
            <a:r>
              <a:rPr lang="es-MX" dirty="0"/>
              <a:t>   {</a:t>
            </a:r>
          </a:p>
          <a:p>
            <a:r>
              <a:rPr lang="es-MX" dirty="0"/>
              <a:t>      </a:t>
            </a:r>
            <a:r>
              <a:rPr lang="es-MX" dirty="0" err="1"/>
              <a:t>String</a:t>
            </a:r>
            <a:r>
              <a:rPr lang="es-MX" dirty="0"/>
              <a:t> x="";</a:t>
            </a:r>
          </a:p>
          <a:p>
            <a:r>
              <a:rPr lang="es-MX" dirty="0"/>
              <a:t> </a:t>
            </a:r>
          </a:p>
          <a:p>
            <a:r>
              <a:rPr lang="es-MX" dirty="0"/>
              <a:t>      Nodo&lt;T&gt; </a:t>
            </a:r>
            <a:r>
              <a:rPr lang="es-MX" dirty="0" err="1"/>
              <a:t>aux</a:t>
            </a:r>
            <a:r>
              <a:rPr lang="es-MX" dirty="0"/>
              <a:t> = p;</a:t>
            </a:r>
          </a:p>
          <a:p>
            <a:r>
              <a:rPr lang="es-MX" dirty="0"/>
              <a:t>      </a:t>
            </a:r>
            <a:r>
              <a:rPr lang="es-MX" b="1" dirty="0" err="1"/>
              <a:t>while</a:t>
            </a:r>
            <a:r>
              <a:rPr lang="es-MX" b="1" dirty="0"/>
              <a:t>( </a:t>
            </a:r>
            <a:r>
              <a:rPr lang="es-MX" b="1" dirty="0" err="1"/>
              <a:t>aux</a:t>
            </a:r>
            <a:r>
              <a:rPr lang="es-MX" b="1" dirty="0"/>
              <a:t>!=</a:t>
            </a:r>
            <a:r>
              <a:rPr lang="es-MX" b="1" dirty="0" err="1"/>
              <a:t>null</a:t>
            </a:r>
            <a:r>
              <a:rPr lang="es-MX" b="1" dirty="0"/>
              <a:t> )</a:t>
            </a:r>
          </a:p>
          <a:p>
            <a:r>
              <a:rPr lang="es-MX" dirty="0"/>
              <a:t>      {</a:t>
            </a:r>
          </a:p>
          <a:p>
            <a:r>
              <a:rPr lang="es-MX" dirty="0"/>
              <a:t>         x+=""+</a:t>
            </a:r>
            <a:r>
              <a:rPr lang="es-MX" dirty="0" err="1"/>
              <a:t>aux.getInfo</a:t>
            </a:r>
            <a:r>
              <a:rPr lang="es-MX" dirty="0"/>
              <a:t>()+(</a:t>
            </a:r>
            <a:r>
              <a:rPr lang="es-MX" dirty="0" err="1"/>
              <a:t>aux.getRef</a:t>
            </a:r>
            <a:r>
              <a:rPr lang="es-MX" dirty="0"/>
              <a:t>()!=</a:t>
            </a:r>
            <a:r>
              <a:rPr lang="es-MX" b="1" dirty="0" err="1"/>
              <a:t>null</a:t>
            </a:r>
            <a:r>
              <a:rPr lang="es-MX" b="1" dirty="0"/>
              <a:t>?", ":"");</a:t>
            </a:r>
          </a:p>
          <a:p>
            <a:r>
              <a:rPr lang="es-MX" dirty="0"/>
              <a:t>         </a:t>
            </a:r>
            <a:r>
              <a:rPr lang="es-MX" dirty="0" err="1"/>
              <a:t>aux</a:t>
            </a:r>
            <a:r>
              <a:rPr lang="es-MX" dirty="0"/>
              <a:t>=</a:t>
            </a:r>
            <a:r>
              <a:rPr lang="es-MX" dirty="0" err="1"/>
              <a:t>aux.getRef</a:t>
            </a:r>
            <a:r>
              <a:rPr lang="es-MX" dirty="0"/>
              <a:t>();</a:t>
            </a:r>
          </a:p>
          <a:p>
            <a:r>
              <a:rPr lang="es-MX" dirty="0"/>
              <a:t>      }</a:t>
            </a:r>
          </a:p>
          <a:p>
            <a:r>
              <a:rPr lang="es-MX" dirty="0"/>
              <a:t> </a:t>
            </a:r>
          </a:p>
          <a:p>
            <a:r>
              <a:rPr lang="es-MX" dirty="0"/>
              <a:t>      </a:t>
            </a:r>
            <a:r>
              <a:rPr lang="es-MX" b="1" dirty="0" err="1"/>
              <a:t>return</a:t>
            </a:r>
            <a:r>
              <a:rPr lang="es-MX" b="1" dirty="0"/>
              <a:t> x;</a:t>
            </a:r>
          </a:p>
          <a:p>
            <a:r>
              <a:rPr lang="es-MX" dirty="0"/>
              <a:t>   }</a:t>
            </a:r>
          </a:p>
          <a:p>
            <a:r>
              <a:rPr lang="es-MX" dirty="0"/>
              <a:t>}</a:t>
            </a:r>
          </a:p>
        </p:txBody>
      </p:sp>
    </p:spTree>
    <p:extLst>
      <p:ext uri="{BB962C8B-B14F-4D97-AF65-F5344CB8AC3E}">
        <p14:creationId xmlns:p14="http://schemas.microsoft.com/office/powerpoint/2010/main" val="3010519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699571" y="1292773"/>
            <a:ext cx="8915400" cy="5217539"/>
          </a:xfrm>
        </p:spPr>
        <p:txBody>
          <a:bodyPr>
            <a:normAutofit fontScale="70000" lnSpcReduction="20000"/>
          </a:bodyPr>
          <a:lstStyle/>
          <a:p>
            <a:pPr>
              <a:spcBef>
                <a:spcPts val="0"/>
              </a:spcBef>
            </a:pPr>
            <a:r>
              <a:rPr lang="es-MX" b="1" dirty="0" err="1"/>
              <a:t>public</a:t>
            </a:r>
            <a:r>
              <a:rPr lang="es-MX" b="1" dirty="0"/>
              <a:t> </a:t>
            </a:r>
            <a:r>
              <a:rPr lang="es-MX" b="1" dirty="0" err="1"/>
              <a:t>class</a:t>
            </a:r>
            <a:r>
              <a:rPr lang="es-MX" b="1" dirty="0"/>
              <a:t> </a:t>
            </a:r>
            <a:r>
              <a:rPr lang="es-MX" b="1" dirty="0" err="1"/>
              <a:t>TestListaEnlazada</a:t>
            </a:r>
            <a:endParaRPr lang="es-MX" b="1" dirty="0"/>
          </a:p>
          <a:p>
            <a:pPr>
              <a:spcBef>
                <a:spcPts val="0"/>
              </a:spcBef>
            </a:pPr>
            <a:r>
              <a:rPr lang="es-MX" dirty="0"/>
              <a:t>{</a:t>
            </a:r>
          </a:p>
          <a:p>
            <a:pPr>
              <a:spcBef>
                <a:spcPts val="0"/>
              </a:spcBef>
            </a:pPr>
            <a:r>
              <a:rPr lang="en-US" dirty="0"/>
              <a:t>   </a:t>
            </a:r>
            <a:r>
              <a:rPr lang="en-US" b="1" dirty="0"/>
              <a:t>public static void main(String[] </a:t>
            </a:r>
            <a:r>
              <a:rPr lang="en-US" b="1" dirty="0" err="1"/>
              <a:t>args</a:t>
            </a:r>
            <a:r>
              <a:rPr lang="en-US" b="1" dirty="0"/>
              <a:t>)</a:t>
            </a:r>
          </a:p>
          <a:p>
            <a:pPr>
              <a:spcBef>
                <a:spcPts val="0"/>
              </a:spcBef>
            </a:pPr>
            <a:r>
              <a:rPr lang="es-MX" dirty="0"/>
              <a:t>   {</a:t>
            </a:r>
          </a:p>
          <a:p>
            <a:pPr>
              <a:spcBef>
                <a:spcPts val="0"/>
              </a:spcBef>
            </a:pPr>
            <a:r>
              <a:rPr lang="es-MX" i="1" dirty="0"/>
              <a:t>      // instancio una lista enlazada</a:t>
            </a:r>
          </a:p>
          <a:p>
            <a:pPr>
              <a:spcBef>
                <a:spcPts val="0"/>
              </a:spcBef>
            </a:pPr>
            <a:r>
              <a:rPr lang="es-MX" dirty="0"/>
              <a:t>      </a:t>
            </a:r>
            <a:r>
              <a:rPr lang="es-MX" dirty="0" err="1"/>
              <a:t>ListaEnlazada</a:t>
            </a:r>
            <a:r>
              <a:rPr lang="es-MX" dirty="0"/>
              <a:t>&lt;</a:t>
            </a:r>
            <a:r>
              <a:rPr lang="es-MX" dirty="0" err="1"/>
              <a:t>Integer</a:t>
            </a:r>
            <a:r>
              <a:rPr lang="es-MX" dirty="0"/>
              <a:t>&gt; x = </a:t>
            </a:r>
            <a:r>
              <a:rPr lang="es-MX" b="1" dirty="0"/>
              <a:t>new </a:t>
            </a:r>
            <a:r>
              <a:rPr lang="es-MX" b="1" dirty="0" err="1"/>
              <a:t>ListaEnlazada</a:t>
            </a:r>
            <a:r>
              <a:rPr lang="es-MX" b="1" dirty="0"/>
              <a:t>&lt;</a:t>
            </a:r>
            <a:r>
              <a:rPr lang="es-MX" b="1" dirty="0" err="1"/>
              <a:t>Integer</a:t>
            </a:r>
            <a:r>
              <a:rPr lang="es-MX" b="1" dirty="0"/>
              <a:t>&gt;();</a:t>
            </a:r>
          </a:p>
          <a:p>
            <a:pPr>
              <a:spcBef>
                <a:spcPts val="0"/>
              </a:spcBef>
            </a:pPr>
            <a:r>
              <a:rPr lang="es-MX" dirty="0"/>
              <a:t>  </a:t>
            </a:r>
          </a:p>
          <a:p>
            <a:pPr>
              <a:spcBef>
                <a:spcPts val="0"/>
              </a:spcBef>
            </a:pPr>
            <a:r>
              <a:rPr lang="es-MX" i="1" dirty="0"/>
              <a:t>      // le agrego elementos</a:t>
            </a:r>
          </a:p>
          <a:p>
            <a:pPr>
              <a:spcBef>
                <a:spcPts val="0"/>
              </a:spcBef>
            </a:pPr>
            <a:r>
              <a:rPr lang="es-MX" dirty="0"/>
              <a:t>      </a:t>
            </a:r>
            <a:r>
              <a:rPr lang="es-MX" dirty="0" err="1"/>
              <a:t>x.agregarAlFinal</a:t>
            </a:r>
            <a:r>
              <a:rPr lang="es-MX" dirty="0"/>
              <a:t>(4);</a:t>
            </a:r>
          </a:p>
          <a:p>
            <a:pPr>
              <a:spcBef>
                <a:spcPts val="0"/>
              </a:spcBef>
            </a:pPr>
            <a:r>
              <a:rPr lang="es-MX" dirty="0"/>
              <a:t>      </a:t>
            </a:r>
            <a:r>
              <a:rPr lang="es-MX" dirty="0" err="1"/>
              <a:t>x.agregarAlFinal</a:t>
            </a:r>
            <a:r>
              <a:rPr lang="es-MX" dirty="0"/>
              <a:t>(5);</a:t>
            </a:r>
          </a:p>
          <a:p>
            <a:pPr>
              <a:spcBef>
                <a:spcPts val="0"/>
              </a:spcBef>
            </a:pPr>
            <a:r>
              <a:rPr lang="es-MX" dirty="0"/>
              <a:t>      </a:t>
            </a:r>
            <a:r>
              <a:rPr lang="es-MX" dirty="0" err="1"/>
              <a:t>x.agregarAlFinal</a:t>
            </a:r>
            <a:r>
              <a:rPr lang="es-MX" dirty="0"/>
              <a:t>(6);</a:t>
            </a:r>
          </a:p>
          <a:p>
            <a:pPr>
              <a:spcBef>
                <a:spcPts val="0"/>
              </a:spcBef>
            </a:pPr>
            <a:r>
              <a:rPr lang="es-MX" dirty="0"/>
              <a:t>     </a:t>
            </a:r>
          </a:p>
          <a:p>
            <a:pPr>
              <a:spcBef>
                <a:spcPts val="0"/>
              </a:spcBef>
            </a:pPr>
            <a:r>
              <a:rPr lang="es-MX" dirty="0"/>
              <a:t>      </a:t>
            </a:r>
            <a:r>
              <a:rPr lang="es-MX" dirty="0" err="1"/>
              <a:t>x.agregarAlPrincipio</a:t>
            </a:r>
            <a:r>
              <a:rPr lang="es-MX" dirty="0"/>
              <a:t>(3);</a:t>
            </a:r>
          </a:p>
          <a:p>
            <a:pPr>
              <a:spcBef>
                <a:spcPts val="0"/>
              </a:spcBef>
            </a:pPr>
            <a:r>
              <a:rPr lang="es-MX" dirty="0"/>
              <a:t>      </a:t>
            </a:r>
            <a:r>
              <a:rPr lang="es-MX" dirty="0" err="1"/>
              <a:t>x.agregarAlPrincipio</a:t>
            </a:r>
            <a:r>
              <a:rPr lang="es-MX" dirty="0"/>
              <a:t>(2);</a:t>
            </a:r>
          </a:p>
          <a:p>
            <a:pPr>
              <a:spcBef>
                <a:spcPts val="0"/>
              </a:spcBef>
            </a:pPr>
            <a:r>
              <a:rPr lang="es-MX" dirty="0"/>
              <a:t>      </a:t>
            </a:r>
            <a:r>
              <a:rPr lang="es-MX" dirty="0" err="1"/>
              <a:t>x.agregarAlPrincipio</a:t>
            </a:r>
            <a:r>
              <a:rPr lang="es-MX" dirty="0"/>
              <a:t>(1</a:t>
            </a:r>
            <a:r>
              <a:rPr lang="es-MX" dirty="0" smtClean="0"/>
              <a:t>);</a:t>
            </a:r>
          </a:p>
          <a:p>
            <a:pPr>
              <a:spcBef>
                <a:spcPts val="0"/>
              </a:spcBef>
            </a:pPr>
            <a:r>
              <a:rPr lang="es-MX" i="1" dirty="0"/>
              <a:t> // muestro el contenido de la lista</a:t>
            </a:r>
          </a:p>
          <a:p>
            <a:pPr>
              <a:spcBef>
                <a:spcPts val="0"/>
              </a:spcBef>
            </a:pPr>
            <a:r>
              <a:rPr lang="es-MX" dirty="0"/>
              <a:t>      </a:t>
            </a:r>
            <a:r>
              <a:rPr lang="es-MX" dirty="0" err="1"/>
              <a:t>System.</a:t>
            </a:r>
            <a:r>
              <a:rPr lang="es-MX" i="1" dirty="0" err="1"/>
              <a:t>out.println</a:t>
            </a:r>
            <a:r>
              <a:rPr lang="es-MX" i="1" dirty="0"/>
              <a:t>(x);</a:t>
            </a:r>
          </a:p>
          <a:p>
            <a:pPr>
              <a:spcBef>
                <a:spcPts val="0"/>
              </a:spcBef>
            </a:pPr>
            <a:r>
              <a:rPr lang="es-MX" dirty="0"/>
              <a:t>  </a:t>
            </a:r>
          </a:p>
          <a:p>
            <a:pPr>
              <a:spcBef>
                <a:spcPts val="0"/>
              </a:spcBef>
            </a:pPr>
            <a:r>
              <a:rPr lang="es-MX" i="1" dirty="0"/>
              <a:t>      // </a:t>
            </a:r>
            <a:r>
              <a:rPr lang="es-MX" i="1" dirty="0" err="1"/>
              <a:t>veriﬁ</a:t>
            </a:r>
            <a:r>
              <a:rPr lang="es-MX" i="1" dirty="0"/>
              <a:t> </a:t>
            </a:r>
            <a:r>
              <a:rPr lang="es-MX" i="1" dirty="0" err="1"/>
              <a:t>co</a:t>
            </a:r>
            <a:r>
              <a:rPr lang="es-MX" i="1" dirty="0"/>
              <a:t> si existe un nodo con valor 6</a:t>
            </a:r>
          </a:p>
          <a:p>
            <a:pPr>
              <a:spcBef>
                <a:spcPts val="0"/>
              </a:spcBef>
            </a:pPr>
            <a:r>
              <a:rPr lang="es-MX" dirty="0"/>
              <a:t>      </a:t>
            </a:r>
            <a:r>
              <a:rPr lang="es-MX" dirty="0" err="1"/>
              <a:t>System.</a:t>
            </a:r>
            <a:r>
              <a:rPr lang="es-MX" i="1" dirty="0" err="1"/>
              <a:t>out.println</a:t>
            </a:r>
            <a:r>
              <a:rPr lang="es-MX" i="1" dirty="0"/>
              <a:t>(</a:t>
            </a:r>
            <a:r>
              <a:rPr lang="es-MX" i="1" dirty="0" err="1"/>
              <a:t>x.buscar</a:t>
            </a:r>
            <a:r>
              <a:rPr lang="es-MX" i="1" dirty="0"/>
              <a:t>(6));</a:t>
            </a:r>
          </a:p>
          <a:p>
            <a:pPr>
              <a:spcBef>
                <a:spcPts val="0"/>
              </a:spcBef>
            </a:pPr>
            <a:r>
              <a:rPr lang="es-MX" dirty="0"/>
              <a:t>  </a:t>
            </a:r>
          </a:p>
          <a:p>
            <a:pPr>
              <a:spcBef>
                <a:spcPts val="0"/>
              </a:spcBef>
            </a:pPr>
            <a:r>
              <a:rPr lang="es-MX" i="1" dirty="0"/>
              <a:t>      // </a:t>
            </a:r>
            <a:r>
              <a:rPr lang="es-MX" i="1" dirty="0" err="1"/>
              <a:t>veriﬁ</a:t>
            </a:r>
            <a:r>
              <a:rPr lang="es-MX" i="1" dirty="0"/>
              <a:t> </a:t>
            </a:r>
            <a:r>
              <a:rPr lang="es-MX" i="1" dirty="0" err="1"/>
              <a:t>co</a:t>
            </a:r>
            <a:r>
              <a:rPr lang="es-MX" i="1" dirty="0"/>
              <a:t> si existe un nodo con valor 15</a:t>
            </a:r>
          </a:p>
          <a:p>
            <a:pPr>
              <a:spcBef>
                <a:spcPts val="0"/>
              </a:spcBef>
            </a:pPr>
            <a:r>
              <a:rPr lang="es-MX" dirty="0"/>
              <a:t>      </a:t>
            </a:r>
            <a:r>
              <a:rPr lang="es-MX" dirty="0" err="1"/>
              <a:t>System.</a:t>
            </a:r>
            <a:r>
              <a:rPr lang="es-MX" i="1" dirty="0" err="1"/>
              <a:t>out.println</a:t>
            </a:r>
            <a:r>
              <a:rPr lang="es-MX" i="1" dirty="0"/>
              <a:t>(</a:t>
            </a:r>
            <a:r>
              <a:rPr lang="es-MX" i="1" dirty="0" err="1"/>
              <a:t>x.buscar</a:t>
            </a:r>
            <a:r>
              <a:rPr lang="es-MX" i="1" dirty="0"/>
              <a:t>(15));</a:t>
            </a:r>
          </a:p>
          <a:p>
            <a:pPr>
              <a:spcBef>
                <a:spcPts val="0"/>
              </a:spcBef>
            </a:pPr>
            <a:r>
              <a:rPr lang="es-MX" dirty="0"/>
              <a:t>  </a:t>
            </a:r>
          </a:p>
          <a:p>
            <a:pPr>
              <a:spcBef>
                <a:spcPts val="0"/>
              </a:spcBef>
            </a:pPr>
            <a:r>
              <a:rPr lang="es-MX" i="1" dirty="0"/>
              <a:t>      // elimino el nodo cuyo valor es 3</a:t>
            </a:r>
          </a:p>
          <a:p>
            <a:pPr>
              <a:spcBef>
                <a:spcPts val="0"/>
              </a:spcBef>
            </a:pPr>
            <a:r>
              <a:rPr lang="es-MX" dirty="0"/>
              <a:t>      </a:t>
            </a:r>
            <a:r>
              <a:rPr lang="es-MX" dirty="0" err="1"/>
              <a:t>x.eliminar</a:t>
            </a:r>
            <a:r>
              <a:rPr lang="es-MX" dirty="0"/>
              <a:t>(3);</a:t>
            </a:r>
          </a:p>
          <a:p>
            <a:pPr>
              <a:spcBef>
                <a:spcPts val="0"/>
              </a:spcBef>
            </a:pPr>
            <a:r>
              <a:rPr lang="es-MX" dirty="0"/>
              <a:t>  </a:t>
            </a:r>
          </a:p>
          <a:p>
            <a:pPr>
              <a:spcBef>
                <a:spcPts val="0"/>
              </a:spcBef>
            </a:pPr>
            <a:r>
              <a:rPr lang="es-MX" i="1" dirty="0"/>
              <a:t>      // vuelvo a mostrar la lista</a:t>
            </a:r>
          </a:p>
          <a:p>
            <a:pPr>
              <a:spcBef>
                <a:spcPts val="0"/>
              </a:spcBef>
            </a:pPr>
            <a:r>
              <a:rPr lang="es-MX" dirty="0"/>
              <a:t>      </a:t>
            </a:r>
            <a:r>
              <a:rPr lang="es-MX" dirty="0" err="1"/>
              <a:t>System.</a:t>
            </a:r>
            <a:r>
              <a:rPr lang="es-MX" i="1" dirty="0" err="1"/>
              <a:t>out.println</a:t>
            </a:r>
            <a:r>
              <a:rPr lang="es-MX" i="1" dirty="0"/>
              <a:t>(x);</a:t>
            </a:r>
          </a:p>
          <a:p>
            <a:pPr>
              <a:spcBef>
                <a:spcPts val="0"/>
              </a:spcBef>
            </a:pPr>
            <a:r>
              <a:rPr lang="es-MX" dirty="0"/>
              <a:t>   }</a:t>
            </a:r>
          </a:p>
          <a:p>
            <a:pPr>
              <a:spcBef>
                <a:spcPts val="0"/>
              </a:spcBef>
            </a:pPr>
            <a:r>
              <a:rPr lang="es-MX" dirty="0"/>
              <a:t>}</a:t>
            </a:r>
          </a:p>
        </p:txBody>
      </p:sp>
      <p:sp>
        <p:nvSpPr>
          <p:cNvPr id="4" name="Rectángulo 3"/>
          <p:cNvSpPr/>
          <p:nvPr/>
        </p:nvSpPr>
        <p:spPr>
          <a:xfrm>
            <a:off x="2133599" y="402426"/>
            <a:ext cx="6096000" cy="677108"/>
          </a:xfrm>
          <a:prstGeom prst="rect">
            <a:avLst/>
          </a:prstGeom>
        </p:spPr>
        <p:txBody>
          <a:bodyPr>
            <a:spAutoFit/>
          </a:bodyPr>
          <a:lstStyle/>
          <a:p>
            <a:r>
              <a:rPr lang="es-MX" dirty="0">
                <a:solidFill>
                  <a:srgbClr val="231F20"/>
                </a:solidFill>
                <a:latin typeface="Times New Roman" panose="02020603050405020304" pitchFamily="18" charset="0"/>
              </a:rPr>
              <a:t>Ahora podemos probar la clase</a:t>
            </a:r>
            <a:r>
              <a:rPr lang="es-MX" sz="2000" dirty="0">
                <a:solidFill>
                  <a:srgbClr val="231F20"/>
                </a:solidFill>
                <a:latin typeface="Courier New" panose="02070309020205020404" pitchFamily="49" charset="0"/>
              </a:rPr>
              <a:t> </a:t>
            </a:r>
            <a:r>
              <a:rPr lang="es-MX" sz="2000" dirty="0" err="1">
                <a:solidFill>
                  <a:srgbClr val="231F20"/>
                </a:solidFill>
                <a:latin typeface="Courier New" panose="02070309020205020404" pitchFamily="49" charset="0"/>
              </a:rPr>
              <a:t>ListaEnlazada</a:t>
            </a:r>
            <a:r>
              <a:rPr lang="es-MX" sz="2000" dirty="0">
                <a:solidFill>
                  <a:srgbClr val="231F20"/>
                </a:solidFill>
                <a:latin typeface="Courier New" panose="02070309020205020404" pitchFamily="49" charset="0"/>
              </a:rPr>
              <a:t> </a:t>
            </a:r>
            <a:r>
              <a:rPr lang="es-MX" dirty="0">
                <a:solidFill>
                  <a:srgbClr val="231F20"/>
                </a:solidFill>
                <a:latin typeface="Times New Roman" panose="02020603050405020304" pitchFamily="18" charset="0"/>
              </a:rPr>
              <a:t>con el siguiente programa.</a:t>
            </a:r>
            <a:endParaRPr lang="es-MX" dirty="0"/>
          </a:p>
        </p:txBody>
      </p:sp>
    </p:spTree>
    <p:extLst>
      <p:ext uri="{BB962C8B-B14F-4D97-AF65-F5344CB8AC3E}">
        <p14:creationId xmlns:p14="http://schemas.microsoft.com/office/powerpoint/2010/main" val="1051045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73614"/>
          </a:xfrm>
        </p:spPr>
        <p:txBody>
          <a:bodyPr>
            <a:normAutofit fontScale="90000"/>
          </a:bodyPr>
          <a:lstStyle/>
          <a:p>
            <a:r>
              <a:rPr lang="es-MX" dirty="0"/>
              <a:t>La salida de este programa será:</a:t>
            </a:r>
            <a:br>
              <a:rPr lang="es-MX" dirty="0"/>
            </a:br>
            <a:endParaRPr lang="es-MX" dirty="0"/>
          </a:p>
        </p:txBody>
      </p:sp>
      <p:sp>
        <p:nvSpPr>
          <p:cNvPr id="3" name="Marcador de contenido 2"/>
          <p:cNvSpPr>
            <a:spLocks noGrp="1"/>
          </p:cNvSpPr>
          <p:nvPr>
            <p:ph idx="1"/>
          </p:nvPr>
        </p:nvSpPr>
        <p:spPr/>
        <p:txBody>
          <a:bodyPr/>
          <a:lstStyle/>
          <a:p>
            <a:r>
              <a:rPr lang="es-MX" dirty="0" smtClean="0"/>
              <a:t>1</a:t>
            </a:r>
            <a:r>
              <a:rPr lang="es-MX" dirty="0"/>
              <a:t>, 2, 3, 4, 5, 6</a:t>
            </a:r>
          </a:p>
          <a:p>
            <a:r>
              <a:rPr lang="es-MX" dirty="0"/>
              <a:t>libro.cap09.Nodo@1372a1a</a:t>
            </a:r>
          </a:p>
          <a:p>
            <a:r>
              <a:rPr lang="es-MX" dirty="0" err="1"/>
              <a:t>null</a:t>
            </a:r>
            <a:endParaRPr lang="es-MX" dirty="0"/>
          </a:p>
          <a:p>
            <a:r>
              <a:rPr lang="es-MX" dirty="0"/>
              <a:t>1, 2, 4, 5, 6</a:t>
            </a:r>
          </a:p>
        </p:txBody>
      </p:sp>
    </p:spTree>
    <p:extLst>
      <p:ext uri="{BB962C8B-B14F-4D97-AF65-F5344CB8AC3E}">
        <p14:creationId xmlns:p14="http://schemas.microsoft.com/office/powerpoint/2010/main" val="350882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 </a:t>
            </a:r>
            <a:r>
              <a:rPr lang="es-MX" b="1" dirty="0" err="1"/>
              <a:t>public</a:t>
            </a:r>
            <a:r>
              <a:rPr lang="es-MX" b="1" dirty="0"/>
              <a:t> </a:t>
            </a:r>
            <a:r>
              <a:rPr lang="es-MX" b="1" dirty="0" err="1"/>
              <a:t>void</a:t>
            </a:r>
            <a:r>
              <a:rPr lang="es-MX" b="1" dirty="0"/>
              <a:t> agregar(</a:t>
            </a:r>
            <a:r>
              <a:rPr lang="es-MX" b="1" dirty="0" err="1"/>
              <a:t>Object</a:t>
            </a:r>
            <a:r>
              <a:rPr lang="es-MX" b="1" dirty="0"/>
              <a:t> </a:t>
            </a:r>
            <a:r>
              <a:rPr lang="es-MX" b="1" dirty="0" err="1"/>
              <a:t>elm</a:t>
            </a:r>
            <a:r>
              <a:rPr lang="es-MX" b="1" dirty="0"/>
              <a:t>)</a:t>
            </a:r>
          </a:p>
          <a:p>
            <a:r>
              <a:rPr lang="es-MX" dirty="0"/>
              <a:t>   {</a:t>
            </a:r>
          </a:p>
          <a:p>
            <a:r>
              <a:rPr lang="es-MX" dirty="0"/>
              <a:t>      insertar(</a:t>
            </a:r>
            <a:r>
              <a:rPr lang="es-MX" dirty="0" err="1"/>
              <a:t>elm,len</a:t>
            </a:r>
            <a:r>
              <a:rPr lang="es-MX" dirty="0"/>
              <a:t>);</a:t>
            </a:r>
          </a:p>
          <a:p>
            <a:r>
              <a:rPr lang="es-MX" dirty="0"/>
              <a:t>   }</a:t>
            </a:r>
          </a:p>
          <a:p>
            <a:r>
              <a:rPr lang="es-MX" i="1" dirty="0"/>
              <a:t>   // sigue...</a:t>
            </a:r>
          </a:p>
          <a:p>
            <a:r>
              <a:rPr lang="es-MX" i="1" dirty="0"/>
              <a:t>   // :</a:t>
            </a:r>
            <a:endParaRPr lang="es-MX" dirty="0"/>
          </a:p>
        </p:txBody>
      </p:sp>
    </p:spTree>
    <p:extLst>
      <p:ext uri="{BB962C8B-B14F-4D97-AF65-F5344CB8AC3E}">
        <p14:creationId xmlns:p14="http://schemas.microsoft.com/office/powerpoint/2010/main" val="406678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85000" lnSpcReduction="20000"/>
          </a:bodyPr>
          <a:lstStyle/>
          <a:p>
            <a:r>
              <a:rPr lang="es-MX" i="1" dirty="0"/>
              <a:t>// elimina un elemento desplazando los </a:t>
            </a:r>
            <a:r>
              <a:rPr lang="es-MX" i="1" dirty="0" err="1"/>
              <a:t>demas</a:t>
            </a:r>
            <a:r>
              <a:rPr lang="es-MX" i="1" dirty="0"/>
              <a:t> hacia arriba</a:t>
            </a:r>
          </a:p>
          <a:p>
            <a:r>
              <a:rPr lang="es-MX" dirty="0"/>
              <a:t>   </a:t>
            </a:r>
            <a:r>
              <a:rPr lang="es-MX" b="1" dirty="0" err="1"/>
              <a:t>public</a:t>
            </a:r>
            <a:r>
              <a:rPr lang="es-MX" b="1" dirty="0"/>
              <a:t> </a:t>
            </a:r>
            <a:r>
              <a:rPr lang="es-MX" b="1" dirty="0" err="1"/>
              <a:t>Object</a:t>
            </a:r>
            <a:r>
              <a:rPr lang="es-MX" b="1" dirty="0"/>
              <a:t> eliminar(</a:t>
            </a:r>
            <a:r>
              <a:rPr lang="es-MX" b="1" dirty="0" err="1"/>
              <a:t>int</a:t>
            </a:r>
            <a:r>
              <a:rPr lang="es-MX" b="1" dirty="0"/>
              <a:t> i)</a:t>
            </a:r>
          </a:p>
          <a:p>
            <a:r>
              <a:rPr lang="es-MX" dirty="0"/>
              <a:t>   { </a:t>
            </a:r>
          </a:p>
          <a:p>
            <a:r>
              <a:rPr lang="es-MX" dirty="0"/>
              <a:t>      </a:t>
            </a:r>
            <a:r>
              <a:rPr lang="es-MX" dirty="0" err="1"/>
              <a:t>Object</a:t>
            </a:r>
            <a:r>
              <a:rPr lang="es-MX" dirty="0"/>
              <a:t> </a:t>
            </a:r>
            <a:r>
              <a:rPr lang="es-MX" dirty="0" err="1"/>
              <a:t>aux</a:t>
            </a:r>
            <a:r>
              <a:rPr lang="es-MX" dirty="0"/>
              <a:t> = datos[i];</a:t>
            </a:r>
          </a:p>
          <a:p>
            <a:r>
              <a:rPr lang="nb-NO" dirty="0"/>
              <a:t>      </a:t>
            </a:r>
            <a:r>
              <a:rPr lang="nb-NO" b="1" dirty="0"/>
              <a:t>for( int j=i; j&lt;len-1; j++ )</a:t>
            </a:r>
          </a:p>
          <a:p>
            <a:r>
              <a:rPr lang="es-MX" dirty="0"/>
              <a:t>      {</a:t>
            </a:r>
          </a:p>
          <a:p>
            <a:r>
              <a:rPr lang="es-MX" dirty="0"/>
              <a:t>         datos[j]=datos[j+1];</a:t>
            </a:r>
          </a:p>
          <a:p>
            <a:r>
              <a:rPr lang="es-MX" dirty="0"/>
              <a:t>      }</a:t>
            </a:r>
          </a:p>
          <a:p>
            <a:r>
              <a:rPr lang="es-MX" dirty="0"/>
              <a:t>      </a:t>
            </a:r>
            <a:r>
              <a:rPr lang="es-MX" dirty="0" err="1"/>
              <a:t>len</a:t>
            </a:r>
            <a:r>
              <a:rPr lang="es-MX" dirty="0"/>
              <a:t>--;</a:t>
            </a:r>
          </a:p>
          <a:p>
            <a:r>
              <a:rPr lang="es-MX" dirty="0"/>
              <a:t>      </a:t>
            </a:r>
            <a:r>
              <a:rPr lang="es-MX" b="1" dirty="0" err="1"/>
              <a:t>return</a:t>
            </a:r>
            <a:r>
              <a:rPr lang="es-MX" b="1" dirty="0"/>
              <a:t> </a:t>
            </a:r>
            <a:r>
              <a:rPr lang="es-MX" b="1" dirty="0" err="1"/>
              <a:t>aux</a:t>
            </a:r>
            <a:r>
              <a:rPr lang="es-MX" b="1" dirty="0"/>
              <a:t>;</a:t>
            </a:r>
          </a:p>
          <a:p>
            <a:r>
              <a:rPr lang="es-MX" dirty="0"/>
              <a:t>   }</a:t>
            </a:r>
          </a:p>
          <a:p>
            <a:r>
              <a:rPr lang="es-MX" dirty="0"/>
              <a:t>}</a:t>
            </a:r>
          </a:p>
        </p:txBody>
      </p:sp>
    </p:spTree>
    <p:extLst>
      <p:ext uri="{BB962C8B-B14F-4D97-AF65-F5344CB8AC3E}">
        <p14:creationId xmlns:p14="http://schemas.microsoft.com/office/powerpoint/2010/main" val="219838205"/>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226</TotalTime>
  <Words>6316</Words>
  <Application>Microsoft Office PowerPoint</Application>
  <PresentationFormat>Personalizado</PresentationFormat>
  <Paragraphs>788</Paragraphs>
  <Slides>74</Slides>
  <Notes>0</Notes>
  <HiddenSlides>0</HiddenSlides>
  <MMClips>0</MMClips>
  <ScaleCrop>false</ScaleCrop>
  <HeadingPairs>
    <vt:vector size="4" baseType="variant">
      <vt:variant>
        <vt:lpstr>Tema</vt:lpstr>
      </vt:variant>
      <vt:variant>
        <vt:i4>1</vt:i4>
      </vt:variant>
      <vt:variant>
        <vt:lpstr>Títulos de diapositiva</vt:lpstr>
      </vt:variant>
      <vt:variant>
        <vt:i4>74</vt:i4>
      </vt:variant>
    </vt:vector>
  </HeadingPairs>
  <TitlesOfParts>
    <vt:vector size="75" baseType="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versión genérica de la clase MiColeccion.</vt:lpstr>
      <vt:lpstr>Presentación de PowerPoint</vt:lpstr>
      <vt:lpstr>Presentación de PowerPoint</vt:lpstr>
      <vt:lpstr>Presentación de PowerPoint</vt:lpstr>
      <vt:lpstr> Implementación de una pila (estructura de datos)</vt:lpstr>
      <vt:lpstr>Presentación de PowerPoint</vt:lpstr>
      <vt:lpstr>Presentación de PowerPoint</vt:lpstr>
      <vt:lpstr>Interfaces</vt:lpstr>
      <vt:lpstr>Presentación de PowerPoint</vt:lpstr>
      <vt:lpstr>Presentación de PowerPoint</vt:lpstr>
      <vt:lpstr>Presentación de PowerPoint</vt:lpstr>
      <vt:lpstr>Presentación de PowerPoint</vt:lpstr>
      <vt:lpstr>Presentación de PowerPoint</vt:lpstr>
      <vt:lpstr>Desacoplamiento de clases</vt:lpstr>
      <vt:lpstr>Presentación de PowerPoint</vt:lpstr>
      <vt:lpstr>Presentación de PowerPoint</vt:lpstr>
      <vt:lpstr>Presentación de PowerPoint</vt:lpstr>
      <vt:lpstr>Presentación de PowerPoint</vt:lpstr>
      <vt:lpstr>Presentación de PowerPoint</vt:lpstr>
      <vt:lpstr>Abstracción a través de interfaces</vt:lpstr>
      <vt:lpstr>Para estudiar esto analizaremos las siguientes preguntas:</vt:lpstr>
      <vt:lpstr>La interface Comparable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Desacoplar aún más</vt:lpstr>
      <vt:lpstr>Presentación de PowerPoint</vt:lpstr>
      <vt:lpstr>Presentación de PowerPoint</vt:lpstr>
      <vt:lpstr>Presentación de PowerPoint</vt:lpstr>
      <vt:lpstr>Veamos la clase Criterio.</vt:lpstr>
      <vt:lpstr>Presentación de PowerPoint</vt:lpstr>
      <vt:lpstr>Presentación de PowerPoint</vt:lpstr>
      <vt:lpstr>Presentación de PowerPoint</vt:lpstr>
      <vt:lpstr>Presentación de PowerPoint</vt:lpstr>
      <vt:lpstr>Presentación de PowerPoint</vt:lpstr>
      <vt:lpstr>Presentación de PowerPoint</vt:lpstr>
      <vt:lpstr>Colecciones</vt:lpstr>
      <vt:lpstr>Presentación de PowerPoint</vt:lpstr>
      <vt:lpstr>Presentación de PowerPoint</vt:lpstr>
      <vt:lpstr>Estructuras dinámicas</vt:lpstr>
      <vt:lpstr> El nodo</vt:lpstr>
      <vt:lpstr>Presentación de PowerPoint</vt:lpstr>
      <vt:lpstr> Lista enlazada (linked list)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salida de este programa será: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Hugo Fernández Cruz</dc:creator>
  <cp:lastModifiedBy>Alumnos</cp:lastModifiedBy>
  <cp:revision>23</cp:revision>
  <dcterms:created xsi:type="dcterms:W3CDTF">2016-09-22T09:11:45Z</dcterms:created>
  <dcterms:modified xsi:type="dcterms:W3CDTF">2016-10-20T23:46:59Z</dcterms:modified>
</cp:coreProperties>
</file>