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9" r:id="rId4"/>
    <p:sldId id="270" r:id="rId5"/>
    <p:sldId id="271" r:id="rId6"/>
    <p:sldId id="272" r:id="rId7"/>
    <p:sldId id="273" r:id="rId8"/>
    <p:sldId id="274" r:id="rId9"/>
    <p:sldId id="275" r:id="rId10"/>
    <p:sldId id="276"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6" autoAdjust="0"/>
    <p:restoredTop sz="94660"/>
  </p:normalViewPr>
  <p:slideViewPr>
    <p:cSldViewPr snapToGrid="0">
      <p:cViewPr varScale="1">
        <p:scale>
          <a:sx n="107" d="100"/>
          <a:sy n="107" d="100"/>
        </p:scale>
        <p:origin x="2430" y="114"/>
      </p:cViewPr>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4/09/2017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4/09/2017</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Who has a box of USBs sitting under the desk counter or in the lost property system?</a:t>
            </a:r>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3040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114632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420551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Typically it is </a:t>
            </a:r>
            <a:r>
              <a:rPr lang="en-NZ" dirty="0" smtClean="0"/>
              <a:t>not </a:t>
            </a:r>
            <a:r>
              <a:rPr lang="en-NZ" dirty="0"/>
              <a:t>the cost of the USB that is the cause of stress for users, it is the loss of data and if they think about it, it is the loss of privacy and intellectual property.</a:t>
            </a:r>
          </a:p>
          <a:p>
            <a:endParaRPr lang="en-NZ" dirty="0"/>
          </a:p>
          <a:p>
            <a:r>
              <a:rPr lang="en-NZ" dirty="0"/>
              <a:t>For staff, unless you just chuck them in a 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a:t>This session is </a:t>
            </a:r>
          </a:p>
          <a:p>
            <a:pPr marL="171450" indent="-171450">
              <a:buFont typeface="Arial" panose="020B0604020202020204" pitchFamily="34" charset="0"/>
              <a:buChar char="•"/>
            </a:pPr>
            <a:r>
              <a:rPr lang="en-NZ" dirty="0"/>
              <a:t>About being proactive in how we deal with user USB devices.</a:t>
            </a:r>
          </a:p>
          <a:p>
            <a:pPr marL="171450" indent="-171450">
              <a:buFont typeface="Arial" panose="020B0604020202020204" pitchFamily="34" charset="0"/>
              <a:buChar char="•"/>
            </a:pPr>
            <a:r>
              <a:rPr lang="en-NZ" dirty="0"/>
              <a:t>About crafting a process that increases likelihood users can be reunited with their property </a:t>
            </a:r>
            <a:r>
              <a:rPr lang="en-NZ" dirty="0" smtClean="0"/>
              <a:t>quickly. </a:t>
            </a:r>
            <a:endParaRPr lang="en-NZ" dirty="0"/>
          </a:p>
          <a:p>
            <a:pPr marL="171450" indent="-171450">
              <a:buFont typeface="Arial" panose="020B0604020202020204" pitchFamily="34" charset="0"/>
              <a:buChar char="•"/>
            </a:pPr>
            <a:r>
              <a:rPr lang="en-NZ" dirty="0"/>
              <a:t>About improving confidence around USB ownership</a:t>
            </a:r>
          </a:p>
          <a:p>
            <a:pPr marL="171450" indent="-171450">
              <a:buFont typeface="Arial" panose="020B0604020202020204" pitchFamily="34" charset="0"/>
              <a:buChar char="•"/>
            </a:pPr>
            <a:r>
              <a:rPr lang="en-NZ" dirty="0"/>
              <a:t>And decreasing need for staff to review the content.</a:t>
            </a:r>
          </a:p>
          <a:p>
            <a:pPr marL="171450" indent="-171450">
              <a:buFont typeface="Arial" panose="020B0604020202020204" pitchFamily="34" charset="0"/>
              <a:buChar char="•"/>
            </a:pPr>
            <a:r>
              <a:rPr lang="en-NZ" dirty="0"/>
              <a:t>It is about improving our users experience if/when they manage to loose their USB</a:t>
            </a:r>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dirty="0"/>
          </a:p>
        </p:txBody>
      </p:sp>
    </p:spTree>
    <p:extLst>
      <p:ext uri="{BB962C8B-B14F-4D97-AF65-F5344CB8AC3E}">
        <p14:creationId xmlns:p14="http://schemas.microsoft.com/office/powerpoint/2010/main" val="428407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a:t>
            </a:r>
            <a:r>
              <a:rPr lang="en-NZ" dirty="0" smtClean="0"/>
              <a:t>for this tool evolved from </a:t>
            </a:r>
            <a:r>
              <a:rPr lang="en-NZ" dirty="0"/>
              <a:t>my experience using Microsoft PowerShell to interrogate pc’s for inventory purposes. PowerShell is a powerful scripting language and able to access natively resources </a:t>
            </a:r>
            <a:r>
              <a:rPr lang="en-NZ" dirty="0" smtClean="0"/>
              <a:t>Windows </a:t>
            </a:r>
            <a:r>
              <a:rPr lang="en-NZ" dirty="0"/>
              <a:t>operating </a:t>
            </a:r>
            <a:r>
              <a:rPr lang="en-NZ" dirty="0" smtClean="0"/>
              <a:t>systems. </a:t>
            </a:r>
            <a:endParaRPr lang="en-NZ" dirty="0"/>
          </a:p>
          <a:p>
            <a:endParaRPr lang="en-NZ" dirty="0"/>
          </a:p>
          <a:p>
            <a:r>
              <a:rPr lang="en-NZ" dirty="0"/>
              <a:t>I noticed that by querying the Windows Management Interface (WMI), we could return values relative to the disk drives. </a:t>
            </a:r>
          </a:p>
          <a:p>
            <a:endParaRPr lang="en-NZ" dirty="0"/>
          </a:p>
          <a:p>
            <a:r>
              <a:rPr lang="en-NZ" dirty="0"/>
              <a:t>Of course USB </a:t>
            </a:r>
            <a:r>
              <a:rPr lang="en-NZ" dirty="0" smtClean="0"/>
              <a:t>devices </a:t>
            </a:r>
            <a:r>
              <a:rPr lang="en-NZ" dirty="0"/>
              <a:t>are not exactly the same as a disk </a:t>
            </a:r>
            <a:r>
              <a:rPr lang="en-NZ" dirty="0" smtClean="0"/>
              <a:t>dive, </a:t>
            </a:r>
            <a:r>
              <a:rPr lang="en-NZ" dirty="0"/>
              <a:t>but they are represented in </a:t>
            </a:r>
            <a:r>
              <a:rPr lang="en-NZ" b="1" dirty="0"/>
              <a:t>the Win32_DiskDrive </a:t>
            </a:r>
            <a:r>
              <a:rPr lang="en-NZ" dirty="0"/>
              <a:t>class.</a:t>
            </a:r>
          </a:p>
          <a:p>
            <a:endParaRPr lang="en-NZ" dirty="0"/>
          </a:p>
          <a:p>
            <a:r>
              <a:rPr lang="en-NZ" dirty="0"/>
              <a:t>For this tool to work, we are assuming </a:t>
            </a:r>
            <a:r>
              <a:rPr lang="en-NZ" b="1" dirty="0"/>
              <a:t>a Windows </a:t>
            </a:r>
            <a:r>
              <a:rPr lang="en-NZ" dirty="0"/>
              <a:t>operating system AND that </a:t>
            </a:r>
            <a:r>
              <a:rPr lang="en-NZ" b="1" dirty="0"/>
              <a:t>PowerShell</a:t>
            </a:r>
            <a:r>
              <a:rPr lang="en-NZ" dirty="0"/>
              <a:t> can run AND that the </a:t>
            </a:r>
            <a:r>
              <a:rPr lang="en-NZ" b="1" dirty="0"/>
              <a:t>WMI interface </a:t>
            </a:r>
            <a:r>
              <a:rPr lang="en-NZ" dirty="0"/>
              <a:t>is accessible</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a:p>
        </p:txBody>
      </p:sp>
    </p:spTree>
    <p:extLst>
      <p:ext uri="{BB962C8B-B14F-4D97-AF65-F5344CB8AC3E}">
        <p14:creationId xmlns:p14="http://schemas.microsoft.com/office/powerpoint/2010/main" val="374672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Determining which </a:t>
            </a:r>
            <a:r>
              <a:rPr lang="en-NZ" dirty="0"/>
              <a:t>fields in USB devices </a:t>
            </a:r>
            <a:r>
              <a:rPr lang="en-NZ" dirty="0" smtClean="0"/>
              <a:t>are populating WMI fields and returning </a:t>
            </a:r>
            <a:r>
              <a:rPr lang="en-NZ" dirty="0"/>
              <a:t>data </a:t>
            </a:r>
            <a:r>
              <a:rPr lang="en-NZ" dirty="0" smtClean="0"/>
              <a:t>consistently so </a:t>
            </a:r>
            <a:r>
              <a:rPr lang="en-NZ" dirty="0"/>
              <a:t>we might use </a:t>
            </a:r>
            <a:r>
              <a:rPr lang="en-NZ" dirty="0" smtClean="0"/>
              <a:t>them to </a:t>
            </a:r>
            <a:r>
              <a:rPr lang="en-NZ" dirty="0"/>
              <a:t>uniquely identify </a:t>
            </a:r>
            <a:r>
              <a:rPr lang="en-NZ" dirty="0" smtClean="0"/>
              <a:t>a USB was the first task. </a:t>
            </a:r>
            <a:endParaRPr lang="en-NZ" dirty="0"/>
          </a:p>
          <a:p>
            <a:endParaRPr lang="en-NZ" dirty="0"/>
          </a:p>
          <a:p>
            <a:r>
              <a:rPr lang="en-NZ" dirty="0" smtClean="0"/>
              <a:t>Initial signs we </a:t>
            </a:r>
            <a:r>
              <a:rPr lang="en-NZ" dirty="0"/>
              <a:t>were not hopeful. Older devices especially can be problematic. Implementation of the data being returned by some of the cheaper commodity brands is NOT good!</a:t>
            </a:r>
          </a:p>
          <a:p>
            <a:endParaRPr lang="en-NZ" dirty="0"/>
          </a:p>
          <a:p>
            <a:r>
              <a:rPr lang="en-NZ" dirty="0" smtClean="0"/>
              <a:t>Combining the </a:t>
            </a:r>
            <a:r>
              <a:rPr lang="en-NZ" dirty="0"/>
              <a:t>WMI </a:t>
            </a:r>
            <a:r>
              <a:rPr lang="en-NZ" b="1" dirty="0"/>
              <a:t>Caption </a:t>
            </a:r>
            <a:r>
              <a:rPr lang="en-NZ" dirty="0"/>
              <a:t>and </a:t>
            </a:r>
            <a:r>
              <a:rPr lang="en-NZ" b="1" dirty="0" err="1"/>
              <a:t>DeviceID</a:t>
            </a:r>
            <a:r>
              <a:rPr lang="en-NZ" dirty="0"/>
              <a:t> fields </a:t>
            </a:r>
            <a:r>
              <a:rPr lang="en-NZ" dirty="0" smtClean="0"/>
              <a:t>seems </a:t>
            </a:r>
            <a:r>
              <a:rPr lang="en-NZ" dirty="0"/>
              <a:t>to provide the most reliable combination for a KEY.</a:t>
            </a:r>
          </a:p>
          <a:p>
            <a:endParaRPr lang="en-NZ" dirty="0"/>
          </a:p>
          <a:p>
            <a:r>
              <a:rPr lang="en-NZ" dirty="0"/>
              <a:t>The </a:t>
            </a:r>
            <a:r>
              <a:rPr lang="en-NZ" b="1" dirty="0" err="1"/>
              <a:t>SerialNumber</a:t>
            </a:r>
            <a:r>
              <a:rPr lang="en-NZ" dirty="0"/>
              <a:t> field has </a:t>
            </a:r>
            <a:r>
              <a:rPr lang="en-NZ" dirty="0" smtClean="0"/>
              <a:t>recently </a:t>
            </a:r>
            <a:r>
              <a:rPr lang="en-NZ" dirty="0"/>
              <a:t>appeared in the newer devices </a:t>
            </a:r>
            <a:r>
              <a:rPr lang="en-NZ" dirty="0" smtClean="0"/>
              <a:t>but </a:t>
            </a:r>
            <a:r>
              <a:rPr lang="en-NZ" dirty="0"/>
              <a:t>not always helpfully </a:t>
            </a:r>
            <a:r>
              <a:rPr lang="en-NZ" dirty="0" smtClean="0"/>
              <a:t>populated on “commodity” or low end brands. This </a:t>
            </a:r>
            <a:r>
              <a:rPr lang="en-NZ" dirty="0"/>
              <a:t>field </a:t>
            </a:r>
            <a:r>
              <a:rPr lang="en-NZ" dirty="0" smtClean="0"/>
              <a:t>is only used if </a:t>
            </a:r>
            <a:r>
              <a:rPr lang="en-NZ" dirty="0"/>
              <a:t>it contained more than 2 characters.</a:t>
            </a:r>
          </a:p>
          <a:p>
            <a:endParaRPr lang="en-NZ" dirty="0"/>
          </a:p>
          <a:p>
            <a:r>
              <a:rPr lang="en-NZ" dirty="0"/>
              <a:t>The </a:t>
            </a:r>
            <a:r>
              <a:rPr lang="en-NZ" b="1" dirty="0" smtClean="0"/>
              <a:t>Size </a:t>
            </a:r>
            <a:r>
              <a:rPr lang="en-NZ" dirty="0"/>
              <a:t>field is </a:t>
            </a:r>
            <a:r>
              <a:rPr lang="en-NZ" dirty="0" smtClean="0"/>
              <a:t>populated, </a:t>
            </a:r>
            <a:r>
              <a:rPr lang="en-NZ" dirty="0"/>
              <a:t>but of </a:t>
            </a:r>
            <a:r>
              <a:rPr lang="en-NZ" dirty="0" smtClean="0"/>
              <a:t>limited </a:t>
            </a:r>
            <a:r>
              <a:rPr lang="en-NZ" dirty="0"/>
              <a:t>use due to multiple devices having the same hardware and a surprise from </a:t>
            </a:r>
            <a:r>
              <a:rPr lang="en-NZ" dirty="0" smtClean="0"/>
              <a:t>Microsoft, </a:t>
            </a:r>
            <a:r>
              <a:rPr lang="en-NZ" dirty="0"/>
              <a:t>in that different versions of the Windows OS populates different values for this field!</a:t>
            </a:r>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232197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t>
            </a:r>
            <a:r>
              <a:rPr lang="en-NZ" dirty="0"/>
              <a:t>PowerShell code to do this is NOT extensive. Less than 170 lines including </a:t>
            </a:r>
            <a:r>
              <a:rPr lang="en-NZ" dirty="0" smtClean="0"/>
              <a:t>generous </a:t>
            </a:r>
            <a:r>
              <a:rPr lang="en-NZ" dirty="0"/>
              <a:t>commenting.</a:t>
            </a:r>
          </a:p>
          <a:p>
            <a:endParaRPr lang="en-NZ" dirty="0"/>
          </a:p>
          <a:p>
            <a:r>
              <a:rPr lang="en-NZ" dirty="0" smtClean="0"/>
              <a:t>It is </a:t>
            </a:r>
            <a:r>
              <a:rPr lang="en-NZ" dirty="0"/>
              <a:t>written in 2 parts. </a:t>
            </a:r>
          </a:p>
          <a:p>
            <a:endParaRPr lang="en-NZ" dirty="0"/>
          </a:p>
          <a:p>
            <a:r>
              <a:rPr lang="en-NZ" dirty="0"/>
              <a:t>Both parts query the WMI interface for </a:t>
            </a:r>
            <a:r>
              <a:rPr lang="en-NZ" dirty="0" smtClean="0"/>
              <a:t>the presence of </a:t>
            </a:r>
            <a:r>
              <a:rPr lang="en-NZ" dirty="0"/>
              <a:t>USB devices. </a:t>
            </a:r>
          </a:p>
          <a:p>
            <a:endParaRPr lang="en-NZ" dirty="0"/>
          </a:p>
          <a:p>
            <a:r>
              <a:rPr lang="en-NZ" dirty="0"/>
              <a:t>Both parts interact with a webserver </a:t>
            </a:r>
            <a:r>
              <a:rPr lang="en-NZ" dirty="0" smtClean="0"/>
              <a:t>API.</a:t>
            </a:r>
            <a:endParaRPr lang="en-NZ" dirty="0"/>
          </a:p>
          <a:p>
            <a:endParaRPr lang="en-NZ" dirty="0"/>
          </a:p>
          <a:p>
            <a:r>
              <a:rPr lang="en-NZ" dirty="0" smtClean="0"/>
              <a:t>The part </a:t>
            </a:r>
            <a:r>
              <a:rPr lang="en-NZ" dirty="0"/>
              <a:t>that runs by </a:t>
            </a:r>
            <a:r>
              <a:rPr lang="en-NZ" dirty="0" smtClean="0"/>
              <a:t>default calls </a:t>
            </a:r>
            <a:r>
              <a:rPr lang="en-NZ" dirty="0"/>
              <a:t>the API to load USB </a:t>
            </a:r>
            <a:r>
              <a:rPr lang="en-NZ" dirty="0" smtClean="0"/>
              <a:t>data to a database.</a:t>
            </a:r>
            <a:endParaRPr lang="en-NZ" dirty="0"/>
          </a:p>
          <a:p>
            <a:endParaRPr lang="en-NZ" dirty="0"/>
          </a:p>
          <a:p>
            <a:r>
              <a:rPr lang="en-NZ" dirty="0"/>
              <a:t>The </a:t>
            </a:r>
            <a:r>
              <a:rPr lang="en-NZ" dirty="0" smtClean="0"/>
              <a:t>alternate </a:t>
            </a:r>
            <a:r>
              <a:rPr lang="en-NZ" dirty="0"/>
              <a:t>part will see if it can match the USB data.</a:t>
            </a:r>
          </a:p>
          <a:p>
            <a:endParaRPr lang="en-NZ" dirty="0"/>
          </a:p>
          <a:p>
            <a:endParaRPr lang="en-NZ" dirty="0" smtClean="0"/>
          </a:p>
          <a:p>
            <a:r>
              <a:rPr lang="en-NZ" dirty="0" smtClean="0"/>
              <a:t>The </a:t>
            </a:r>
            <a:r>
              <a:rPr lang="en-NZ" dirty="0"/>
              <a:t>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160100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script is written </a:t>
            </a:r>
            <a:r>
              <a:rPr lang="en-NZ" dirty="0" smtClean="0"/>
              <a:t>in </a:t>
            </a:r>
            <a:r>
              <a:rPr lang="en-NZ" dirty="0"/>
              <a:t>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t>
            </a:r>
            <a:r>
              <a:rPr lang="en-NZ" dirty="0" smtClean="0"/>
              <a:t>active querying occurs at 5 </a:t>
            </a:r>
            <a:r>
              <a:rPr lang="en-NZ" dirty="0"/>
              <a:t>minute </a:t>
            </a:r>
            <a:r>
              <a:rPr lang="en-NZ" dirty="0" smtClean="0"/>
              <a:t>intervals.</a:t>
            </a:r>
          </a:p>
          <a:p>
            <a:endParaRPr lang="en-NZ" dirty="0"/>
          </a:p>
          <a:p>
            <a:r>
              <a:rPr lang="en-NZ" dirty="0" smtClean="0"/>
              <a:t>There is a short “Sanity Check” inserted so as to </a:t>
            </a:r>
            <a:r>
              <a:rPr lang="en-NZ" dirty="0"/>
              <a:t>NOT associate a USB device with subsequent users of the same </a:t>
            </a:r>
            <a:r>
              <a:rPr lang="en-NZ" dirty="0" smtClean="0"/>
              <a:t>pc: </a:t>
            </a:r>
          </a:p>
          <a:p>
            <a:pPr marL="171450" indent="-171450">
              <a:buFont typeface="Arial" panose="020B0604020202020204" pitchFamily="34" charset="0"/>
              <a:buChar char="•"/>
            </a:pPr>
            <a:r>
              <a:rPr lang="en-NZ" dirty="0" smtClean="0"/>
              <a:t>The script </a:t>
            </a:r>
            <a:r>
              <a:rPr lang="en-NZ" dirty="0"/>
              <a:t>first </a:t>
            </a:r>
            <a:r>
              <a:rPr lang="en-NZ" dirty="0" smtClean="0"/>
              <a:t>compares </a:t>
            </a:r>
            <a:r>
              <a:rPr lang="en-NZ" dirty="0"/>
              <a:t>the USB details it detects to a log file </a:t>
            </a:r>
            <a:r>
              <a:rPr lang="en-NZ" dirty="0" smtClean="0"/>
              <a:t>the script maintains on </a:t>
            </a:r>
            <a:r>
              <a:rPr lang="en-NZ" dirty="0"/>
              <a:t>the pc. </a:t>
            </a:r>
          </a:p>
          <a:p>
            <a:pPr marL="171450" indent="-171450">
              <a:buFont typeface="Arial" panose="020B0604020202020204" pitchFamily="34" charset="0"/>
              <a:buChar char="•"/>
            </a:pPr>
            <a:r>
              <a:rPr lang="en-NZ" u="sng" dirty="0" smtClean="0"/>
              <a:t>Only </a:t>
            </a:r>
            <a:r>
              <a:rPr lang="en-NZ" u="sng" dirty="0"/>
              <a:t>if the USB device has not been already recorded in the log </a:t>
            </a:r>
            <a:r>
              <a:rPr lang="en-NZ" u="sng" dirty="0" smtClean="0"/>
              <a:t>file, </a:t>
            </a:r>
            <a:r>
              <a:rPr lang="en-NZ" u="sng" dirty="0"/>
              <a:t>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316173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a:t>
            </a:r>
            <a:r>
              <a:rPr lang="en-NZ" dirty="0" smtClean="0"/>
              <a:t>script.</a:t>
            </a:r>
            <a:endParaRPr lang="en-NZ" dirty="0"/>
          </a:p>
          <a:p>
            <a:endParaRPr lang="en-NZ" dirty="0"/>
          </a:p>
          <a:p>
            <a:r>
              <a:rPr lang="en-NZ" dirty="0"/>
              <a:t>Staff can then plug in a USB and run the </a:t>
            </a:r>
            <a:r>
              <a:rPr lang="en-NZ" dirty="0" smtClean="0"/>
              <a:t>script from the shortcut.</a:t>
            </a:r>
            <a:endParaRPr lang="en-NZ" dirty="0"/>
          </a:p>
          <a:p>
            <a:endParaRPr lang="en-NZ" dirty="0"/>
          </a:p>
          <a:p>
            <a:r>
              <a:rPr lang="en-NZ" dirty="0"/>
              <a:t>If the API </a:t>
            </a:r>
            <a:r>
              <a:rPr lang="en-NZ" dirty="0" smtClean="0"/>
              <a:t>finds fields in the database matching </a:t>
            </a:r>
            <a:r>
              <a:rPr lang="en-NZ" dirty="0"/>
              <a:t>the USB in the </a:t>
            </a:r>
            <a:r>
              <a:rPr lang="en-NZ" dirty="0" smtClean="0"/>
              <a:t>PC, </a:t>
            </a:r>
            <a:r>
              <a:rPr lang="en-NZ" dirty="0"/>
              <a:t>it will </a:t>
            </a:r>
            <a:r>
              <a:rPr lang="en-NZ" dirty="0" smtClean="0"/>
              <a:t>open a </a:t>
            </a:r>
            <a:r>
              <a:rPr lang="en-NZ" dirty="0"/>
              <a:t>browser to </a:t>
            </a:r>
            <a:r>
              <a:rPr lang="en-NZ" dirty="0" smtClean="0"/>
              <a:t>display </a:t>
            </a:r>
            <a:r>
              <a:rPr lang="en-NZ" dirty="0"/>
              <a:t>the data.</a:t>
            </a:r>
          </a:p>
          <a:p>
            <a:endParaRPr lang="en-NZ" dirty="0"/>
          </a:p>
          <a:p>
            <a:r>
              <a:rPr lang="en-NZ" dirty="0"/>
              <a:t>If the API does not find the USB it will advise this also in the browser.</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dirty="0"/>
          </a:p>
        </p:txBody>
      </p:sp>
    </p:spTree>
    <p:extLst>
      <p:ext uri="{BB962C8B-B14F-4D97-AF65-F5344CB8AC3E}">
        <p14:creationId xmlns:p14="http://schemas.microsoft.com/office/powerpoint/2010/main" val="161879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with a good security posture. Removing password and database credentials from the PowerShell script means that the attack surface </a:t>
            </a:r>
            <a:r>
              <a:rPr lang="en-NZ" dirty="0" smtClean="0"/>
              <a:t>is reduced </a:t>
            </a:r>
            <a:r>
              <a:rPr lang="en-NZ" dirty="0"/>
              <a:t>somewhat.</a:t>
            </a:r>
          </a:p>
          <a:p>
            <a:endParaRPr lang="en-NZ" dirty="0"/>
          </a:p>
          <a:p>
            <a:r>
              <a:rPr lang="en-NZ" dirty="0" smtClean="0"/>
              <a:t>To address possible SQL injection attacks, PHP </a:t>
            </a:r>
            <a:r>
              <a:rPr lang="en-NZ" dirty="0"/>
              <a:t>stored procedures </a:t>
            </a:r>
            <a:r>
              <a:rPr lang="en-NZ" dirty="0" smtClean="0"/>
              <a:t>are used to </a:t>
            </a:r>
            <a:r>
              <a:rPr lang="en-NZ" dirty="0"/>
              <a:t>perform the database interaction. </a:t>
            </a:r>
            <a:endParaRPr lang="en-NZ" dirty="0" smtClean="0"/>
          </a:p>
          <a:p>
            <a:endParaRPr lang="en-NZ" dirty="0"/>
          </a:p>
          <a:p>
            <a:r>
              <a:rPr lang="en-NZ" dirty="0" smtClean="0"/>
              <a:t>Doing </a:t>
            </a:r>
            <a:r>
              <a:rPr lang="en-NZ" dirty="0"/>
              <a:t>this also </a:t>
            </a:r>
            <a:r>
              <a:rPr lang="en-NZ" dirty="0" smtClean="0"/>
              <a:t>has benefits because some </a:t>
            </a:r>
            <a:r>
              <a:rPr lang="en-NZ" dirty="0"/>
              <a:t>USB’s have symbol data in their caption field that require </a:t>
            </a:r>
            <a:r>
              <a:rPr lang="en-NZ" dirty="0" smtClean="0"/>
              <a:t>escaping.</a:t>
            </a:r>
          </a:p>
          <a:p>
            <a:endParaRPr lang="en-NZ" dirty="0"/>
          </a:p>
          <a:p>
            <a:r>
              <a:rPr lang="en-NZ" dirty="0" smtClean="0"/>
              <a:t>It </a:t>
            </a:r>
            <a:r>
              <a:rPr lang="en-NZ" dirty="0"/>
              <a:t>is easy to end up in “escape hell” if you are not </a:t>
            </a:r>
            <a:r>
              <a:rPr lang="en-NZ" dirty="0" smtClean="0"/>
              <a:t>careful. Stored </a:t>
            </a:r>
            <a:r>
              <a:rPr lang="en-NZ" dirty="0"/>
              <a:t>procedures avert this problem elegantly! </a:t>
            </a:r>
          </a:p>
          <a:p>
            <a:endParaRPr lang="en-NZ" dirty="0"/>
          </a:p>
          <a:p>
            <a:r>
              <a:rPr lang="en-NZ" dirty="0"/>
              <a:t>So let go and inspect the API….</a:t>
            </a:r>
          </a:p>
          <a:p>
            <a:endParaRPr lang="en-NZ" dirty="0"/>
          </a:p>
        </p:txBody>
      </p:sp>
      <p:sp>
        <p:nvSpPr>
          <p:cNvPr id="4" name="Slide Number Placeholder 3"/>
          <p:cNvSpPr>
            <a:spLocks noGrp="1"/>
          </p:cNvSpPr>
          <p:nvPr>
            <p:ph type="sldNum" sz="quarter" idx="10"/>
          </p:nvPr>
        </p:nvSpPr>
        <p:spPr>
          <a:xfrm>
            <a:off x="3886200" y="8685213"/>
            <a:ext cx="2971800" cy="458787"/>
          </a:xfrm>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176018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63428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4" name="Title Placeholder 1"/>
          <p:cNvSpPr>
            <a:spLocks noGrp="1"/>
          </p:cNvSpPr>
          <p:nvPr>
            <p:ph type="title"/>
          </p:nvPr>
        </p:nvSpPr>
        <p:spPr>
          <a:xfrm>
            <a:off x="321649" y="449827"/>
            <a:ext cx="6049537"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321034" y="1035978"/>
            <a:ext cx="6050269"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6828"/>
            <a:ext cx="77724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926503"/>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52255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41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34247"/>
            <a:ext cx="78867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313972"/>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76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718596"/>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718596"/>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59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3264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456552"/>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3264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456552"/>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46943" y="184354"/>
            <a:ext cx="5894864"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836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1430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0311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908" y="449827"/>
            <a:ext cx="6098437"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14" y="536"/>
            <a:ext cx="9142571" cy="6856928"/>
          </a:xfrm>
          <a:prstGeom prst="rect">
            <a:avLst/>
          </a:prstGeom>
        </p:spPr>
      </p:pic>
      <p:sp>
        <p:nvSpPr>
          <p:cNvPr id="2" name="Title Placeholder 1"/>
          <p:cNvSpPr>
            <a:spLocks noGrp="1"/>
          </p:cNvSpPr>
          <p:nvPr>
            <p:ph type="title"/>
          </p:nvPr>
        </p:nvSpPr>
        <p:spPr>
          <a:xfrm>
            <a:off x="446942" y="191728"/>
            <a:ext cx="5902239"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46943" y="1460499"/>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28215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niversity-of-waikato-librar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solidFill>
                <a:schemeClr val="tx1"/>
              </a:solidFill>
              <a:latin typeface="Arial" panose="020B0604020202020204" pitchFamily="34" charset="0"/>
              <a:cs typeface="Arial" panose="020B0604020202020204" pitchFamily="34" charset="0"/>
            </a:endParaRPr>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68005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script</a:t>
            </a:r>
          </a:p>
          <a:p>
            <a:pPr marL="0" indent="0">
              <a:buNone/>
            </a:pPr>
            <a:endParaRPr lang="en-NZ" sz="1200" dirty="0">
              <a:solidFill>
                <a:schemeClr val="accent4"/>
              </a:solidFill>
            </a:endParaRPr>
          </a:p>
          <a:p>
            <a:pPr marL="0" indent="0">
              <a:buNone/>
            </a:pPr>
            <a:r>
              <a:rPr lang="en-NZ" dirty="0">
                <a:solidFill>
                  <a:schemeClr val="accent4"/>
                </a:solidFill>
              </a:rPr>
              <a:t>IF it detects a USB storage device:</a:t>
            </a:r>
          </a:p>
          <a:p>
            <a:r>
              <a:rPr lang="en-US" dirty="0">
                <a:solidFill>
                  <a:schemeClr val="accent4"/>
                </a:solidFill>
              </a:rPr>
              <a:t>Displays a message on 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endParaRPr lang="en-NZ" dirty="0">
              <a:solidFill>
                <a:schemeClr val="accent4"/>
              </a:solidFill>
            </a:endParaRPr>
          </a:p>
          <a:p>
            <a:r>
              <a:rPr lang="en-US" dirty="0">
                <a:solidFill>
                  <a:schemeClr val="accent4"/>
                </a:solidFill>
              </a:rPr>
              <a:t>Turns the volume down</a:t>
            </a:r>
            <a:endParaRPr lang="en-NZ" dirty="0">
              <a:solidFill>
                <a:schemeClr val="accent4"/>
              </a:solidFill>
            </a:endParaRPr>
          </a:p>
        </p:txBody>
      </p:sp>
    </p:spTree>
    <p:extLst>
      <p:ext uri="{BB962C8B-B14F-4D97-AF65-F5344CB8AC3E}">
        <p14:creationId xmlns:p14="http://schemas.microsoft.com/office/powerpoint/2010/main" val="352514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446943" y="1460498"/>
            <a:ext cx="7886700" cy="4608607"/>
          </a:xfrm>
        </p:spPr>
        <p:txBody>
          <a:bodyPr>
            <a:normAutofit/>
          </a:bodyPr>
          <a:lstStyle/>
          <a:p>
            <a:pPr marL="0" indent="0">
              <a:buNone/>
            </a:pPr>
            <a:r>
              <a:rPr lang="en-US" dirty="0"/>
              <a:t>Source code and instructions for both process are on </a:t>
            </a:r>
            <a:r>
              <a:rPr lang="en-US" dirty="0">
                <a:solidFill>
                  <a:schemeClr val="accent4"/>
                </a:solidFill>
                <a:hlinkClick r:id="rId3"/>
              </a:rPr>
              <a:t>GitHub</a:t>
            </a:r>
            <a:r>
              <a:rPr lang="en-US" dirty="0"/>
              <a:t> and linked to from the API:</a:t>
            </a:r>
            <a:endParaRPr lang="en-NZ" dirty="0"/>
          </a:p>
          <a:p>
            <a:pPr marL="0" indent="0" algn="ctr">
              <a:buNone/>
            </a:pPr>
            <a:endParaRPr lang="en-US" u="sng" dirty="0"/>
          </a:p>
          <a:p>
            <a:pPr marL="0" indent="0" algn="ctr">
              <a:buNone/>
            </a:pPr>
            <a:r>
              <a:rPr lang="en-US" sz="4000" u="sng" dirty="0">
                <a:solidFill>
                  <a:schemeClr val="accent4"/>
                </a:solidFill>
              </a:rPr>
              <a:t>https://</a:t>
            </a:r>
            <a:r>
              <a:rPr lang="en-US" sz="4000" u="sng" dirty="0" smtClean="0">
                <a:solidFill>
                  <a:schemeClr val="accent4"/>
                </a:solidFill>
              </a:rPr>
              <a:t>library.waikato.ac.nz/usb</a:t>
            </a:r>
            <a:endParaRPr lang="en-US" sz="4000" u="sng" dirty="0">
              <a:solidFill>
                <a:schemeClr val="accent4"/>
              </a:solidFill>
            </a:endParaRPr>
          </a:p>
          <a:p>
            <a:endParaRPr lang="en-US" u="sng" dirty="0"/>
          </a:p>
          <a:p>
            <a:pPr marL="0" indent="0">
              <a:buNone/>
            </a:pPr>
            <a:endParaRPr lang="en-US" sz="1600" b="1" dirty="0" smtClean="0"/>
          </a:p>
          <a:p>
            <a:pPr marL="0" indent="0">
              <a:buNone/>
            </a:pPr>
            <a:endParaRPr lang="en-US" sz="1600" b="1" dirty="0"/>
          </a:p>
          <a:p>
            <a:pPr marL="0" indent="0">
              <a:buNone/>
            </a:pPr>
            <a:r>
              <a:rPr lang="en-US" sz="1600" b="1" dirty="0" smtClean="0"/>
              <a:t>Acknowledgement</a:t>
            </a:r>
            <a:endParaRPr lang="en-US" sz="1600" b="1" dirty="0"/>
          </a:p>
          <a:p>
            <a:pPr marL="0" indent="0">
              <a:buNone/>
            </a:pPr>
            <a:r>
              <a:rPr lang="en-US" sz="1600" dirty="0"/>
              <a:t>Library Systems Developer, Fred Young who peer reviewed, contributing improvement to the database structure, file distribution and the look and “feel” of the USB API. </a:t>
            </a:r>
            <a:endParaRPr lang="en-US" sz="1600" dirty="0"/>
          </a:p>
          <a:p>
            <a:endParaRPr lang="en-NZ" dirty="0"/>
          </a:p>
        </p:txBody>
      </p:sp>
    </p:spTree>
    <p:extLst>
      <p:ext uri="{BB962C8B-B14F-4D97-AF65-F5344CB8AC3E}">
        <p14:creationId xmlns:p14="http://schemas.microsoft.com/office/powerpoint/2010/main" val="30159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NZ" dirty="0"/>
          </a:p>
        </p:txBody>
      </p:sp>
      <p:sp>
        <p:nvSpPr>
          <p:cNvPr id="3" name="Content Placeholder 2"/>
          <p:cNvSpPr>
            <a:spLocks noGrp="1"/>
          </p:cNvSpPr>
          <p:nvPr>
            <p:ph idx="1"/>
          </p:nvPr>
        </p:nvSpPr>
        <p:spPr/>
        <p:txBody>
          <a:bodyPr/>
          <a:lstStyle/>
          <a:p>
            <a:r>
              <a:rPr lang="en-US" dirty="0"/>
              <a:t>Enhance user experience returning property promptly</a:t>
            </a:r>
          </a:p>
          <a:p>
            <a:r>
              <a:rPr lang="en-US" dirty="0"/>
              <a:t>Reduce staff time processing lost USB devices</a:t>
            </a:r>
          </a:p>
          <a:p>
            <a:r>
              <a:rPr lang="en-US" dirty="0"/>
              <a:t>Largely eliminate the need for reviewing the USB content</a:t>
            </a:r>
            <a:endParaRPr lang="en-NZ" dirty="0"/>
          </a:p>
        </p:txBody>
      </p:sp>
    </p:spTree>
    <p:extLst>
      <p:ext uri="{BB962C8B-B14F-4D97-AF65-F5344CB8AC3E}">
        <p14:creationId xmlns:p14="http://schemas.microsoft.com/office/powerpoint/2010/main" val="261661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NZ" dirty="0"/>
          </a:p>
        </p:txBody>
      </p:sp>
      <p:sp>
        <p:nvSpPr>
          <p:cNvPr id="3" name="Content Placeholder 2"/>
          <p:cNvSpPr>
            <a:spLocks noGrp="1"/>
          </p:cNvSpPr>
          <p:nvPr>
            <p:ph idx="1"/>
          </p:nvPr>
        </p:nvSpPr>
        <p:spPr/>
        <p:txBody>
          <a:bodyPr/>
          <a:lstStyle/>
          <a:p>
            <a:r>
              <a:rPr lang="en-US" dirty="0"/>
              <a:t>Windows operating 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details</a:t>
            </a:r>
            <a:endParaRPr lang="en-NZ" dirty="0"/>
          </a:p>
        </p:txBody>
      </p:sp>
    </p:spTree>
    <p:extLst>
      <p:ext uri="{BB962C8B-B14F-4D97-AF65-F5344CB8AC3E}">
        <p14:creationId xmlns:p14="http://schemas.microsoft.com/office/powerpoint/2010/main" val="402889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WMI </a:t>
            </a:r>
            <a:r>
              <a:rPr lang="en-NZ" dirty="0"/>
              <a:t>Device Data Fields </a:t>
            </a:r>
            <a:r>
              <a:rPr lang="en-NZ" b="0" dirty="0"/>
              <a:t>(</a:t>
            </a:r>
            <a:r>
              <a:rPr lang="en-US" b="0" dirty="0"/>
              <a:t>Win32_ComputerSystem</a:t>
            </a:r>
            <a:r>
              <a:rPr lang="en-US" b="0" dirty="0" smtClean="0"/>
              <a:t>)</a:t>
            </a:r>
            <a:endParaRPr lang="en-NZ" dirty="0"/>
          </a:p>
        </p:txBody>
      </p:sp>
      <p:sp>
        <p:nvSpPr>
          <p:cNvPr id="3" name="Content Placeholder 2"/>
          <p:cNvSpPr>
            <a:spLocks noGrp="1"/>
          </p:cNvSpPr>
          <p:nvPr>
            <p:ph idx="1"/>
          </p:nvPr>
        </p:nvSpPr>
        <p:spPr/>
        <p:txBody>
          <a:bodyPr/>
          <a:lstStyle/>
          <a:p>
            <a:r>
              <a:rPr lang="en-NZ" b="1" dirty="0" err="1">
                <a:solidFill>
                  <a:schemeClr val="accent4"/>
                </a:solidFill>
              </a:rPr>
              <a:t>DeviceID</a:t>
            </a:r>
            <a:r>
              <a:rPr lang="en-NZ" dirty="0"/>
              <a:t>  Mostly unique by manufacturer</a:t>
            </a:r>
          </a:p>
          <a:p>
            <a:r>
              <a:rPr lang="en-NZ" b="1" dirty="0">
                <a:solidFill>
                  <a:schemeClr val="accent4"/>
                </a:solidFill>
              </a:rPr>
              <a:t>Caption</a:t>
            </a:r>
            <a:r>
              <a:rPr lang="en-NZ" dirty="0"/>
              <a:t>  Combined with </a:t>
            </a:r>
            <a:r>
              <a:rPr lang="en-NZ" dirty="0" err="1"/>
              <a:t>DeviceID</a:t>
            </a:r>
            <a:r>
              <a:rPr lang="en-NZ" dirty="0"/>
              <a:t> seems to be a valid key</a:t>
            </a:r>
          </a:p>
          <a:p>
            <a:r>
              <a:rPr lang="en-NZ" b="1" dirty="0" err="1">
                <a:solidFill>
                  <a:schemeClr val="accent4"/>
                </a:solidFill>
              </a:rPr>
              <a:t>SerialNumber</a:t>
            </a:r>
            <a:r>
              <a:rPr lang="en-NZ" dirty="0"/>
              <a:t>  </a:t>
            </a:r>
            <a:r>
              <a:rPr lang="en-NZ" u="sng" dirty="0"/>
              <a:t>Only used if the file has more than 2 characters</a:t>
            </a:r>
          </a:p>
          <a:p>
            <a:r>
              <a:rPr lang="en-NZ" b="1" dirty="0" err="1">
                <a:solidFill>
                  <a:schemeClr val="bg1">
                    <a:lumMod val="75000"/>
                  </a:schemeClr>
                </a:solidFill>
              </a:rPr>
              <a:t>MediaType</a:t>
            </a:r>
            <a:r>
              <a:rPr lang="en-NZ" dirty="0">
                <a:solidFill>
                  <a:schemeClr val="bg1">
                    <a:lumMod val="75000"/>
                  </a:schemeClr>
                </a:solidFill>
              </a:rPr>
              <a:t> is always “Removable Media</a:t>
            </a:r>
            <a:r>
              <a:rPr lang="en-NZ" dirty="0" smtClean="0">
                <a:solidFill>
                  <a:schemeClr val="bg1">
                    <a:lumMod val="75000"/>
                  </a:schemeClr>
                </a:solidFill>
              </a:rPr>
              <a:t>” </a:t>
            </a:r>
            <a:r>
              <a:rPr lang="en-NZ" dirty="0" smtClean="0"/>
              <a:t>(so is not being used)</a:t>
            </a:r>
            <a:endParaRPr lang="en-NZ" dirty="0"/>
          </a:p>
          <a:p>
            <a:r>
              <a:rPr lang="en-NZ" b="1" dirty="0"/>
              <a:t>Size</a:t>
            </a:r>
            <a:r>
              <a:rPr lang="en-NZ" dirty="0"/>
              <a:t> (in bytes) Returns different values for different versions of Windows!</a:t>
            </a:r>
          </a:p>
        </p:txBody>
      </p:sp>
    </p:spTree>
    <p:extLst>
      <p:ext uri="{BB962C8B-B14F-4D97-AF65-F5344CB8AC3E}">
        <p14:creationId xmlns:p14="http://schemas.microsoft.com/office/powerpoint/2010/main" val="240529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Script </a:t>
            </a:r>
            <a:r>
              <a:rPr lang="en-NZ" dirty="0" smtClean="0"/>
              <a:t>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p>
        </p:txBody>
      </p:sp>
    </p:spTree>
    <p:extLst>
      <p:ext uri="{BB962C8B-B14F-4D97-AF65-F5344CB8AC3E}">
        <p14:creationId xmlns:p14="http://schemas.microsoft.com/office/powerpoint/2010/main" val="138904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0000" lnSpcReduction="20000"/>
          </a:bodyPr>
          <a:lstStyle/>
          <a:p>
            <a:pPr marL="0" indent="0">
              <a:buNone/>
            </a:pPr>
            <a:r>
              <a:rPr lang="en-NZ" dirty="0"/>
              <a:t>Initiated 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interface to return the metadata associated with any USB found plugged in. </a:t>
            </a:r>
          </a:p>
          <a:p>
            <a:r>
              <a:rPr lang="en-NZ" dirty="0"/>
              <a:t>WMI data is compared to the contents of a log file (C:\Users\Public\USB.txt) to confirm if the USB has been previously seen on this machine. </a:t>
            </a:r>
          </a:p>
          <a:p>
            <a:r>
              <a:rPr lang="en-NZ" dirty="0"/>
              <a:t>Processing of the USB stops 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smtClean="0"/>
              <a:t>computername</a:t>
            </a:r>
            <a:r>
              <a:rPr lang="en-NZ" dirty="0"/>
              <a:t>,</a:t>
            </a:r>
            <a:r>
              <a:rPr lang="en-NZ" dirty="0" smtClean="0"/>
              <a:t> </a:t>
            </a:r>
            <a:r>
              <a:rPr lang="en-NZ" dirty="0"/>
              <a:t>date and time, is recorded in the local file AND sent via API to the </a:t>
            </a:r>
            <a:r>
              <a:rPr lang="en-NZ" dirty="0" smtClean="0"/>
              <a:t>database.</a:t>
            </a:r>
            <a:endParaRPr lang="en-NZ" dirty="0"/>
          </a:p>
        </p:txBody>
      </p:sp>
    </p:spTree>
    <p:extLst>
      <p:ext uri="{BB962C8B-B14F-4D97-AF65-F5344CB8AC3E}">
        <p14:creationId xmlns:p14="http://schemas.microsoft.com/office/powerpoint/2010/main" val="39923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fontScale="85000" lnSpcReduction="10000"/>
          </a:bodyPr>
          <a:lstStyle/>
          <a:p>
            <a:pPr marL="0" indent="0">
              <a:buNone/>
            </a:pPr>
            <a:r>
              <a:rPr lang="en-NZ" dirty="0"/>
              <a:t>By changing how the script is called, the script can be used to interrogate a USB, to see if it matches records harvested.</a:t>
            </a:r>
          </a:p>
          <a:p>
            <a:r>
              <a:rPr lang="en-NZ" dirty="0"/>
              <a:t>Typically staff will plug in the USB and run the script from a shortcut which calls PowerShell explicitly with two arguments: The first argument is the path to the script itself and the second argument is anything you want - say a </a:t>
            </a:r>
            <a:r>
              <a:rPr lang="en-NZ" dirty="0" smtClean="0"/>
              <a:t>“x"</a:t>
            </a:r>
            <a:r>
              <a:rPr lang="en-NZ" dirty="0"/>
              <a:t> </a:t>
            </a:r>
          </a:p>
          <a:p>
            <a:r>
              <a:rPr lang="en-NZ" dirty="0"/>
              <a:t>If there are matching records to the USB in the database, the script will cause the API to open Google Chrome and display them</a:t>
            </a:r>
          </a:p>
          <a:p>
            <a:r>
              <a:rPr lang="en-NZ" dirty="0"/>
              <a:t>If there are no matching records, the script will trigger the API to open Google Chrome and advise this</a:t>
            </a:r>
          </a:p>
          <a:p>
            <a:endParaRPr lang="en-NZ" dirty="0"/>
          </a:p>
        </p:txBody>
      </p:sp>
    </p:spTree>
    <p:extLst>
      <p:ext uri="{BB962C8B-B14F-4D97-AF65-F5344CB8AC3E}">
        <p14:creationId xmlns:p14="http://schemas.microsoft.com/office/powerpoint/2010/main" val="360751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normAutofit/>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a:hlinkClick r:id="rId3"/>
              </a:rPr>
              <a:t>https://library.waikato.ac.nz/usb</a:t>
            </a:r>
            <a:endParaRPr lang="en-NZ" dirty="0"/>
          </a:p>
          <a:p>
            <a:r>
              <a:rPr lang="en-US" dirty="0"/>
              <a:t>The documentation on the page provides the calling syntax with examples on how to enter the USB data or to compare the USB data to what might already be in the database. </a:t>
            </a:r>
            <a:endParaRPr lang="en-NZ" dirty="0"/>
          </a:p>
          <a:p>
            <a:pPr marL="0" indent="0">
              <a:buNone/>
            </a:pPr>
            <a:endParaRPr lang="en-NZ" dirty="0"/>
          </a:p>
        </p:txBody>
      </p:sp>
    </p:spTree>
    <p:extLst>
      <p:ext uri="{BB962C8B-B14F-4D97-AF65-F5344CB8AC3E}">
        <p14:creationId xmlns:p14="http://schemas.microsoft.com/office/powerpoint/2010/main" val="14928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a:t>
            </a:r>
            <a:r>
              <a:rPr lang="en-US" b="1" dirty="0" err="1" smtClean="0"/>
              <a:t>MariaDB</a:t>
            </a:r>
            <a:r>
              <a:rPr lang="en-US" dirty="0" smtClean="0"/>
              <a:t> </a:t>
            </a:r>
            <a:endParaRPr lang="en-NZ" dirty="0"/>
          </a:p>
          <a:p>
            <a:r>
              <a:rPr lang="en-US" dirty="0"/>
              <a:t>Could be any suitable Database….</a:t>
            </a:r>
            <a:endParaRPr lang="en-NZ" dirty="0"/>
          </a:p>
        </p:txBody>
      </p:sp>
    </p:spTree>
    <p:extLst>
      <p:ext uri="{BB962C8B-B14F-4D97-AF65-F5344CB8AC3E}">
        <p14:creationId xmlns:p14="http://schemas.microsoft.com/office/powerpoint/2010/main" val="235660948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TotalTime>
  <Words>1370</Words>
  <Application>Microsoft Office PowerPoint</Application>
  <PresentationFormat>On-screen Show (4:3)</PresentationFormat>
  <Paragraphs>151</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67</cp:revision>
  <cp:lastPrinted>2015-03-09T04:15:20Z</cp:lastPrinted>
  <dcterms:created xsi:type="dcterms:W3CDTF">2015-03-09T02:40:29Z</dcterms:created>
  <dcterms:modified xsi:type="dcterms:W3CDTF">2017-09-03T23:00:31Z</dcterms:modified>
</cp:coreProperties>
</file>