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Lst>
  <p:notesMasterIdLst>
    <p:notesMasterId r:id="rId15"/>
  </p:notesMasterIdLst>
  <p:handoutMasterIdLst>
    <p:handoutMasterId r:id="rId16"/>
  </p:handoutMasterIdLst>
  <p:sldIdLst>
    <p:sldId id="265" r:id="rId3"/>
    <p:sldId id="260"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4672" autoAdjust="0"/>
  </p:normalViewPr>
  <p:slideViewPr>
    <p:cSldViewPr snapToGrid="0">
      <p:cViewPr varScale="1">
        <p:scale>
          <a:sx n="107" d="100"/>
          <a:sy n="107" d="100"/>
        </p:scale>
        <p:origin x="1008" y="114"/>
      </p:cViewPr>
      <p:guideLst>
        <p:guide orient="horz" pos="2160"/>
        <p:guide pos="3840"/>
      </p:guideLst>
    </p:cSldViewPr>
  </p:slideViewPr>
  <p:notesTextViewPr>
    <p:cViewPr>
      <p:scale>
        <a:sx n="200" d="100"/>
        <a:sy n="200" d="100"/>
      </p:scale>
      <p:origin x="0" y="0"/>
    </p:cViewPr>
  </p:notesTextViewPr>
  <p:notesViewPr>
    <p:cSldViewPr snapToGrid="0">
      <p:cViewPr varScale="1">
        <p:scale>
          <a:sx n="124" d="100"/>
          <a:sy n="124" d="100"/>
        </p:scale>
        <p:origin x="11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1060-EC34-4B21-B2CA-AE568AF2EAA1}" type="datetimeFigureOut">
              <a:rPr lang="en-NZ" smtClean="0"/>
              <a:t>31/08/2017</a:t>
            </a:fld>
            <a:endParaRPr lang="en-NZ"/>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43AC23-0184-45B6-B42B-98CFA85289C3}" type="slidenum">
              <a:rPr lang="en-NZ" smtClean="0"/>
              <a:t>‹#›</a:t>
            </a:fld>
            <a:endParaRPr lang="en-NZ"/>
          </a:p>
        </p:txBody>
      </p:sp>
    </p:spTree>
    <p:extLst>
      <p:ext uri="{BB962C8B-B14F-4D97-AF65-F5344CB8AC3E}">
        <p14:creationId xmlns:p14="http://schemas.microsoft.com/office/powerpoint/2010/main" val="33852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5C513-E85A-40A7-AFD0-35FEFA73FC32}" type="datetimeFigureOut">
              <a:rPr lang="en-NZ" smtClean="0"/>
              <a:t>31/08/2017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1F012-6610-44FD-969C-BC6F65B32F53}" type="slidenum">
              <a:rPr lang="en-NZ" smtClean="0"/>
              <a:t>‹#›</a:t>
            </a:fld>
            <a:endParaRPr lang="en-NZ"/>
          </a:p>
        </p:txBody>
      </p:sp>
    </p:spTree>
    <p:extLst>
      <p:ext uri="{BB962C8B-B14F-4D97-AF65-F5344CB8AC3E}">
        <p14:creationId xmlns:p14="http://schemas.microsoft.com/office/powerpoint/2010/main" val="289560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NZ" dirty="0" smtClean="0"/>
              <a:t>How many of us have a box of lost USBs under the information counter or in lost property?</a:t>
            </a:r>
          </a:p>
          <a:p>
            <a:endParaRPr lang="en-NZ" dirty="0"/>
          </a:p>
          <a:p>
            <a:r>
              <a:rPr lang="en-NZ" dirty="0" smtClean="0"/>
              <a:t>Today I am going to share with you a couple of tools we use at Waikato to significantly reduce this problem.</a:t>
            </a:r>
          </a:p>
          <a:p>
            <a:endParaRPr lang="en-NZ" dirty="0"/>
          </a:p>
          <a:p>
            <a:r>
              <a:rPr lang="en-NZ" dirty="0" smtClean="0"/>
              <a:t>Firstly I am going to take you through and demonstrate the most recently developed tool which we use to deal with USBs that are actually handed in.</a:t>
            </a:r>
          </a:p>
          <a:p>
            <a:endParaRPr lang="en-NZ" dirty="0"/>
          </a:p>
          <a:p>
            <a:r>
              <a:rPr lang="en-NZ" dirty="0" smtClean="0"/>
              <a:t>Then time allowing, I </a:t>
            </a:r>
            <a:r>
              <a:rPr lang="en-NZ" smtClean="0"/>
              <a:t>will introduce a </a:t>
            </a:r>
            <a:r>
              <a:rPr lang="en-NZ" dirty="0" smtClean="0"/>
              <a:t>second tool we use that reduces the number of USBs getting even as far as being handed in.</a:t>
            </a:r>
            <a:endParaRPr lang="en-NZ" dirty="0"/>
          </a:p>
        </p:txBody>
      </p:sp>
      <p:sp>
        <p:nvSpPr>
          <p:cNvPr id="4" name="Slide Number Placeholder 3"/>
          <p:cNvSpPr>
            <a:spLocks noGrp="1"/>
          </p:cNvSpPr>
          <p:nvPr>
            <p:ph type="sldNum" sz="quarter" idx="10"/>
          </p:nvPr>
        </p:nvSpPr>
        <p:spPr/>
        <p:txBody>
          <a:bodyPr/>
          <a:lstStyle/>
          <a:p>
            <a:fld id="{AE807CFA-88BE-48B4-AB27-4EDB6644EE8D}"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9527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What I have demonstrated is in fact the second part to a two part strategy.</a:t>
            </a:r>
          </a:p>
          <a:p>
            <a:endParaRPr lang="en-NZ" dirty="0"/>
          </a:p>
          <a:p>
            <a:r>
              <a:rPr lang="en-NZ" dirty="0" smtClean="0"/>
              <a:t>We would prefer to avoid having to deal with any USB sticks at our counters.</a:t>
            </a:r>
          </a:p>
          <a:p>
            <a:endParaRPr lang="en-NZ" dirty="0"/>
          </a:p>
          <a:p>
            <a:r>
              <a:rPr lang="en-NZ" dirty="0" smtClean="0"/>
              <a:t>So to encourage the users to take their property with them we have a second process:</a:t>
            </a:r>
          </a:p>
          <a:p>
            <a:endParaRPr lang="en-NZ" dirty="0"/>
          </a:p>
          <a:p>
            <a:r>
              <a:rPr lang="en-NZ" dirty="0" smtClean="0"/>
              <a:t>It uses a small application to control the pc sound volume.</a:t>
            </a:r>
          </a:p>
          <a:p>
            <a:endParaRPr lang="en-NZ" dirty="0"/>
          </a:p>
          <a:p>
            <a:endParaRPr lang="en-NZ" dirty="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10</a:t>
            </a:fld>
            <a:endParaRPr lang="en-NZ"/>
          </a:p>
        </p:txBody>
      </p:sp>
    </p:spTree>
    <p:extLst>
      <p:ext uri="{BB962C8B-B14F-4D97-AF65-F5344CB8AC3E}">
        <p14:creationId xmlns:p14="http://schemas.microsoft.com/office/powerpoint/2010/main" val="220920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LOGOFF script is triggered in Group Policy at User Logoff</a:t>
            </a:r>
          </a:p>
          <a:p>
            <a:endParaRPr lang="en-NZ" dirty="0"/>
          </a:p>
          <a:p>
            <a:pPr marL="171450" indent="-171450">
              <a:buFont typeface="Arial" panose="020B0604020202020204" pitchFamily="34" charset="0"/>
              <a:buChar char="•"/>
            </a:pPr>
            <a:r>
              <a:rPr lang="en-NZ" dirty="0" smtClean="0"/>
              <a:t>Detects for any USB storage device </a:t>
            </a:r>
            <a:r>
              <a:rPr lang="en-NZ" b="1" dirty="0" smtClean="0"/>
              <a:t>AND if found</a:t>
            </a:r>
            <a:r>
              <a:rPr lang="en-NZ" dirty="0" smtClean="0"/>
              <a:t>…</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Displays a message on screen</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Turns UP the pc volume (using the volume controlling app).</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Plays a short sound bite</a:t>
            </a:r>
          </a:p>
          <a:p>
            <a:pPr marL="171450" indent="-171450">
              <a:buFont typeface="Arial" panose="020B0604020202020204" pitchFamily="34" charset="0"/>
              <a:buChar char="•"/>
            </a:pPr>
            <a:endParaRPr lang="en-NZ" dirty="0"/>
          </a:p>
          <a:p>
            <a:pPr marL="171450" indent="-171450">
              <a:buFont typeface="Arial" panose="020B0604020202020204" pitchFamily="34" charset="0"/>
              <a:buChar char="•"/>
            </a:pPr>
            <a:r>
              <a:rPr lang="en-NZ" dirty="0" smtClean="0"/>
              <a:t>Mutes the pc sound </a:t>
            </a:r>
            <a:r>
              <a:rPr lang="en-NZ" dirty="0"/>
              <a:t>(using the volume controlling app).</a:t>
            </a:r>
          </a:p>
          <a:p>
            <a:endParaRPr lang="en-NZ" dirty="0" smtClean="0"/>
          </a:p>
          <a:p>
            <a:endParaRPr lang="en-NZ" dirty="0" smtClean="0"/>
          </a:p>
          <a:p>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11</a:t>
            </a:fld>
            <a:endParaRPr lang="en-NZ"/>
          </a:p>
        </p:txBody>
      </p:sp>
    </p:spTree>
    <p:extLst>
      <p:ext uri="{BB962C8B-B14F-4D97-AF65-F5344CB8AC3E}">
        <p14:creationId xmlns:p14="http://schemas.microsoft.com/office/powerpoint/2010/main" val="83086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12</a:t>
            </a:fld>
            <a:endParaRPr lang="en-NZ"/>
          </a:p>
        </p:txBody>
      </p:sp>
    </p:spTree>
    <p:extLst>
      <p:ext uri="{BB962C8B-B14F-4D97-AF65-F5344CB8AC3E}">
        <p14:creationId xmlns:p14="http://schemas.microsoft.com/office/powerpoint/2010/main" val="240526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These days it is not the cost of the USB that is the cause of stress for users, it is the loss of data and if they think about it, it is the loss of privacy and their intellectual property.</a:t>
            </a:r>
          </a:p>
          <a:p>
            <a:endParaRPr lang="en-NZ" dirty="0" smtClean="0"/>
          </a:p>
          <a:p>
            <a:r>
              <a:rPr lang="en-NZ" dirty="0" smtClean="0"/>
              <a:t>For staff</a:t>
            </a:r>
            <a:r>
              <a:rPr lang="en-NZ" dirty="0"/>
              <a:t>, unless you just chuck them in a </a:t>
            </a:r>
            <a:r>
              <a:rPr lang="en-NZ" dirty="0" smtClean="0"/>
              <a:t>box, USB devices handed in or missing represent mostly processing time: To review content to see IF they can identify an owner and interaction with users costing more time, with a likelihood of users being disappointed – STRESSFULL! Not to mention privacy stuff…</a:t>
            </a:r>
          </a:p>
          <a:p>
            <a:endParaRPr lang="en-NZ" dirty="0"/>
          </a:p>
          <a:p>
            <a:r>
              <a:rPr lang="en-NZ" dirty="0" smtClean="0"/>
              <a:t>This session is </a:t>
            </a:r>
          </a:p>
          <a:p>
            <a:pPr marL="171450" indent="-171450">
              <a:buFont typeface="Arial" panose="020B0604020202020204" pitchFamily="34" charset="0"/>
              <a:buChar char="•"/>
            </a:pPr>
            <a:r>
              <a:rPr lang="en-NZ" dirty="0" smtClean="0"/>
              <a:t>About </a:t>
            </a:r>
            <a:r>
              <a:rPr lang="en-NZ" dirty="0"/>
              <a:t>being proactive in how we deal with </a:t>
            </a:r>
            <a:r>
              <a:rPr lang="en-NZ" dirty="0" smtClean="0"/>
              <a:t>user USB devices.</a:t>
            </a:r>
          </a:p>
          <a:p>
            <a:pPr marL="171450" indent="-171450">
              <a:buFont typeface="Arial" panose="020B0604020202020204" pitchFamily="34" charset="0"/>
              <a:buChar char="•"/>
            </a:pPr>
            <a:r>
              <a:rPr lang="en-NZ" dirty="0" smtClean="0"/>
              <a:t>About crafting a strategy that increases the likelihood users can be reunited with their property.</a:t>
            </a:r>
          </a:p>
          <a:p>
            <a:pPr marL="171450" indent="-171450">
              <a:buFont typeface="Arial" panose="020B0604020202020204" pitchFamily="34" charset="0"/>
              <a:buChar char="•"/>
            </a:pPr>
            <a:r>
              <a:rPr lang="en-NZ" dirty="0" smtClean="0"/>
              <a:t>About reducing staff time dealing with the problem.</a:t>
            </a:r>
          </a:p>
          <a:p>
            <a:pPr marL="171450" indent="-171450">
              <a:buFont typeface="Arial" panose="020B0604020202020204" pitchFamily="34" charset="0"/>
              <a:buChar char="•"/>
            </a:pPr>
            <a:r>
              <a:rPr lang="en-NZ" dirty="0" smtClean="0"/>
              <a:t>About improving staff confidence when assigning USB ownership</a:t>
            </a:r>
          </a:p>
          <a:p>
            <a:pPr marL="171450" indent="-171450">
              <a:buFont typeface="Arial" panose="020B0604020202020204" pitchFamily="34" charset="0"/>
              <a:buChar char="•"/>
            </a:pPr>
            <a:r>
              <a:rPr lang="en-NZ" dirty="0" smtClean="0"/>
              <a:t>And decreasing need for staff to review the content.</a:t>
            </a:r>
          </a:p>
          <a:p>
            <a:pPr marL="171450" indent="-171450">
              <a:buFont typeface="Arial" panose="020B0604020202020204" pitchFamily="34" charset="0"/>
              <a:buChar char="•"/>
            </a:pPr>
            <a:r>
              <a:rPr lang="en-NZ" dirty="0" smtClean="0"/>
              <a:t>It is about improving our users experience if/when they manage to loose their USB</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2</a:t>
            </a:fld>
            <a:endParaRPr lang="en-NZ"/>
          </a:p>
        </p:txBody>
      </p:sp>
    </p:spTree>
    <p:extLst>
      <p:ext uri="{BB962C8B-B14F-4D97-AF65-F5344CB8AC3E}">
        <p14:creationId xmlns:p14="http://schemas.microsoft.com/office/powerpoint/2010/main" val="39199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idea for this tool evolved </a:t>
            </a:r>
            <a:r>
              <a:rPr lang="en-NZ" dirty="0" smtClean="0"/>
              <a:t>from using </a:t>
            </a:r>
            <a:r>
              <a:rPr lang="en-NZ" dirty="0" err="1" smtClean="0"/>
              <a:t>Microsofts</a:t>
            </a:r>
            <a:r>
              <a:rPr lang="en-NZ" dirty="0" smtClean="0"/>
              <a:t> </a:t>
            </a:r>
            <a:r>
              <a:rPr lang="en-NZ" dirty="0"/>
              <a:t>PowerShell to interrogate pc’s for inventory purposes. PowerShell is a powerful scripting language and able to access natively resources </a:t>
            </a:r>
            <a:r>
              <a:rPr lang="en-NZ" dirty="0" smtClean="0"/>
              <a:t>inside Windows </a:t>
            </a:r>
            <a:r>
              <a:rPr lang="en-NZ" dirty="0"/>
              <a:t>operating systems. </a:t>
            </a:r>
          </a:p>
          <a:p>
            <a:endParaRPr lang="en-NZ" dirty="0"/>
          </a:p>
          <a:p>
            <a:r>
              <a:rPr lang="en-NZ" dirty="0"/>
              <a:t>I </a:t>
            </a:r>
            <a:r>
              <a:rPr lang="en-NZ" dirty="0" smtClean="0"/>
              <a:t>noticed when </a:t>
            </a:r>
            <a:r>
              <a:rPr lang="en-NZ" dirty="0"/>
              <a:t>querying the Windows Management Interface (WMI), we could return values relative to the disk drives. </a:t>
            </a:r>
          </a:p>
          <a:p>
            <a:endParaRPr lang="en-NZ" dirty="0"/>
          </a:p>
          <a:p>
            <a:r>
              <a:rPr lang="en-NZ" dirty="0"/>
              <a:t>Of course USB devices are not exactly the same as a </a:t>
            </a:r>
            <a:r>
              <a:rPr lang="en-NZ" dirty="0" smtClean="0"/>
              <a:t>hard disk </a:t>
            </a:r>
            <a:r>
              <a:rPr lang="en-NZ" dirty="0"/>
              <a:t>dive, but they are represented in the</a:t>
            </a:r>
            <a:r>
              <a:rPr lang="en-NZ" b="1" dirty="0"/>
              <a:t> Win32_DiskDrive </a:t>
            </a:r>
            <a:r>
              <a:rPr lang="en-NZ" dirty="0"/>
              <a:t>class.</a:t>
            </a:r>
          </a:p>
          <a:p>
            <a:endParaRPr lang="en-NZ" dirty="0"/>
          </a:p>
          <a:p>
            <a:r>
              <a:rPr lang="en-NZ" dirty="0" smtClean="0"/>
              <a:t>For this tool to work, we are assuming a </a:t>
            </a:r>
            <a:r>
              <a:rPr lang="en-NZ" b="1" dirty="0" smtClean="0"/>
              <a:t>Windows </a:t>
            </a:r>
            <a:r>
              <a:rPr lang="en-NZ" dirty="0" smtClean="0"/>
              <a:t>operating system AND that </a:t>
            </a:r>
            <a:r>
              <a:rPr lang="en-NZ" b="1" dirty="0" smtClean="0"/>
              <a:t>PowerShell</a:t>
            </a:r>
            <a:r>
              <a:rPr lang="en-NZ" dirty="0" smtClean="0"/>
              <a:t> can run AND that the </a:t>
            </a:r>
            <a:r>
              <a:rPr lang="en-NZ" b="1" dirty="0" smtClean="0"/>
              <a:t>WMI interface </a:t>
            </a:r>
            <a:r>
              <a:rPr lang="en-NZ" dirty="0" smtClean="0"/>
              <a:t>is accessible.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3</a:t>
            </a:fld>
            <a:endParaRPr lang="en-NZ" dirty="0"/>
          </a:p>
        </p:txBody>
      </p:sp>
    </p:spTree>
    <p:extLst>
      <p:ext uri="{BB962C8B-B14F-4D97-AF65-F5344CB8AC3E}">
        <p14:creationId xmlns:p14="http://schemas.microsoft.com/office/powerpoint/2010/main" val="124553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Firstly we had to determine </a:t>
            </a:r>
            <a:r>
              <a:rPr lang="en-NZ" dirty="0"/>
              <a:t>which </a:t>
            </a:r>
            <a:r>
              <a:rPr lang="en-NZ" dirty="0" smtClean="0"/>
              <a:t>attributes of USB </a:t>
            </a:r>
            <a:r>
              <a:rPr lang="en-NZ" dirty="0"/>
              <a:t>devices </a:t>
            </a:r>
            <a:r>
              <a:rPr lang="en-NZ" dirty="0" smtClean="0"/>
              <a:t>populate what WMI </a:t>
            </a:r>
            <a:r>
              <a:rPr lang="en-NZ" dirty="0"/>
              <a:t>fields and </a:t>
            </a:r>
            <a:r>
              <a:rPr lang="en-NZ" dirty="0" smtClean="0"/>
              <a:t>return </a:t>
            </a:r>
            <a:r>
              <a:rPr lang="en-NZ" dirty="0"/>
              <a:t>data </a:t>
            </a:r>
            <a:r>
              <a:rPr lang="en-NZ" dirty="0" smtClean="0"/>
              <a:t>consistently.</a:t>
            </a:r>
            <a:endParaRPr lang="en-NZ" dirty="0"/>
          </a:p>
          <a:p>
            <a:endParaRPr lang="en-NZ" dirty="0"/>
          </a:p>
          <a:p>
            <a:r>
              <a:rPr lang="en-NZ" dirty="0" smtClean="0"/>
              <a:t>We soon found older devices to </a:t>
            </a:r>
            <a:r>
              <a:rPr lang="en-NZ" dirty="0"/>
              <a:t>be problematic. Implementation of the data being returned by some of the cheaper commodity brands is NOT good!</a:t>
            </a:r>
          </a:p>
          <a:p>
            <a:endParaRPr lang="en-NZ" dirty="0"/>
          </a:p>
          <a:p>
            <a:r>
              <a:rPr lang="en-NZ" dirty="0" smtClean="0"/>
              <a:t>However combining </a:t>
            </a:r>
            <a:r>
              <a:rPr lang="en-NZ" dirty="0"/>
              <a:t>the WMI </a:t>
            </a:r>
            <a:r>
              <a:rPr lang="en-NZ" b="1" dirty="0"/>
              <a:t>Caption </a:t>
            </a:r>
            <a:r>
              <a:rPr lang="en-NZ" dirty="0"/>
              <a:t>and </a:t>
            </a:r>
            <a:r>
              <a:rPr lang="en-NZ" b="1" dirty="0" err="1"/>
              <a:t>DeviceID</a:t>
            </a:r>
            <a:r>
              <a:rPr lang="en-NZ" dirty="0"/>
              <a:t> fields </a:t>
            </a:r>
            <a:r>
              <a:rPr lang="en-NZ" dirty="0" smtClean="0"/>
              <a:t>seemed </a:t>
            </a:r>
            <a:r>
              <a:rPr lang="en-NZ" dirty="0"/>
              <a:t>to provide the most reliable combination for a KEY.</a:t>
            </a:r>
          </a:p>
          <a:p>
            <a:endParaRPr lang="en-NZ" dirty="0"/>
          </a:p>
          <a:p>
            <a:r>
              <a:rPr lang="en-NZ" dirty="0"/>
              <a:t>The </a:t>
            </a:r>
            <a:r>
              <a:rPr lang="en-NZ" b="1" dirty="0" err="1"/>
              <a:t>SerialNumber</a:t>
            </a:r>
            <a:r>
              <a:rPr lang="en-NZ" dirty="0"/>
              <a:t> field has recently appeared in the newer devices but </a:t>
            </a:r>
            <a:r>
              <a:rPr lang="en-NZ" dirty="0" smtClean="0"/>
              <a:t>is not </a:t>
            </a:r>
            <a:r>
              <a:rPr lang="en-NZ" dirty="0"/>
              <a:t>always helpfully populated on “commodity” or low end brands. This field is only </a:t>
            </a:r>
            <a:r>
              <a:rPr lang="en-NZ" dirty="0" smtClean="0"/>
              <a:t>used in this process, </a:t>
            </a:r>
            <a:r>
              <a:rPr lang="en-NZ" dirty="0"/>
              <a:t>if it </a:t>
            </a:r>
            <a:r>
              <a:rPr lang="en-NZ" dirty="0" smtClean="0"/>
              <a:t>contains </a:t>
            </a:r>
            <a:r>
              <a:rPr lang="en-NZ" dirty="0"/>
              <a:t>more than 2 characters.</a:t>
            </a:r>
          </a:p>
          <a:p>
            <a:endParaRPr lang="en-NZ" dirty="0"/>
          </a:p>
          <a:p>
            <a:r>
              <a:rPr lang="en-NZ" dirty="0"/>
              <a:t>The </a:t>
            </a:r>
            <a:r>
              <a:rPr lang="en-NZ" b="1" dirty="0"/>
              <a:t>Size </a:t>
            </a:r>
            <a:r>
              <a:rPr lang="en-NZ" dirty="0"/>
              <a:t>field is populated, but of limited use due to </a:t>
            </a:r>
            <a:r>
              <a:rPr lang="en-NZ" dirty="0" smtClean="0"/>
              <a:t>a </a:t>
            </a:r>
            <a:r>
              <a:rPr lang="en-NZ" dirty="0"/>
              <a:t>surprise from </a:t>
            </a:r>
            <a:r>
              <a:rPr lang="en-NZ" dirty="0" smtClean="0"/>
              <a:t>Microsoft: Different </a:t>
            </a:r>
            <a:r>
              <a:rPr lang="en-NZ" dirty="0"/>
              <a:t>versions of the Windows OS </a:t>
            </a:r>
            <a:r>
              <a:rPr lang="en-NZ" dirty="0" smtClean="0"/>
              <a:t>generate </a:t>
            </a:r>
            <a:r>
              <a:rPr lang="en-NZ" dirty="0"/>
              <a:t>different values for this </a:t>
            </a:r>
            <a:r>
              <a:rPr lang="en-NZ" dirty="0" smtClean="0"/>
              <a:t>field for the same hardware!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4</a:t>
            </a:fld>
            <a:endParaRPr lang="en-NZ"/>
          </a:p>
        </p:txBody>
      </p:sp>
    </p:spTree>
    <p:extLst>
      <p:ext uri="{BB962C8B-B14F-4D97-AF65-F5344CB8AC3E}">
        <p14:creationId xmlns:p14="http://schemas.microsoft.com/office/powerpoint/2010/main" val="380747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8234"/>
            <a:ext cx="5486400" cy="3600450"/>
          </a:xfrm>
        </p:spPr>
        <p:txBody>
          <a:bodyPr/>
          <a:lstStyle/>
          <a:p>
            <a:r>
              <a:rPr lang="en-NZ" dirty="0"/>
              <a:t>The PowerShell code to do this is NOT extensive. Less than 170 lines including generous commenting.</a:t>
            </a:r>
          </a:p>
          <a:p>
            <a:endParaRPr lang="en-NZ" dirty="0"/>
          </a:p>
          <a:p>
            <a:r>
              <a:rPr lang="en-NZ" dirty="0"/>
              <a:t>It is </a:t>
            </a:r>
            <a:r>
              <a:rPr lang="en-NZ" dirty="0" smtClean="0"/>
              <a:t>written as one script </a:t>
            </a:r>
            <a:r>
              <a:rPr lang="en-NZ" dirty="0"/>
              <a:t>in 2 parts. </a:t>
            </a:r>
          </a:p>
          <a:p>
            <a:endParaRPr lang="en-NZ" dirty="0"/>
          </a:p>
          <a:p>
            <a:r>
              <a:rPr lang="en-NZ" dirty="0"/>
              <a:t>Both parts query the WMI interface for the presence of USB devices. </a:t>
            </a:r>
          </a:p>
          <a:p>
            <a:endParaRPr lang="en-NZ" dirty="0"/>
          </a:p>
          <a:p>
            <a:r>
              <a:rPr lang="en-NZ" dirty="0"/>
              <a:t>Both parts interact with a webserver API.</a:t>
            </a:r>
          </a:p>
          <a:p>
            <a:endParaRPr lang="en-NZ" dirty="0"/>
          </a:p>
          <a:p>
            <a:r>
              <a:rPr lang="en-NZ" dirty="0"/>
              <a:t>The part that runs by default calls the API to load </a:t>
            </a:r>
            <a:r>
              <a:rPr lang="en-NZ" dirty="0" smtClean="0"/>
              <a:t>any detected USB </a:t>
            </a:r>
            <a:r>
              <a:rPr lang="en-NZ" dirty="0"/>
              <a:t>data </a:t>
            </a:r>
            <a:r>
              <a:rPr lang="en-NZ" dirty="0" smtClean="0"/>
              <a:t>associated with a user, to </a:t>
            </a:r>
            <a:r>
              <a:rPr lang="en-NZ" dirty="0"/>
              <a:t>a database.</a:t>
            </a:r>
          </a:p>
          <a:p>
            <a:endParaRPr lang="en-NZ" dirty="0"/>
          </a:p>
          <a:p>
            <a:r>
              <a:rPr lang="en-NZ" dirty="0"/>
              <a:t>The alternate </a:t>
            </a:r>
            <a:r>
              <a:rPr lang="en-NZ" dirty="0" smtClean="0"/>
              <a:t>or second part </a:t>
            </a:r>
            <a:r>
              <a:rPr lang="en-NZ" dirty="0"/>
              <a:t>will see if it can match </a:t>
            </a:r>
            <a:r>
              <a:rPr lang="en-NZ" dirty="0" smtClean="0"/>
              <a:t>a single USBs data to data stored in the database.</a:t>
            </a:r>
            <a:endParaRPr lang="en-NZ" dirty="0"/>
          </a:p>
          <a:p>
            <a:endParaRPr lang="en-NZ" dirty="0"/>
          </a:p>
          <a:p>
            <a:endParaRPr lang="en-NZ" dirty="0"/>
          </a:p>
          <a:p>
            <a:r>
              <a:rPr lang="en-NZ" dirty="0"/>
              <a:t>The next two slides will go into a little more detail…</a:t>
            </a:r>
          </a:p>
        </p:txBody>
      </p:sp>
      <p:sp>
        <p:nvSpPr>
          <p:cNvPr id="4" name="Slide Number Placeholder 3"/>
          <p:cNvSpPr>
            <a:spLocks noGrp="1"/>
          </p:cNvSpPr>
          <p:nvPr>
            <p:ph type="sldNum" sz="quarter" idx="10"/>
          </p:nvPr>
        </p:nvSpPr>
        <p:spPr/>
        <p:txBody>
          <a:bodyPr/>
          <a:lstStyle/>
          <a:p>
            <a:fld id="{F761F012-6610-44FD-969C-BC6F65B32F53}" type="slidenum">
              <a:rPr lang="en-NZ" smtClean="0"/>
              <a:t>5</a:t>
            </a:fld>
            <a:endParaRPr lang="en-NZ"/>
          </a:p>
        </p:txBody>
      </p:sp>
    </p:spTree>
    <p:extLst>
      <p:ext uri="{BB962C8B-B14F-4D97-AF65-F5344CB8AC3E}">
        <p14:creationId xmlns:p14="http://schemas.microsoft.com/office/powerpoint/2010/main" val="218382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t>
            </a:r>
            <a:r>
              <a:rPr lang="en-NZ" dirty="0" smtClean="0"/>
              <a:t>PowerShell script </a:t>
            </a:r>
            <a:r>
              <a:rPr lang="en-NZ" dirty="0"/>
              <a:t>is written in a way that allows flexibility in how it can be called.</a:t>
            </a:r>
          </a:p>
          <a:p>
            <a:endParaRPr lang="en-NZ" dirty="0"/>
          </a:p>
          <a:p>
            <a:r>
              <a:rPr lang="en-NZ" dirty="0"/>
              <a:t>The easiest way is to use Group Policy. </a:t>
            </a:r>
          </a:p>
          <a:p>
            <a:endParaRPr lang="en-NZ" dirty="0"/>
          </a:p>
          <a:p>
            <a:r>
              <a:rPr lang="en-NZ" dirty="0"/>
              <a:t>Trigger it using either </a:t>
            </a:r>
            <a:r>
              <a:rPr lang="en-NZ" b="1" dirty="0"/>
              <a:t>ONSTART</a:t>
            </a:r>
            <a:r>
              <a:rPr lang="en-NZ" dirty="0"/>
              <a:t> to run it as a service in the background independent of users.</a:t>
            </a:r>
          </a:p>
          <a:p>
            <a:r>
              <a:rPr lang="en-NZ" dirty="0"/>
              <a:t>OR</a:t>
            </a:r>
          </a:p>
          <a:p>
            <a:r>
              <a:rPr lang="en-NZ" dirty="0"/>
              <a:t>Trigger it using the user </a:t>
            </a:r>
            <a:r>
              <a:rPr lang="en-NZ" b="1" dirty="0"/>
              <a:t>LOGON</a:t>
            </a:r>
            <a:r>
              <a:rPr lang="en-NZ" dirty="0"/>
              <a:t> script trigger to run it only when users are logged in.</a:t>
            </a:r>
          </a:p>
          <a:p>
            <a:endParaRPr lang="en-NZ" dirty="0"/>
          </a:p>
          <a:p>
            <a:r>
              <a:rPr lang="en-NZ" dirty="0"/>
              <a:t>In both cases active querying occurs at 5 minute intervals.</a:t>
            </a:r>
          </a:p>
          <a:p>
            <a:endParaRPr lang="en-NZ" dirty="0"/>
          </a:p>
          <a:p>
            <a:r>
              <a:rPr lang="en-NZ" dirty="0"/>
              <a:t>There is </a:t>
            </a:r>
            <a:r>
              <a:rPr lang="en-NZ" dirty="0" smtClean="0"/>
              <a:t>a </a:t>
            </a:r>
            <a:r>
              <a:rPr lang="en-NZ" dirty="0"/>
              <a:t>“Sanity Check” inserted so as to NOT associate a USB device with subsequent users of the same pc: </a:t>
            </a:r>
          </a:p>
          <a:p>
            <a:pPr marL="171450" indent="-171450">
              <a:buFont typeface="Arial" panose="020B0604020202020204" pitchFamily="34" charset="0"/>
              <a:buChar char="•"/>
            </a:pPr>
            <a:r>
              <a:rPr lang="en-NZ" dirty="0"/>
              <a:t>The script first compares the USB details it detects to a log file the script maintains on the pc. </a:t>
            </a:r>
          </a:p>
          <a:p>
            <a:pPr marL="171450" indent="-171450">
              <a:buFont typeface="Arial" panose="020B0604020202020204" pitchFamily="34" charset="0"/>
              <a:buChar char="•"/>
            </a:pPr>
            <a:r>
              <a:rPr lang="en-NZ" u="sng" dirty="0"/>
              <a:t>Only if the USB device has </a:t>
            </a:r>
            <a:r>
              <a:rPr lang="en-NZ" u="sng" dirty="0" smtClean="0"/>
              <a:t>NOT </a:t>
            </a:r>
            <a:r>
              <a:rPr lang="en-NZ" u="sng" dirty="0"/>
              <a:t>been already recorded in the log file, will it send USB data AND user data onto the API for processing into the Database.</a:t>
            </a:r>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6</a:t>
            </a:fld>
            <a:endParaRPr lang="en-NZ"/>
          </a:p>
        </p:txBody>
      </p:sp>
    </p:spTree>
    <p:extLst>
      <p:ext uri="{BB962C8B-B14F-4D97-AF65-F5344CB8AC3E}">
        <p14:creationId xmlns:p14="http://schemas.microsoft.com/office/powerpoint/2010/main" val="1390296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check for the owner of a USB. Our normal setup is to have a shortcut on the desktop of selected front desk pc’s.</a:t>
            </a:r>
          </a:p>
          <a:p>
            <a:endParaRPr lang="en-NZ" dirty="0"/>
          </a:p>
          <a:p>
            <a:r>
              <a:rPr lang="en-NZ" dirty="0"/>
              <a:t>The shortcut calls PowerShell with two arguments: </a:t>
            </a:r>
          </a:p>
          <a:p>
            <a:pPr marL="171450" indent="-171450">
              <a:buFont typeface="Arial" panose="020B0604020202020204" pitchFamily="34" charset="0"/>
              <a:buChar char="•"/>
            </a:pPr>
            <a:r>
              <a:rPr lang="en-NZ" dirty="0"/>
              <a:t>The first argument is the path to the script.</a:t>
            </a:r>
          </a:p>
          <a:p>
            <a:pPr marL="171450" indent="-171450">
              <a:buFont typeface="Arial" panose="020B0604020202020204" pitchFamily="34" charset="0"/>
              <a:buChar char="•"/>
            </a:pPr>
            <a:r>
              <a:rPr lang="en-NZ" dirty="0"/>
              <a:t>The second is literally anything (say an “X”). </a:t>
            </a:r>
          </a:p>
          <a:p>
            <a:pPr marL="171450" indent="-171450">
              <a:buFont typeface="Arial" panose="020B0604020202020204" pitchFamily="34" charset="0"/>
              <a:buChar char="•"/>
            </a:pPr>
            <a:r>
              <a:rPr lang="en-NZ" dirty="0"/>
              <a:t>It is the presence of the second argument that changes the behaviour of the script.</a:t>
            </a:r>
          </a:p>
          <a:p>
            <a:endParaRPr lang="en-NZ" dirty="0"/>
          </a:p>
          <a:p>
            <a:r>
              <a:rPr lang="en-NZ" dirty="0"/>
              <a:t>Staff can then plug in a USB and run the script from the shortcut.</a:t>
            </a:r>
          </a:p>
          <a:p>
            <a:endParaRPr lang="en-NZ" dirty="0"/>
          </a:p>
          <a:p>
            <a:r>
              <a:rPr lang="en-NZ" dirty="0"/>
              <a:t>If the API finds fields in the database matching the USB in the PC, it will open a browser to display the data.</a:t>
            </a:r>
          </a:p>
          <a:p>
            <a:endParaRPr lang="en-NZ" dirty="0"/>
          </a:p>
          <a:p>
            <a:r>
              <a:rPr lang="en-NZ" dirty="0"/>
              <a:t>If the API does not find the USB </a:t>
            </a:r>
            <a:r>
              <a:rPr lang="en-NZ" dirty="0" smtClean="0"/>
              <a:t>in the database, it </a:t>
            </a:r>
            <a:r>
              <a:rPr lang="en-NZ" dirty="0"/>
              <a:t>will advise this also in the browser</a:t>
            </a:r>
            <a:r>
              <a:rPr lang="en-NZ" dirty="0" smtClean="0"/>
              <a:t>.</a:t>
            </a:r>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7</a:t>
            </a:fld>
            <a:endParaRPr lang="en-NZ"/>
          </a:p>
        </p:txBody>
      </p:sp>
    </p:spTree>
    <p:extLst>
      <p:ext uri="{BB962C8B-B14F-4D97-AF65-F5344CB8AC3E}">
        <p14:creationId xmlns:p14="http://schemas.microsoft.com/office/powerpoint/2010/main" val="388212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Originally I had the PowerShell script communicating directly with the MySQL database.</a:t>
            </a:r>
          </a:p>
          <a:p>
            <a:endParaRPr lang="en-NZ" dirty="0"/>
          </a:p>
          <a:p>
            <a:r>
              <a:rPr lang="en-NZ" dirty="0"/>
              <a:t>One of my colleagues pointed out that doing this was NOT consistent </a:t>
            </a:r>
            <a:r>
              <a:rPr lang="en-NZ" dirty="0" smtClean="0"/>
              <a:t>with </a:t>
            </a:r>
            <a:r>
              <a:rPr lang="en-NZ" dirty="0"/>
              <a:t>good security posture. Removing password and database credentials from the PowerShell script means that the attack surface is reduced somewhat.</a:t>
            </a:r>
          </a:p>
          <a:p>
            <a:endParaRPr lang="en-NZ" dirty="0"/>
          </a:p>
          <a:p>
            <a:r>
              <a:rPr lang="en-NZ" dirty="0"/>
              <a:t>To address possible SQL injection attacks, PHP stored procedures are used to perform the database interaction. </a:t>
            </a:r>
          </a:p>
          <a:p>
            <a:endParaRPr lang="en-NZ" dirty="0"/>
          </a:p>
          <a:p>
            <a:r>
              <a:rPr lang="en-NZ" dirty="0"/>
              <a:t>Doing this also has benefits because some USB’s have symbol data in their caption field that </a:t>
            </a:r>
            <a:r>
              <a:rPr lang="en-NZ" dirty="0" smtClean="0"/>
              <a:t>requires </a:t>
            </a:r>
            <a:r>
              <a:rPr lang="en-NZ" dirty="0"/>
              <a:t>escaping.</a:t>
            </a:r>
          </a:p>
          <a:p>
            <a:endParaRPr lang="en-NZ" dirty="0"/>
          </a:p>
          <a:p>
            <a:r>
              <a:rPr lang="en-NZ" dirty="0"/>
              <a:t>It is easy to end up in “escape hell” if you are not careful. Stored procedures avert this problem elegantly! </a:t>
            </a:r>
          </a:p>
          <a:p>
            <a:endParaRPr lang="en-NZ" dirty="0"/>
          </a:p>
          <a:p>
            <a:r>
              <a:rPr lang="en-NZ" dirty="0" smtClean="0"/>
              <a:t>DEMO HERE!</a:t>
            </a:r>
            <a:endParaRPr lang="en-NZ" dirty="0"/>
          </a:p>
          <a:p>
            <a:endParaRPr lang="en-NZ" dirty="0"/>
          </a:p>
        </p:txBody>
      </p:sp>
      <p:sp>
        <p:nvSpPr>
          <p:cNvPr id="4" name="Slide Number Placeholder 3"/>
          <p:cNvSpPr>
            <a:spLocks noGrp="1"/>
          </p:cNvSpPr>
          <p:nvPr>
            <p:ph type="sldNum" sz="quarter" idx="10"/>
          </p:nvPr>
        </p:nvSpPr>
        <p:spPr/>
        <p:txBody>
          <a:bodyPr/>
          <a:lstStyle/>
          <a:p>
            <a:fld id="{F761F012-6610-44FD-969C-BC6F65B32F53}" type="slidenum">
              <a:rPr lang="en-NZ" smtClean="0"/>
              <a:t>8</a:t>
            </a:fld>
            <a:endParaRPr lang="en-NZ"/>
          </a:p>
        </p:txBody>
      </p:sp>
    </p:spTree>
    <p:extLst>
      <p:ext uri="{BB962C8B-B14F-4D97-AF65-F5344CB8AC3E}">
        <p14:creationId xmlns:p14="http://schemas.microsoft.com/office/powerpoint/2010/main" val="287969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F761F012-6610-44FD-969C-BC6F65B32F53}" type="slidenum">
              <a:rPr lang="en-NZ" smtClean="0"/>
              <a:t>9</a:t>
            </a:fld>
            <a:endParaRPr lang="en-NZ"/>
          </a:p>
        </p:txBody>
      </p:sp>
    </p:spTree>
    <p:extLst>
      <p:ext uri="{BB962C8B-B14F-4D97-AF65-F5344CB8AC3E}">
        <p14:creationId xmlns:p14="http://schemas.microsoft.com/office/powerpoint/2010/main" val="18511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28866" y="449827"/>
            <a:ext cx="8066049" cy="559900"/>
          </a:xfrm>
          <a:prstGeom prst="rect">
            <a:avLst/>
          </a:prstGeom>
        </p:spPr>
        <p:txBody>
          <a:bodyPr vert="horz" lIns="91440" tIns="45720" rIns="91440" bIns="45720" rtlCol="0" anchor="ctr">
            <a:noAutofit/>
          </a:bodyPr>
          <a:lstStyle>
            <a:lvl1pPr>
              <a:lnSpc>
                <a:spcPct val="100000"/>
              </a:lnSpc>
              <a:defRPr/>
            </a:lvl1pPr>
          </a:lstStyle>
          <a:p>
            <a:r>
              <a:rPr lang="en-US" dirty="0" smtClean="0"/>
              <a:t>Click to edit Master title style</a:t>
            </a:r>
            <a:endParaRPr lang="en-NZ" dirty="0"/>
          </a:p>
        </p:txBody>
      </p:sp>
      <p:sp>
        <p:nvSpPr>
          <p:cNvPr id="7" name="Text Placeholder 6"/>
          <p:cNvSpPr>
            <a:spLocks noGrp="1"/>
          </p:cNvSpPr>
          <p:nvPr>
            <p:ph type="body" sz="quarter" idx="10"/>
          </p:nvPr>
        </p:nvSpPr>
        <p:spPr>
          <a:xfrm>
            <a:off x="428046" y="1030117"/>
            <a:ext cx="8067025" cy="489155"/>
          </a:xfrm>
          <a:prstGeom prst="rect">
            <a:avLst/>
          </a:prstGeom>
        </p:spPr>
        <p:txBody>
          <a:bodyPr anchor="ctr"/>
          <a:lstStyle>
            <a:lvl1pPr>
              <a:lnSpc>
                <a:spcPct val="100000"/>
              </a:lnSpc>
              <a:defRPr sz="16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409738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46828"/>
            <a:ext cx="10363200" cy="2387600"/>
          </a:xfrm>
        </p:spPr>
        <p:txBody>
          <a:bodyPr anchor="b"/>
          <a:lstStyle>
            <a:lvl1pPr algn="ctr">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926503"/>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18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71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434248"/>
            <a:ext cx="10515600" cy="2852737"/>
          </a:xfrm>
        </p:spPr>
        <p:txBody>
          <a:bodyPr anchor="b"/>
          <a:lstStyle>
            <a:lvl1pPr>
              <a:defRPr sz="60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1" y="431397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3982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718596"/>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718596"/>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8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6326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9" y="2456552"/>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326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456552"/>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595924" y="184354"/>
            <a:ext cx="7859819" cy="1098756"/>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933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338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68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Generic Option 2_2.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30545" y="449827"/>
            <a:ext cx="8131249" cy="559900"/>
          </a:xfrm>
          <a:prstGeom prst="rect">
            <a:avLst/>
          </a:prstGeom>
        </p:spPr>
        <p:txBody>
          <a:bodyPr vert="horz" lIns="91440" tIns="45720" rIns="91440" bIns="45720" rtlCol="0" anchor="ctr">
            <a:noAutofit/>
          </a:bodyPr>
          <a:lstStyle/>
          <a:p>
            <a:r>
              <a:rPr lang="en-US" dirty="0" smtClean="0"/>
              <a:t>Click to edit Master title style</a:t>
            </a:r>
            <a:endParaRPr lang="en-NZ" dirty="0"/>
          </a:p>
        </p:txBody>
      </p:sp>
    </p:spTree>
    <p:extLst>
      <p:ext uri="{BB962C8B-B14F-4D97-AF65-F5344CB8AC3E}">
        <p14:creationId xmlns:p14="http://schemas.microsoft.com/office/powerpoint/2010/main" val="4174259810"/>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595923" y="191729"/>
            <a:ext cx="7869652" cy="1091381"/>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5924" y="146049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55192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3200" b="1" kern="1200">
          <a:solidFill>
            <a:schemeClr val="bg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ibrary.waikato.ac.nz/usb/tict-USB.zi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ibrary.waikato.ac.nz/usb"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spcAft>
                <a:spcPts val="2400"/>
              </a:spcAft>
            </a:pPr>
            <a:r>
              <a:rPr lang="en-NZ" dirty="0"/>
              <a:t>Managing Lost USB Devices </a:t>
            </a:r>
            <a:endParaRPr lang="en-NZ" sz="1800" dirty="0"/>
          </a:p>
        </p:txBody>
      </p:sp>
      <p:sp>
        <p:nvSpPr>
          <p:cNvPr id="7" name="Text Placeholder 6"/>
          <p:cNvSpPr>
            <a:spLocks noGrp="1"/>
          </p:cNvSpPr>
          <p:nvPr>
            <p:ph type="body" sz="quarter" idx="10"/>
          </p:nvPr>
        </p:nvSpPr>
        <p:spPr/>
        <p:txBody>
          <a:bodyPr/>
          <a:lstStyle/>
          <a:p>
            <a:r>
              <a:rPr lang="en-NZ" dirty="0"/>
              <a:t>Peter Stone</a:t>
            </a:r>
            <a:r>
              <a:rPr lang="en-NZ" dirty="0" smtClean="0">
                <a:solidFill>
                  <a:schemeClr val="tx1"/>
                </a:solidFill>
              </a:rPr>
              <a:t/>
            </a:r>
            <a:br>
              <a:rPr lang="en-NZ" dirty="0" smtClean="0">
                <a:solidFill>
                  <a:schemeClr val="tx1"/>
                </a:solidFill>
              </a:rPr>
            </a:br>
            <a:r>
              <a:rPr lang="en-NZ" dirty="0" smtClean="0">
                <a:solidFill>
                  <a:schemeClr val="tx1"/>
                </a:solidFill>
              </a:rPr>
              <a:t>Technology Manager, Library, University of Waikato</a:t>
            </a:r>
            <a:endParaRPr lang="en-NZ" dirty="0">
              <a:solidFill>
                <a:schemeClr val="tx1"/>
              </a:solidFill>
            </a:endParaRPr>
          </a:p>
        </p:txBody>
      </p:sp>
    </p:spTree>
    <p:extLst>
      <p:ext uri="{BB962C8B-B14F-4D97-AF65-F5344CB8AC3E}">
        <p14:creationId xmlns:p14="http://schemas.microsoft.com/office/powerpoint/2010/main" val="1923670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Two Pronged Strategy</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We prefer not have to deal with USB’s at all.</a:t>
            </a:r>
            <a:endParaRPr lang="en-NZ" dirty="0">
              <a:solidFill>
                <a:schemeClr val="accent4"/>
              </a:solidFill>
            </a:endParaRPr>
          </a:p>
          <a:p>
            <a:r>
              <a:rPr lang="en-US" dirty="0">
                <a:solidFill>
                  <a:schemeClr val="accent4"/>
                </a:solidFill>
              </a:rPr>
              <a:t>To that end, we have a separate process that employs a small application to control the pc sound and a short script that runs on logoff.</a:t>
            </a:r>
            <a:endParaRPr lang="en-NZ" dirty="0">
              <a:solidFill>
                <a:schemeClr val="accent4"/>
              </a:solidFill>
            </a:endParaRPr>
          </a:p>
        </p:txBody>
      </p:sp>
    </p:spTree>
    <p:extLst>
      <p:ext uri="{BB962C8B-B14F-4D97-AF65-F5344CB8AC3E}">
        <p14:creationId xmlns:p14="http://schemas.microsoft.com/office/powerpoint/2010/main" val="380700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“Remove your USB” Logoff Script</a:t>
            </a:r>
            <a:endParaRPr lang="en-NZ" dirty="0">
              <a:solidFill>
                <a:schemeClr val="accent4"/>
              </a:solidFill>
            </a:endParaRPr>
          </a:p>
        </p:txBody>
      </p:sp>
      <p:sp>
        <p:nvSpPr>
          <p:cNvPr id="3" name="Content Placeholder 2"/>
          <p:cNvSpPr>
            <a:spLocks noGrp="1"/>
          </p:cNvSpPr>
          <p:nvPr>
            <p:ph idx="1"/>
          </p:nvPr>
        </p:nvSpPr>
        <p:spPr/>
        <p:txBody>
          <a:bodyPr/>
          <a:lstStyle/>
          <a:p>
            <a:r>
              <a:rPr lang="en-US" dirty="0">
                <a:solidFill>
                  <a:schemeClr val="accent4"/>
                </a:solidFill>
              </a:rPr>
              <a:t>Triggered in Group Policy</a:t>
            </a:r>
            <a:r>
              <a:rPr lang="en-US" b="1" dirty="0">
                <a:solidFill>
                  <a:schemeClr val="accent4"/>
                </a:solidFill>
              </a:rPr>
              <a:t> </a:t>
            </a:r>
            <a:r>
              <a:rPr lang="en-US" dirty="0">
                <a:solidFill>
                  <a:schemeClr val="accent4"/>
                </a:solidFill>
              </a:rPr>
              <a:t>on the</a:t>
            </a:r>
            <a:r>
              <a:rPr lang="en-US" b="1" dirty="0">
                <a:solidFill>
                  <a:schemeClr val="accent4"/>
                </a:solidFill>
              </a:rPr>
              <a:t> </a:t>
            </a:r>
            <a:r>
              <a:rPr lang="en-NZ" dirty="0">
                <a:solidFill>
                  <a:schemeClr val="accent4"/>
                </a:solidFill>
              </a:rPr>
              <a:t>"User" Logoff </a:t>
            </a:r>
            <a:r>
              <a:rPr lang="en-NZ" dirty="0" smtClean="0">
                <a:solidFill>
                  <a:schemeClr val="accent4"/>
                </a:solidFill>
              </a:rPr>
              <a:t>script</a:t>
            </a:r>
          </a:p>
          <a:p>
            <a:pPr marL="0" indent="0">
              <a:buNone/>
            </a:pPr>
            <a:endParaRPr lang="en-NZ" sz="1200" dirty="0" smtClean="0">
              <a:solidFill>
                <a:schemeClr val="accent4"/>
              </a:solidFill>
            </a:endParaRPr>
          </a:p>
          <a:p>
            <a:pPr marL="0" indent="0">
              <a:buNone/>
            </a:pPr>
            <a:r>
              <a:rPr lang="en-NZ" dirty="0" smtClean="0">
                <a:solidFill>
                  <a:schemeClr val="accent4"/>
                </a:solidFill>
              </a:rPr>
              <a:t>IF it detects a USB storage device:</a:t>
            </a:r>
            <a:endParaRPr lang="en-NZ" dirty="0">
              <a:solidFill>
                <a:schemeClr val="accent4"/>
              </a:solidFill>
            </a:endParaRPr>
          </a:p>
          <a:p>
            <a:r>
              <a:rPr lang="en-US" dirty="0">
                <a:solidFill>
                  <a:schemeClr val="accent4"/>
                </a:solidFill>
              </a:rPr>
              <a:t>Displays a message on </a:t>
            </a:r>
            <a:r>
              <a:rPr lang="en-US" dirty="0" smtClean="0">
                <a:solidFill>
                  <a:schemeClr val="accent4"/>
                </a:solidFill>
              </a:rPr>
              <a:t>screen</a:t>
            </a:r>
            <a:endParaRPr lang="en-NZ" dirty="0">
              <a:solidFill>
                <a:schemeClr val="accent4"/>
              </a:solidFill>
            </a:endParaRPr>
          </a:p>
          <a:p>
            <a:r>
              <a:rPr lang="en-US" dirty="0">
                <a:solidFill>
                  <a:schemeClr val="accent4"/>
                </a:solidFill>
              </a:rPr>
              <a:t>Turns the volume up</a:t>
            </a:r>
            <a:endParaRPr lang="en-NZ" dirty="0">
              <a:solidFill>
                <a:schemeClr val="accent4"/>
              </a:solidFill>
            </a:endParaRPr>
          </a:p>
          <a:p>
            <a:r>
              <a:rPr lang="en-US" dirty="0">
                <a:solidFill>
                  <a:schemeClr val="accent4"/>
                </a:solidFill>
              </a:rPr>
              <a:t>Plays a short sound bite advising the user to “Remove your USB</a:t>
            </a:r>
            <a:r>
              <a:rPr lang="en-US" dirty="0" smtClean="0">
                <a:solidFill>
                  <a:schemeClr val="accent4"/>
                </a:solidFill>
              </a:rPr>
              <a:t>”</a:t>
            </a:r>
            <a:endParaRPr lang="en-NZ" dirty="0">
              <a:solidFill>
                <a:schemeClr val="accent4"/>
              </a:solidFill>
            </a:endParaRPr>
          </a:p>
          <a:p>
            <a:r>
              <a:rPr lang="en-US" dirty="0">
                <a:solidFill>
                  <a:schemeClr val="accent4"/>
                </a:solidFill>
              </a:rPr>
              <a:t>Turns the volume </a:t>
            </a:r>
            <a:r>
              <a:rPr lang="en-US" dirty="0" smtClean="0">
                <a:solidFill>
                  <a:schemeClr val="accent4"/>
                </a:solidFill>
              </a:rPr>
              <a:t>down</a:t>
            </a:r>
            <a:endParaRPr lang="en-NZ" dirty="0">
              <a:solidFill>
                <a:schemeClr val="accent4"/>
              </a:solidFill>
            </a:endParaRPr>
          </a:p>
        </p:txBody>
      </p:sp>
    </p:spTree>
    <p:extLst>
      <p:ext uri="{BB962C8B-B14F-4D97-AF65-F5344CB8AC3E}">
        <p14:creationId xmlns:p14="http://schemas.microsoft.com/office/powerpoint/2010/main" val="17802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NZ" dirty="0"/>
          </a:p>
        </p:txBody>
      </p:sp>
      <p:sp>
        <p:nvSpPr>
          <p:cNvPr id="3" name="Content Placeholder 2"/>
          <p:cNvSpPr>
            <a:spLocks noGrp="1"/>
          </p:cNvSpPr>
          <p:nvPr>
            <p:ph idx="1"/>
          </p:nvPr>
        </p:nvSpPr>
        <p:spPr>
          <a:xfrm>
            <a:off x="595923" y="1460499"/>
            <a:ext cx="10869935" cy="4351338"/>
          </a:xfrm>
        </p:spPr>
        <p:txBody>
          <a:bodyPr/>
          <a:lstStyle/>
          <a:p>
            <a:pPr marL="0" indent="0">
              <a:buNone/>
            </a:pPr>
            <a:r>
              <a:rPr lang="en-US" dirty="0" smtClean="0"/>
              <a:t>A zip </a:t>
            </a:r>
            <a:r>
              <a:rPr lang="en-US" dirty="0"/>
              <a:t>file </a:t>
            </a:r>
            <a:r>
              <a:rPr lang="en-US" dirty="0" smtClean="0"/>
              <a:t>containing source code and instructions relative </a:t>
            </a:r>
            <a:r>
              <a:rPr lang="en-US" dirty="0"/>
              <a:t>to </a:t>
            </a:r>
            <a:r>
              <a:rPr lang="en-US" dirty="0" smtClean="0"/>
              <a:t>both </a:t>
            </a:r>
            <a:r>
              <a:rPr lang="en-US" dirty="0"/>
              <a:t>process </a:t>
            </a:r>
            <a:r>
              <a:rPr lang="en-US" dirty="0" smtClean="0"/>
              <a:t>is </a:t>
            </a:r>
            <a:r>
              <a:rPr lang="en-US" dirty="0"/>
              <a:t>available at:</a:t>
            </a:r>
            <a:endParaRPr lang="en-NZ" dirty="0"/>
          </a:p>
          <a:p>
            <a:pPr marL="0" indent="0" algn="ctr">
              <a:buNone/>
            </a:pPr>
            <a:endParaRPr lang="en-US" sz="4000" u="sng" dirty="0" smtClean="0">
              <a:hlinkClick r:id="rId3"/>
            </a:endParaRPr>
          </a:p>
          <a:p>
            <a:pPr marL="0" indent="0" algn="ctr">
              <a:buNone/>
            </a:pPr>
            <a:r>
              <a:rPr lang="en-US" sz="5400" u="sng" dirty="0" smtClean="0">
                <a:solidFill>
                  <a:schemeClr val="accent4"/>
                </a:solidFill>
                <a:hlinkClick r:id="rId3"/>
              </a:rPr>
              <a:t>https://</a:t>
            </a:r>
            <a:r>
              <a:rPr lang="en-US" sz="5400" u="sng" dirty="0" smtClean="0">
                <a:solidFill>
                  <a:schemeClr val="accent4"/>
                </a:solidFill>
                <a:hlinkClick r:id="rId3"/>
              </a:rPr>
              <a:t>library.waikato.ac.nz/usb</a:t>
            </a:r>
            <a:endParaRPr lang="en-US" sz="4000" u="sng" dirty="0" smtClean="0"/>
          </a:p>
          <a:p>
            <a:endParaRPr lang="en-NZ" dirty="0"/>
          </a:p>
        </p:txBody>
      </p:sp>
    </p:spTree>
    <p:extLst>
      <p:ext uri="{BB962C8B-B14F-4D97-AF65-F5344CB8AC3E}">
        <p14:creationId xmlns:p14="http://schemas.microsoft.com/office/powerpoint/2010/main" val="2876928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NZ" dirty="0"/>
          </a:p>
        </p:txBody>
      </p:sp>
      <p:sp>
        <p:nvSpPr>
          <p:cNvPr id="5" name="Content Placeholder 4"/>
          <p:cNvSpPr>
            <a:spLocks noGrp="1"/>
          </p:cNvSpPr>
          <p:nvPr>
            <p:ph idx="1"/>
          </p:nvPr>
        </p:nvSpPr>
        <p:spPr/>
        <p:txBody>
          <a:bodyPr/>
          <a:lstStyle/>
          <a:p>
            <a:r>
              <a:rPr lang="en-US" dirty="0"/>
              <a:t>Enhance user experience returning property </a:t>
            </a:r>
            <a:r>
              <a:rPr lang="en-US" dirty="0" smtClean="0"/>
              <a:t>promptly</a:t>
            </a:r>
          </a:p>
          <a:p>
            <a:r>
              <a:rPr lang="en-US" dirty="0" smtClean="0"/>
              <a:t>Reduce staff time processing lost USB devices</a:t>
            </a:r>
          </a:p>
          <a:p>
            <a:r>
              <a:rPr lang="en-US" dirty="0" smtClean="0"/>
              <a:t>Largely eliminate the need for reviewing the USB content</a:t>
            </a:r>
            <a:endParaRPr lang="en-NZ" dirty="0"/>
          </a:p>
        </p:txBody>
      </p:sp>
    </p:spTree>
    <p:extLst>
      <p:ext uri="{BB962C8B-B14F-4D97-AF65-F5344CB8AC3E}">
        <p14:creationId xmlns:p14="http://schemas.microsoft.com/office/powerpoint/2010/main" val="207643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NZ" dirty="0"/>
          </a:p>
        </p:txBody>
      </p:sp>
      <p:sp>
        <p:nvSpPr>
          <p:cNvPr id="3" name="Content Placeholder 2"/>
          <p:cNvSpPr>
            <a:spLocks noGrp="1"/>
          </p:cNvSpPr>
          <p:nvPr>
            <p:ph idx="1"/>
          </p:nvPr>
        </p:nvSpPr>
        <p:spPr/>
        <p:txBody>
          <a:bodyPr/>
          <a:lstStyle/>
          <a:p>
            <a:r>
              <a:rPr lang="en-US" dirty="0" smtClean="0"/>
              <a:t>Windows </a:t>
            </a:r>
            <a:r>
              <a:rPr lang="en-US" dirty="0"/>
              <a:t>operating </a:t>
            </a:r>
            <a:r>
              <a:rPr lang="en-US" dirty="0" smtClean="0"/>
              <a:t>system.</a:t>
            </a:r>
            <a:endParaRPr lang="en-NZ" dirty="0"/>
          </a:p>
          <a:p>
            <a:r>
              <a:rPr lang="en-US" dirty="0"/>
              <a:t>PowerShell – </a:t>
            </a:r>
            <a:r>
              <a:rPr lang="en-US" b="1" dirty="0">
                <a:solidFill>
                  <a:schemeClr val="accent4"/>
                </a:solidFill>
              </a:rPr>
              <a:t>Set-</a:t>
            </a:r>
            <a:r>
              <a:rPr lang="en-US" b="1" dirty="0" err="1">
                <a:solidFill>
                  <a:schemeClr val="accent4"/>
                </a:solidFill>
              </a:rPr>
              <a:t>ExecutionPolicy</a:t>
            </a:r>
            <a:r>
              <a:rPr lang="en-US" dirty="0"/>
              <a:t> to </a:t>
            </a:r>
            <a:r>
              <a:rPr lang="en-US" b="1" dirty="0" err="1">
                <a:solidFill>
                  <a:schemeClr val="accent4"/>
                </a:solidFill>
              </a:rPr>
              <a:t>RemoteSigned</a:t>
            </a:r>
            <a:r>
              <a:rPr lang="en-US" dirty="0"/>
              <a:t> via Group Policy</a:t>
            </a:r>
            <a:endParaRPr lang="en-NZ" dirty="0"/>
          </a:p>
          <a:p>
            <a:r>
              <a:rPr lang="en-US" dirty="0"/>
              <a:t>Using WMI class of </a:t>
            </a:r>
            <a:r>
              <a:rPr lang="en-US" b="1" dirty="0"/>
              <a:t>Win32_ComputerSystem</a:t>
            </a:r>
            <a:r>
              <a:rPr lang="en-US" dirty="0"/>
              <a:t> on the local machine for user details</a:t>
            </a:r>
            <a:endParaRPr lang="en-NZ" dirty="0"/>
          </a:p>
          <a:p>
            <a:r>
              <a:rPr lang="en-US" dirty="0"/>
              <a:t>Using WMI class of </a:t>
            </a:r>
            <a:r>
              <a:rPr lang="en-US" b="1" dirty="0"/>
              <a:t>Win32_DiskDrive</a:t>
            </a:r>
            <a:r>
              <a:rPr lang="en-US" dirty="0"/>
              <a:t> for surfacing USB </a:t>
            </a:r>
            <a:r>
              <a:rPr lang="en-US" dirty="0" smtClean="0"/>
              <a:t>details</a:t>
            </a:r>
            <a:endParaRPr lang="en-NZ" dirty="0"/>
          </a:p>
        </p:txBody>
      </p:sp>
    </p:spTree>
    <p:extLst>
      <p:ext uri="{BB962C8B-B14F-4D97-AF65-F5344CB8AC3E}">
        <p14:creationId xmlns:p14="http://schemas.microsoft.com/office/powerpoint/2010/main" val="418248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WMI USB Device Data Fields (</a:t>
            </a:r>
            <a:r>
              <a:rPr lang="en-US" dirty="0"/>
              <a:t>Win32_ComputerSystem)</a:t>
            </a:r>
            <a:endParaRPr lang="en-NZ" dirty="0"/>
          </a:p>
        </p:txBody>
      </p:sp>
      <p:sp>
        <p:nvSpPr>
          <p:cNvPr id="3" name="Content Placeholder 2"/>
          <p:cNvSpPr>
            <a:spLocks noGrp="1"/>
          </p:cNvSpPr>
          <p:nvPr>
            <p:ph idx="1"/>
          </p:nvPr>
        </p:nvSpPr>
        <p:spPr/>
        <p:txBody>
          <a:bodyPr/>
          <a:lstStyle/>
          <a:p>
            <a:r>
              <a:rPr lang="en-NZ" b="1" dirty="0" err="1" smtClean="0">
                <a:solidFill>
                  <a:schemeClr val="accent4"/>
                </a:solidFill>
              </a:rPr>
              <a:t>DeviceID</a:t>
            </a:r>
            <a:r>
              <a:rPr lang="en-NZ" dirty="0" smtClean="0"/>
              <a:t>  </a:t>
            </a:r>
            <a:r>
              <a:rPr lang="en-NZ" dirty="0"/>
              <a:t>Mostly unique by manufacturer</a:t>
            </a:r>
          </a:p>
          <a:p>
            <a:r>
              <a:rPr lang="en-NZ" b="1" dirty="0">
                <a:solidFill>
                  <a:schemeClr val="accent4"/>
                </a:solidFill>
              </a:rPr>
              <a:t>Caption</a:t>
            </a:r>
            <a:r>
              <a:rPr lang="en-NZ" dirty="0"/>
              <a:t> </a:t>
            </a:r>
            <a:r>
              <a:rPr lang="en-NZ" dirty="0" smtClean="0"/>
              <a:t> </a:t>
            </a:r>
            <a:r>
              <a:rPr lang="en-NZ" dirty="0"/>
              <a:t>Combined with </a:t>
            </a:r>
            <a:r>
              <a:rPr lang="en-NZ" dirty="0" err="1"/>
              <a:t>DeviceID</a:t>
            </a:r>
            <a:r>
              <a:rPr lang="en-NZ" dirty="0"/>
              <a:t> seems to be a valid </a:t>
            </a:r>
            <a:r>
              <a:rPr lang="en-NZ" dirty="0" smtClean="0"/>
              <a:t>key</a:t>
            </a:r>
          </a:p>
          <a:p>
            <a:r>
              <a:rPr lang="en-NZ" b="1" dirty="0" err="1">
                <a:solidFill>
                  <a:schemeClr val="accent4"/>
                </a:solidFill>
              </a:rPr>
              <a:t>SerialNumber</a:t>
            </a:r>
            <a:r>
              <a:rPr lang="en-NZ" dirty="0"/>
              <a:t>  </a:t>
            </a:r>
            <a:r>
              <a:rPr lang="en-NZ" u="sng" dirty="0"/>
              <a:t>Only used if the file has more than 2 characters</a:t>
            </a:r>
          </a:p>
          <a:p>
            <a:r>
              <a:rPr lang="en-NZ" b="1" dirty="0" err="1" smtClean="0"/>
              <a:t>MediaType</a:t>
            </a:r>
            <a:r>
              <a:rPr lang="en-NZ" dirty="0" smtClean="0"/>
              <a:t> </a:t>
            </a:r>
            <a:r>
              <a:rPr lang="en-NZ" dirty="0"/>
              <a:t>is always “Removable Media”</a:t>
            </a:r>
          </a:p>
          <a:p>
            <a:r>
              <a:rPr lang="en-NZ" b="1" dirty="0"/>
              <a:t>Size</a:t>
            </a:r>
            <a:r>
              <a:rPr lang="en-NZ" dirty="0"/>
              <a:t> (in bytes) Returns different values for different versions of Windows</a:t>
            </a:r>
            <a:r>
              <a:rPr lang="en-NZ" dirty="0" smtClean="0"/>
              <a:t>!</a:t>
            </a:r>
            <a:endParaRPr lang="en-NZ" dirty="0"/>
          </a:p>
        </p:txBody>
      </p:sp>
    </p:spTree>
    <p:extLst>
      <p:ext uri="{BB962C8B-B14F-4D97-AF65-F5344CB8AC3E}">
        <p14:creationId xmlns:p14="http://schemas.microsoft.com/office/powerpoint/2010/main" val="2466216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Script Functions</a:t>
            </a:r>
            <a:endParaRPr lang="en-NZ" dirty="0"/>
          </a:p>
        </p:txBody>
      </p:sp>
      <p:sp>
        <p:nvSpPr>
          <p:cNvPr id="3" name="Content Placeholder 2"/>
          <p:cNvSpPr>
            <a:spLocks noGrp="1"/>
          </p:cNvSpPr>
          <p:nvPr>
            <p:ph idx="1"/>
          </p:nvPr>
        </p:nvSpPr>
        <p:spPr/>
        <p:txBody>
          <a:bodyPr/>
          <a:lstStyle/>
          <a:p>
            <a:r>
              <a:rPr lang="en-NZ" dirty="0"/>
              <a:t>Single PowerShell script written so it can be run in two ways:</a:t>
            </a:r>
          </a:p>
          <a:p>
            <a:pPr marL="971550" lvl="1" indent="-514350">
              <a:buFont typeface="+mj-lt"/>
              <a:buAutoNum type="arabicPeriod"/>
            </a:pPr>
            <a:r>
              <a:rPr lang="en-NZ" b="1" dirty="0"/>
              <a:t>Detection/Recording</a:t>
            </a:r>
            <a:endParaRPr lang="en-NZ" dirty="0"/>
          </a:p>
          <a:p>
            <a:pPr marL="971550" lvl="1" indent="-514350">
              <a:buFont typeface="+mj-lt"/>
              <a:buAutoNum type="arabicPeriod"/>
            </a:pPr>
            <a:r>
              <a:rPr lang="en-NZ" b="1" dirty="0"/>
              <a:t>Detection/Interrogation </a:t>
            </a:r>
            <a:r>
              <a:rPr lang="en-NZ" dirty="0"/>
              <a:t>(run using an argument)</a:t>
            </a:r>
          </a:p>
          <a:p>
            <a:r>
              <a:rPr lang="en-NZ" dirty="0"/>
              <a:t>Script interacts with a web API written in PHP that performs the interaction with the Database</a:t>
            </a:r>
            <a:r>
              <a:rPr lang="en-NZ" dirty="0" smtClean="0"/>
              <a:t>.</a:t>
            </a:r>
            <a:endParaRPr lang="en-NZ" dirty="0"/>
          </a:p>
        </p:txBody>
      </p:sp>
    </p:spTree>
    <p:extLst>
      <p:ext uri="{BB962C8B-B14F-4D97-AF65-F5344CB8AC3E}">
        <p14:creationId xmlns:p14="http://schemas.microsoft.com/office/powerpoint/2010/main" val="12214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Detection/Recording</a:t>
            </a:r>
          </a:p>
        </p:txBody>
      </p:sp>
      <p:sp>
        <p:nvSpPr>
          <p:cNvPr id="3" name="Content Placeholder 2"/>
          <p:cNvSpPr>
            <a:spLocks noGrp="1"/>
          </p:cNvSpPr>
          <p:nvPr>
            <p:ph idx="1"/>
          </p:nvPr>
        </p:nvSpPr>
        <p:spPr/>
        <p:txBody>
          <a:bodyPr>
            <a:normAutofit fontScale="77500" lnSpcReduction="20000"/>
          </a:bodyPr>
          <a:lstStyle/>
          <a:p>
            <a:pPr marL="0" indent="0">
              <a:buNone/>
            </a:pPr>
            <a:r>
              <a:rPr lang="en-NZ" dirty="0" smtClean="0"/>
              <a:t>Initiated </a:t>
            </a:r>
            <a:r>
              <a:rPr lang="en-NZ" dirty="0"/>
              <a:t>via Group Policy using either "Computer" </a:t>
            </a:r>
            <a:r>
              <a:rPr lang="en-NZ" dirty="0" err="1"/>
              <a:t>OnStart</a:t>
            </a:r>
            <a:r>
              <a:rPr lang="en-NZ" dirty="0"/>
              <a:t> or "User" Logon script triggers.</a:t>
            </a:r>
          </a:p>
          <a:p>
            <a:r>
              <a:rPr lang="en-NZ" dirty="0"/>
              <a:t>Once running (as either a Process or a Service) detection is performed at 5 minute intervals. </a:t>
            </a:r>
          </a:p>
          <a:p>
            <a:r>
              <a:rPr lang="en-NZ" dirty="0"/>
              <a:t>The script queries the WMI </a:t>
            </a:r>
            <a:r>
              <a:rPr lang="en-NZ" dirty="0" smtClean="0"/>
              <a:t>interface </a:t>
            </a:r>
            <a:r>
              <a:rPr lang="en-NZ" dirty="0"/>
              <a:t>to return the metadata associated with any USB found plugged in. </a:t>
            </a:r>
          </a:p>
          <a:p>
            <a:r>
              <a:rPr lang="en-NZ" dirty="0"/>
              <a:t>WMI data is compared to the contents of a log file (C:\Users\Public\USB.txt) to confirm if the USB has been previously seen </a:t>
            </a:r>
            <a:r>
              <a:rPr lang="en-NZ" dirty="0" smtClean="0"/>
              <a:t>on </a:t>
            </a:r>
            <a:r>
              <a:rPr lang="en-NZ" dirty="0"/>
              <a:t>this machine. </a:t>
            </a:r>
          </a:p>
          <a:p>
            <a:r>
              <a:rPr lang="en-NZ" dirty="0"/>
              <a:t>Processing of the USB </a:t>
            </a:r>
            <a:r>
              <a:rPr lang="en-NZ" dirty="0" smtClean="0"/>
              <a:t>stops </a:t>
            </a:r>
            <a:r>
              <a:rPr lang="en-NZ" dirty="0"/>
              <a:t>if it has been already “seen” by the script, thereby minimizing the incidence of multiple usernames being associated with it.</a:t>
            </a:r>
          </a:p>
          <a:p>
            <a:r>
              <a:rPr lang="en-NZ" dirty="0"/>
              <a:t>If the device was not previously recorded on the PC, then the USB metadata together with the username, </a:t>
            </a:r>
            <a:r>
              <a:rPr lang="en-NZ" dirty="0" err="1"/>
              <a:t>computername</a:t>
            </a:r>
            <a:r>
              <a:rPr lang="en-NZ" dirty="0"/>
              <a:t>. d</a:t>
            </a:r>
            <a:r>
              <a:rPr lang="en-NZ" dirty="0" smtClean="0"/>
              <a:t>ate and time, </a:t>
            </a:r>
            <a:r>
              <a:rPr lang="en-NZ" dirty="0"/>
              <a:t>is recorded in the local file AND sent via API to the database</a:t>
            </a:r>
            <a:r>
              <a:rPr lang="en-NZ" dirty="0" smtClean="0"/>
              <a:t>.</a:t>
            </a:r>
            <a:endParaRPr lang="en-NZ" dirty="0"/>
          </a:p>
        </p:txBody>
      </p:sp>
    </p:spTree>
    <p:extLst>
      <p:ext uri="{BB962C8B-B14F-4D97-AF65-F5344CB8AC3E}">
        <p14:creationId xmlns:p14="http://schemas.microsoft.com/office/powerpoint/2010/main" val="345436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Detection/Interrogation</a:t>
            </a:r>
          </a:p>
        </p:txBody>
      </p:sp>
      <p:sp>
        <p:nvSpPr>
          <p:cNvPr id="3" name="Content Placeholder 2"/>
          <p:cNvSpPr>
            <a:spLocks noGrp="1"/>
          </p:cNvSpPr>
          <p:nvPr>
            <p:ph idx="1"/>
          </p:nvPr>
        </p:nvSpPr>
        <p:spPr/>
        <p:txBody>
          <a:bodyPr>
            <a:normAutofit lnSpcReduction="10000"/>
          </a:bodyPr>
          <a:lstStyle/>
          <a:p>
            <a:pPr marL="0" indent="0">
              <a:buNone/>
            </a:pPr>
            <a:r>
              <a:rPr lang="en-NZ" dirty="0"/>
              <a:t>By changing how the script is called, the script can be </a:t>
            </a:r>
            <a:r>
              <a:rPr lang="en-NZ" dirty="0" smtClean="0"/>
              <a:t>used</a:t>
            </a:r>
            <a:r>
              <a:rPr lang="en-NZ" dirty="0"/>
              <a:t> to interrogate </a:t>
            </a:r>
            <a:r>
              <a:rPr lang="en-NZ" dirty="0" smtClean="0"/>
              <a:t>a</a:t>
            </a:r>
            <a:r>
              <a:rPr lang="en-NZ" dirty="0"/>
              <a:t> </a:t>
            </a:r>
            <a:r>
              <a:rPr lang="en-NZ" dirty="0" smtClean="0"/>
              <a:t>USB, </a:t>
            </a:r>
            <a:r>
              <a:rPr lang="en-NZ" dirty="0"/>
              <a:t>to see if it </a:t>
            </a:r>
            <a:r>
              <a:rPr lang="en-NZ" dirty="0" smtClean="0"/>
              <a:t>matches </a:t>
            </a:r>
            <a:r>
              <a:rPr lang="en-NZ" dirty="0"/>
              <a:t>records harvested.</a:t>
            </a:r>
          </a:p>
          <a:p>
            <a:r>
              <a:rPr lang="en-NZ" dirty="0"/>
              <a:t>Typically </a:t>
            </a:r>
            <a:r>
              <a:rPr lang="en-NZ" dirty="0" smtClean="0"/>
              <a:t>staff </a:t>
            </a:r>
            <a:r>
              <a:rPr lang="en-NZ" dirty="0"/>
              <a:t>will plug in the USB and run the script from a shortcut which calls PowerShell explicitly with two arguments: The first argument is the path to the script itself and the second argument is anything you want - say a "X" </a:t>
            </a:r>
          </a:p>
          <a:p>
            <a:r>
              <a:rPr lang="en-NZ" dirty="0"/>
              <a:t>If there are matching records to the USB in the database, the script will cause the API to open Google Chrome and display </a:t>
            </a:r>
            <a:r>
              <a:rPr lang="en-NZ" dirty="0" smtClean="0"/>
              <a:t>them</a:t>
            </a:r>
            <a:endParaRPr lang="en-NZ" dirty="0"/>
          </a:p>
          <a:p>
            <a:r>
              <a:rPr lang="en-NZ" dirty="0"/>
              <a:t>If there are no matching records, the script will trigger the API to open Google Chrome and advise </a:t>
            </a:r>
            <a:r>
              <a:rPr lang="en-NZ" dirty="0" smtClean="0"/>
              <a:t>this</a:t>
            </a:r>
            <a:endParaRPr lang="en-NZ" dirty="0"/>
          </a:p>
          <a:p>
            <a:endParaRPr lang="en-NZ" dirty="0"/>
          </a:p>
        </p:txBody>
      </p:sp>
    </p:spTree>
    <p:extLst>
      <p:ext uri="{BB962C8B-B14F-4D97-AF65-F5344CB8AC3E}">
        <p14:creationId xmlns:p14="http://schemas.microsoft.com/office/powerpoint/2010/main" val="3310345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NZ" dirty="0"/>
          </a:p>
        </p:txBody>
      </p:sp>
      <p:sp>
        <p:nvSpPr>
          <p:cNvPr id="3" name="Content Placeholder 2"/>
          <p:cNvSpPr>
            <a:spLocks noGrp="1"/>
          </p:cNvSpPr>
          <p:nvPr>
            <p:ph idx="1"/>
          </p:nvPr>
        </p:nvSpPr>
        <p:spPr/>
        <p:txBody>
          <a:bodyPr/>
          <a:lstStyle/>
          <a:p>
            <a:r>
              <a:rPr lang="en-US" dirty="0"/>
              <a:t>Written in PHP</a:t>
            </a:r>
            <a:endParaRPr lang="en-NZ" dirty="0"/>
          </a:p>
          <a:p>
            <a:r>
              <a:rPr lang="en-US" dirty="0"/>
              <a:t>Uses stored procedures to insert or query records – providing a measure of protection from SQL injections attacks</a:t>
            </a:r>
            <a:endParaRPr lang="en-NZ" dirty="0"/>
          </a:p>
          <a:p>
            <a:r>
              <a:rPr lang="en-US" dirty="0"/>
              <a:t>Presently located at </a:t>
            </a:r>
            <a:r>
              <a:rPr lang="en-US" u="sng" dirty="0" smtClean="0">
                <a:hlinkClick r:id="rId3"/>
              </a:rPr>
              <a:t>https://library.waikato.ac.nz/usb</a:t>
            </a:r>
            <a:endParaRPr lang="en-NZ" dirty="0"/>
          </a:p>
          <a:p>
            <a:r>
              <a:rPr lang="en-US" dirty="0"/>
              <a:t>The documentation on the page provides </a:t>
            </a:r>
            <a:r>
              <a:rPr lang="en-US" dirty="0" smtClean="0"/>
              <a:t>the calling syntax </a:t>
            </a:r>
            <a:r>
              <a:rPr lang="en-US" dirty="0"/>
              <a:t>with examples on how to enter the USB data or to compare the USB data to what might already be in the database. </a:t>
            </a:r>
            <a:endParaRPr lang="en-NZ" dirty="0"/>
          </a:p>
        </p:txBody>
      </p:sp>
    </p:spTree>
    <p:extLst>
      <p:ext uri="{BB962C8B-B14F-4D97-AF65-F5344CB8AC3E}">
        <p14:creationId xmlns:p14="http://schemas.microsoft.com/office/powerpoint/2010/main" val="83304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NZ" dirty="0"/>
          </a:p>
        </p:txBody>
      </p:sp>
      <p:sp>
        <p:nvSpPr>
          <p:cNvPr id="3" name="Content Placeholder 2"/>
          <p:cNvSpPr>
            <a:spLocks noGrp="1"/>
          </p:cNvSpPr>
          <p:nvPr>
            <p:ph idx="1"/>
          </p:nvPr>
        </p:nvSpPr>
        <p:spPr/>
        <p:txBody>
          <a:bodyPr/>
          <a:lstStyle/>
          <a:p>
            <a:r>
              <a:rPr lang="en-US" dirty="0"/>
              <a:t>Single table MySQL or </a:t>
            </a:r>
            <a:r>
              <a:rPr lang="en-US" b="1" dirty="0" err="1"/>
              <a:t>MariaDB</a:t>
            </a:r>
            <a:r>
              <a:rPr lang="en-US" dirty="0"/>
              <a:t> </a:t>
            </a:r>
            <a:endParaRPr lang="en-NZ" dirty="0"/>
          </a:p>
          <a:p>
            <a:r>
              <a:rPr lang="en-US" dirty="0"/>
              <a:t>Could be any suitable Database….</a:t>
            </a:r>
            <a:endParaRPr lang="en-NZ" dirty="0"/>
          </a:p>
          <a:p>
            <a:pPr marL="0" indent="0">
              <a:buNone/>
            </a:pPr>
            <a:endParaRPr lang="en-NZ" dirty="0"/>
          </a:p>
        </p:txBody>
      </p:sp>
    </p:spTree>
    <p:extLst>
      <p:ext uri="{BB962C8B-B14F-4D97-AF65-F5344CB8AC3E}">
        <p14:creationId xmlns:p14="http://schemas.microsoft.com/office/powerpoint/2010/main" val="245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2112</TotalTime>
  <Words>1541</Words>
  <Application>Microsoft Office PowerPoint</Application>
  <PresentationFormat>Widescreen</PresentationFormat>
  <Paragraphs>176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Black</vt:lpstr>
      <vt:lpstr>Calibri</vt:lpstr>
      <vt:lpstr>1_Custom Design</vt:lpstr>
      <vt:lpstr>4_Office Theme</vt:lpstr>
      <vt:lpstr>Managing Lost USB Devices </vt:lpstr>
      <vt:lpstr>Purpose</vt:lpstr>
      <vt:lpstr>Assumptions</vt:lpstr>
      <vt:lpstr>WMI USB Device Data Fields (Win32_ComputerSystem)</vt:lpstr>
      <vt:lpstr>Script Functions</vt:lpstr>
      <vt:lpstr>Detection/Recording</vt:lpstr>
      <vt:lpstr>Detection/Interrogation</vt:lpstr>
      <vt:lpstr>API</vt:lpstr>
      <vt:lpstr>Database</vt:lpstr>
      <vt:lpstr>Two Pronged Strategy</vt:lpstr>
      <vt:lpstr>“Remove your USB” Logoff Script</vt:lpstr>
      <vt:lpstr>Resources</vt:lpstr>
    </vt:vector>
  </TitlesOfParts>
  <Company>University of Waikato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Libby Cameron</dc:creator>
  <cp:lastModifiedBy>Peter Stone</cp:lastModifiedBy>
  <cp:revision>141</cp:revision>
  <cp:lastPrinted>2015-03-09T04:15:20Z</cp:lastPrinted>
  <dcterms:created xsi:type="dcterms:W3CDTF">2015-03-09T02:40:29Z</dcterms:created>
  <dcterms:modified xsi:type="dcterms:W3CDTF">2017-08-31T04:06:52Z</dcterms:modified>
</cp:coreProperties>
</file>