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8" r:id="rId2"/>
  </p:sldMasterIdLst>
  <p:notesMasterIdLst>
    <p:notesMasterId r:id="rId15"/>
  </p:notesMasterIdLst>
  <p:handoutMasterIdLst>
    <p:handoutMasterId r:id="rId16"/>
  </p:handoutMasterIdLst>
  <p:sldIdLst>
    <p:sldId id="265" r:id="rId3"/>
    <p:sldId id="269" r:id="rId4"/>
    <p:sldId id="270" r:id="rId5"/>
    <p:sldId id="271" r:id="rId6"/>
    <p:sldId id="272" r:id="rId7"/>
    <p:sldId id="273" r:id="rId8"/>
    <p:sldId id="274" r:id="rId9"/>
    <p:sldId id="275" r:id="rId10"/>
    <p:sldId id="276" r:id="rId11"/>
    <p:sldId id="277" r:id="rId12"/>
    <p:sldId id="278" r:id="rId13"/>
    <p:sldId id="27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6" autoAdjust="0"/>
    <p:restoredTop sz="94660"/>
  </p:normalViewPr>
  <p:slideViewPr>
    <p:cSldViewPr snapToGrid="0">
      <p:cViewPr varScale="1">
        <p:scale>
          <a:sx n="107" d="100"/>
          <a:sy n="107" d="100"/>
        </p:scale>
        <p:origin x="2430" y="114"/>
      </p:cViewPr>
      <p:guideLst/>
    </p:cSldViewPr>
  </p:slideViewPr>
  <p:notesTextViewPr>
    <p:cViewPr>
      <p:scale>
        <a:sx n="1" d="1"/>
        <a:sy n="1" d="1"/>
      </p:scale>
      <p:origin x="0" y="0"/>
    </p:cViewPr>
  </p:notesTextViewPr>
  <p:notesViewPr>
    <p:cSldViewPr snapToGrid="0">
      <p:cViewPr varScale="1">
        <p:scale>
          <a:sx n="124" d="100"/>
          <a:sy n="124" d="100"/>
        </p:scale>
        <p:origin x="495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1060-EC34-4B21-B2CA-AE568AF2EAA1}" type="datetimeFigureOut">
              <a:rPr lang="en-NZ" smtClean="0"/>
              <a:t>1/09/2017</a:t>
            </a:fld>
            <a:endParaRPr lang="en-NZ"/>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43AC23-0184-45B6-B42B-98CFA85289C3}" type="slidenum">
              <a:rPr lang="en-NZ" smtClean="0"/>
              <a:t>‹#›</a:t>
            </a:fld>
            <a:endParaRPr lang="en-NZ"/>
          </a:p>
        </p:txBody>
      </p:sp>
    </p:spTree>
    <p:extLst>
      <p:ext uri="{BB962C8B-B14F-4D97-AF65-F5344CB8AC3E}">
        <p14:creationId xmlns:p14="http://schemas.microsoft.com/office/powerpoint/2010/main" val="338522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5C513-E85A-40A7-AFD0-35FEFA73FC32}" type="datetimeFigureOut">
              <a:rPr lang="en-NZ" smtClean="0"/>
              <a:t>1/09/2017</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1F012-6610-44FD-969C-BC6F65B32F53}" type="slidenum">
              <a:rPr lang="en-NZ" smtClean="0"/>
              <a:t>‹#›</a:t>
            </a:fld>
            <a:endParaRPr lang="en-NZ"/>
          </a:p>
        </p:txBody>
      </p:sp>
    </p:spTree>
    <p:extLst>
      <p:ext uri="{BB962C8B-B14F-4D97-AF65-F5344CB8AC3E}">
        <p14:creationId xmlns:p14="http://schemas.microsoft.com/office/powerpoint/2010/main" val="2895602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Who has a box of USBs sitting under the desk counter or in the lost property system?</a:t>
            </a:r>
          </a:p>
        </p:txBody>
      </p:sp>
      <p:sp>
        <p:nvSpPr>
          <p:cNvPr id="4" name="Slide Number Placeholder 3"/>
          <p:cNvSpPr>
            <a:spLocks noGrp="1"/>
          </p:cNvSpPr>
          <p:nvPr>
            <p:ph type="sldNum" sz="quarter" idx="10"/>
          </p:nvPr>
        </p:nvSpPr>
        <p:spPr/>
        <p:txBody>
          <a:bodyPr/>
          <a:lstStyle/>
          <a:p>
            <a:fld id="{AE807CFA-88BE-48B4-AB27-4EDB6644EE8D}" type="slidenum">
              <a:rPr lang="en-NZ" smtClean="0">
                <a:solidFill>
                  <a:prstClr val="black"/>
                </a:solidFill>
              </a:rPr>
              <a:pPr/>
              <a:t>1</a:t>
            </a:fld>
            <a:endParaRPr lang="en-NZ">
              <a:solidFill>
                <a:prstClr val="black"/>
              </a:solidFill>
            </a:endParaRPr>
          </a:p>
        </p:txBody>
      </p:sp>
    </p:spTree>
    <p:extLst>
      <p:ext uri="{BB962C8B-B14F-4D97-AF65-F5344CB8AC3E}">
        <p14:creationId xmlns:p14="http://schemas.microsoft.com/office/powerpoint/2010/main" val="3952731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10</a:t>
            </a:fld>
            <a:endParaRPr lang="en-NZ"/>
          </a:p>
        </p:txBody>
      </p:sp>
    </p:spTree>
    <p:extLst>
      <p:ext uri="{BB962C8B-B14F-4D97-AF65-F5344CB8AC3E}">
        <p14:creationId xmlns:p14="http://schemas.microsoft.com/office/powerpoint/2010/main" val="30403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11</a:t>
            </a:fld>
            <a:endParaRPr lang="en-NZ"/>
          </a:p>
        </p:txBody>
      </p:sp>
    </p:spTree>
    <p:extLst>
      <p:ext uri="{BB962C8B-B14F-4D97-AF65-F5344CB8AC3E}">
        <p14:creationId xmlns:p14="http://schemas.microsoft.com/office/powerpoint/2010/main" val="1146329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12</a:t>
            </a:fld>
            <a:endParaRPr lang="en-NZ"/>
          </a:p>
        </p:txBody>
      </p:sp>
    </p:spTree>
    <p:extLst>
      <p:ext uri="{BB962C8B-B14F-4D97-AF65-F5344CB8AC3E}">
        <p14:creationId xmlns:p14="http://schemas.microsoft.com/office/powerpoint/2010/main" val="420551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Typically it is </a:t>
            </a:r>
            <a:r>
              <a:rPr lang="en-NZ" dirty="0" smtClean="0"/>
              <a:t>not </a:t>
            </a:r>
            <a:r>
              <a:rPr lang="en-NZ" dirty="0"/>
              <a:t>the cost of the USB that is the cause of stress for users, it is the loss of data and if they think about it, it is the loss of privacy and intellectual property.</a:t>
            </a:r>
          </a:p>
          <a:p>
            <a:endParaRPr lang="en-NZ" dirty="0"/>
          </a:p>
          <a:p>
            <a:r>
              <a:rPr lang="en-NZ" dirty="0"/>
              <a:t>For staff, unless you just chuck them in a box, USB devices handed in or missing represent mostly processing time: To review content to see IF they can identify an owner and interaction with users costing more time, with a likelihood of users being disappointed – STRESSFULL! Not to mention privacy stuff…</a:t>
            </a:r>
          </a:p>
          <a:p>
            <a:endParaRPr lang="en-NZ" dirty="0"/>
          </a:p>
          <a:p>
            <a:r>
              <a:rPr lang="en-NZ" dirty="0"/>
              <a:t>This session is </a:t>
            </a:r>
          </a:p>
          <a:p>
            <a:pPr marL="171450" indent="-171450">
              <a:buFont typeface="Arial" panose="020B0604020202020204" pitchFamily="34" charset="0"/>
              <a:buChar char="•"/>
            </a:pPr>
            <a:r>
              <a:rPr lang="en-NZ" dirty="0"/>
              <a:t>About being proactive in how we deal with user USB devices.</a:t>
            </a:r>
          </a:p>
          <a:p>
            <a:pPr marL="171450" indent="-171450">
              <a:buFont typeface="Arial" panose="020B0604020202020204" pitchFamily="34" charset="0"/>
              <a:buChar char="•"/>
            </a:pPr>
            <a:r>
              <a:rPr lang="en-NZ" dirty="0"/>
              <a:t>About crafting a process that increases likelihood users can be reunited with their property </a:t>
            </a:r>
            <a:r>
              <a:rPr lang="en-NZ" dirty="0" smtClean="0"/>
              <a:t>quickly. </a:t>
            </a:r>
            <a:endParaRPr lang="en-NZ" dirty="0"/>
          </a:p>
          <a:p>
            <a:pPr marL="171450" indent="-171450">
              <a:buFont typeface="Arial" panose="020B0604020202020204" pitchFamily="34" charset="0"/>
              <a:buChar char="•"/>
            </a:pPr>
            <a:r>
              <a:rPr lang="en-NZ" dirty="0"/>
              <a:t>About improving confidence around USB ownership</a:t>
            </a:r>
          </a:p>
          <a:p>
            <a:pPr marL="171450" indent="-171450">
              <a:buFont typeface="Arial" panose="020B0604020202020204" pitchFamily="34" charset="0"/>
              <a:buChar char="•"/>
            </a:pPr>
            <a:r>
              <a:rPr lang="en-NZ" dirty="0"/>
              <a:t>And decreasing need for staff to review the content.</a:t>
            </a:r>
          </a:p>
          <a:p>
            <a:pPr marL="171450" indent="-171450">
              <a:buFont typeface="Arial" panose="020B0604020202020204" pitchFamily="34" charset="0"/>
              <a:buChar char="•"/>
            </a:pPr>
            <a:r>
              <a:rPr lang="en-NZ" dirty="0"/>
              <a:t>It is about improving our users experience if/when they manage to loose their USB</a:t>
            </a:r>
          </a:p>
        </p:txBody>
      </p:sp>
      <p:sp>
        <p:nvSpPr>
          <p:cNvPr id="4" name="Slide Number Placeholder 3"/>
          <p:cNvSpPr>
            <a:spLocks noGrp="1"/>
          </p:cNvSpPr>
          <p:nvPr>
            <p:ph type="sldNum" sz="quarter" idx="10"/>
          </p:nvPr>
        </p:nvSpPr>
        <p:spPr/>
        <p:txBody>
          <a:bodyPr/>
          <a:lstStyle/>
          <a:p>
            <a:fld id="{F761F012-6610-44FD-969C-BC6F65B32F53}" type="slidenum">
              <a:rPr lang="en-NZ" smtClean="0"/>
              <a:t>2</a:t>
            </a:fld>
            <a:endParaRPr lang="en-NZ" dirty="0"/>
          </a:p>
        </p:txBody>
      </p:sp>
    </p:spTree>
    <p:extLst>
      <p:ext uri="{BB962C8B-B14F-4D97-AF65-F5344CB8AC3E}">
        <p14:creationId xmlns:p14="http://schemas.microsoft.com/office/powerpoint/2010/main" val="428407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idea </a:t>
            </a:r>
            <a:r>
              <a:rPr lang="en-NZ" dirty="0" smtClean="0"/>
              <a:t>for this tool evolved from </a:t>
            </a:r>
            <a:r>
              <a:rPr lang="en-NZ" dirty="0"/>
              <a:t>my experience using Microsoft PowerShell to interrogate pc’s for inventory purposes. PowerShell is a powerful scripting language and able to access natively resources </a:t>
            </a:r>
            <a:r>
              <a:rPr lang="en-NZ" dirty="0" smtClean="0"/>
              <a:t>Windows </a:t>
            </a:r>
            <a:r>
              <a:rPr lang="en-NZ" dirty="0"/>
              <a:t>operating </a:t>
            </a:r>
            <a:r>
              <a:rPr lang="en-NZ" dirty="0" smtClean="0"/>
              <a:t>systems. </a:t>
            </a:r>
            <a:endParaRPr lang="en-NZ" dirty="0"/>
          </a:p>
          <a:p>
            <a:endParaRPr lang="en-NZ" dirty="0"/>
          </a:p>
          <a:p>
            <a:r>
              <a:rPr lang="en-NZ" dirty="0"/>
              <a:t>I noticed that by querying the Windows Management Interface (WMI), we could return values relative to the disk drives. </a:t>
            </a:r>
          </a:p>
          <a:p>
            <a:endParaRPr lang="en-NZ" dirty="0"/>
          </a:p>
          <a:p>
            <a:r>
              <a:rPr lang="en-NZ" dirty="0"/>
              <a:t>Of course USB </a:t>
            </a:r>
            <a:r>
              <a:rPr lang="en-NZ" dirty="0" smtClean="0"/>
              <a:t>devices </a:t>
            </a:r>
            <a:r>
              <a:rPr lang="en-NZ" dirty="0"/>
              <a:t>are not exactly the same as a disk </a:t>
            </a:r>
            <a:r>
              <a:rPr lang="en-NZ" dirty="0" smtClean="0"/>
              <a:t>dive, </a:t>
            </a:r>
            <a:r>
              <a:rPr lang="en-NZ" dirty="0"/>
              <a:t>but they are represented in </a:t>
            </a:r>
            <a:r>
              <a:rPr lang="en-NZ" b="1" dirty="0"/>
              <a:t>the Win32_DiskDrive </a:t>
            </a:r>
            <a:r>
              <a:rPr lang="en-NZ" dirty="0"/>
              <a:t>class.</a:t>
            </a:r>
          </a:p>
          <a:p>
            <a:endParaRPr lang="en-NZ" dirty="0"/>
          </a:p>
          <a:p>
            <a:r>
              <a:rPr lang="en-NZ" dirty="0"/>
              <a:t>For this tool to work, we are assuming </a:t>
            </a:r>
            <a:r>
              <a:rPr lang="en-NZ" b="1" dirty="0"/>
              <a:t>a Windows </a:t>
            </a:r>
            <a:r>
              <a:rPr lang="en-NZ" dirty="0"/>
              <a:t>operating system AND that </a:t>
            </a:r>
            <a:r>
              <a:rPr lang="en-NZ" b="1" dirty="0"/>
              <a:t>PowerShell</a:t>
            </a:r>
            <a:r>
              <a:rPr lang="en-NZ" dirty="0"/>
              <a:t> can run AND that the </a:t>
            </a:r>
            <a:r>
              <a:rPr lang="en-NZ" b="1" dirty="0"/>
              <a:t>WMI interface </a:t>
            </a:r>
            <a:r>
              <a:rPr lang="en-NZ" dirty="0"/>
              <a:t>is accessible</a:t>
            </a:r>
            <a:r>
              <a:rPr lang="en-NZ" dirty="0" smtClean="0"/>
              <a:t>.</a:t>
            </a:r>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3</a:t>
            </a:fld>
            <a:endParaRPr lang="en-NZ"/>
          </a:p>
        </p:txBody>
      </p:sp>
    </p:spTree>
    <p:extLst>
      <p:ext uri="{BB962C8B-B14F-4D97-AF65-F5344CB8AC3E}">
        <p14:creationId xmlns:p14="http://schemas.microsoft.com/office/powerpoint/2010/main" val="374672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Determining which </a:t>
            </a:r>
            <a:r>
              <a:rPr lang="en-NZ" dirty="0"/>
              <a:t>fields in USB devices </a:t>
            </a:r>
            <a:r>
              <a:rPr lang="en-NZ" dirty="0" smtClean="0"/>
              <a:t>are populating WMI fields and returning </a:t>
            </a:r>
            <a:r>
              <a:rPr lang="en-NZ" dirty="0"/>
              <a:t>data </a:t>
            </a:r>
            <a:r>
              <a:rPr lang="en-NZ" dirty="0" smtClean="0"/>
              <a:t>consistently so </a:t>
            </a:r>
            <a:r>
              <a:rPr lang="en-NZ" dirty="0"/>
              <a:t>we might use </a:t>
            </a:r>
            <a:r>
              <a:rPr lang="en-NZ" dirty="0" smtClean="0"/>
              <a:t>them to </a:t>
            </a:r>
            <a:r>
              <a:rPr lang="en-NZ" dirty="0"/>
              <a:t>uniquely identify </a:t>
            </a:r>
            <a:r>
              <a:rPr lang="en-NZ" dirty="0" smtClean="0"/>
              <a:t>a USB was the first task. </a:t>
            </a:r>
            <a:endParaRPr lang="en-NZ" dirty="0"/>
          </a:p>
          <a:p>
            <a:endParaRPr lang="en-NZ" dirty="0"/>
          </a:p>
          <a:p>
            <a:r>
              <a:rPr lang="en-NZ" dirty="0" smtClean="0"/>
              <a:t>Initial signs we </a:t>
            </a:r>
            <a:r>
              <a:rPr lang="en-NZ" dirty="0"/>
              <a:t>were not hopeful. Older devices especially can be problematic. Implementation of the data being returned by some of the cheaper commodity brands is NOT good!</a:t>
            </a:r>
          </a:p>
          <a:p>
            <a:endParaRPr lang="en-NZ" dirty="0"/>
          </a:p>
          <a:p>
            <a:r>
              <a:rPr lang="en-NZ" dirty="0" smtClean="0"/>
              <a:t>Combining the </a:t>
            </a:r>
            <a:r>
              <a:rPr lang="en-NZ" dirty="0"/>
              <a:t>WMI </a:t>
            </a:r>
            <a:r>
              <a:rPr lang="en-NZ" b="1" dirty="0"/>
              <a:t>Caption </a:t>
            </a:r>
            <a:r>
              <a:rPr lang="en-NZ" dirty="0"/>
              <a:t>and </a:t>
            </a:r>
            <a:r>
              <a:rPr lang="en-NZ" b="1" dirty="0" err="1"/>
              <a:t>DeviceID</a:t>
            </a:r>
            <a:r>
              <a:rPr lang="en-NZ" dirty="0"/>
              <a:t> fields </a:t>
            </a:r>
            <a:r>
              <a:rPr lang="en-NZ" dirty="0" smtClean="0"/>
              <a:t>seems </a:t>
            </a:r>
            <a:r>
              <a:rPr lang="en-NZ" dirty="0"/>
              <a:t>to provide the most reliable combination for a KEY.</a:t>
            </a:r>
          </a:p>
          <a:p>
            <a:endParaRPr lang="en-NZ" dirty="0"/>
          </a:p>
          <a:p>
            <a:r>
              <a:rPr lang="en-NZ" dirty="0"/>
              <a:t>The </a:t>
            </a:r>
            <a:r>
              <a:rPr lang="en-NZ" b="1" dirty="0" err="1"/>
              <a:t>SerialNumber</a:t>
            </a:r>
            <a:r>
              <a:rPr lang="en-NZ" dirty="0"/>
              <a:t> field has </a:t>
            </a:r>
            <a:r>
              <a:rPr lang="en-NZ" dirty="0" smtClean="0"/>
              <a:t>recently </a:t>
            </a:r>
            <a:r>
              <a:rPr lang="en-NZ" dirty="0"/>
              <a:t>appeared in the newer devices </a:t>
            </a:r>
            <a:r>
              <a:rPr lang="en-NZ" dirty="0" smtClean="0"/>
              <a:t>but </a:t>
            </a:r>
            <a:r>
              <a:rPr lang="en-NZ" dirty="0"/>
              <a:t>not always helpfully </a:t>
            </a:r>
            <a:r>
              <a:rPr lang="en-NZ" dirty="0" smtClean="0"/>
              <a:t>populated on “commodity” or low end brands. This </a:t>
            </a:r>
            <a:r>
              <a:rPr lang="en-NZ" dirty="0"/>
              <a:t>field </a:t>
            </a:r>
            <a:r>
              <a:rPr lang="en-NZ" dirty="0" smtClean="0"/>
              <a:t>is only used if </a:t>
            </a:r>
            <a:r>
              <a:rPr lang="en-NZ" dirty="0"/>
              <a:t>it contained more than 2 characters.</a:t>
            </a:r>
          </a:p>
          <a:p>
            <a:endParaRPr lang="en-NZ" dirty="0"/>
          </a:p>
          <a:p>
            <a:r>
              <a:rPr lang="en-NZ" dirty="0"/>
              <a:t>The </a:t>
            </a:r>
            <a:r>
              <a:rPr lang="en-NZ" b="1" dirty="0" smtClean="0"/>
              <a:t>Size </a:t>
            </a:r>
            <a:r>
              <a:rPr lang="en-NZ" dirty="0"/>
              <a:t>field is </a:t>
            </a:r>
            <a:r>
              <a:rPr lang="en-NZ" dirty="0" smtClean="0"/>
              <a:t>populated, </a:t>
            </a:r>
            <a:r>
              <a:rPr lang="en-NZ" dirty="0"/>
              <a:t>but of </a:t>
            </a:r>
            <a:r>
              <a:rPr lang="en-NZ" dirty="0" smtClean="0"/>
              <a:t>limited </a:t>
            </a:r>
            <a:r>
              <a:rPr lang="en-NZ" dirty="0"/>
              <a:t>use due to multiple devices having the same hardware and a surprise from </a:t>
            </a:r>
            <a:r>
              <a:rPr lang="en-NZ" dirty="0" smtClean="0"/>
              <a:t>Microsoft, </a:t>
            </a:r>
            <a:r>
              <a:rPr lang="en-NZ" dirty="0"/>
              <a:t>in that different versions of the Windows OS populates different values for this field!</a:t>
            </a:r>
          </a:p>
        </p:txBody>
      </p:sp>
      <p:sp>
        <p:nvSpPr>
          <p:cNvPr id="4" name="Slide Number Placeholder 3"/>
          <p:cNvSpPr>
            <a:spLocks noGrp="1"/>
          </p:cNvSpPr>
          <p:nvPr>
            <p:ph type="sldNum" sz="quarter" idx="10"/>
          </p:nvPr>
        </p:nvSpPr>
        <p:spPr/>
        <p:txBody>
          <a:bodyPr/>
          <a:lstStyle/>
          <a:p>
            <a:fld id="{F761F012-6610-44FD-969C-BC6F65B32F53}" type="slidenum">
              <a:rPr lang="en-NZ" smtClean="0"/>
              <a:t>4</a:t>
            </a:fld>
            <a:endParaRPr lang="en-NZ"/>
          </a:p>
        </p:txBody>
      </p:sp>
    </p:spTree>
    <p:extLst>
      <p:ext uri="{BB962C8B-B14F-4D97-AF65-F5344CB8AC3E}">
        <p14:creationId xmlns:p14="http://schemas.microsoft.com/office/powerpoint/2010/main" val="2321977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a:t>
            </a:r>
            <a:r>
              <a:rPr lang="en-NZ" dirty="0"/>
              <a:t>PowerShell code to do this is NOT extensive. Less than 170 lines including </a:t>
            </a:r>
            <a:r>
              <a:rPr lang="en-NZ" dirty="0" smtClean="0"/>
              <a:t>generous </a:t>
            </a:r>
            <a:r>
              <a:rPr lang="en-NZ" dirty="0"/>
              <a:t>commenting.</a:t>
            </a:r>
          </a:p>
          <a:p>
            <a:endParaRPr lang="en-NZ" dirty="0"/>
          </a:p>
          <a:p>
            <a:r>
              <a:rPr lang="en-NZ" dirty="0" smtClean="0"/>
              <a:t>It is </a:t>
            </a:r>
            <a:r>
              <a:rPr lang="en-NZ" dirty="0"/>
              <a:t>written in 2 parts. </a:t>
            </a:r>
          </a:p>
          <a:p>
            <a:endParaRPr lang="en-NZ" dirty="0"/>
          </a:p>
          <a:p>
            <a:r>
              <a:rPr lang="en-NZ" dirty="0"/>
              <a:t>Both parts query the WMI interface for </a:t>
            </a:r>
            <a:r>
              <a:rPr lang="en-NZ" dirty="0" smtClean="0"/>
              <a:t>the presence of </a:t>
            </a:r>
            <a:r>
              <a:rPr lang="en-NZ" dirty="0"/>
              <a:t>USB devices. </a:t>
            </a:r>
          </a:p>
          <a:p>
            <a:endParaRPr lang="en-NZ" dirty="0"/>
          </a:p>
          <a:p>
            <a:r>
              <a:rPr lang="en-NZ" dirty="0"/>
              <a:t>Both parts interact with a webserver </a:t>
            </a:r>
            <a:r>
              <a:rPr lang="en-NZ" dirty="0" smtClean="0"/>
              <a:t>API.</a:t>
            </a:r>
            <a:endParaRPr lang="en-NZ" dirty="0"/>
          </a:p>
          <a:p>
            <a:endParaRPr lang="en-NZ" dirty="0"/>
          </a:p>
          <a:p>
            <a:r>
              <a:rPr lang="en-NZ" dirty="0" smtClean="0"/>
              <a:t>The part </a:t>
            </a:r>
            <a:r>
              <a:rPr lang="en-NZ" dirty="0"/>
              <a:t>that runs by </a:t>
            </a:r>
            <a:r>
              <a:rPr lang="en-NZ" dirty="0" smtClean="0"/>
              <a:t>default calls </a:t>
            </a:r>
            <a:r>
              <a:rPr lang="en-NZ" dirty="0"/>
              <a:t>the API to load USB </a:t>
            </a:r>
            <a:r>
              <a:rPr lang="en-NZ" dirty="0" smtClean="0"/>
              <a:t>data to a database.</a:t>
            </a:r>
            <a:endParaRPr lang="en-NZ" dirty="0"/>
          </a:p>
          <a:p>
            <a:endParaRPr lang="en-NZ" dirty="0"/>
          </a:p>
          <a:p>
            <a:r>
              <a:rPr lang="en-NZ" dirty="0"/>
              <a:t>The </a:t>
            </a:r>
            <a:r>
              <a:rPr lang="en-NZ" dirty="0" smtClean="0"/>
              <a:t>alternate </a:t>
            </a:r>
            <a:r>
              <a:rPr lang="en-NZ" dirty="0"/>
              <a:t>part will see if it can match the USB data.</a:t>
            </a:r>
          </a:p>
          <a:p>
            <a:endParaRPr lang="en-NZ" dirty="0"/>
          </a:p>
          <a:p>
            <a:endParaRPr lang="en-NZ" dirty="0" smtClean="0"/>
          </a:p>
          <a:p>
            <a:r>
              <a:rPr lang="en-NZ" dirty="0" smtClean="0"/>
              <a:t>The </a:t>
            </a:r>
            <a:r>
              <a:rPr lang="en-NZ" dirty="0"/>
              <a:t>next two slides will go into a little more detail…</a:t>
            </a:r>
          </a:p>
        </p:txBody>
      </p:sp>
      <p:sp>
        <p:nvSpPr>
          <p:cNvPr id="4" name="Slide Number Placeholder 3"/>
          <p:cNvSpPr>
            <a:spLocks noGrp="1"/>
          </p:cNvSpPr>
          <p:nvPr>
            <p:ph type="sldNum" sz="quarter" idx="10"/>
          </p:nvPr>
        </p:nvSpPr>
        <p:spPr/>
        <p:txBody>
          <a:bodyPr/>
          <a:lstStyle/>
          <a:p>
            <a:fld id="{F761F012-6610-44FD-969C-BC6F65B32F53}" type="slidenum">
              <a:rPr lang="en-NZ" smtClean="0"/>
              <a:t>5</a:t>
            </a:fld>
            <a:endParaRPr lang="en-NZ"/>
          </a:p>
        </p:txBody>
      </p:sp>
    </p:spTree>
    <p:extLst>
      <p:ext uri="{BB962C8B-B14F-4D97-AF65-F5344CB8AC3E}">
        <p14:creationId xmlns:p14="http://schemas.microsoft.com/office/powerpoint/2010/main" val="1601001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script is written </a:t>
            </a:r>
            <a:r>
              <a:rPr lang="en-NZ" dirty="0" smtClean="0"/>
              <a:t>in </a:t>
            </a:r>
            <a:r>
              <a:rPr lang="en-NZ" dirty="0"/>
              <a:t>a way that allows flexibility in how it can be called.</a:t>
            </a:r>
          </a:p>
          <a:p>
            <a:endParaRPr lang="en-NZ" dirty="0"/>
          </a:p>
          <a:p>
            <a:r>
              <a:rPr lang="en-NZ" dirty="0"/>
              <a:t>The easiest way is to use Group Policy. </a:t>
            </a:r>
          </a:p>
          <a:p>
            <a:endParaRPr lang="en-NZ" dirty="0"/>
          </a:p>
          <a:p>
            <a:r>
              <a:rPr lang="en-NZ" dirty="0"/>
              <a:t>Trigger it using either </a:t>
            </a:r>
            <a:r>
              <a:rPr lang="en-NZ" b="1" dirty="0"/>
              <a:t>ONSTART</a:t>
            </a:r>
            <a:r>
              <a:rPr lang="en-NZ" dirty="0"/>
              <a:t> to run it as a service in the background independent of users.</a:t>
            </a:r>
          </a:p>
          <a:p>
            <a:r>
              <a:rPr lang="en-NZ" dirty="0"/>
              <a:t>OR</a:t>
            </a:r>
          </a:p>
          <a:p>
            <a:r>
              <a:rPr lang="en-NZ" dirty="0"/>
              <a:t>Trigger it using the user </a:t>
            </a:r>
            <a:r>
              <a:rPr lang="en-NZ" b="1" dirty="0"/>
              <a:t>LOGON</a:t>
            </a:r>
            <a:r>
              <a:rPr lang="en-NZ" dirty="0"/>
              <a:t> script trigger to run it only when users are logged in.</a:t>
            </a:r>
          </a:p>
          <a:p>
            <a:endParaRPr lang="en-NZ" dirty="0"/>
          </a:p>
          <a:p>
            <a:r>
              <a:rPr lang="en-NZ" dirty="0"/>
              <a:t>In both cases </a:t>
            </a:r>
            <a:r>
              <a:rPr lang="en-NZ" dirty="0" smtClean="0"/>
              <a:t>active querying occurs at 5 </a:t>
            </a:r>
            <a:r>
              <a:rPr lang="en-NZ" dirty="0"/>
              <a:t>minute </a:t>
            </a:r>
            <a:r>
              <a:rPr lang="en-NZ" dirty="0" smtClean="0"/>
              <a:t>intervals.</a:t>
            </a:r>
          </a:p>
          <a:p>
            <a:endParaRPr lang="en-NZ" dirty="0"/>
          </a:p>
          <a:p>
            <a:r>
              <a:rPr lang="en-NZ" dirty="0" smtClean="0"/>
              <a:t>There is a short “Sanity Check” inserted so as to </a:t>
            </a:r>
            <a:r>
              <a:rPr lang="en-NZ" dirty="0"/>
              <a:t>NOT associate a USB device with subsequent users of the same </a:t>
            </a:r>
            <a:r>
              <a:rPr lang="en-NZ" dirty="0" smtClean="0"/>
              <a:t>pc: </a:t>
            </a:r>
          </a:p>
          <a:p>
            <a:pPr marL="171450" indent="-171450">
              <a:buFont typeface="Arial" panose="020B0604020202020204" pitchFamily="34" charset="0"/>
              <a:buChar char="•"/>
            </a:pPr>
            <a:r>
              <a:rPr lang="en-NZ" dirty="0" smtClean="0"/>
              <a:t>The script </a:t>
            </a:r>
            <a:r>
              <a:rPr lang="en-NZ" dirty="0"/>
              <a:t>first </a:t>
            </a:r>
            <a:r>
              <a:rPr lang="en-NZ" dirty="0" smtClean="0"/>
              <a:t>compares </a:t>
            </a:r>
            <a:r>
              <a:rPr lang="en-NZ" dirty="0"/>
              <a:t>the USB details it detects to a log file </a:t>
            </a:r>
            <a:r>
              <a:rPr lang="en-NZ" dirty="0" smtClean="0"/>
              <a:t>the script maintains on </a:t>
            </a:r>
            <a:r>
              <a:rPr lang="en-NZ" dirty="0"/>
              <a:t>the pc. </a:t>
            </a:r>
          </a:p>
          <a:p>
            <a:pPr marL="171450" indent="-171450">
              <a:buFont typeface="Arial" panose="020B0604020202020204" pitchFamily="34" charset="0"/>
              <a:buChar char="•"/>
            </a:pPr>
            <a:r>
              <a:rPr lang="en-NZ" u="sng" dirty="0" smtClean="0"/>
              <a:t>Only </a:t>
            </a:r>
            <a:r>
              <a:rPr lang="en-NZ" u="sng" dirty="0"/>
              <a:t>if the USB device has not been already recorded in the log </a:t>
            </a:r>
            <a:r>
              <a:rPr lang="en-NZ" u="sng" dirty="0" smtClean="0"/>
              <a:t>file, </a:t>
            </a:r>
            <a:r>
              <a:rPr lang="en-NZ" u="sng" dirty="0"/>
              <a:t>will it send USB data AND user data onto the API for processing into the Database.</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6</a:t>
            </a:fld>
            <a:endParaRPr lang="en-NZ"/>
          </a:p>
        </p:txBody>
      </p:sp>
    </p:spTree>
    <p:extLst>
      <p:ext uri="{BB962C8B-B14F-4D97-AF65-F5344CB8AC3E}">
        <p14:creationId xmlns:p14="http://schemas.microsoft.com/office/powerpoint/2010/main" val="3161739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To check for the owner of a USB. Our normal setup is to have a shortcut on the desktop of selected front desk pc’s.</a:t>
            </a:r>
          </a:p>
          <a:p>
            <a:endParaRPr lang="en-NZ" dirty="0"/>
          </a:p>
          <a:p>
            <a:r>
              <a:rPr lang="en-NZ" dirty="0"/>
              <a:t>The shortcut calls PowerShell with two arguments: </a:t>
            </a:r>
          </a:p>
          <a:p>
            <a:pPr marL="171450" indent="-171450">
              <a:buFont typeface="Arial" panose="020B0604020202020204" pitchFamily="34" charset="0"/>
              <a:buChar char="•"/>
            </a:pPr>
            <a:r>
              <a:rPr lang="en-NZ" dirty="0"/>
              <a:t>The first argument is the path to the script.</a:t>
            </a:r>
          </a:p>
          <a:p>
            <a:pPr marL="171450" indent="-171450">
              <a:buFont typeface="Arial" panose="020B0604020202020204" pitchFamily="34" charset="0"/>
              <a:buChar char="•"/>
            </a:pPr>
            <a:r>
              <a:rPr lang="en-NZ" dirty="0"/>
              <a:t>The second is literally anything (say an “X”). </a:t>
            </a:r>
          </a:p>
          <a:p>
            <a:pPr marL="171450" indent="-171450">
              <a:buFont typeface="Arial" panose="020B0604020202020204" pitchFamily="34" charset="0"/>
              <a:buChar char="•"/>
            </a:pPr>
            <a:r>
              <a:rPr lang="en-NZ" dirty="0"/>
              <a:t>It is the presence of the second argument that changes the behaviour of the </a:t>
            </a:r>
            <a:r>
              <a:rPr lang="en-NZ" dirty="0" smtClean="0"/>
              <a:t>script.</a:t>
            </a:r>
            <a:endParaRPr lang="en-NZ" dirty="0"/>
          </a:p>
          <a:p>
            <a:endParaRPr lang="en-NZ" dirty="0"/>
          </a:p>
          <a:p>
            <a:r>
              <a:rPr lang="en-NZ" dirty="0"/>
              <a:t>Staff can then plug in a USB and run the </a:t>
            </a:r>
            <a:r>
              <a:rPr lang="en-NZ" dirty="0" smtClean="0"/>
              <a:t>script from the shortcut.</a:t>
            </a:r>
            <a:endParaRPr lang="en-NZ" dirty="0"/>
          </a:p>
          <a:p>
            <a:endParaRPr lang="en-NZ" dirty="0"/>
          </a:p>
          <a:p>
            <a:r>
              <a:rPr lang="en-NZ" dirty="0"/>
              <a:t>If the API </a:t>
            </a:r>
            <a:r>
              <a:rPr lang="en-NZ" dirty="0" smtClean="0"/>
              <a:t>finds fields in the database matching </a:t>
            </a:r>
            <a:r>
              <a:rPr lang="en-NZ" dirty="0"/>
              <a:t>the USB in the </a:t>
            </a:r>
            <a:r>
              <a:rPr lang="en-NZ" dirty="0" smtClean="0"/>
              <a:t>PC, </a:t>
            </a:r>
            <a:r>
              <a:rPr lang="en-NZ" dirty="0"/>
              <a:t>it will </a:t>
            </a:r>
            <a:r>
              <a:rPr lang="en-NZ" dirty="0" smtClean="0"/>
              <a:t>open a </a:t>
            </a:r>
            <a:r>
              <a:rPr lang="en-NZ" dirty="0"/>
              <a:t>browser to </a:t>
            </a:r>
            <a:r>
              <a:rPr lang="en-NZ" dirty="0" smtClean="0"/>
              <a:t>display </a:t>
            </a:r>
            <a:r>
              <a:rPr lang="en-NZ" dirty="0"/>
              <a:t>the data.</a:t>
            </a:r>
          </a:p>
          <a:p>
            <a:endParaRPr lang="en-NZ" dirty="0"/>
          </a:p>
          <a:p>
            <a:r>
              <a:rPr lang="en-NZ" dirty="0"/>
              <a:t>If the API does not find the USB it will advise this also in the browser.</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7</a:t>
            </a:fld>
            <a:endParaRPr lang="en-NZ" dirty="0"/>
          </a:p>
        </p:txBody>
      </p:sp>
    </p:spTree>
    <p:extLst>
      <p:ext uri="{BB962C8B-B14F-4D97-AF65-F5344CB8AC3E}">
        <p14:creationId xmlns:p14="http://schemas.microsoft.com/office/powerpoint/2010/main" val="1618796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Originally I had the PowerShell script communicating directly with the MySQL database.</a:t>
            </a:r>
          </a:p>
          <a:p>
            <a:endParaRPr lang="en-NZ" dirty="0"/>
          </a:p>
          <a:p>
            <a:r>
              <a:rPr lang="en-NZ" dirty="0"/>
              <a:t>One of my colleagues pointed out that doing this was NOT consistent with a good security posture. Removing password and database credentials from the PowerShell script means that the attack surface </a:t>
            </a:r>
            <a:r>
              <a:rPr lang="en-NZ" dirty="0" smtClean="0"/>
              <a:t>is reduced </a:t>
            </a:r>
            <a:r>
              <a:rPr lang="en-NZ" dirty="0"/>
              <a:t>somewhat.</a:t>
            </a:r>
          </a:p>
          <a:p>
            <a:endParaRPr lang="en-NZ" dirty="0"/>
          </a:p>
          <a:p>
            <a:r>
              <a:rPr lang="en-NZ" dirty="0" smtClean="0"/>
              <a:t>To address possible SQL injection attacks, PHP </a:t>
            </a:r>
            <a:r>
              <a:rPr lang="en-NZ" dirty="0"/>
              <a:t>stored procedures </a:t>
            </a:r>
            <a:r>
              <a:rPr lang="en-NZ" dirty="0" smtClean="0"/>
              <a:t>are used to </a:t>
            </a:r>
            <a:r>
              <a:rPr lang="en-NZ" dirty="0"/>
              <a:t>perform the database interaction. </a:t>
            </a:r>
            <a:endParaRPr lang="en-NZ" dirty="0" smtClean="0"/>
          </a:p>
          <a:p>
            <a:endParaRPr lang="en-NZ" dirty="0"/>
          </a:p>
          <a:p>
            <a:r>
              <a:rPr lang="en-NZ" dirty="0" smtClean="0"/>
              <a:t>Doing </a:t>
            </a:r>
            <a:r>
              <a:rPr lang="en-NZ" dirty="0"/>
              <a:t>this also </a:t>
            </a:r>
            <a:r>
              <a:rPr lang="en-NZ" dirty="0" smtClean="0"/>
              <a:t>has benefits because some </a:t>
            </a:r>
            <a:r>
              <a:rPr lang="en-NZ" dirty="0"/>
              <a:t>USB’s have symbol data in their caption field that require </a:t>
            </a:r>
            <a:r>
              <a:rPr lang="en-NZ" dirty="0" smtClean="0"/>
              <a:t>escaping.</a:t>
            </a:r>
          </a:p>
          <a:p>
            <a:endParaRPr lang="en-NZ" dirty="0"/>
          </a:p>
          <a:p>
            <a:r>
              <a:rPr lang="en-NZ" dirty="0" smtClean="0"/>
              <a:t>It </a:t>
            </a:r>
            <a:r>
              <a:rPr lang="en-NZ" dirty="0"/>
              <a:t>is easy to end up in “escape hell” if you are not </a:t>
            </a:r>
            <a:r>
              <a:rPr lang="en-NZ" dirty="0" smtClean="0"/>
              <a:t>careful. Stored </a:t>
            </a:r>
            <a:r>
              <a:rPr lang="en-NZ" dirty="0"/>
              <a:t>procedures avert this problem elegantly! </a:t>
            </a:r>
          </a:p>
          <a:p>
            <a:endParaRPr lang="en-NZ" dirty="0"/>
          </a:p>
          <a:p>
            <a:r>
              <a:rPr lang="en-NZ" dirty="0"/>
              <a:t>So let go and inspect the API….</a:t>
            </a:r>
          </a:p>
          <a:p>
            <a:endParaRPr lang="en-NZ" dirty="0"/>
          </a:p>
        </p:txBody>
      </p:sp>
      <p:sp>
        <p:nvSpPr>
          <p:cNvPr id="4" name="Slide Number Placeholder 3"/>
          <p:cNvSpPr>
            <a:spLocks noGrp="1"/>
          </p:cNvSpPr>
          <p:nvPr>
            <p:ph type="sldNum" sz="quarter" idx="10"/>
          </p:nvPr>
        </p:nvSpPr>
        <p:spPr>
          <a:xfrm>
            <a:off x="3886200" y="8685213"/>
            <a:ext cx="2971800" cy="458787"/>
          </a:xfrm>
        </p:spPr>
        <p:txBody>
          <a:bodyPr/>
          <a:lstStyle/>
          <a:p>
            <a:fld id="{F761F012-6610-44FD-969C-BC6F65B32F53}" type="slidenum">
              <a:rPr lang="en-NZ" smtClean="0"/>
              <a:t>8</a:t>
            </a:fld>
            <a:endParaRPr lang="en-NZ"/>
          </a:p>
        </p:txBody>
      </p:sp>
    </p:spTree>
    <p:extLst>
      <p:ext uri="{BB962C8B-B14F-4D97-AF65-F5344CB8AC3E}">
        <p14:creationId xmlns:p14="http://schemas.microsoft.com/office/powerpoint/2010/main" val="1760185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9</a:t>
            </a:fld>
            <a:endParaRPr lang="en-NZ"/>
          </a:p>
        </p:txBody>
      </p:sp>
    </p:spTree>
    <p:extLst>
      <p:ext uri="{BB962C8B-B14F-4D97-AF65-F5344CB8AC3E}">
        <p14:creationId xmlns:p14="http://schemas.microsoft.com/office/powerpoint/2010/main" val="16342889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1" cy="6858000"/>
          </a:xfrm>
          <a:prstGeom prst="rect">
            <a:avLst/>
          </a:prstGeom>
        </p:spPr>
      </p:pic>
      <p:sp>
        <p:nvSpPr>
          <p:cNvPr id="4" name="Title Placeholder 1"/>
          <p:cNvSpPr>
            <a:spLocks noGrp="1"/>
          </p:cNvSpPr>
          <p:nvPr>
            <p:ph type="title"/>
          </p:nvPr>
        </p:nvSpPr>
        <p:spPr>
          <a:xfrm>
            <a:off x="321649" y="449827"/>
            <a:ext cx="6049537" cy="559900"/>
          </a:xfrm>
          <a:prstGeom prst="rect">
            <a:avLst/>
          </a:prstGeom>
        </p:spPr>
        <p:txBody>
          <a:bodyPr vert="horz" lIns="91440" tIns="45720" rIns="91440" bIns="45720" rtlCol="0" anchor="ctr">
            <a:noAutofit/>
          </a:bodyPr>
          <a:lstStyle>
            <a:lvl1pPr>
              <a:lnSpc>
                <a:spcPct val="100000"/>
              </a:lnSpc>
              <a:defRPr/>
            </a:lvl1pPr>
          </a:lstStyle>
          <a:p>
            <a:r>
              <a:rPr lang="en-US" dirty="0" smtClean="0"/>
              <a:t>Click to edit Master title style</a:t>
            </a:r>
            <a:endParaRPr lang="en-NZ" dirty="0"/>
          </a:p>
        </p:txBody>
      </p:sp>
      <p:sp>
        <p:nvSpPr>
          <p:cNvPr id="7" name="Text Placeholder 6"/>
          <p:cNvSpPr>
            <a:spLocks noGrp="1"/>
          </p:cNvSpPr>
          <p:nvPr>
            <p:ph type="body" sz="quarter" idx="10"/>
          </p:nvPr>
        </p:nvSpPr>
        <p:spPr>
          <a:xfrm>
            <a:off x="321034" y="1035978"/>
            <a:ext cx="6050269" cy="489155"/>
          </a:xfrm>
          <a:prstGeom prst="rect">
            <a:avLst/>
          </a:prstGeom>
        </p:spPr>
        <p:txBody>
          <a:bodyPr anchor="ctr"/>
          <a:lstStyle>
            <a:lvl1pPr>
              <a:lnSpc>
                <a:spcPct val="100000"/>
              </a:lnSpc>
              <a:defRPr sz="1600">
                <a:solidFill>
                  <a:schemeClr val="tx1"/>
                </a:solidFill>
              </a:defRPr>
            </a:lvl1pPr>
          </a:lstStyle>
          <a:p>
            <a:pPr lvl="0"/>
            <a:r>
              <a:rPr lang="en-US" dirty="0" smtClean="0"/>
              <a:t>Click to edit Master text styles</a:t>
            </a:r>
          </a:p>
        </p:txBody>
      </p:sp>
    </p:spTree>
    <p:extLst>
      <p:ext uri="{BB962C8B-B14F-4D97-AF65-F5344CB8AC3E}">
        <p14:creationId xmlns:p14="http://schemas.microsoft.com/office/powerpoint/2010/main" val="409738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6828"/>
            <a:ext cx="7772400" cy="2387600"/>
          </a:xfrm>
        </p:spPr>
        <p:txBody>
          <a:bodyPr anchor="b"/>
          <a:lstStyle>
            <a:lvl1pPr algn="ctr">
              <a:defRPr sz="6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926503"/>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52255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741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34247"/>
            <a:ext cx="7886700" cy="2852737"/>
          </a:xfrm>
        </p:spPr>
        <p:txBody>
          <a:bodyPr anchor="b"/>
          <a:lstStyle>
            <a:lvl1pPr>
              <a:defRPr sz="60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23888" y="4313972"/>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765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28650" y="1718596"/>
            <a:ext cx="38862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718596"/>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1593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32640"/>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29842" y="2456552"/>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32640"/>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456552"/>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446943" y="184354"/>
            <a:ext cx="5894864" cy="109875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9836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1430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03113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908" y="449827"/>
            <a:ext cx="6098437" cy="559900"/>
          </a:xfrm>
          <a:prstGeom prst="rect">
            <a:avLst/>
          </a:prstGeom>
        </p:spPr>
        <p:txBody>
          <a:bodyPr vert="horz" lIns="91440" tIns="45720" rIns="91440" bIns="45720" rtlCol="0" anchor="ctr">
            <a:noAutofit/>
          </a:bodyPr>
          <a:lstStyle/>
          <a:p>
            <a:r>
              <a:rPr lang="en-US" dirty="0" smtClean="0"/>
              <a:t>Click to edit Master title style</a:t>
            </a:r>
            <a:endParaRPr lang="en-NZ" dirty="0"/>
          </a:p>
        </p:txBody>
      </p:sp>
    </p:spTree>
    <p:extLst>
      <p:ext uri="{BB962C8B-B14F-4D97-AF65-F5344CB8AC3E}">
        <p14:creationId xmlns:p14="http://schemas.microsoft.com/office/powerpoint/2010/main" val="4174259810"/>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14" y="536"/>
            <a:ext cx="9142571" cy="6856928"/>
          </a:xfrm>
          <a:prstGeom prst="rect">
            <a:avLst/>
          </a:prstGeom>
        </p:spPr>
      </p:pic>
      <p:sp>
        <p:nvSpPr>
          <p:cNvPr id="2" name="Title Placeholder 1"/>
          <p:cNvSpPr>
            <a:spLocks noGrp="1"/>
          </p:cNvSpPr>
          <p:nvPr>
            <p:ph type="title"/>
          </p:nvPr>
        </p:nvSpPr>
        <p:spPr>
          <a:xfrm>
            <a:off x="446942" y="191728"/>
            <a:ext cx="5902239" cy="1091381"/>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46943" y="1460499"/>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282153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Lst>
  <p:txStyles>
    <p:titleStyle>
      <a:lvl1pPr algn="l" defTabSz="914400" rtl="0" eaLnBrk="1" latinLnBrk="0" hangingPunct="1">
        <a:lnSpc>
          <a:spcPct val="90000"/>
        </a:lnSpc>
        <a:spcBef>
          <a:spcPct val="0"/>
        </a:spcBef>
        <a:buNone/>
        <a:defRPr sz="3200" b="1" kern="1200">
          <a:solidFill>
            <a:schemeClr val="bg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university-of-waikato-library"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library.waikato.ac.nz/usb"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a:spcAft>
                <a:spcPts val="2400"/>
              </a:spcAft>
            </a:pPr>
            <a:r>
              <a:rPr lang="en-NZ" dirty="0"/>
              <a:t>Managing Lost USB Devices </a:t>
            </a:r>
            <a:endParaRPr lang="en-NZ" sz="1800" dirty="0">
              <a:solidFill>
                <a:schemeClr val="tx1"/>
              </a:solidFill>
              <a:latin typeface="Arial" panose="020B0604020202020204" pitchFamily="34" charset="0"/>
              <a:cs typeface="Arial" panose="020B0604020202020204" pitchFamily="34" charset="0"/>
            </a:endParaRPr>
          </a:p>
        </p:txBody>
      </p:sp>
      <p:sp>
        <p:nvSpPr>
          <p:cNvPr id="7" name="Text Placeholder 6"/>
          <p:cNvSpPr>
            <a:spLocks noGrp="1"/>
          </p:cNvSpPr>
          <p:nvPr>
            <p:ph type="body" sz="quarter" idx="10"/>
          </p:nvPr>
        </p:nvSpPr>
        <p:spPr/>
        <p:txBody>
          <a:bodyPr/>
          <a:lstStyle/>
          <a:p>
            <a:r>
              <a:rPr lang="en-NZ" dirty="0"/>
              <a:t>Peter Stone</a:t>
            </a:r>
            <a:r>
              <a:rPr lang="en-NZ" dirty="0" smtClean="0">
                <a:solidFill>
                  <a:schemeClr val="tx1"/>
                </a:solidFill>
              </a:rPr>
              <a:t/>
            </a:r>
            <a:br>
              <a:rPr lang="en-NZ" dirty="0" smtClean="0">
                <a:solidFill>
                  <a:schemeClr val="tx1"/>
                </a:solidFill>
              </a:rPr>
            </a:br>
            <a:r>
              <a:rPr lang="en-NZ" dirty="0"/>
              <a:t>Technology Manager, Library, University of Waikato</a:t>
            </a:r>
            <a:endParaRPr lang="en-NZ" dirty="0">
              <a:solidFill>
                <a:schemeClr val="tx1"/>
              </a:solidFill>
            </a:endParaRPr>
          </a:p>
        </p:txBody>
      </p:sp>
    </p:spTree>
    <p:extLst>
      <p:ext uri="{BB962C8B-B14F-4D97-AF65-F5344CB8AC3E}">
        <p14:creationId xmlns:p14="http://schemas.microsoft.com/office/powerpoint/2010/main" val="1923670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Two Pronged Strategy</a:t>
            </a:r>
            <a:endParaRPr lang="en-NZ" dirty="0"/>
          </a:p>
        </p:txBody>
      </p:sp>
      <p:sp>
        <p:nvSpPr>
          <p:cNvPr id="3" name="Content Placeholder 2"/>
          <p:cNvSpPr>
            <a:spLocks noGrp="1"/>
          </p:cNvSpPr>
          <p:nvPr>
            <p:ph idx="1"/>
          </p:nvPr>
        </p:nvSpPr>
        <p:spPr/>
        <p:txBody>
          <a:bodyPr/>
          <a:lstStyle/>
          <a:p>
            <a:r>
              <a:rPr lang="en-US" dirty="0">
                <a:solidFill>
                  <a:schemeClr val="accent4"/>
                </a:solidFill>
              </a:rPr>
              <a:t>We prefer not have to deal with USB’s at all.</a:t>
            </a:r>
            <a:endParaRPr lang="en-NZ" dirty="0">
              <a:solidFill>
                <a:schemeClr val="accent4"/>
              </a:solidFill>
            </a:endParaRPr>
          </a:p>
          <a:p>
            <a:r>
              <a:rPr lang="en-US" dirty="0">
                <a:solidFill>
                  <a:schemeClr val="accent4"/>
                </a:solidFill>
              </a:rPr>
              <a:t>To that end, we have a separate process that employs a small application to control the pc sound and a short script that runs on logoff.</a:t>
            </a:r>
            <a:endParaRPr lang="en-NZ" dirty="0">
              <a:solidFill>
                <a:schemeClr val="accent4"/>
              </a:solidFill>
            </a:endParaRPr>
          </a:p>
        </p:txBody>
      </p:sp>
    </p:spTree>
    <p:extLst>
      <p:ext uri="{BB962C8B-B14F-4D97-AF65-F5344CB8AC3E}">
        <p14:creationId xmlns:p14="http://schemas.microsoft.com/office/powerpoint/2010/main" val="3680053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“Remove your USB” Logoff Script</a:t>
            </a:r>
            <a:endParaRPr lang="en-NZ" dirty="0"/>
          </a:p>
        </p:txBody>
      </p:sp>
      <p:sp>
        <p:nvSpPr>
          <p:cNvPr id="3" name="Content Placeholder 2"/>
          <p:cNvSpPr>
            <a:spLocks noGrp="1"/>
          </p:cNvSpPr>
          <p:nvPr>
            <p:ph idx="1"/>
          </p:nvPr>
        </p:nvSpPr>
        <p:spPr/>
        <p:txBody>
          <a:bodyPr/>
          <a:lstStyle/>
          <a:p>
            <a:r>
              <a:rPr lang="en-US" dirty="0">
                <a:solidFill>
                  <a:schemeClr val="accent4"/>
                </a:solidFill>
              </a:rPr>
              <a:t>Triggered in Group Policy</a:t>
            </a:r>
            <a:r>
              <a:rPr lang="en-US" b="1" dirty="0">
                <a:solidFill>
                  <a:schemeClr val="accent4"/>
                </a:solidFill>
              </a:rPr>
              <a:t> </a:t>
            </a:r>
            <a:r>
              <a:rPr lang="en-US" dirty="0">
                <a:solidFill>
                  <a:schemeClr val="accent4"/>
                </a:solidFill>
              </a:rPr>
              <a:t>on the</a:t>
            </a:r>
            <a:r>
              <a:rPr lang="en-US" b="1" dirty="0">
                <a:solidFill>
                  <a:schemeClr val="accent4"/>
                </a:solidFill>
              </a:rPr>
              <a:t> </a:t>
            </a:r>
            <a:r>
              <a:rPr lang="en-NZ" dirty="0">
                <a:solidFill>
                  <a:schemeClr val="accent4"/>
                </a:solidFill>
              </a:rPr>
              <a:t>"User" Logoff script</a:t>
            </a:r>
          </a:p>
          <a:p>
            <a:pPr marL="0" indent="0">
              <a:buNone/>
            </a:pPr>
            <a:endParaRPr lang="en-NZ" sz="1200" dirty="0">
              <a:solidFill>
                <a:schemeClr val="accent4"/>
              </a:solidFill>
            </a:endParaRPr>
          </a:p>
          <a:p>
            <a:pPr marL="0" indent="0">
              <a:buNone/>
            </a:pPr>
            <a:r>
              <a:rPr lang="en-NZ" dirty="0">
                <a:solidFill>
                  <a:schemeClr val="accent4"/>
                </a:solidFill>
              </a:rPr>
              <a:t>IF it detects a USB storage device:</a:t>
            </a:r>
          </a:p>
          <a:p>
            <a:r>
              <a:rPr lang="en-US" dirty="0">
                <a:solidFill>
                  <a:schemeClr val="accent4"/>
                </a:solidFill>
              </a:rPr>
              <a:t>Displays a message on screen</a:t>
            </a:r>
            <a:endParaRPr lang="en-NZ" dirty="0">
              <a:solidFill>
                <a:schemeClr val="accent4"/>
              </a:solidFill>
            </a:endParaRPr>
          </a:p>
          <a:p>
            <a:r>
              <a:rPr lang="en-US" dirty="0">
                <a:solidFill>
                  <a:schemeClr val="accent4"/>
                </a:solidFill>
              </a:rPr>
              <a:t>Turns the volume up</a:t>
            </a:r>
            <a:endParaRPr lang="en-NZ" dirty="0">
              <a:solidFill>
                <a:schemeClr val="accent4"/>
              </a:solidFill>
            </a:endParaRPr>
          </a:p>
          <a:p>
            <a:r>
              <a:rPr lang="en-US" dirty="0">
                <a:solidFill>
                  <a:schemeClr val="accent4"/>
                </a:solidFill>
              </a:rPr>
              <a:t>Plays a short sound bite advising the user to “Remove your USB”</a:t>
            </a:r>
            <a:endParaRPr lang="en-NZ" dirty="0">
              <a:solidFill>
                <a:schemeClr val="accent4"/>
              </a:solidFill>
            </a:endParaRPr>
          </a:p>
          <a:p>
            <a:r>
              <a:rPr lang="en-US" dirty="0">
                <a:solidFill>
                  <a:schemeClr val="accent4"/>
                </a:solidFill>
              </a:rPr>
              <a:t>Turns the volume down</a:t>
            </a:r>
            <a:endParaRPr lang="en-NZ" dirty="0">
              <a:solidFill>
                <a:schemeClr val="accent4"/>
              </a:solidFill>
            </a:endParaRPr>
          </a:p>
        </p:txBody>
      </p:sp>
    </p:spTree>
    <p:extLst>
      <p:ext uri="{BB962C8B-B14F-4D97-AF65-F5344CB8AC3E}">
        <p14:creationId xmlns:p14="http://schemas.microsoft.com/office/powerpoint/2010/main" val="3525141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endParaRPr lang="en-NZ" dirty="0"/>
          </a:p>
        </p:txBody>
      </p:sp>
      <p:sp>
        <p:nvSpPr>
          <p:cNvPr id="3" name="Content Placeholder 2"/>
          <p:cNvSpPr>
            <a:spLocks noGrp="1"/>
          </p:cNvSpPr>
          <p:nvPr>
            <p:ph idx="1"/>
          </p:nvPr>
        </p:nvSpPr>
        <p:spPr>
          <a:xfrm>
            <a:off x="446943" y="1460498"/>
            <a:ext cx="7886700" cy="4608607"/>
          </a:xfrm>
        </p:spPr>
        <p:txBody>
          <a:bodyPr>
            <a:normAutofit/>
          </a:bodyPr>
          <a:lstStyle/>
          <a:p>
            <a:pPr marL="0" indent="0">
              <a:buNone/>
            </a:pPr>
            <a:r>
              <a:rPr lang="en-US" dirty="0"/>
              <a:t>Source code and instructions for both process are on </a:t>
            </a:r>
            <a:r>
              <a:rPr lang="en-US" dirty="0">
                <a:solidFill>
                  <a:schemeClr val="accent4"/>
                </a:solidFill>
                <a:hlinkClick r:id="rId3"/>
              </a:rPr>
              <a:t>GitHub</a:t>
            </a:r>
            <a:r>
              <a:rPr lang="en-US" dirty="0"/>
              <a:t> and linked to from the API:</a:t>
            </a:r>
            <a:endParaRPr lang="en-NZ" dirty="0"/>
          </a:p>
          <a:p>
            <a:pPr marL="0" indent="0" algn="ctr">
              <a:buNone/>
            </a:pPr>
            <a:endParaRPr lang="en-US" u="sng" dirty="0"/>
          </a:p>
          <a:p>
            <a:pPr marL="0" indent="0" algn="ctr">
              <a:buNone/>
            </a:pPr>
            <a:r>
              <a:rPr lang="en-US" sz="4000" u="sng" dirty="0">
                <a:solidFill>
                  <a:schemeClr val="accent4"/>
                </a:solidFill>
              </a:rPr>
              <a:t>https://</a:t>
            </a:r>
            <a:r>
              <a:rPr lang="en-US" sz="4000" u="sng" dirty="0" smtClean="0">
                <a:solidFill>
                  <a:schemeClr val="accent4"/>
                </a:solidFill>
              </a:rPr>
              <a:t>library.waikato.ac.nz/usb</a:t>
            </a:r>
            <a:endParaRPr lang="en-US" sz="4000" u="sng" dirty="0">
              <a:solidFill>
                <a:schemeClr val="accent4"/>
              </a:solidFill>
            </a:endParaRPr>
          </a:p>
          <a:p>
            <a:endParaRPr lang="en-US" u="sng" dirty="0"/>
          </a:p>
          <a:p>
            <a:pPr marL="0" indent="0">
              <a:buNone/>
            </a:pPr>
            <a:endParaRPr lang="en-US" sz="1600" b="1" dirty="0" smtClean="0"/>
          </a:p>
          <a:p>
            <a:pPr marL="0" indent="0">
              <a:buNone/>
            </a:pPr>
            <a:endParaRPr lang="en-US" sz="1600" b="1" dirty="0" smtClean="0"/>
          </a:p>
          <a:p>
            <a:pPr marL="0" indent="0">
              <a:buNone/>
            </a:pPr>
            <a:endParaRPr lang="en-US" sz="1600" b="1" dirty="0"/>
          </a:p>
          <a:p>
            <a:pPr marL="0" indent="0">
              <a:buNone/>
            </a:pPr>
            <a:r>
              <a:rPr lang="en-US" sz="1600" b="1" dirty="0" smtClean="0"/>
              <a:t>Acknowledgement</a:t>
            </a:r>
            <a:endParaRPr lang="en-US" sz="1600" b="1" dirty="0"/>
          </a:p>
          <a:p>
            <a:pPr marL="0" indent="0">
              <a:buNone/>
            </a:pPr>
            <a:r>
              <a:rPr lang="en-US" sz="1600" dirty="0"/>
              <a:t>Library Systems Developer, Fred Young, provided significant feedback and contributed improvements to the look and “feel” of the USB API. </a:t>
            </a:r>
          </a:p>
          <a:p>
            <a:endParaRPr lang="en-NZ" dirty="0"/>
          </a:p>
        </p:txBody>
      </p:sp>
    </p:spTree>
    <p:extLst>
      <p:ext uri="{BB962C8B-B14F-4D97-AF65-F5344CB8AC3E}">
        <p14:creationId xmlns:p14="http://schemas.microsoft.com/office/powerpoint/2010/main" val="3015921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NZ" dirty="0"/>
          </a:p>
        </p:txBody>
      </p:sp>
      <p:sp>
        <p:nvSpPr>
          <p:cNvPr id="3" name="Content Placeholder 2"/>
          <p:cNvSpPr>
            <a:spLocks noGrp="1"/>
          </p:cNvSpPr>
          <p:nvPr>
            <p:ph idx="1"/>
          </p:nvPr>
        </p:nvSpPr>
        <p:spPr/>
        <p:txBody>
          <a:bodyPr/>
          <a:lstStyle/>
          <a:p>
            <a:r>
              <a:rPr lang="en-US" dirty="0"/>
              <a:t>Enhance user experience returning property promptly</a:t>
            </a:r>
          </a:p>
          <a:p>
            <a:r>
              <a:rPr lang="en-US" dirty="0"/>
              <a:t>Reduce staff time processing lost USB devices</a:t>
            </a:r>
          </a:p>
          <a:p>
            <a:r>
              <a:rPr lang="en-US" dirty="0"/>
              <a:t>Largely eliminate the need for reviewing the USB content</a:t>
            </a:r>
            <a:endParaRPr lang="en-NZ" dirty="0"/>
          </a:p>
        </p:txBody>
      </p:sp>
    </p:spTree>
    <p:extLst>
      <p:ext uri="{BB962C8B-B14F-4D97-AF65-F5344CB8AC3E}">
        <p14:creationId xmlns:p14="http://schemas.microsoft.com/office/powerpoint/2010/main" val="2616616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endParaRPr lang="en-NZ" dirty="0"/>
          </a:p>
        </p:txBody>
      </p:sp>
      <p:sp>
        <p:nvSpPr>
          <p:cNvPr id="3" name="Content Placeholder 2"/>
          <p:cNvSpPr>
            <a:spLocks noGrp="1"/>
          </p:cNvSpPr>
          <p:nvPr>
            <p:ph idx="1"/>
          </p:nvPr>
        </p:nvSpPr>
        <p:spPr/>
        <p:txBody>
          <a:bodyPr/>
          <a:lstStyle/>
          <a:p>
            <a:r>
              <a:rPr lang="en-US" dirty="0"/>
              <a:t>Windows operating system.</a:t>
            </a:r>
            <a:endParaRPr lang="en-NZ" dirty="0"/>
          </a:p>
          <a:p>
            <a:r>
              <a:rPr lang="en-US" dirty="0"/>
              <a:t>PowerShell – </a:t>
            </a:r>
            <a:r>
              <a:rPr lang="en-US" b="1" dirty="0">
                <a:solidFill>
                  <a:schemeClr val="accent4"/>
                </a:solidFill>
              </a:rPr>
              <a:t>Set-</a:t>
            </a:r>
            <a:r>
              <a:rPr lang="en-US" b="1" dirty="0" err="1">
                <a:solidFill>
                  <a:schemeClr val="accent4"/>
                </a:solidFill>
              </a:rPr>
              <a:t>ExecutionPolicy</a:t>
            </a:r>
            <a:r>
              <a:rPr lang="en-US" dirty="0"/>
              <a:t> to </a:t>
            </a:r>
            <a:r>
              <a:rPr lang="en-US" b="1" dirty="0" err="1">
                <a:solidFill>
                  <a:schemeClr val="accent4"/>
                </a:solidFill>
              </a:rPr>
              <a:t>RemoteSigned</a:t>
            </a:r>
            <a:r>
              <a:rPr lang="en-US" dirty="0"/>
              <a:t> via Group Policy</a:t>
            </a:r>
            <a:endParaRPr lang="en-NZ" dirty="0"/>
          </a:p>
          <a:p>
            <a:r>
              <a:rPr lang="en-US" dirty="0"/>
              <a:t>Using WMI class of </a:t>
            </a:r>
            <a:r>
              <a:rPr lang="en-US" b="1" dirty="0"/>
              <a:t>Win32_ComputerSystem</a:t>
            </a:r>
            <a:r>
              <a:rPr lang="en-US" dirty="0"/>
              <a:t> on the local machine for user details</a:t>
            </a:r>
            <a:endParaRPr lang="en-NZ" dirty="0"/>
          </a:p>
          <a:p>
            <a:r>
              <a:rPr lang="en-US" dirty="0"/>
              <a:t>Using WMI class of </a:t>
            </a:r>
            <a:r>
              <a:rPr lang="en-US" b="1" dirty="0"/>
              <a:t>Win32_DiskDrive</a:t>
            </a:r>
            <a:r>
              <a:rPr lang="en-US" dirty="0"/>
              <a:t> for surfacing USB details</a:t>
            </a:r>
            <a:endParaRPr lang="en-NZ" dirty="0"/>
          </a:p>
        </p:txBody>
      </p:sp>
    </p:spTree>
    <p:extLst>
      <p:ext uri="{BB962C8B-B14F-4D97-AF65-F5344CB8AC3E}">
        <p14:creationId xmlns:p14="http://schemas.microsoft.com/office/powerpoint/2010/main" val="4028891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WMI </a:t>
            </a:r>
            <a:r>
              <a:rPr lang="en-NZ" dirty="0"/>
              <a:t>Device Data Fields </a:t>
            </a:r>
            <a:r>
              <a:rPr lang="en-NZ" b="0" dirty="0"/>
              <a:t>(</a:t>
            </a:r>
            <a:r>
              <a:rPr lang="en-US" b="0" dirty="0"/>
              <a:t>Win32_ComputerSystem</a:t>
            </a:r>
            <a:r>
              <a:rPr lang="en-US" b="0" dirty="0" smtClean="0"/>
              <a:t>)</a:t>
            </a:r>
            <a:endParaRPr lang="en-NZ" dirty="0"/>
          </a:p>
        </p:txBody>
      </p:sp>
      <p:sp>
        <p:nvSpPr>
          <p:cNvPr id="3" name="Content Placeholder 2"/>
          <p:cNvSpPr>
            <a:spLocks noGrp="1"/>
          </p:cNvSpPr>
          <p:nvPr>
            <p:ph idx="1"/>
          </p:nvPr>
        </p:nvSpPr>
        <p:spPr/>
        <p:txBody>
          <a:bodyPr/>
          <a:lstStyle/>
          <a:p>
            <a:r>
              <a:rPr lang="en-NZ" b="1" dirty="0" err="1">
                <a:solidFill>
                  <a:schemeClr val="accent4"/>
                </a:solidFill>
              </a:rPr>
              <a:t>DeviceID</a:t>
            </a:r>
            <a:r>
              <a:rPr lang="en-NZ" dirty="0"/>
              <a:t>  Mostly unique by manufacturer</a:t>
            </a:r>
          </a:p>
          <a:p>
            <a:r>
              <a:rPr lang="en-NZ" b="1" dirty="0">
                <a:solidFill>
                  <a:schemeClr val="accent4"/>
                </a:solidFill>
              </a:rPr>
              <a:t>Caption</a:t>
            </a:r>
            <a:r>
              <a:rPr lang="en-NZ" dirty="0"/>
              <a:t>  Combined with </a:t>
            </a:r>
            <a:r>
              <a:rPr lang="en-NZ" dirty="0" err="1"/>
              <a:t>DeviceID</a:t>
            </a:r>
            <a:r>
              <a:rPr lang="en-NZ" dirty="0"/>
              <a:t> seems to be a valid key</a:t>
            </a:r>
          </a:p>
          <a:p>
            <a:r>
              <a:rPr lang="en-NZ" b="1" dirty="0" err="1">
                <a:solidFill>
                  <a:schemeClr val="accent4"/>
                </a:solidFill>
              </a:rPr>
              <a:t>SerialNumber</a:t>
            </a:r>
            <a:r>
              <a:rPr lang="en-NZ" dirty="0"/>
              <a:t>  </a:t>
            </a:r>
            <a:r>
              <a:rPr lang="en-NZ" u="sng" dirty="0"/>
              <a:t>Only used if the file has more than 2 characters</a:t>
            </a:r>
          </a:p>
          <a:p>
            <a:r>
              <a:rPr lang="en-NZ" b="1" dirty="0" err="1"/>
              <a:t>MediaType</a:t>
            </a:r>
            <a:r>
              <a:rPr lang="en-NZ" dirty="0"/>
              <a:t> is always “Removable Media”</a:t>
            </a:r>
          </a:p>
          <a:p>
            <a:r>
              <a:rPr lang="en-NZ" b="1" dirty="0"/>
              <a:t>Size</a:t>
            </a:r>
            <a:r>
              <a:rPr lang="en-NZ" dirty="0"/>
              <a:t> (in bytes) Returns different values for different versions of Windows!</a:t>
            </a:r>
          </a:p>
        </p:txBody>
      </p:sp>
    </p:spTree>
    <p:extLst>
      <p:ext uri="{BB962C8B-B14F-4D97-AF65-F5344CB8AC3E}">
        <p14:creationId xmlns:p14="http://schemas.microsoft.com/office/powerpoint/2010/main" val="240529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Script </a:t>
            </a:r>
            <a:r>
              <a:rPr lang="en-NZ" dirty="0" smtClean="0"/>
              <a:t>Functions</a:t>
            </a:r>
            <a:endParaRPr lang="en-NZ" dirty="0"/>
          </a:p>
        </p:txBody>
      </p:sp>
      <p:sp>
        <p:nvSpPr>
          <p:cNvPr id="3" name="Content Placeholder 2"/>
          <p:cNvSpPr>
            <a:spLocks noGrp="1"/>
          </p:cNvSpPr>
          <p:nvPr>
            <p:ph idx="1"/>
          </p:nvPr>
        </p:nvSpPr>
        <p:spPr/>
        <p:txBody>
          <a:bodyPr/>
          <a:lstStyle/>
          <a:p>
            <a:r>
              <a:rPr lang="en-NZ" dirty="0"/>
              <a:t>Single PowerShell script written so it can be run in two ways:</a:t>
            </a:r>
          </a:p>
          <a:p>
            <a:pPr marL="971550" lvl="1" indent="-514350">
              <a:buFont typeface="+mj-lt"/>
              <a:buAutoNum type="arabicPeriod"/>
            </a:pPr>
            <a:r>
              <a:rPr lang="en-NZ" b="1" dirty="0"/>
              <a:t>Detection/Recording</a:t>
            </a:r>
            <a:endParaRPr lang="en-NZ" dirty="0"/>
          </a:p>
          <a:p>
            <a:pPr marL="971550" lvl="1" indent="-514350">
              <a:buFont typeface="+mj-lt"/>
              <a:buAutoNum type="arabicPeriod"/>
            </a:pPr>
            <a:r>
              <a:rPr lang="en-NZ" b="1" dirty="0"/>
              <a:t>Detection/Interrogation </a:t>
            </a:r>
            <a:r>
              <a:rPr lang="en-NZ" dirty="0"/>
              <a:t>(run using an argument)</a:t>
            </a:r>
          </a:p>
          <a:p>
            <a:r>
              <a:rPr lang="en-NZ" dirty="0"/>
              <a:t>Script interacts with a web API written in PHP that performs the interaction with the Database.</a:t>
            </a:r>
          </a:p>
        </p:txBody>
      </p:sp>
    </p:spTree>
    <p:extLst>
      <p:ext uri="{BB962C8B-B14F-4D97-AF65-F5344CB8AC3E}">
        <p14:creationId xmlns:p14="http://schemas.microsoft.com/office/powerpoint/2010/main" val="138904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Detection/Recording</a:t>
            </a:r>
          </a:p>
        </p:txBody>
      </p:sp>
      <p:sp>
        <p:nvSpPr>
          <p:cNvPr id="3" name="Content Placeholder 2"/>
          <p:cNvSpPr>
            <a:spLocks noGrp="1"/>
          </p:cNvSpPr>
          <p:nvPr>
            <p:ph idx="1"/>
          </p:nvPr>
        </p:nvSpPr>
        <p:spPr/>
        <p:txBody>
          <a:bodyPr>
            <a:normAutofit fontScale="70000" lnSpcReduction="20000"/>
          </a:bodyPr>
          <a:lstStyle/>
          <a:p>
            <a:pPr marL="0" indent="0">
              <a:buNone/>
            </a:pPr>
            <a:r>
              <a:rPr lang="en-NZ" dirty="0"/>
              <a:t>Initiated via Group Policy using either "Computer" </a:t>
            </a:r>
            <a:r>
              <a:rPr lang="en-NZ" dirty="0" err="1"/>
              <a:t>OnStart</a:t>
            </a:r>
            <a:r>
              <a:rPr lang="en-NZ" dirty="0"/>
              <a:t> or "User" Logon script triggers.</a:t>
            </a:r>
          </a:p>
          <a:p>
            <a:r>
              <a:rPr lang="en-NZ" dirty="0"/>
              <a:t>Once running (as either a Process or a Service) detection is performed at 5 minute intervals. </a:t>
            </a:r>
          </a:p>
          <a:p>
            <a:r>
              <a:rPr lang="en-NZ" dirty="0"/>
              <a:t>The script queries the WMI interface to return the metadata associated with any USB found plugged in. </a:t>
            </a:r>
          </a:p>
          <a:p>
            <a:r>
              <a:rPr lang="en-NZ" dirty="0"/>
              <a:t>WMI data is compared to the contents of a log file (C:\Users\Public\USB.txt) to confirm if the USB has been previously seen on this machine. </a:t>
            </a:r>
          </a:p>
          <a:p>
            <a:r>
              <a:rPr lang="en-NZ" dirty="0"/>
              <a:t>Processing of the USB stops if it has been already “seen” by the script, thereby minimizing the incidence of multiple usernames being associated with it.</a:t>
            </a:r>
          </a:p>
          <a:p>
            <a:r>
              <a:rPr lang="en-NZ" dirty="0"/>
              <a:t>If the device was not previously recorded on the PC, then the USB metadata together with the username, </a:t>
            </a:r>
            <a:r>
              <a:rPr lang="en-NZ" dirty="0" err="1"/>
              <a:t>computername</a:t>
            </a:r>
            <a:r>
              <a:rPr lang="en-NZ" dirty="0"/>
              <a:t>. date and time, is recorded in the local file AND sent via API to the database</a:t>
            </a:r>
          </a:p>
        </p:txBody>
      </p:sp>
    </p:spTree>
    <p:extLst>
      <p:ext uri="{BB962C8B-B14F-4D97-AF65-F5344CB8AC3E}">
        <p14:creationId xmlns:p14="http://schemas.microsoft.com/office/powerpoint/2010/main" val="399239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Detection/Interrogation</a:t>
            </a:r>
          </a:p>
        </p:txBody>
      </p:sp>
      <p:sp>
        <p:nvSpPr>
          <p:cNvPr id="3" name="Content Placeholder 2"/>
          <p:cNvSpPr>
            <a:spLocks noGrp="1"/>
          </p:cNvSpPr>
          <p:nvPr>
            <p:ph idx="1"/>
          </p:nvPr>
        </p:nvSpPr>
        <p:spPr/>
        <p:txBody>
          <a:bodyPr>
            <a:normAutofit fontScale="85000" lnSpcReduction="10000"/>
          </a:bodyPr>
          <a:lstStyle/>
          <a:p>
            <a:pPr marL="0" indent="0">
              <a:buNone/>
            </a:pPr>
            <a:r>
              <a:rPr lang="en-NZ" dirty="0"/>
              <a:t>By changing how the script is called, the script can be used to interrogate a USB, to see if it matches records harvested.</a:t>
            </a:r>
          </a:p>
          <a:p>
            <a:r>
              <a:rPr lang="en-NZ" dirty="0"/>
              <a:t>Typically staff will plug in the USB and run the script from a shortcut which calls PowerShell explicitly with two arguments: The first argument is the path to the script itself and the second argument is anything you want - say a "X" </a:t>
            </a:r>
          </a:p>
          <a:p>
            <a:r>
              <a:rPr lang="en-NZ" dirty="0"/>
              <a:t>If there are matching records to the USB in the database, the script will cause the API to open Google Chrome and display them</a:t>
            </a:r>
          </a:p>
          <a:p>
            <a:r>
              <a:rPr lang="en-NZ" dirty="0"/>
              <a:t>If there are no matching records, the script will trigger the API to open Google Chrome and advise this</a:t>
            </a:r>
          </a:p>
          <a:p>
            <a:endParaRPr lang="en-NZ" dirty="0"/>
          </a:p>
        </p:txBody>
      </p:sp>
    </p:spTree>
    <p:extLst>
      <p:ext uri="{BB962C8B-B14F-4D97-AF65-F5344CB8AC3E}">
        <p14:creationId xmlns:p14="http://schemas.microsoft.com/office/powerpoint/2010/main" val="360751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NZ" dirty="0"/>
          </a:p>
        </p:txBody>
      </p:sp>
      <p:sp>
        <p:nvSpPr>
          <p:cNvPr id="3" name="Content Placeholder 2"/>
          <p:cNvSpPr>
            <a:spLocks noGrp="1"/>
          </p:cNvSpPr>
          <p:nvPr>
            <p:ph idx="1"/>
          </p:nvPr>
        </p:nvSpPr>
        <p:spPr/>
        <p:txBody>
          <a:bodyPr>
            <a:normAutofit/>
          </a:bodyPr>
          <a:lstStyle/>
          <a:p>
            <a:r>
              <a:rPr lang="en-US" dirty="0"/>
              <a:t>Written in PHP</a:t>
            </a:r>
            <a:endParaRPr lang="en-NZ" dirty="0"/>
          </a:p>
          <a:p>
            <a:r>
              <a:rPr lang="en-US" dirty="0"/>
              <a:t>Uses stored procedures to insert or query records – providing a measure of protection from SQL injections attacks</a:t>
            </a:r>
            <a:endParaRPr lang="en-NZ" dirty="0"/>
          </a:p>
          <a:p>
            <a:r>
              <a:rPr lang="en-US" dirty="0"/>
              <a:t>Presently located at </a:t>
            </a:r>
            <a:r>
              <a:rPr lang="en-US" u="sng" dirty="0">
                <a:hlinkClick r:id="rId3"/>
              </a:rPr>
              <a:t>https://library.waikato.ac.nz/usb</a:t>
            </a:r>
            <a:endParaRPr lang="en-NZ" dirty="0"/>
          </a:p>
          <a:p>
            <a:r>
              <a:rPr lang="en-US" dirty="0"/>
              <a:t>The documentation on the page provides the calling syntax with examples on how to enter the USB data or to compare the USB data to what might already be in the database. </a:t>
            </a:r>
            <a:endParaRPr lang="en-NZ" dirty="0"/>
          </a:p>
          <a:p>
            <a:pPr marL="0" indent="0">
              <a:buNone/>
            </a:pPr>
            <a:endParaRPr lang="en-NZ" dirty="0"/>
          </a:p>
        </p:txBody>
      </p:sp>
    </p:spTree>
    <p:extLst>
      <p:ext uri="{BB962C8B-B14F-4D97-AF65-F5344CB8AC3E}">
        <p14:creationId xmlns:p14="http://schemas.microsoft.com/office/powerpoint/2010/main" val="14928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NZ" dirty="0"/>
          </a:p>
        </p:txBody>
      </p:sp>
      <p:sp>
        <p:nvSpPr>
          <p:cNvPr id="3" name="Content Placeholder 2"/>
          <p:cNvSpPr>
            <a:spLocks noGrp="1"/>
          </p:cNvSpPr>
          <p:nvPr>
            <p:ph idx="1"/>
          </p:nvPr>
        </p:nvSpPr>
        <p:spPr/>
        <p:txBody>
          <a:bodyPr/>
          <a:lstStyle/>
          <a:p>
            <a:r>
              <a:rPr lang="en-US" dirty="0"/>
              <a:t>Single table MySQL or </a:t>
            </a:r>
            <a:r>
              <a:rPr lang="en-US" b="1" dirty="0" err="1"/>
              <a:t>MariaDB</a:t>
            </a:r>
            <a:r>
              <a:rPr lang="en-US" dirty="0"/>
              <a:t> </a:t>
            </a:r>
            <a:endParaRPr lang="en-NZ" dirty="0"/>
          </a:p>
          <a:p>
            <a:r>
              <a:rPr lang="en-US" dirty="0"/>
              <a:t>Could be any suitable Database….</a:t>
            </a:r>
            <a:endParaRPr lang="en-NZ" dirty="0"/>
          </a:p>
        </p:txBody>
      </p:sp>
    </p:spTree>
    <p:extLst>
      <p:ext uri="{BB962C8B-B14F-4D97-AF65-F5344CB8AC3E}">
        <p14:creationId xmlns:p14="http://schemas.microsoft.com/office/powerpoint/2010/main" val="2356609483"/>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585</TotalTime>
  <Words>1359</Words>
  <Application>Microsoft Office PowerPoint</Application>
  <PresentationFormat>On-screen Show (4:3)</PresentationFormat>
  <Paragraphs>152</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Arial Black</vt:lpstr>
      <vt:lpstr>Calibri</vt:lpstr>
      <vt:lpstr>1_Custom Design</vt:lpstr>
      <vt:lpstr>4_Office Theme</vt:lpstr>
      <vt:lpstr>Managing Lost USB Devices </vt:lpstr>
      <vt:lpstr>Purpose</vt:lpstr>
      <vt:lpstr>Assumptions</vt:lpstr>
      <vt:lpstr>WMI Device Data Fields (Win32_ComputerSystem)</vt:lpstr>
      <vt:lpstr>Script Functions</vt:lpstr>
      <vt:lpstr>Detection/Recording</vt:lpstr>
      <vt:lpstr>Detection/Interrogation</vt:lpstr>
      <vt:lpstr>API</vt:lpstr>
      <vt:lpstr>Database</vt:lpstr>
      <vt:lpstr>Two Pronged Strategy</vt:lpstr>
      <vt:lpstr>“Remove your USB” Logoff Script</vt:lpstr>
      <vt:lpstr>Resources</vt:lpstr>
    </vt:vector>
  </TitlesOfParts>
  <Company>University of Waikato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Libby Cameron</dc:creator>
  <cp:lastModifiedBy>Peter Stone</cp:lastModifiedBy>
  <cp:revision>62</cp:revision>
  <cp:lastPrinted>2015-03-09T04:15:20Z</cp:lastPrinted>
  <dcterms:created xsi:type="dcterms:W3CDTF">2015-03-09T02:40:29Z</dcterms:created>
  <dcterms:modified xsi:type="dcterms:W3CDTF">2017-08-31T20:27:41Z</dcterms:modified>
</cp:coreProperties>
</file>