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12"/>
  </p:notesMasterIdLst>
  <p:sldIdLst>
    <p:sldId id="257" r:id="rId2"/>
    <p:sldId id="262" r:id="rId3"/>
    <p:sldId id="263" r:id="rId4"/>
    <p:sldId id="269" r:id="rId5"/>
    <p:sldId id="270" r:id="rId6"/>
    <p:sldId id="268" r:id="rId7"/>
    <p:sldId id="271" r:id="rId8"/>
    <p:sldId id="273" r:id="rId9"/>
    <p:sldId id="275" r:id="rId10"/>
    <p:sldId id="272" r:id="rId11"/>
  </p:sldIdLst>
  <p:sldSz cx="13208000" cy="9906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FAB"/>
    <a:srgbClr val="88BFBC"/>
    <a:srgbClr val="808080"/>
    <a:srgbClr val="35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0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8D42-0F3F-4C2E-BA69-0698F6278DCC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415D-2B9B-4C57-9CC1-E9EFD2A8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596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580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6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322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69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748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46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995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5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66" r:id="rId12"/>
  </p:sldLayoutIdLst>
  <p:hf hdr="0" ftr="0" dt="0"/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621544" y="3579221"/>
            <a:ext cx="6059427" cy="3036128"/>
            <a:chOff x="784142" y="2389635"/>
            <a:chExt cx="4628711" cy="2631277"/>
          </a:xfrm>
        </p:grpSpPr>
        <p:sp>
          <p:nvSpPr>
            <p:cNvPr id="6" name="TextBox 5"/>
            <p:cNvSpPr txBox="1"/>
            <p:nvPr/>
          </p:nvSpPr>
          <p:spPr>
            <a:xfrm>
              <a:off x="1044257" y="2490224"/>
              <a:ext cx="4108480" cy="144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 유사도 측정을 이용한</a:t>
              </a:r>
              <a:endPara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54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학생증 인식 시스템</a:t>
              </a:r>
              <a:endParaRPr lang="ko-KR" altLang="en-US" sz="5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44009" y="2389635"/>
              <a:ext cx="4568844" cy="1761742"/>
              <a:chOff x="1015290" y="2389635"/>
              <a:chExt cx="4191425" cy="17617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15290" y="4151377"/>
                <a:ext cx="4180115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026600" y="2389635"/>
                <a:ext cx="4180115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784142" y="4407419"/>
              <a:ext cx="4628711" cy="613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2016113517</a:t>
              </a:r>
              <a:r>
                <a:rPr lang="ko-KR" altLang="en-US" sz="20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조주아</a:t>
              </a:r>
              <a:endParaRPr lang="en-US" altLang="ko-KR" sz="20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r"/>
              <a:r>
                <a:rPr lang="en-US" altLang="ko-KR" sz="20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2015112155</a:t>
              </a:r>
              <a:r>
                <a:rPr lang="ko-KR" altLang="en-US" sz="20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김우주</a:t>
              </a:r>
              <a:endParaRPr lang="en-US" altLang="ko-KR" sz="20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8442722" y="8286207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</a:t>
            </a:r>
          </a:p>
          <a:p>
            <a:pPr algn="ctr"/>
            <a:r>
              <a: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月</a:t>
            </a:r>
            <a:endParaRPr lang="ko-KR" altLang="en-US" sz="4000" dirty="0">
              <a:solidFill>
                <a:srgbClr val="353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8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229" y="4339045"/>
            <a:ext cx="2088920" cy="1227910"/>
          </a:xfrm>
        </p:spPr>
        <p:txBody>
          <a:bodyPr>
            <a:no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3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42722" y="8286207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kumimoji="0" lang="ko-KR" altLang="en-US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53D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8795F5-40EF-457B-9A96-852977274C79}"/>
              </a:ext>
            </a:extLst>
          </p:cNvPr>
          <p:cNvSpPr/>
          <p:nvPr/>
        </p:nvSpPr>
        <p:spPr>
          <a:xfrm>
            <a:off x="2204828" y="7614239"/>
            <a:ext cx="10396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신분증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이미지 인식으로 확인</a:t>
            </a:r>
            <a:endParaRPr lang="en-US" altLang="ko-KR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080074-BE6C-4ACD-884E-AAE1ACF7AF7A}"/>
              </a:ext>
            </a:extLst>
          </p:cNvPr>
          <p:cNvSpPr/>
          <p:nvPr/>
        </p:nvSpPr>
        <p:spPr>
          <a:xfrm>
            <a:off x="6261447" y="3953010"/>
            <a:ext cx="9341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많은 분야에서 신분증 확인이 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육안으로 이루어지고 있음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   Ex)</a:t>
            </a:r>
            <a:r>
              <a:rPr lang="ko-KR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미성년자 검사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대학 인증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…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래픽 13" descr="돋보기">
            <a:extLst>
              <a:ext uri="{FF2B5EF4-FFF2-40B4-BE49-F238E27FC236}">
                <a16:creationId xmlns:a16="http://schemas.microsoft.com/office/drawing/2014/main" id="{7BD6C98D-0F70-4A3B-BF2D-39113694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0387" y="3500773"/>
            <a:ext cx="2866807" cy="2866807"/>
          </a:xfrm>
          <a:prstGeom prst="rect">
            <a:avLst/>
          </a:prstGeom>
        </p:spPr>
      </p:pic>
      <p:pic>
        <p:nvPicPr>
          <p:cNvPr id="7" name="그래픽 6" descr="신용 카드">
            <a:extLst>
              <a:ext uri="{FF2B5EF4-FFF2-40B4-BE49-F238E27FC236}">
                <a16:creationId xmlns:a16="http://schemas.microsoft.com/office/drawing/2014/main" id="{C177ADF6-8A62-41D4-9C2A-803C0DB6B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458" y="3305691"/>
            <a:ext cx="3110519" cy="31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4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42722" y="8286207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kumimoji="0" lang="ko-KR" altLang="en-US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53D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FE10A-F42A-4334-91C0-55D5F9DA5A3A}"/>
              </a:ext>
            </a:extLst>
          </p:cNvPr>
          <p:cNvSpPr/>
          <p:nvPr/>
        </p:nvSpPr>
        <p:spPr>
          <a:xfrm>
            <a:off x="5206340" y="2347014"/>
            <a:ext cx="3269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 매칭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가로 막대형 차트">
            <a:extLst>
              <a:ext uri="{FF2B5EF4-FFF2-40B4-BE49-F238E27FC236}">
                <a16:creationId xmlns:a16="http://schemas.microsoft.com/office/drawing/2014/main" id="{83D45EF1-5A7D-4F2F-987C-BD73B1A0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88" y="4191498"/>
            <a:ext cx="2943902" cy="2943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A5BFCD-D9B1-49AA-BDB6-EF80F125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82" y="3984029"/>
            <a:ext cx="3673974" cy="367397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9413A-7CCC-45AA-B926-EF160447A3F2}"/>
              </a:ext>
            </a:extLst>
          </p:cNvPr>
          <p:cNvSpPr/>
          <p:nvPr/>
        </p:nvSpPr>
        <p:spPr>
          <a:xfrm>
            <a:off x="262854" y="2793503"/>
            <a:ext cx="5252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 비교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103D37-3C7A-4884-9F29-53A1DD723316}"/>
              </a:ext>
            </a:extLst>
          </p:cNvPr>
          <p:cNvSpPr/>
          <p:nvPr/>
        </p:nvSpPr>
        <p:spPr>
          <a:xfrm>
            <a:off x="8442722" y="2372393"/>
            <a:ext cx="10718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(Feature)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매칭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D42DD-6BC9-4BA7-8E99-DFF003F93345}"/>
              </a:ext>
            </a:extLst>
          </p:cNvPr>
          <p:cNvSpPr/>
          <p:nvPr/>
        </p:nvSpPr>
        <p:spPr>
          <a:xfrm>
            <a:off x="-270375" y="8272413"/>
            <a:ext cx="5252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정확도가 떨어짐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lvl="2"/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2D3D95-B3C5-43E8-A3C3-6D04601658EE}"/>
              </a:ext>
            </a:extLst>
          </p:cNvPr>
          <p:cNvSpPr/>
          <p:nvPr/>
        </p:nvSpPr>
        <p:spPr>
          <a:xfrm>
            <a:off x="3977712" y="8131391"/>
            <a:ext cx="525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 크기와 방향을 가진 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이미지여야 함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2E84EA9E-B82E-4220-9563-CC91CA557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1736" y="4572296"/>
            <a:ext cx="2294778" cy="229477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7C293A-C660-4629-9186-FAE0FA2398F5}"/>
              </a:ext>
            </a:extLst>
          </p:cNvPr>
          <p:cNvSpPr/>
          <p:nvPr/>
        </p:nvSpPr>
        <p:spPr>
          <a:xfrm>
            <a:off x="9784184" y="7865972"/>
            <a:ext cx="3945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속도가 느림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D4220DC4-E324-43E7-9109-D3824B3B6D0D}"/>
              </a:ext>
            </a:extLst>
          </p:cNvPr>
          <p:cNvSpPr/>
          <p:nvPr/>
        </p:nvSpPr>
        <p:spPr>
          <a:xfrm rot="19263209">
            <a:off x="5948457" y="4806584"/>
            <a:ext cx="1784909" cy="914400"/>
          </a:xfrm>
          <a:prstGeom prst="corner">
            <a:avLst>
              <a:gd name="adj1" fmla="val 50000"/>
              <a:gd name="adj2" fmla="val 369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L 도형 27">
            <a:extLst>
              <a:ext uri="{FF2B5EF4-FFF2-40B4-BE49-F238E27FC236}">
                <a16:creationId xmlns:a16="http://schemas.microsoft.com/office/drawing/2014/main" id="{7CBCEDA4-B81C-40E7-841D-BDFC1BDB6BDD}"/>
              </a:ext>
            </a:extLst>
          </p:cNvPr>
          <p:cNvSpPr/>
          <p:nvPr/>
        </p:nvSpPr>
        <p:spPr>
          <a:xfrm rot="19263209">
            <a:off x="1463458" y="4662858"/>
            <a:ext cx="1784909" cy="914400"/>
          </a:xfrm>
          <a:prstGeom prst="corner">
            <a:avLst>
              <a:gd name="adj1" fmla="val 50000"/>
              <a:gd name="adj2" fmla="val 369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2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35117" y="8416958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kumimoji="0" lang="ko-KR" altLang="en-US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53D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FE10A-F42A-4334-91C0-55D5F9DA5A3A}"/>
              </a:ext>
            </a:extLst>
          </p:cNvPr>
          <p:cNvSpPr/>
          <p:nvPr/>
        </p:nvSpPr>
        <p:spPr>
          <a:xfrm>
            <a:off x="838464" y="2782586"/>
            <a:ext cx="10650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ko-KR" sz="3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MyTemplateMaching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3200" dirty="0">
                <a:solidFill>
                  <a:srgbClr val="88B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src_img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3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bool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en-US" altLang="ko-KR" sz="3200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flag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D42DD-6BC9-4BA7-8E99-DFF003F93345}"/>
              </a:ext>
            </a:extLst>
          </p:cNvPr>
          <p:cNvSpPr/>
          <p:nvPr/>
        </p:nvSpPr>
        <p:spPr>
          <a:xfrm>
            <a:off x="1801720" y="4046651"/>
            <a:ext cx="9546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매칭을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수행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템플릿과의 일치율에 따라 </a:t>
            </a:r>
            <a:r>
              <a:rPr lang="en-US" altLang="ko-KR" sz="28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flag</a:t>
            </a:r>
            <a:r>
              <a:rPr lang="ko-KR" altLang="en-US" sz="28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변환</a:t>
            </a:r>
            <a:endParaRPr lang="en-US" altLang="ko-KR" sz="28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C8ED545-5823-465F-9685-8A7DDE520EBB}"/>
              </a:ext>
            </a:extLst>
          </p:cNvPr>
          <p:cNvCxnSpPr>
            <a:cxnSpLocks/>
          </p:cNvCxnSpPr>
          <p:nvPr/>
        </p:nvCxnSpPr>
        <p:spPr>
          <a:xfrm>
            <a:off x="1490763" y="2503405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649E6D-2A71-41A6-BC8B-100A5DAEAB59}"/>
              </a:ext>
            </a:extLst>
          </p:cNvPr>
          <p:cNvCxnSpPr>
            <a:cxnSpLocks/>
          </p:cNvCxnSpPr>
          <p:nvPr/>
        </p:nvCxnSpPr>
        <p:spPr>
          <a:xfrm>
            <a:off x="1520542" y="3693264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0C3F94-254C-4EE3-844A-0AD6FD0D5A77}"/>
              </a:ext>
            </a:extLst>
          </p:cNvPr>
          <p:cNvCxnSpPr>
            <a:cxnSpLocks/>
          </p:cNvCxnSpPr>
          <p:nvPr/>
        </p:nvCxnSpPr>
        <p:spPr>
          <a:xfrm>
            <a:off x="1520542" y="5268813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C5A382-2BB8-4FF5-B3CD-E4BFBDC6D453}"/>
              </a:ext>
            </a:extLst>
          </p:cNvPr>
          <p:cNvCxnSpPr>
            <a:cxnSpLocks/>
          </p:cNvCxnSpPr>
          <p:nvPr/>
        </p:nvCxnSpPr>
        <p:spPr>
          <a:xfrm>
            <a:off x="1520542" y="2662364"/>
            <a:ext cx="0" cy="2606449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E6ECD5-B768-4783-81B3-CC0077D6673C}"/>
              </a:ext>
            </a:extLst>
          </p:cNvPr>
          <p:cNvCxnSpPr>
            <a:cxnSpLocks/>
          </p:cNvCxnSpPr>
          <p:nvPr/>
        </p:nvCxnSpPr>
        <p:spPr>
          <a:xfrm>
            <a:off x="11629794" y="2503405"/>
            <a:ext cx="0" cy="2765408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22AE5C-C23C-4BEB-9EF2-475D4581EFF9}"/>
              </a:ext>
            </a:extLst>
          </p:cNvPr>
          <p:cNvSpPr/>
          <p:nvPr/>
        </p:nvSpPr>
        <p:spPr>
          <a:xfrm>
            <a:off x="1801720" y="8138285"/>
            <a:ext cx="9546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 비교를 통해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일치율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F8EDC5-621F-4554-A7C3-2946387FACA2}"/>
              </a:ext>
            </a:extLst>
          </p:cNvPr>
          <p:cNvCxnSpPr>
            <a:cxnSpLocks/>
          </p:cNvCxnSpPr>
          <p:nvPr/>
        </p:nvCxnSpPr>
        <p:spPr>
          <a:xfrm>
            <a:off x="1490763" y="6315071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6484A-EEA3-4829-89E4-62F6423AF681}"/>
              </a:ext>
            </a:extLst>
          </p:cNvPr>
          <p:cNvCxnSpPr>
            <a:cxnSpLocks/>
          </p:cNvCxnSpPr>
          <p:nvPr/>
        </p:nvCxnSpPr>
        <p:spPr>
          <a:xfrm>
            <a:off x="1520542" y="7504930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B8A126-BF65-4A4D-B37A-4DD34F173003}"/>
              </a:ext>
            </a:extLst>
          </p:cNvPr>
          <p:cNvCxnSpPr>
            <a:cxnSpLocks/>
          </p:cNvCxnSpPr>
          <p:nvPr/>
        </p:nvCxnSpPr>
        <p:spPr>
          <a:xfrm>
            <a:off x="1520542" y="9080479"/>
            <a:ext cx="10109252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E6F86D5-0E9C-4C5E-965C-9135D0C75467}"/>
              </a:ext>
            </a:extLst>
          </p:cNvPr>
          <p:cNvCxnSpPr>
            <a:cxnSpLocks/>
          </p:cNvCxnSpPr>
          <p:nvPr/>
        </p:nvCxnSpPr>
        <p:spPr>
          <a:xfrm>
            <a:off x="1520542" y="6474030"/>
            <a:ext cx="0" cy="2606449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784FCA-B153-4C94-92A4-326B03DFDD6D}"/>
              </a:ext>
            </a:extLst>
          </p:cNvPr>
          <p:cNvCxnSpPr>
            <a:cxnSpLocks/>
          </p:cNvCxnSpPr>
          <p:nvPr/>
        </p:nvCxnSpPr>
        <p:spPr>
          <a:xfrm>
            <a:off x="11629794" y="6315071"/>
            <a:ext cx="0" cy="2765408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916CB-AFC0-4CFD-8255-75520292425D}"/>
              </a:ext>
            </a:extLst>
          </p:cNvPr>
          <p:cNvSpPr/>
          <p:nvPr/>
        </p:nvSpPr>
        <p:spPr>
          <a:xfrm>
            <a:off x="1520542" y="6709185"/>
            <a:ext cx="10231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 </a:t>
            </a:r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MyCalcHist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3200" dirty="0">
                <a:solidFill>
                  <a:srgbClr val="2B91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input_img1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3200" dirty="0">
                <a:solidFill>
                  <a:srgbClr val="2B91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input_img2</a:t>
            </a:r>
            <a:r>
              <a:rPr lang="en-US" altLang="ko-KR" sz="3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2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12943" y="8418281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kumimoji="0" lang="ko-KR" altLang="en-US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53D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개발방법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FE10A-F42A-4334-91C0-55D5F9DA5A3A}"/>
              </a:ext>
            </a:extLst>
          </p:cNvPr>
          <p:cNvSpPr/>
          <p:nvPr/>
        </p:nvSpPr>
        <p:spPr>
          <a:xfrm>
            <a:off x="0" y="2750488"/>
            <a:ext cx="17308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ko-KR" sz="2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</a:t>
            </a:r>
            <a:r>
              <a:rPr lang="ko-KR" altLang="en-US" sz="2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matchTemplate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InputArray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b="1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InputArray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</a:t>
            </a:r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400" b="1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OutputArray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vl="2">
              <a:defRPr/>
            </a:pPr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D42DD-6BC9-4BA7-8E99-DFF003F93345}"/>
              </a:ext>
            </a:extLst>
          </p:cNvPr>
          <p:cNvSpPr/>
          <p:nvPr/>
        </p:nvSpPr>
        <p:spPr>
          <a:xfrm>
            <a:off x="1979546" y="4047974"/>
            <a:ext cx="9546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매칭을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수행하는 함수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C8ED545-5823-465F-9685-8A7DDE520EBB}"/>
              </a:ext>
            </a:extLst>
          </p:cNvPr>
          <p:cNvCxnSpPr>
            <a:cxnSpLocks/>
          </p:cNvCxnSpPr>
          <p:nvPr/>
        </p:nvCxnSpPr>
        <p:spPr>
          <a:xfrm>
            <a:off x="797031" y="2570044"/>
            <a:ext cx="11402475" cy="1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649E6D-2A71-41A6-BC8B-100A5DAEAB59}"/>
              </a:ext>
            </a:extLst>
          </p:cNvPr>
          <p:cNvCxnSpPr>
            <a:cxnSpLocks/>
          </p:cNvCxnSpPr>
          <p:nvPr/>
        </p:nvCxnSpPr>
        <p:spPr>
          <a:xfrm>
            <a:off x="797031" y="3694587"/>
            <a:ext cx="11402475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0C3F94-254C-4EE3-844A-0AD6FD0D5A77}"/>
              </a:ext>
            </a:extLst>
          </p:cNvPr>
          <p:cNvCxnSpPr>
            <a:cxnSpLocks/>
          </p:cNvCxnSpPr>
          <p:nvPr/>
        </p:nvCxnSpPr>
        <p:spPr>
          <a:xfrm>
            <a:off x="797031" y="5270136"/>
            <a:ext cx="11402475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C5A382-2BB8-4FF5-B3CD-E4BFBDC6D453}"/>
              </a:ext>
            </a:extLst>
          </p:cNvPr>
          <p:cNvCxnSpPr>
            <a:cxnSpLocks/>
          </p:cNvCxnSpPr>
          <p:nvPr/>
        </p:nvCxnSpPr>
        <p:spPr>
          <a:xfrm>
            <a:off x="797031" y="2570045"/>
            <a:ext cx="0" cy="2606449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E6ECD5-B768-4783-81B3-CC0077D6673C}"/>
              </a:ext>
            </a:extLst>
          </p:cNvPr>
          <p:cNvCxnSpPr>
            <a:cxnSpLocks/>
          </p:cNvCxnSpPr>
          <p:nvPr/>
        </p:nvCxnSpPr>
        <p:spPr>
          <a:xfrm>
            <a:off x="12199506" y="2570044"/>
            <a:ext cx="0" cy="2700092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22AE5C-C23C-4BEB-9EF2-475D4581EFF9}"/>
              </a:ext>
            </a:extLst>
          </p:cNvPr>
          <p:cNvSpPr/>
          <p:nvPr/>
        </p:nvSpPr>
        <p:spPr>
          <a:xfrm>
            <a:off x="589425" y="7639335"/>
            <a:ext cx="152051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최댓값을 찾는 함수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ko-KR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입력 이미지에서 템플릿 이미지에 해당하는 부분의 위치를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찾아냄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916CB-AFC0-4CFD-8255-75520292425D}"/>
              </a:ext>
            </a:extLst>
          </p:cNvPr>
          <p:cNvSpPr/>
          <p:nvPr/>
        </p:nvSpPr>
        <p:spPr>
          <a:xfrm>
            <a:off x="876808" y="6417780"/>
            <a:ext cx="11202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 </a:t>
            </a:r>
            <a:r>
              <a:rPr lang="en-US" altLang="ko-KR" sz="2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minMaxLoc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InputArray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double*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minVal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double* 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maxVal</a:t>
            </a:r>
            <a:r>
              <a:rPr lang="en-US" altLang="ko-KR" sz="20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=0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Point* 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minLoc</a:t>
            </a:r>
            <a:r>
              <a:rPr lang="en-US" altLang="ko-KR" sz="20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=0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Point 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maxLoc</a:t>
            </a:r>
            <a:r>
              <a:rPr lang="en-US" altLang="ko-KR" sz="20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0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InputArray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mask=</a:t>
            </a:r>
            <a:r>
              <a:rPr lang="en-US" altLang="ko-KR" sz="2000" b="1" dirty="0" err="1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noArray</a:t>
            </a:r>
            <a:r>
              <a:rPr lang="en-US" altLang="ko-KR" sz="2000" b="1" dirty="0">
                <a:solidFill>
                  <a:srgbClr val="80808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07E70C1-6730-4828-9693-98B33F982F18}"/>
              </a:ext>
            </a:extLst>
          </p:cNvPr>
          <p:cNvCxnSpPr>
            <a:cxnSpLocks/>
          </p:cNvCxnSpPr>
          <p:nvPr/>
        </p:nvCxnSpPr>
        <p:spPr>
          <a:xfrm>
            <a:off x="797031" y="6273443"/>
            <a:ext cx="11402475" cy="1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475A67-541F-48FE-8720-43EA21184ACB}"/>
              </a:ext>
            </a:extLst>
          </p:cNvPr>
          <p:cNvCxnSpPr>
            <a:cxnSpLocks/>
          </p:cNvCxnSpPr>
          <p:nvPr/>
        </p:nvCxnSpPr>
        <p:spPr>
          <a:xfrm>
            <a:off x="797031" y="7397986"/>
            <a:ext cx="11402475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2A3971-5626-4BCF-9286-AE16874EAF99}"/>
              </a:ext>
            </a:extLst>
          </p:cNvPr>
          <p:cNvCxnSpPr>
            <a:cxnSpLocks/>
          </p:cNvCxnSpPr>
          <p:nvPr/>
        </p:nvCxnSpPr>
        <p:spPr>
          <a:xfrm>
            <a:off x="797031" y="8973535"/>
            <a:ext cx="11402475" cy="0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B7E7A5-48E5-46C4-A8B9-1A2BC5E04EB4}"/>
              </a:ext>
            </a:extLst>
          </p:cNvPr>
          <p:cNvCxnSpPr>
            <a:cxnSpLocks/>
          </p:cNvCxnSpPr>
          <p:nvPr/>
        </p:nvCxnSpPr>
        <p:spPr>
          <a:xfrm>
            <a:off x="797031" y="6273444"/>
            <a:ext cx="0" cy="2606449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CB83137-9BB5-4C93-B8AD-CB82AD55686E}"/>
              </a:ext>
            </a:extLst>
          </p:cNvPr>
          <p:cNvCxnSpPr>
            <a:cxnSpLocks/>
          </p:cNvCxnSpPr>
          <p:nvPr/>
        </p:nvCxnSpPr>
        <p:spPr>
          <a:xfrm>
            <a:off x="12199506" y="6273443"/>
            <a:ext cx="0" cy="2700092"/>
          </a:xfrm>
          <a:prstGeom prst="line">
            <a:avLst/>
          </a:prstGeom>
          <a:ln w="28575">
            <a:solidFill>
              <a:srgbClr val="88BF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B4F01561-52E7-42B1-90D3-179D1E4F10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4806" y="3367797"/>
            <a:ext cx="5501227" cy="37726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77133" y="8254052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kumimoji="0" lang="ko-KR" altLang="en-US" sz="4000" b="0" i="0" u="none" strike="noStrike" kern="1200" cap="none" spc="-1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53D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月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53D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4FDE9AE-C176-46EF-9C46-47A08E2F4D4B}"/>
              </a:ext>
            </a:extLst>
          </p:cNvPr>
          <p:cNvPicPr/>
          <p:nvPr/>
        </p:nvPicPr>
        <p:blipFill rotWithShape="1">
          <a:blip r:embed="rId3"/>
          <a:srcRect t="17326" r="77010" b="30897"/>
          <a:stretch/>
        </p:blipFill>
        <p:spPr bwMode="auto">
          <a:xfrm>
            <a:off x="543253" y="2068470"/>
            <a:ext cx="5234310" cy="7257729"/>
          </a:xfrm>
          <a:prstGeom prst="rect">
            <a:avLst/>
          </a:prstGeom>
          <a:ln w="28575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F58C7DA-44DE-417C-86F2-E7BD026F7632}"/>
              </a:ext>
            </a:extLst>
          </p:cNvPr>
          <p:cNvCxnSpPr>
            <a:cxnSpLocks/>
          </p:cNvCxnSpPr>
          <p:nvPr/>
        </p:nvCxnSpPr>
        <p:spPr>
          <a:xfrm>
            <a:off x="6840911" y="6074229"/>
            <a:ext cx="1205809" cy="2205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621AB8-3C4A-45E8-B897-7AA249C82854}"/>
              </a:ext>
            </a:extLst>
          </p:cNvPr>
          <p:cNvCxnSpPr>
            <a:cxnSpLocks/>
          </p:cNvCxnSpPr>
          <p:nvPr/>
        </p:nvCxnSpPr>
        <p:spPr>
          <a:xfrm>
            <a:off x="6917646" y="3951386"/>
            <a:ext cx="1358382" cy="430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F9C733-1590-4518-A7F3-D48B3CB48121}"/>
              </a:ext>
            </a:extLst>
          </p:cNvPr>
          <p:cNvCxnSpPr>
            <a:cxnSpLocks/>
          </p:cNvCxnSpPr>
          <p:nvPr/>
        </p:nvCxnSpPr>
        <p:spPr>
          <a:xfrm flipH="1">
            <a:off x="8439318" y="3894247"/>
            <a:ext cx="123113" cy="430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64D8A2-A863-48E5-A3A5-67DE3D9A424F}"/>
              </a:ext>
            </a:extLst>
          </p:cNvPr>
          <p:cNvCxnSpPr>
            <a:cxnSpLocks/>
          </p:cNvCxnSpPr>
          <p:nvPr/>
        </p:nvCxnSpPr>
        <p:spPr>
          <a:xfrm flipH="1">
            <a:off x="8635420" y="6805749"/>
            <a:ext cx="740704" cy="151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BF8BB9-752B-4F5A-867E-E19868597D93}"/>
              </a:ext>
            </a:extLst>
          </p:cNvPr>
          <p:cNvCxnSpPr>
            <a:cxnSpLocks/>
          </p:cNvCxnSpPr>
          <p:nvPr/>
        </p:nvCxnSpPr>
        <p:spPr>
          <a:xfrm flipH="1">
            <a:off x="8876628" y="6860781"/>
            <a:ext cx="1799574" cy="1508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49C3EA-A17A-4137-8813-C3F4B92F654F}"/>
              </a:ext>
            </a:extLst>
          </p:cNvPr>
          <p:cNvSpPr/>
          <p:nvPr/>
        </p:nvSpPr>
        <p:spPr>
          <a:xfrm>
            <a:off x="6316414" y="8404710"/>
            <a:ext cx="9546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 이미지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3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5AE7AF1-0FED-40E0-9A64-7E6BEC27CE8D}"/>
              </a:ext>
            </a:extLst>
          </p:cNvPr>
          <p:cNvPicPr/>
          <p:nvPr/>
        </p:nvPicPr>
        <p:blipFill rotWithShape="1">
          <a:blip r:embed="rId2"/>
          <a:srcRect t="16920" r="79809" b="28632"/>
          <a:stretch/>
        </p:blipFill>
        <p:spPr bwMode="auto">
          <a:xfrm>
            <a:off x="845844" y="2068470"/>
            <a:ext cx="4849316" cy="7702083"/>
          </a:xfrm>
          <a:prstGeom prst="rect">
            <a:avLst/>
          </a:prstGeom>
          <a:ln w="28575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02E704C-7B5F-4C62-8B6B-A7B4F36DF3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1103" y="3459751"/>
            <a:ext cx="5603841" cy="38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020475FA-7A30-4833-825E-C3891BA8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116" y="4916563"/>
            <a:ext cx="4039240" cy="25204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>
            <a:normAutofit/>
          </a:bodyPr>
          <a:lstStyle/>
          <a:p>
            <a:r>
              <a:rPr lang="en-US" altLang="ko-KR" sz="6600" b="1" kern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Discussion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A68CB-8988-471C-B114-0863101EB504}"/>
              </a:ext>
            </a:extLst>
          </p:cNvPr>
          <p:cNvSpPr/>
          <p:nvPr/>
        </p:nvSpPr>
        <p:spPr>
          <a:xfrm>
            <a:off x="644434" y="2192970"/>
            <a:ext cx="11919132" cy="236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템플릿 매칭의 특성상</a:t>
            </a:r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템플릿 </a:t>
            </a:r>
            <a:r>
              <a:rPr lang="ko-KR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이미지와 동일한 각도와 비슷한 밝기 값을 가지고 있는 이미지를 사용할 때 정확도가 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높게 나옴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3F04BE-1B20-464B-90DA-127C794DD5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998" y="4916563"/>
            <a:ext cx="3879028" cy="2660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8A7A92-FFEC-445B-ABC7-CB0A762671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01238" y="8339219"/>
            <a:ext cx="2556929" cy="84397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1964C4-AC02-40E7-BA3C-3F8A79779C01}"/>
              </a:ext>
            </a:extLst>
          </p:cNvPr>
          <p:cNvCxnSpPr>
            <a:cxnSpLocks/>
          </p:cNvCxnSpPr>
          <p:nvPr/>
        </p:nvCxnSpPr>
        <p:spPr>
          <a:xfrm>
            <a:off x="4101737" y="7498132"/>
            <a:ext cx="1099501" cy="744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EBF0E9C-89FD-4D85-94B0-BE99F98ED514}"/>
              </a:ext>
            </a:extLst>
          </p:cNvPr>
          <p:cNvCxnSpPr>
            <a:cxnSpLocks/>
          </p:cNvCxnSpPr>
          <p:nvPr/>
        </p:nvCxnSpPr>
        <p:spPr>
          <a:xfrm flipH="1">
            <a:off x="7789901" y="7315200"/>
            <a:ext cx="3966868" cy="1024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C3E6D8-6FEC-4C01-A0CF-57A438320A09}"/>
              </a:ext>
            </a:extLst>
          </p:cNvPr>
          <p:cNvSpPr/>
          <p:nvPr/>
        </p:nvSpPr>
        <p:spPr>
          <a:xfrm>
            <a:off x="1490763" y="4247538"/>
            <a:ext cx="2768342" cy="62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en-US" sz="2400" dirty="0" err="1">
                <a:solidFill>
                  <a:srgbClr val="88B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입력이미지</a:t>
            </a:r>
            <a:r>
              <a:rPr lang="en-US" altLang="ko-KR" sz="2400" dirty="0">
                <a:solidFill>
                  <a:srgbClr val="88B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58D3E0-B016-4841-96C2-D6E32E3222E4}"/>
              </a:ext>
            </a:extLst>
          </p:cNvPr>
          <p:cNvSpPr/>
          <p:nvPr/>
        </p:nvSpPr>
        <p:spPr>
          <a:xfrm>
            <a:off x="8713475" y="4247538"/>
            <a:ext cx="4998141" cy="62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en-US" sz="2400" dirty="0">
                <a:solidFill>
                  <a:srgbClr val="88B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학생증 템플릿 이미지</a:t>
            </a:r>
            <a:r>
              <a:rPr lang="en-US" altLang="ko-KR" sz="2400" dirty="0">
                <a:solidFill>
                  <a:srgbClr val="88B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9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54" y="257194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3749" y="932465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5458" y="1106638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E3F236F-F4B4-4F2A-9FB9-86477EFD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369" y="617714"/>
            <a:ext cx="10058400" cy="1227910"/>
          </a:xfrm>
        </p:spPr>
        <p:txBody>
          <a:bodyPr>
            <a:normAutofit/>
          </a:bodyPr>
          <a:lstStyle/>
          <a:p>
            <a:r>
              <a:rPr lang="en-US" altLang="ko-KR" sz="6600" b="1" kern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Discussion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230C50-43C0-4107-80F5-0B9DF4AA3178}"/>
              </a:ext>
            </a:extLst>
          </p:cNvPr>
          <p:cNvCxnSpPr>
            <a:cxnSpLocks/>
          </p:cNvCxnSpPr>
          <p:nvPr/>
        </p:nvCxnSpPr>
        <p:spPr>
          <a:xfrm>
            <a:off x="1698369" y="1836819"/>
            <a:ext cx="1028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A68CB-8988-471C-B114-0863101EB504}"/>
              </a:ext>
            </a:extLst>
          </p:cNvPr>
          <p:cNvSpPr/>
          <p:nvPr/>
        </p:nvSpPr>
        <p:spPr>
          <a:xfrm>
            <a:off x="644434" y="2192970"/>
            <a:ext cx="11919132" cy="236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템플릿 매칭의 특성상</a:t>
            </a:r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템플릿 </a:t>
            </a:r>
            <a:r>
              <a:rPr lang="ko-KR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이미지와 동일한 각도와 비슷한 밝기 값을 가지고 있는 이미지를 사용할 때 정확도가 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높게 나옴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916631-FDEE-4109-BB2E-3C65959D875A}"/>
              </a:ext>
            </a:extLst>
          </p:cNvPr>
          <p:cNvSpPr/>
          <p:nvPr/>
        </p:nvSpPr>
        <p:spPr>
          <a:xfrm>
            <a:off x="513361" y="4483704"/>
            <a:ext cx="12959900" cy="237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en-US" altLang="ko-KR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하지만 입력 이미지의 각도와 밝기 등에 따라서 어떤 결과가 도출되는지에</a:t>
            </a:r>
            <a:endParaRPr lang="en-US" altLang="ko-KR" sz="3200" dirty="0">
              <a:solidFill>
                <a:srgbClr val="DDCFA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ko-KR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대한 실험을 진행하지 않아 </a:t>
            </a:r>
            <a:r>
              <a:rPr lang="ko-KR" altLang="en-US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정확한 결과는 알 수 없음</a:t>
            </a:r>
            <a:endParaRPr lang="en-US" altLang="ko-KR" sz="3200" dirty="0">
              <a:solidFill>
                <a:srgbClr val="DDCFA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endParaRPr lang="en-US" altLang="ko-KR" sz="3200" dirty="0">
              <a:solidFill>
                <a:srgbClr val="DDCFA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04606F-8BF2-4D29-9288-81EA3CB5CA94}"/>
              </a:ext>
            </a:extLst>
          </p:cNvPr>
          <p:cNvSpPr/>
          <p:nvPr/>
        </p:nvSpPr>
        <p:spPr>
          <a:xfrm>
            <a:off x="513361" y="5966847"/>
            <a:ext cx="12959900" cy="15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endParaRPr lang="en-US" altLang="ko-KR" sz="3200" dirty="0">
              <a:solidFill>
                <a:srgbClr val="DDCFA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en-US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3200" dirty="0">
                <a:solidFill>
                  <a:srgbClr val="DDCF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추후 다양한 사진을 대상으로 테스트 해 볼 필요</a:t>
            </a:r>
            <a:endParaRPr lang="en-US" altLang="ko-KR" sz="3200" dirty="0">
              <a:solidFill>
                <a:srgbClr val="DDCFA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295A1-905A-4FD4-908B-30563820C369}"/>
              </a:ext>
            </a:extLst>
          </p:cNvPr>
          <p:cNvSpPr/>
          <p:nvPr/>
        </p:nvSpPr>
        <p:spPr>
          <a:xfrm>
            <a:off x="738777" y="5172238"/>
            <a:ext cx="11730446" cy="1584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60000"/>
              </a:lnSpc>
              <a:spcAft>
                <a:spcPts val="0"/>
              </a:spcAft>
            </a:pPr>
            <a:r>
              <a:rPr lang="ko-KR" altLang="ko-KR" sz="3200" kern="1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하지만 템플릿 </a:t>
            </a:r>
            <a:r>
              <a:rPr lang="ko-KR" altLang="ko-KR" sz="3200" kern="100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매칭과</a:t>
            </a:r>
            <a:r>
              <a:rPr lang="ko-KR" altLang="ko-KR" sz="3200" kern="1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히스토그램 비교 방법의 특징에 따라 유추하여 보았을 때</a:t>
            </a:r>
            <a:r>
              <a:rPr lang="en-US" altLang="ko-KR" sz="3200" kern="1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3200" kern="1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일치하지 않을 가능성이 크다고 판단</a:t>
            </a:r>
            <a:r>
              <a:rPr lang="en-US" altLang="ko-KR" sz="3200" kern="1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3200" kern="1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294</Words>
  <Application>Microsoft Office PowerPoint</Application>
  <PresentationFormat>사용자 지정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나눔스퀘어 ExtraBold</vt:lpstr>
      <vt:lpstr>Arial</vt:lpstr>
      <vt:lpstr>Calibri</vt:lpstr>
      <vt:lpstr>나눔스퀘어 Bold</vt:lpstr>
      <vt:lpstr>Calibri Light</vt:lpstr>
      <vt:lpstr>Office 테마</vt:lpstr>
      <vt:lpstr>PowerPoint 프레젠테이션</vt:lpstr>
      <vt:lpstr>프로젝트 소개</vt:lpstr>
      <vt:lpstr>개발방법</vt:lpstr>
      <vt:lpstr>개발방법</vt:lpstr>
      <vt:lpstr>개발방법</vt:lpstr>
      <vt:lpstr>실행 결과</vt:lpstr>
      <vt:lpstr>실행 결과</vt:lpstr>
      <vt:lpstr> Discussion</vt:lpstr>
      <vt:lpstr> Discussion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jojooah</cp:lastModifiedBy>
  <cp:revision>108</cp:revision>
  <dcterms:created xsi:type="dcterms:W3CDTF">2018-09-01T10:32:10Z</dcterms:created>
  <dcterms:modified xsi:type="dcterms:W3CDTF">2020-06-23T12:41:10Z</dcterms:modified>
</cp:coreProperties>
</file>