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8" autoAdjust="0"/>
    <p:restoredTop sz="94660"/>
  </p:normalViewPr>
  <p:slideViewPr>
    <p:cSldViewPr snapToGrid="0">
      <p:cViewPr varScale="1">
        <p:scale>
          <a:sx n="33" d="100"/>
          <a:sy n="33" d="100"/>
        </p:scale>
        <p:origin x="224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E50A-1103-2F47-A729-216E11C14C0D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4EC1-2BD4-0F49-ADD8-2F32BA3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BF51-2F9E-4159-A8A2-E79CC7BE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A3A8-9EFD-4CAE-8F0D-0E8D2A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BF15-2A67-4486-9B73-F354893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0F85-660B-4581-9CAB-DBE709C0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04C1-E252-4332-BFDD-AB1DAAA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6119-1345-43E2-8C59-2086929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77FA-27B7-41CE-A252-7CBE3EE1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134-40AF-42D9-873D-FC45001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3A39-FE23-4D70-89D1-8977BA0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FAE7-F3EA-4303-B942-E14CC2D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55E55-F07B-421B-AA1E-89B17895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630CA-F35B-4877-A922-096CFE72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9B75-F3FD-4137-82D1-30A3C9F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8B36-0E7A-4C7B-A5E2-96F267BC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CA48-3D31-4E3F-8A20-70F3EB1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54EB-6495-4A65-934F-F9390D8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5540-B843-4AD3-879F-8F89ECB2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7D63-B299-4102-8DA3-0F684622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0AA4-C0BF-4E6D-B41E-7B8F3FB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358E-D3E9-42EB-AF75-23A79E1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8EFE-ACB0-4D5D-AA87-4A7D5C5E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3F51-1C75-4153-B7D2-BF93451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6209-2D40-4661-9394-232875F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9003-2A4C-4F04-953D-703E9FA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A3B3-8AE7-4F8C-9F03-933691D5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8C19-5FB3-4302-B37F-6CBFD2A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BE45-1DB6-4988-936C-3D78B164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F03B-8A1A-44A1-B036-F4556954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AA66-FDAF-4386-B67D-3216DF46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6434-5831-4F7A-9910-57166A8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52EB7-B8FB-414E-81ED-01D526F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DC8D-A114-43F7-94AD-5E72C1FE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2EC2-AA76-4E37-92E4-9EBAA9B8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7747F-4E9E-4074-8E3A-3A96CE35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8593D-BE0A-4B62-AEEC-08F081B5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41485-1E65-4552-94A4-CCCAEB8A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3E831-D8B6-4BC8-9364-9DB019C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F0B58-8D31-45D9-A32C-2795C348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BE9C4-7FBE-441B-AEB5-E703853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D8E0-EDE7-4AE8-A65F-FADB17C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692AA-A26C-4480-8C91-D386C5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3C7F-16C0-414A-9737-A328608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BB70C-9929-48A1-94FB-7B95B20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C50FF-ACDF-4D7B-92BC-35F9B0D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5AF33-3D9F-4F8A-8463-20EF8D2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D338-C399-4B9C-ADDB-92060E1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6D85-24E6-445C-ADAF-8277AF9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12CB-3FB0-4D0F-9899-F271A4A9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D21F-F107-4AF5-9994-A79194FE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7CC5-CDCF-4AF8-B113-0B026AC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CAE06-63D3-445C-A38E-8E99E1D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078F-9C7E-4BB7-8538-C7A870E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54B2-128C-4125-9562-F44169FB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E2A63-04E2-4CBD-A3EB-245C573A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8542-581D-4CFD-9688-36001F6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41861-D9B3-4883-9B06-DB0308BF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27E2-1DCC-454A-923A-6F56EB23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0931-E50C-4E3C-8EC5-F452627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1B1B-55F8-482B-BC92-ABE95CDD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EAFA-8BFF-424A-BFDD-25C1CFD9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184F-3F0E-42AC-94AD-81B07AA42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BA81-9A70-4F10-9193-A3C10E814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AF18-1156-44B7-95B6-535A041B9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84630-C044-4C11-927F-24B62191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91" y="917287"/>
            <a:ext cx="3811569" cy="485276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E4F9BAD-3472-4E5C-BDAA-38FD4140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227" y="7283240"/>
            <a:ext cx="9144000" cy="2158472"/>
          </a:xfrm>
        </p:spPr>
        <p:txBody>
          <a:bodyPr>
            <a:noAutofit/>
          </a:bodyPr>
          <a:lstStyle/>
          <a:p>
            <a:r>
              <a:rPr lang="en-GB" sz="2800" dirty="0" err="1"/>
              <a:t>Kacper</a:t>
            </a:r>
            <a:r>
              <a:rPr lang="en-GB" sz="2800" dirty="0"/>
              <a:t> </a:t>
            </a:r>
            <a:r>
              <a:rPr lang="en-GB" sz="2800" dirty="0" err="1"/>
              <a:t>Kielak</a:t>
            </a:r>
            <a:r>
              <a:rPr lang="en-GB" sz="2800" dirty="0"/>
              <a:t>, </a:t>
            </a:r>
          </a:p>
          <a:p>
            <a:r>
              <a:rPr lang="en-US" altLang="zh-CN" sz="2800" dirty="0"/>
              <a:t>L</a:t>
            </a:r>
            <a:r>
              <a:rPr lang="en-GB" sz="2800" dirty="0" err="1"/>
              <a:t>eonardo</a:t>
            </a:r>
            <a:r>
              <a:rPr lang="en-GB" sz="2800" dirty="0"/>
              <a:t> </a:t>
            </a:r>
            <a:r>
              <a:rPr lang="en-GB" sz="2800" dirty="0" err="1"/>
              <a:t>Castorina</a:t>
            </a:r>
            <a:r>
              <a:rPr lang="en-GB" sz="2800" dirty="0"/>
              <a:t>,</a:t>
            </a:r>
          </a:p>
          <a:p>
            <a:r>
              <a:rPr lang="en-GB" sz="2800" dirty="0"/>
              <a:t>Patrick Chen,</a:t>
            </a:r>
          </a:p>
          <a:p>
            <a:r>
              <a:rPr lang="en-GB" sz="2800" dirty="0" err="1"/>
              <a:t>Efe</a:t>
            </a:r>
            <a:r>
              <a:rPr lang="en-GB" sz="2800" dirty="0"/>
              <a:t> </a:t>
            </a:r>
            <a:r>
              <a:rPr lang="en-GB" sz="2800" dirty="0" err="1"/>
              <a:t>Hoplamaz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24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1BFE-97A5-1440-A287-FD79D529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it works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2D1C2AA6-D74F-1F45-98F8-10FCAF8A26E1}"/>
              </a:ext>
            </a:extLst>
          </p:cNvPr>
          <p:cNvSpPr/>
          <p:nvPr/>
        </p:nvSpPr>
        <p:spPr>
          <a:xfrm>
            <a:off x="3249227" y="1829766"/>
            <a:ext cx="1464590" cy="844658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F1912-853D-734D-B756-59DDBCE0F3F6}"/>
              </a:ext>
            </a:extLst>
          </p:cNvPr>
          <p:cNvSpPr txBox="1"/>
          <p:nvPr/>
        </p:nvSpPr>
        <p:spPr>
          <a:xfrm>
            <a:off x="3349256" y="1928929"/>
            <a:ext cx="127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 1000 articles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A14AFBB7-F700-A94D-9432-100EB68D5979}"/>
              </a:ext>
            </a:extLst>
          </p:cNvPr>
          <p:cNvSpPr/>
          <p:nvPr/>
        </p:nvSpPr>
        <p:spPr>
          <a:xfrm>
            <a:off x="5842610" y="1829764"/>
            <a:ext cx="1738392" cy="844658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FF2FD-6987-264B-BB5B-AC4CBB482544}"/>
              </a:ext>
            </a:extLst>
          </p:cNvPr>
          <p:cNvSpPr txBox="1"/>
          <p:nvPr/>
        </p:nvSpPr>
        <p:spPr>
          <a:xfrm>
            <a:off x="5847777" y="1915618"/>
            <a:ext cx="174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Language </a:t>
            </a:r>
          </a:p>
          <a:p>
            <a:pPr algn="ctr"/>
            <a:r>
              <a:rPr lang="en-US" dirty="0"/>
              <a:t>Pre-processing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9C1153D2-CD7B-6F46-9EA1-C87346A25780}"/>
              </a:ext>
            </a:extLst>
          </p:cNvPr>
          <p:cNvSpPr/>
          <p:nvPr/>
        </p:nvSpPr>
        <p:spPr>
          <a:xfrm>
            <a:off x="8714962" y="1829764"/>
            <a:ext cx="1738392" cy="844658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BA8CB-21F5-3945-8066-F2F2551CDE46}"/>
              </a:ext>
            </a:extLst>
          </p:cNvPr>
          <p:cNvSpPr txBox="1"/>
          <p:nvPr/>
        </p:nvSpPr>
        <p:spPr>
          <a:xfrm>
            <a:off x="1026085" y="2047264"/>
            <a:ext cx="18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646CF8-9062-A240-AFA4-63D9DEC1386C}"/>
              </a:ext>
            </a:extLst>
          </p:cNvPr>
          <p:cNvSpPr txBox="1"/>
          <p:nvPr/>
        </p:nvSpPr>
        <p:spPr>
          <a:xfrm>
            <a:off x="1026085" y="3836646"/>
            <a:ext cx="18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LEARNING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B8B83446-B694-9A44-BE94-D41ED88A314D}"/>
              </a:ext>
            </a:extLst>
          </p:cNvPr>
          <p:cNvSpPr/>
          <p:nvPr/>
        </p:nvSpPr>
        <p:spPr>
          <a:xfrm>
            <a:off x="5891360" y="3764265"/>
            <a:ext cx="1642386" cy="518445"/>
          </a:xfrm>
          <a:prstGeom prst="flowChartProcess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31BC2-6B31-1440-B9ED-5BABA9943B75}"/>
              </a:ext>
            </a:extLst>
          </p:cNvPr>
          <p:cNvSpPr txBox="1"/>
          <p:nvPr/>
        </p:nvSpPr>
        <p:spPr>
          <a:xfrm>
            <a:off x="5842610" y="3858765"/>
            <a:ext cx="174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E3925AC-81CA-6244-AA46-D534AA6E8D04}"/>
              </a:ext>
            </a:extLst>
          </p:cNvPr>
          <p:cNvSpPr/>
          <p:nvPr/>
        </p:nvSpPr>
        <p:spPr>
          <a:xfrm>
            <a:off x="4883891" y="2177271"/>
            <a:ext cx="804146" cy="149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4A228F7-451A-AB4D-8D94-4367533A7640}"/>
              </a:ext>
            </a:extLst>
          </p:cNvPr>
          <p:cNvSpPr/>
          <p:nvPr/>
        </p:nvSpPr>
        <p:spPr>
          <a:xfrm>
            <a:off x="7743325" y="2177271"/>
            <a:ext cx="804146" cy="149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B221AD3-27CB-3345-808E-C5F5FF3D8DDD}"/>
              </a:ext>
            </a:extLst>
          </p:cNvPr>
          <p:cNvSpPr/>
          <p:nvPr/>
        </p:nvSpPr>
        <p:spPr>
          <a:xfrm rot="9184615">
            <a:off x="7551869" y="3188675"/>
            <a:ext cx="1717089" cy="14085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55C528-42AC-DB4C-BB91-543C22840BE5}"/>
              </a:ext>
            </a:extLst>
          </p:cNvPr>
          <p:cNvSpPr txBox="1"/>
          <p:nvPr/>
        </p:nvSpPr>
        <p:spPr>
          <a:xfrm>
            <a:off x="1026085" y="5488634"/>
            <a:ext cx="18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PREDICTION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E2F4D2B8-8DFB-FE4E-BBFE-8163A018E697}"/>
              </a:ext>
            </a:extLst>
          </p:cNvPr>
          <p:cNvSpPr/>
          <p:nvPr/>
        </p:nvSpPr>
        <p:spPr>
          <a:xfrm>
            <a:off x="5976926" y="5317940"/>
            <a:ext cx="1556820" cy="710720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AB12A5-9108-2A40-97D3-7C441313F02E}"/>
              </a:ext>
            </a:extLst>
          </p:cNvPr>
          <p:cNvSpPr txBox="1"/>
          <p:nvPr/>
        </p:nvSpPr>
        <p:spPr>
          <a:xfrm>
            <a:off x="6026105" y="5458412"/>
            <a:ext cx="151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or not?</a:t>
            </a:r>
          </a:p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D226E65-3461-5A4A-A98E-4ADF5D62A34A}"/>
              </a:ext>
            </a:extLst>
          </p:cNvPr>
          <p:cNvSpPr/>
          <p:nvPr/>
        </p:nvSpPr>
        <p:spPr>
          <a:xfrm rot="5400000">
            <a:off x="6386136" y="4725333"/>
            <a:ext cx="742114" cy="1378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EE7BDA-56BE-D543-8654-ACBDF61CFB35}"/>
              </a:ext>
            </a:extLst>
          </p:cNvPr>
          <p:cNvSpPr txBox="1"/>
          <p:nvPr/>
        </p:nvSpPr>
        <p:spPr>
          <a:xfrm>
            <a:off x="8712378" y="1928929"/>
            <a:ext cx="174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25507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7F3-D808-4083-B535-59D98D22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" y="1862052"/>
            <a:ext cx="11903826" cy="532014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1. Parse fake/real news data found online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NLP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br>
              <a:rPr lang="en-GB" dirty="0"/>
            </a:br>
            <a:r>
              <a:rPr lang="en-GB" dirty="0"/>
              <a:t>2. Construct and feed data to machine learning (ML) model</a:t>
            </a:r>
            <a:br>
              <a:rPr lang="en-GB" dirty="0"/>
            </a:br>
            <a:r>
              <a:rPr lang="en-GB" dirty="0"/>
              <a:t>3. Select and fine-tune model (chosen Random Forest)</a:t>
            </a:r>
            <a:br>
              <a:rPr lang="en-GB" dirty="0"/>
            </a:br>
            <a:r>
              <a:rPr lang="en-GB" dirty="0"/>
              <a:t>4. Scraped a list of fake news domains in both English and Italian.</a:t>
            </a:r>
            <a:br>
              <a:rPr lang="en-GB" dirty="0"/>
            </a:br>
            <a:r>
              <a:rPr lang="en-GB" dirty="0"/>
              <a:t>5. News checked against the list, then result is combined with ML result</a:t>
            </a:r>
            <a:br>
              <a:rPr lang="en-GB" dirty="0"/>
            </a:br>
            <a:r>
              <a:rPr lang="en-GB" dirty="0"/>
              <a:t>6. GUI output to show the probability.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8174" y="515390"/>
            <a:ext cx="326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How it works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196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147791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The Libraries</a:t>
            </a:r>
            <a:endParaRPr lang="en-GB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Python</a:t>
            </a:r>
          </a:p>
          <a:p>
            <a:r>
              <a:rPr lang="en-GB" sz="3600" dirty="0" err="1"/>
              <a:t>Scikit</a:t>
            </a:r>
            <a:r>
              <a:rPr lang="en-GB" sz="3600" dirty="0"/>
              <a:t>-learn (Machine Learning),</a:t>
            </a:r>
          </a:p>
          <a:p>
            <a:r>
              <a:rPr lang="en-US" altLang="zh-CN" sz="3600" dirty="0"/>
              <a:t>NLTK</a:t>
            </a:r>
            <a:r>
              <a:rPr lang="zh-CN" altLang="en-US" sz="3600" dirty="0"/>
              <a:t> </a:t>
            </a:r>
            <a:r>
              <a:rPr lang="en-US" altLang="zh-CN" sz="3600" dirty="0"/>
              <a:t>(Parsing</a:t>
            </a:r>
            <a:r>
              <a:rPr lang="zh-CN" altLang="en-US" sz="3600" dirty="0"/>
              <a:t> </a:t>
            </a:r>
            <a:r>
              <a:rPr lang="en-US" altLang="zh-CN" sz="3600" dirty="0"/>
              <a:t>news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NLP</a:t>
            </a:r>
            <a:r>
              <a:rPr lang="zh-CN" altLang="en-US" sz="3600" dirty="0"/>
              <a:t> </a:t>
            </a:r>
            <a:r>
              <a:rPr lang="en-US" altLang="zh-CN" sz="3600" dirty="0"/>
              <a:t>techniques)</a:t>
            </a:r>
            <a:endParaRPr lang="en-GB" sz="3600" dirty="0"/>
          </a:p>
          <a:p>
            <a:r>
              <a:rPr lang="en-GB" sz="3600" dirty="0"/>
              <a:t>JSON parser</a:t>
            </a:r>
          </a:p>
          <a:p>
            <a:r>
              <a:rPr lang="en-GB" sz="3600" dirty="0"/>
              <a:t>Web scraper,</a:t>
            </a:r>
          </a:p>
          <a:p>
            <a:r>
              <a:rPr lang="en-GB" sz="3600" dirty="0"/>
              <a:t>GUI output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1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267"/>
            <a:ext cx="10515600" cy="84853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+mn-lt"/>
              </a:rPr>
              <a:t>Results</a:t>
            </a:r>
            <a:br>
              <a:rPr lang="en-US" b="1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We split data collected into 5 portions. </a:t>
            </a:r>
          </a:p>
          <a:p>
            <a:endParaRPr lang="en-GB" sz="3600" dirty="0"/>
          </a:p>
          <a:p>
            <a:r>
              <a:rPr lang="en-GB" sz="3600" dirty="0"/>
              <a:t>ML model was trained on 4 portions and the leftover 1/5 of data was used as test data.</a:t>
            </a:r>
          </a:p>
          <a:p>
            <a:endParaRPr lang="en-GB" sz="3600" dirty="0"/>
          </a:p>
          <a:p>
            <a:r>
              <a:rPr lang="en-GB" sz="3600" dirty="0"/>
              <a:t>Accuracy of classification goes up to 80%</a:t>
            </a:r>
          </a:p>
        </p:txBody>
      </p:sp>
    </p:spTree>
    <p:extLst>
      <p:ext uri="{BB962C8B-B14F-4D97-AF65-F5344CB8AC3E}">
        <p14:creationId xmlns:p14="http://schemas.microsoft.com/office/powerpoint/2010/main" val="27144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90" y="2543059"/>
            <a:ext cx="3334790" cy="1147791"/>
          </a:xfrm>
        </p:spPr>
        <p:txBody>
          <a:bodyPr>
            <a:normAutofit/>
          </a:bodyPr>
          <a:lstStyle/>
          <a:p>
            <a:r>
              <a:rPr lang="en-GB" sz="5400" b="1" dirty="0"/>
              <a:t>Demo time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455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1. How it works</vt:lpstr>
      <vt:lpstr> 1. Parse fake/real news data found online with NLP tools 2. Construct and feed data to machine learning (ML) model 3. Select and fine-tune model (chosen Random Forest) 4. Scraped a list of fake news domains in both English and Italian. 5. News checked against the list, then result is combined with ML result 6. GUI output to show the probability.   </vt:lpstr>
      <vt:lpstr>The Libraries</vt:lpstr>
      <vt:lpstr>Results </vt:lpstr>
      <vt:lpstr>Demo time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JP Morgan Challenge</dc:title>
  <dc:creator>HOPLAMAZ Efe</dc:creator>
  <cp:lastModifiedBy>CASTORINA Leonardo</cp:lastModifiedBy>
  <cp:revision>17</cp:revision>
  <dcterms:created xsi:type="dcterms:W3CDTF">2018-03-11T10:26:05Z</dcterms:created>
  <dcterms:modified xsi:type="dcterms:W3CDTF">2018-03-11T13:08:19Z</dcterms:modified>
</cp:coreProperties>
</file>