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7" r:id="rId2"/>
    <p:sldId id="292" r:id="rId3"/>
    <p:sldId id="293" r:id="rId4"/>
    <p:sldId id="289" r:id="rId5"/>
    <p:sldId id="302" r:id="rId6"/>
    <p:sldId id="354" r:id="rId7"/>
    <p:sldId id="355" r:id="rId8"/>
    <p:sldId id="356" r:id="rId9"/>
    <p:sldId id="357" r:id="rId10"/>
    <p:sldId id="358" r:id="rId11"/>
    <p:sldId id="304" r:id="rId12"/>
    <p:sldId id="310" r:id="rId13"/>
    <p:sldId id="361" r:id="rId14"/>
    <p:sldId id="359" r:id="rId15"/>
    <p:sldId id="353" r:id="rId16"/>
    <p:sldId id="36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DCDFF"/>
    <a:srgbClr val="F7A5A3"/>
    <a:srgbClr val="75B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C0164-0D65-E98C-E6E1-B11A789AF8F3}" v="560" dt="2019-09-26T16:03:38.313"/>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BC97A-1762-43D0-99F5-A32E64A425A1}" type="datetimeFigureOut">
              <a:rPr lang="it-IT" smtClean="0"/>
              <a:t>17/10/2019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3B621-654B-4320-A90B-B77AA2CD79D6}" type="slidenum">
              <a:rPr lang="it-IT" smtClean="0"/>
              <a:t>‹N›</a:t>
            </a:fld>
            <a:endParaRPr lang="it-IT"/>
          </a:p>
        </p:txBody>
      </p:sp>
    </p:spTree>
    <p:extLst>
      <p:ext uri="{BB962C8B-B14F-4D97-AF65-F5344CB8AC3E}">
        <p14:creationId xmlns:p14="http://schemas.microsoft.com/office/powerpoint/2010/main" val="25775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Good</a:t>
            </a:r>
            <a:r>
              <a:rPr lang="it-IT" dirty="0"/>
              <a:t> </a:t>
            </a:r>
            <a:r>
              <a:rPr lang="it-IT" dirty="0" err="1"/>
              <a:t>Afternoon</a:t>
            </a:r>
            <a:r>
              <a:rPr lang="it-IT" dirty="0"/>
              <a:t>, </a:t>
            </a:r>
            <a:r>
              <a:rPr lang="it-IT" dirty="0" err="1"/>
              <a:t>I’m</a:t>
            </a:r>
            <a:r>
              <a:rPr lang="it-IT" dirty="0"/>
              <a:t> Massimo Martini, a </a:t>
            </a:r>
            <a:r>
              <a:rPr lang="it-IT" dirty="0" err="1"/>
              <a:t>PhD</a:t>
            </a:r>
            <a:r>
              <a:rPr lang="it-IT" dirty="0"/>
              <a:t> </a:t>
            </a:r>
            <a:r>
              <a:rPr lang="it-IT" dirty="0" err="1"/>
              <a:t>student</a:t>
            </a:r>
            <a:r>
              <a:rPr lang="it-IT" dirty="0"/>
              <a:t> of the Department of Information Engineering, from Università Politecnica delle Marche.</a:t>
            </a:r>
          </a:p>
          <a:p>
            <a:r>
              <a:rPr lang="it-IT" dirty="0"/>
              <a:t>I </a:t>
            </a:r>
            <a:r>
              <a:rPr lang="it-IT" dirty="0" err="1"/>
              <a:t>will</a:t>
            </a:r>
            <a:r>
              <a:rPr lang="it-IT" dirty="0"/>
              <a:t> </a:t>
            </a:r>
            <a:r>
              <a:rPr lang="it-IT" dirty="0" err="1"/>
              <a:t>describe</a:t>
            </a:r>
            <a:r>
              <a:rPr lang="it-IT" dirty="0"/>
              <a:t> a work </a:t>
            </a:r>
            <a:r>
              <a:rPr lang="it-IT" dirty="0" err="1"/>
              <a:t>based</a:t>
            </a:r>
            <a:r>
              <a:rPr lang="it-IT" dirty="0"/>
              <a:t> on a collaboration with </a:t>
            </a:r>
            <a:r>
              <a:rPr lang="it-IT" sz="1200" b="0" i="0" kern="1200" dirty="0">
                <a:solidFill>
                  <a:schemeClr val="tx1"/>
                </a:solidFill>
                <a:effectLst/>
                <a:latin typeface="+mn-lt"/>
                <a:ea typeface="+mn-ea"/>
                <a:cs typeface="+mn-cs"/>
              </a:rPr>
              <a:t>a </a:t>
            </a:r>
            <a:r>
              <a:rPr lang="it-IT" sz="1200" b="0" i="0" kern="1200" dirty="0" err="1">
                <a:solidFill>
                  <a:schemeClr val="tx1"/>
                </a:solidFill>
                <a:effectLst/>
                <a:latin typeface="+mn-lt"/>
                <a:ea typeface="+mn-ea"/>
                <a:cs typeface="+mn-cs"/>
              </a:rPr>
              <a:t>Chinese</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multinational</a:t>
            </a:r>
            <a:r>
              <a:rPr lang="it-IT" sz="1200" b="0" i="0" kern="1200" dirty="0">
                <a:solidFill>
                  <a:schemeClr val="tx1"/>
                </a:solidFill>
                <a:effectLst/>
                <a:latin typeface="+mn-lt"/>
                <a:ea typeface="+mn-ea"/>
                <a:cs typeface="+mn-cs"/>
              </a:rPr>
              <a:t> technology company, </a:t>
            </a:r>
            <a:r>
              <a:rPr lang="it-IT" dirty="0" err="1"/>
              <a:t>Huawei</a:t>
            </a:r>
            <a:r>
              <a:rPr lang="it-IT" dirty="0"/>
              <a:t>. </a:t>
            </a:r>
            <a:r>
              <a:rPr lang="en-US" dirty="0"/>
              <a:t>This collaboration allowed to create the first smart Christmas tree based on an automatic emotion detection system.</a:t>
            </a:r>
          </a:p>
        </p:txBody>
      </p:sp>
      <p:sp>
        <p:nvSpPr>
          <p:cNvPr id="4" name="Segnaposto numero diapositiva 3"/>
          <p:cNvSpPr>
            <a:spLocks noGrp="1"/>
          </p:cNvSpPr>
          <p:nvPr>
            <p:ph type="sldNum" sz="quarter" idx="5"/>
          </p:nvPr>
        </p:nvSpPr>
        <p:spPr/>
        <p:txBody>
          <a:bodyPr/>
          <a:lstStyle/>
          <a:p>
            <a:fld id="{4FC1FFCF-0B2F-4C26-9B48-D9E6E34D9A2C}" type="slidenum">
              <a:rPr lang="it-IT" smtClean="0"/>
              <a:t>1</a:t>
            </a:fld>
            <a:endParaRPr lang="it-IT"/>
          </a:p>
        </p:txBody>
      </p:sp>
    </p:spTree>
    <p:extLst>
      <p:ext uri="{BB962C8B-B14F-4D97-AF65-F5344CB8AC3E}">
        <p14:creationId xmlns:p14="http://schemas.microsoft.com/office/powerpoint/2010/main" val="112491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10</a:t>
            </a:fld>
            <a:endParaRPr lang="it-IT"/>
          </a:p>
        </p:txBody>
      </p:sp>
    </p:spTree>
    <p:extLst>
      <p:ext uri="{BB962C8B-B14F-4D97-AF65-F5344CB8AC3E}">
        <p14:creationId xmlns:p14="http://schemas.microsoft.com/office/powerpoint/2010/main" val="231523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table with all the experimental results.</a:t>
            </a:r>
          </a:p>
          <a:p>
            <a:r>
              <a:rPr lang="en-US" dirty="0"/>
              <a:t>In the first column are listed all the sentiment analyzed; while in the second column are specified all the available images for each sentiment, and in the third the number of images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accuracy, in the last column, shows that the “happy” sentiment is the most sentiment recognized, with a rate of 87,75%.</a:t>
            </a:r>
            <a:endParaRPr lang="it-IT"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12</a:t>
            </a:fld>
            <a:endParaRPr lang="it-IT"/>
          </a:p>
        </p:txBody>
      </p:sp>
    </p:spTree>
    <p:extLst>
      <p:ext uri="{BB962C8B-B14F-4D97-AF65-F5344CB8AC3E}">
        <p14:creationId xmlns:p14="http://schemas.microsoft.com/office/powerpoint/2010/main" val="277345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table with all the experimental results.</a:t>
            </a:r>
          </a:p>
          <a:p>
            <a:r>
              <a:rPr lang="en-US" dirty="0"/>
              <a:t>In the first column are listed all the sentiment analyzed; while in the second column are specified all the available images for each sentiment, and in the third the number of images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accuracy, in the last column, shows that the “happy” sentiment is the most sentiment recognized, with a rate of 87,75%.</a:t>
            </a:r>
            <a:endParaRPr lang="it-IT"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13</a:t>
            </a:fld>
            <a:endParaRPr lang="it-IT"/>
          </a:p>
        </p:txBody>
      </p:sp>
    </p:spTree>
    <p:extLst>
      <p:ext uri="{BB962C8B-B14F-4D97-AF65-F5344CB8AC3E}">
        <p14:creationId xmlns:p14="http://schemas.microsoft.com/office/powerpoint/2010/main" val="3967634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table with all the experimental results.</a:t>
            </a:r>
          </a:p>
          <a:p>
            <a:r>
              <a:rPr lang="en-US" dirty="0"/>
              <a:t>In the first column are listed all the sentiment analyzed; while in the second column are specified all the available images for each sentiment, and in the third the number of images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accuracy, in the last column, shows that the “happy” sentiment is the most sentiment recognized, with a rate of 87,75%.</a:t>
            </a:r>
            <a:endParaRPr lang="it-IT"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14</a:t>
            </a:fld>
            <a:endParaRPr lang="it-IT"/>
          </a:p>
        </p:txBody>
      </p:sp>
    </p:spTree>
    <p:extLst>
      <p:ext uri="{BB962C8B-B14F-4D97-AF65-F5344CB8AC3E}">
        <p14:creationId xmlns:p14="http://schemas.microsoft.com/office/powerpoint/2010/main" val="3844269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Future works are devoted</a:t>
            </a:r>
          </a:p>
          <a:p>
            <a:pPr marL="171450" indent="-171450">
              <a:buFont typeface="Arial" panose="020B0604020202020204" pitchFamily="34" charset="0"/>
              <a:buChar char="•"/>
            </a:pPr>
            <a:r>
              <a:rPr lang="en-US" sz="1200" dirty="0"/>
              <a:t>to improve the performances of our approach, getting better performances in recognizing emotions that could be ambiguous and difficult to evaluate.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test and compare new architectures (e.g. LSTM)</a:t>
            </a:r>
          </a:p>
          <a:p>
            <a:pPr marL="171450" indent="-171450">
              <a:buFont typeface="Arial" panose="020B0604020202020204" pitchFamily="34" charset="0"/>
              <a:buChar char="•"/>
            </a:pPr>
            <a:r>
              <a:rPr lang="en-US" sz="1200" dirty="0"/>
              <a:t>To increase the dataset size for the evaluation.</a:t>
            </a:r>
          </a:p>
          <a:p>
            <a:pPr marL="171450" indent="-171450">
              <a:buFont typeface="Arial" panose="020B0604020202020204" pitchFamily="34" charset="0"/>
              <a:buChar char="•"/>
            </a:pPr>
            <a:r>
              <a:rPr lang="en-US" sz="1200" dirty="0"/>
              <a:t>To evaluate different kinds of sentiment</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15</a:t>
            </a:fld>
            <a:endParaRPr lang="it-IT"/>
          </a:p>
        </p:txBody>
      </p:sp>
    </p:spTree>
    <p:extLst>
      <p:ext uri="{BB962C8B-B14F-4D97-AF65-F5344CB8AC3E}">
        <p14:creationId xmlns:p14="http://schemas.microsoft.com/office/powerpoint/2010/main" val="161562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Future works are devoted</a:t>
            </a:r>
          </a:p>
          <a:p>
            <a:pPr marL="171450" indent="-171450">
              <a:buFont typeface="Arial" panose="020B0604020202020204" pitchFamily="34" charset="0"/>
              <a:buChar char="•"/>
            </a:pPr>
            <a:r>
              <a:rPr lang="en-US" sz="1200" dirty="0"/>
              <a:t>to improve the performances of our approach, getting better performances in recognizing emotions that could be ambiguous and difficult to evaluate.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test and compare new architectures (e.g. LSTM)</a:t>
            </a:r>
          </a:p>
          <a:p>
            <a:pPr marL="171450" indent="-171450">
              <a:buFont typeface="Arial" panose="020B0604020202020204" pitchFamily="34" charset="0"/>
              <a:buChar char="•"/>
            </a:pPr>
            <a:r>
              <a:rPr lang="en-US" sz="1200" dirty="0"/>
              <a:t>To increase the dataset size for the evaluation.</a:t>
            </a:r>
          </a:p>
          <a:p>
            <a:pPr marL="171450" indent="-171450">
              <a:buFont typeface="Arial" panose="020B0604020202020204" pitchFamily="34" charset="0"/>
              <a:buChar char="•"/>
            </a:pPr>
            <a:r>
              <a:rPr lang="en-US" sz="1200" dirty="0"/>
              <a:t>To evaluate different kinds of sentiment</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16</a:t>
            </a:fld>
            <a:endParaRPr lang="it-IT"/>
          </a:p>
        </p:txBody>
      </p:sp>
    </p:spTree>
    <p:extLst>
      <p:ext uri="{BB962C8B-B14F-4D97-AF65-F5344CB8AC3E}">
        <p14:creationId xmlns:p14="http://schemas.microsoft.com/office/powerpoint/2010/main" val="302463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Facial emotions are important factors in human communication that help us to understand the intentions of others. In general, people infer the emotional states of other people, such as joy, sadness, and anger, using facial expressions and vocal tone. </a:t>
            </a:r>
          </a:p>
        </p:txBody>
      </p:sp>
      <p:sp>
        <p:nvSpPr>
          <p:cNvPr id="4" name="Segnaposto numero diapositiva 3"/>
          <p:cNvSpPr>
            <a:spLocks noGrp="1"/>
          </p:cNvSpPr>
          <p:nvPr>
            <p:ph type="sldNum" sz="quarter" idx="5"/>
          </p:nvPr>
        </p:nvSpPr>
        <p:spPr/>
        <p:txBody>
          <a:bodyPr/>
          <a:lstStyle/>
          <a:p>
            <a:fld id="{4FC1FFCF-0B2F-4C26-9B48-D9E6E34D9A2C}" type="slidenum">
              <a:rPr lang="it-IT" smtClean="0"/>
              <a:t>2</a:t>
            </a:fld>
            <a:endParaRPr lang="it-IT"/>
          </a:p>
        </p:txBody>
      </p:sp>
    </p:spTree>
    <p:extLst>
      <p:ext uri="{BB962C8B-B14F-4D97-AF65-F5344CB8AC3E}">
        <p14:creationId xmlns:p14="http://schemas.microsoft.com/office/powerpoint/2010/main" val="111026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Facial emotions are important factors in human communication that help us to understand the intentions of others. In general, people infer the emotional states of other people, such as joy, sadness, and anger, using facial expressions and vocal tone. </a:t>
            </a:r>
          </a:p>
        </p:txBody>
      </p:sp>
      <p:sp>
        <p:nvSpPr>
          <p:cNvPr id="4" name="Segnaposto numero diapositiva 3"/>
          <p:cNvSpPr>
            <a:spLocks noGrp="1"/>
          </p:cNvSpPr>
          <p:nvPr>
            <p:ph type="sldNum" sz="quarter" idx="5"/>
          </p:nvPr>
        </p:nvSpPr>
        <p:spPr/>
        <p:txBody>
          <a:bodyPr/>
          <a:lstStyle/>
          <a:p>
            <a:fld id="{4FC1FFCF-0B2F-4C26-9B48-D9E6E34D9A2C}" type="slidenum">
              <a:rPr lang="it-IT" smtClean="0"/>
              <a:t>3</a:t>
            </a:fld>
            <a:endParaRPr lang="it-IT"/>
          </a:p>
        </p:txBody>
      </p:sp>
    </p:spTree>
    <p:extLst>
      <p:ext uri="{BB962C8B-B14F-4D97-AF65-F5344CB8AC3E}">
        <p14:creationId xmlns:p14="http://schemas.microsoft.com/office/powerpoint/2010/main" val="8777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In this work we describe part of a system created by Huawei, that proposes </a:t>
            </a:r>
            <a:r>
              <a:rPr lang="en-US" sz="1200" b="1" dirty="0"/>
              <a:t>the first Christmas tree based on artificial intelligence</a:t>
            </a:r>
            <a:r>
              <a:rPr lang="en-US" sz="1200" dirty="0"/>
              <a:t>. </a:t>
            </a:r>
          </a:p>
          <a:p>
            <a:r>
              <a:rPr lang="en-US" sz="1200" dirty="0"/>
              <a:t>The system recognize facial emotions from images acquired by a mobile application </a:t>
            </a:r>
          </a:p>
          <a:p>
            <a:r>
              <a:rPr lang="en-US" sz="1200" dirty="0"/>
              <a:t>and lights up a smart tree with different colors according to the prevalent sentiment.</a:t>
            </a:r>
          </a:p>
          <a:p>
            <a:endParaRPr lang="en-US" sz="1200"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4</a:t>
            </a:fld>
            <a:endParaRPr lang="it-IT"/>
          </a:p>
        </p:txBody>
      </p:sp>
    </p:spTree>
    <p:extLst>
      <p:ext uri="{BB962C8B-B14F-4D97-AF65-F5344CB8AC3E}">
        <p14:creationId xmlns:p14="http://schemas.microsoft.com/office/powerpoint/2010/main" val="90221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5</a:t>
            </a:fld>
            <a:endParaRPr lang="it-IT"/>
          </a:p>
        </p:txBody>
      </p:sp>
    </p:spTree>
    <p:extLst>
      <p:ext uri="{BB962C8B-B14F-4D97-AF65-F5344CB8AC3E}">
        <p14:creationId xmlns:p14="http://schemas.microsoft.com/office/powerpoint/2010/main" val="2383458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6</a:t>
            </a:fld>
            <a:endParaRPr lang="it-IT"/>
          </a:p>
        </p:txBody>
      </p:sp>
    </p:spTree>
    <p:extLst>
      <p:ext uri="{BB962C8B-B14F-4D97-AF65-F5344CB8AC3E}">
        <p14:creationId xmlns:p14="http://schemas.microsoft.com/office/powerpoint/2010/main" val="254216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7</a:t>
            </a:fld>
            <a:endParaRPr lang="it-IT"/>
          </a:p>
        </p:txBody>
      </p:sp>
    </p:spTree>
    <p:extLst>
      <p:ext uri="{BB962C8B-B14F-4D97-AF65-F5344CB8AC3E}">
        <p14:creationId xmlns:p14="http://schemas.microsoft.com/office/powerpoint/2010/main" val="354448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8</a:t>
            </a:fld>
            <a:endParaRPr lang="it-IT"/>
          </a:p>
        </p:txBody>
      </p:sp>
    </p:spTree>
    <p:extLst>
      <p:ext uri="{BB962C8B-B14F-4D97-AF65-F5344CB8AC3E}">
        <p14:creationId xmlns:p14="http://schemas.microsoft.com/office/powerpoint/2010/main" val="224598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9</a:t>
            </a:fld>
            <a:endParaRPr lang="it-IT"/>
          </a:p>
        </p:txBody>
      </p:sp>
    </p:spTree>
    <p:extLst>
      <p:ext uri="{BB962C8B-B14F-4D97-AF65-F5344CB8AC3E}">
        <p14:creationId xmlns:p14="http://schemas.microsoft.com/office/powerpoint/2010/main" val="81175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19ABF7-1A5D-4E47-9205-41AD85517F6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E8A0E10-DDBA-41DB-81D8-BEBD49B7A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0F05124-ADD3-4FCD-8966-514B7CB31DD9}"/>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055BFD05-FCCF-4693-9EF5-305E5434F3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5EEDF0-FFCA-41BD-92AC-90D280CAA39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05416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92323-927E-47DA-AD0A-576FCEA186B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9546C2A-CACB-451B-8656-470DC8F8F6E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63413F-2676-40E5-A6E8-0C1D1822FFD3}"/>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B6D16F22-DE65-48B9-B007-73437AF3D6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BA3299-66F7-42E0-802A-20F1AC3CD995}"/>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578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E0AB91-8193-41C5-BDDA-29B7F89795C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10DBF8C-8ACE-46E9-B1C9-A333BD9B2EF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5192D81-8A68-4F9E-943E-A697B060930C}"/>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4C2EECAF-ECF1-4F94-B1F4-81E69671A5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84CD9C-FC2A-4AEC-8CB0-1498ED21DB59}"/>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28303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2490A-4088-491B-8B1D-DD2686D1CAB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14D669-303B-409B-ADE6-F726A15E535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154D95-C785-4B0A-A88E-702771FF6551}"/>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BCC10280-8EFB-46B5-AD3C-3CC91FDF0A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2FFC58-E32A-40B8-AA21-4D2E3DFF5518}"/>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3126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16D119-1374-41A0-8F17-8816125B4B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71FE26-3A29-46BA-944D-3DA38A73C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EFF1DFA-BA19-4033-A4F7-A4D7D7783015}"/>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35AED301-A61A-46C9-A235-C4841C1FD9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1901C2-D240-436B-9CA1-E7BD3B5B4007}"/>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99834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957210-664C-47F8-B919-8EBB0AB46F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B48780-FE3B-4646-81E7-E950D1FA97B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6F75C57-CD8B-45A0-907D-EAC3CF0F144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1D0CCD4-FBBE-4EC1-BFC8-703CD421BF30}"/>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6" name="Segnaposto piè di pagina 5">
            <a:extLst>
              <a:ext uri="{FF2B5EF4-FFF2-40B4-BE49-F238E27FC236}">
                <a16:creationId xmlns:a16="http://schemas.microsoft.com/office/drawing/2014/main" id="{DC34B6CF-D72F-4E2F-846D-E33750714A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F830559-A23F-4F09-A0FE-0E03EEA2CF68}"/>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340350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0CD0C-3949-4BAC-A977-E81F1BC83FB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93A7ADF-0C2F-46A2-92D3-88E4A0183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4AC1718-DE4A-4038-BB2F-DA8AFF8595A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D10022F-C2C1-4C30-86FA-185D910DC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48FC7FF-DEC4-40F8-85CF-C480A5B1A3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401F412-05A2-4CB2-A9A2-11FC2588F2F7}"/>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8" name="Segnaposto piè di pagina 7">
            <a:extLst>
              <a:ext uri="{FF2B5EF4-FFF2-40B4-BE49-F238E27FC236}">
                <a16:creationId xmlns:a16="http://schemas.microsoft.com/office/drawing/2014/main" id="{E7620B35-9A89-4624-BFF8-8E26C32B1A9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5EE11DC-2CDC-4CAB-BAF6-BB5E0B59337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27073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00A8D-4D13-4157-A8A8-411A86C0641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082B1CE-191B-45F0-BD69-D18721F42BE5}"/>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4" name="Segnaposto piè di pagina 3">
            <a:extLst>
              <a:ext uri="{FF2B5EF4-FFF2-40B4-BE49-F238E27FC236}">
                <a16:creationId xmlns:a16="http://schemas.microsoft.com/office/drawing/2014/main" id="{CAD8A5D0-FCE7-4E44-9247-6FE4EA6E728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A77F3FF-6495-4FC5-9B7A-95D1B67ADEE9}"/>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6693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503F3E-9F0B-4A03-AFA4-F753609C6CB4}"/>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3" name="Segnaposto piè di pagina 2">
            <a:extLst>
              <a:ext uri="{FF2B5EF4-FFF2-40B4-BE49-F238E27FC236}">
                <a16:creationId xmlns:a16="http://schemas.microsoft.com/office/drawing/2014/main" id="{312965D3-917D-4C6A-9229-F1D251B9931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B4B7A53-F435-4B48-AAC0-3BDFD2C7B68A}"/>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392819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1BC580-720F-41F9-8E2D-77E3690EDAC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3BEA7DE-EA28-4A7B-94AF-4F44A078A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AC9FAC1-8A02-4999-AA8D-0783D047B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0B01FE6-75A0-4BF7-92E3-4F93CA6A098D}"/>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6" name="Segnaposto piè di pagina 5">
            <a:extLst>
              <a:ext uri="{FF2B5EF4-FFF2-40B4-BE49-F238E27FC236}">
                <a16:creationId xmlns:a16="http://schemas.microsoft.com/office/drawing/2014/main" id="{48FCFE3E-CBEF-4012-B97B-F2E78BA926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328654D-A0D2-43FA-B2F8-042D139EC2F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428481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CBE15-D0E0-49DF-AD91-5B9322ED93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82B94EA-7708-42E0-8429-E2A44054D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E55A9D6-2B29-44A3-B190-4254929C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6975142-928F-428B-A503-DBF9CCF0CE20}"/>
              </a:ext>
            </a:extLst>
          </p:cNvPr>
          <p:cNvSpPr>
            <a:spLocks noGrp="1"/>
          </p:cNvSpPr>
          <p:nvPr>
            <p:ph type="dt" sz="half" idx="10"/>
          </p:nvPr>
        </p:nvSpPr>
        <p:spPr/>
        <p:txBody>
          <a:bodyPr/>
          <a:lstStyle/>
          <a:p>
            <a:fld id="{BF6F5946-E6EA-4F38-98B0-36FF6AAD5812}" type="datetimeFigureOut">
              <a:rPr lang="it-IT" smtClean="0"/>
              <a:t>17/10/2019</a:t>
            </a:fld>
            <a:endParaRPr lang="it-IT"/>
          </a:p>
        </p:txBody>
      </p:sp>
      <p:sp>
        <p:nvSpPr>
          <p:cNvPr id="6" name="Segnaposto piè di pagina 5">
            <a:extLst>
              <a:ext uri="{FF2B5EF4-FFF2-40B4-BE49-F238E27FC236}">
                <a16:creationId xmlns:a16="http://schemas.microsoft.com/office/drawing/2014/main" id="{49BD2FC5-39F7-45FF-90E0-E1097D3784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A41873-E68D-4D49-BF7E-DBF0965B6A32}"/>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94147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860A2F-C0F6-4336-9E79-C462F117E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7D02E1D-5186-4972-8B7B-CC1740FA4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7D83F66-8E1C-4F0F-BACD-80CF75C2E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5946-E6EA-4F38-98B0-36FF6AAD5812}" type="datetimeFigureOut">
              <a:rPr lang="it-IT" smtClean="0"/>
              <a:t>17/10/2019</a:t>
            </a:fld>
            <a:endParaRPr lang="it-IT"/>
          </a:p>
        </p:txBody>
      </p:sp>
      <p:sp>
        <p:nvSpPr>
          <p:cNvPr id="5" name="Segnaposto piè di pagina 4">
            <a:extLst>
              <a:ext uri="{FF2B5EF4-FFF2-40B4-BE49-F238E27FC236}">
                <a16:creationId xmlns:a16="http://schemas.microsoft.com/office/drawing/2014/main" id="{EEDA7B0C-8A59-4532-B63B-23DA21FA9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A7856B7-A1D8-40CE-AAF2-1C01BD32D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42177-5DAA-439C-9D21-4F78F26666AD}" type="slidenum">
              <a:rPr lang="it-IT" smtClean="0"/>
              <a:t>‹N›</a:t>
            </a:fld>
            <a:endParaRPr lang="it-IT"/>
          </a:p>
        </p:txBody>
      </p:sp>
    </p:spTree>
    <p:extLst>
      <p:ext uri="{BB962C8B-B14F-4D97-AF65-F5344CB8AC3E}">
        <p14:creationId xmlns:p14="http://schemas.microsoft.com/office/powerpoint/2010/main" val="148314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4.jp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4.jpg"/><Relationship Id="rId10" Type="http://schemas.openxmlformats.org/officeDocument/2006/relationships/image" Target="../media/image12.png"/><Relationship Id="rId4" Type="http://schemas.openxmlformats.org/officeDocument/2006/relationships/image" Target="../media/image1.gif"/><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4.jp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4.jp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55417"/>
            <a:ext cx="3037835" cy="338554"/>
          </a:xfrm>
          <a:prstGeom prst="rect">
            <a:avLst/>
          </a:prstGeom>
          <a:noFill/>
        </p:spPr>
        <p:txBody>
          <a:bodyPr wrap="square" rtlCol="0">
            <a:spAutoFit/>
          </a:bodyPr>
          <a:lstStyle/>
          <a:p>
            <a:r>
              <a:rPr lang="it-IT" sz="1600" dirty="0"/>
              <a:t>Sara Abbonizio, Davide Manzoni</a:t>
            </a:r>
          </a:p>
        </p:txBody>
      </p:sp>
      <p:sp>
        <p:nvSpPr>
          <p:cNvPr id="2" name="CasellaDiTesto 1">
            <a:extLst>
              <a:ext uri="{FF2B5EF4-FFF2-40B4-BE49-F238E27FC236}">
                <a16:creationId xmlns:a16="http://schemas.microsoft.com/office/drawing/2014/main" id="{241969C0-DA42-492A-8C28-980931744E6B}"/>
              </a:ext>
            </a:extLst>
          </p:cNvPr>
          <p:cNvSpPr txBox="1"/>
          <p:nvPr/>
        </p:nvSpPr>
        <p:spPr>
          <a:xfrm>
            <a:off x="845127" y="2100677"/>
            <a:ext cx="10377055" cy="3385542"/>
          </a:xfrm>
          <a:prstGeom prst="rect">
            <a:avLst/>
          </a:prstGeom>
          <a:noFill/>
        </p:spPr>
        <p:txBody>
          <a:bodyPr wrap="square" rtlCol="0">
            <a:spAutoFit/>
          </a:bodyPr>
          <a:lstStyle/>
          <a:p>
            <a:pPr algn="ctr"/>
            <a:r>
              <a:rPr lang="it-IT" sz="4800" i="1" dirty="0" err="1"/>
              <a:t>Person</a:t>
            </a:r>
            <a:r>
              <a:rPr lang="it-IT" sz="4800" i="1" dirty="0"/>
              <a:t> Re-</a:t>
            </a:r>
            <a:r>
              <a:rPr lang="it-IT" sz="4800" i="1" dirty="0" err="1"/>
              <a:t>Identification</a:t>
            </a:r>
            <a:r>
              <a:rPr lang="it-IT" sz="4800" i="1" dirty="0"/>
              <a:t> with RGB-D camera in Top-</a:t>
            </a:r>
            <a:r>
              <a:rPr lang="it-IT" sz="4800" i="1" dirty="0" err="1"/>
              <a:t>view</a:t>
            </a:r>
            <a:r>
              <a:rPr lang="it-IT" sz="4800" i="1" dirty="0"/>
              <a:t> </a:t>
            </a:r>
            <a:r>
              <a:rPr lang="it-IT" sz="4800" i="1" dirty="0" err="1"/>
              <a:t>configuration</a:t>
            </a:r>
            <a:endParaRPr lang="en-US" sz="4800" i="1" dirty="0"/>
          </a:p>
          <a:p>
            <a:endParaRPr lang="en-US" sz="3200" i="1" dirty="0"/>
          </a:p>
          <a:p>
            <a:endParaRPr lang="en-US" sz="3200" i="1" dirty="0"/>
          </a:p>
          <a:p>
            <a:endParaRPr lang="en-US" dirty="0"/>
          </a:p>
          <a:p>
            <a:endParaRPr lang="en-US" dirty="0"/>
          </a:p>
          <a:p>
            <a:endParaRPr lang="it-IT" dirty="0"/>
          </a:p>
        </p:txBody>
      </p:sp>
      <p:pic>
        <p:nvPicPr>
          <p:cNvPr id="1026" name="Picture 2" descr="logo Univpm">
            <a:extLst>
              <a:ext uri="{FF2B5EF4-FFF2-40B4-BE49-F238E27FC236}">
                <a16:creationId xmlns:a16="http://schemas.microsoft.com/office/drawing/2014/main" id="{0BCE0667-127E-4471-84E3-E718286D8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A8042C9-15A2-45AB-A5EC-D1DA9C57E662}"/>
              </a:ext>
            </a:extLst>
          </p:cNvPr>
          <p:cNvSpPr txBox="1"/>
          <p:nvPr/>
        </p:nvSpPr>
        <p:spPr>
          <a:xfrm>
            <a:off x="3313043" y="4654189"/>
            <a:ext cx="1836389" cy="646331"/>
          </a:xfrm>
          <a:prstGeom prst="rect">
            <a:avLst/>
          </a:prstGeom>
          <a:noFill/>
        </p:spPr>
        <p:txBody>
          <a:bodyPr wrap="square" rtlCol="0">
            <a:spAutoFit/>
          </a:bodyPr>
          <a:lstStyle/>
          <a:p>
            <a:pPr algn="ctr"/>
            <a:r>
              <a:rPr lang="it-IT" b="1" dirty="0"/>
              <a:t>Sara Abbonizio, </a:t>
            </a:r>
          </a:p>
          <a:p>
            <a:pPr algn="ctr"/>
            <a:r>
              <a:rPr lang="it-IT" b="1" dirty="0"/>
              <a:t>Davide Manzoni</a:t>
            </a:r>
          </a:p>
        </p:txBody>
      </p:sp>
      <p:sp>
        <p:nvSpPr>
          <p:cNvPr id="12" name="CasellaDiTesto 11">
            <a:extLst>
              <a:ext uri="{FF2B5EF4-FFF2-40B4-BE49-F238E27FC236}">
                <a16:creationId xmlns:a16="http://schemas.microsoft.com/office/drawing/2014/main" id="{425BDC8A-B9AD-442E-9399-0165A7F746B4}"/>
              </a:ext>
            </a:extLst>
          </p:cNvPr>
          <p:cNvSpPr txBox="1"/>
          <p:nvPr/>
        </p:nvSpPr>
        <p:spPr>
          <a:xfrm>
            <a:off x="6648946" y="4515373"/>
            <a:ext cx="2370355" cy="923330"/>
          </a:xfrm>
          <a:prstGeom prst="rect">
            <a:avLst/>
          </a:prstGeom>
          <a:noFill/>
        </p:spPr>
        <p:txBody>
          <a:bodyPr wrap="square" rtlCol="0">
            <a:spAutoFit/>
          </a:bodyPr>
          <a:lstStyle/>
          <a:p>
            <a:pPr algn="ctr" defTabSz="539750"/>
            <a:r>
              <a:rPr lang="it-IT" dirty="0"/>
              <a:t>Emanuele Frontoni, </a:t>
            </a:r>
          </a:p>
          <a:p>
            <a:pPr algn="ctr" defTabSz="539750"/>
            <a:r>
              <a:rPr lang="it-IT" dirty="0"/>
              <a:t>Massimo Martini,</a:t>
            </a:r>
          </a:p>
          <a:p>
            <a:pPr algn="ctr" defTabSz="539750"/>
            <a:r>
              <a:rPr lang="it-IT" dirty="0"/>
              <a:t>Marina </a:t>
            </a:r>
            <a:r>
              <a:rPr lang="it-IT" dirty="0" err="1"/>
              <a:t>Paolanti</a:t>
            </a:r>
            <a:endParaRPr lang="it-IT" dirty="0"/>
          </a:p>
        </p:txBody>
      </p:sp>
      <p:sp>
        <p:nvSpPr>
          <p:cNvPr id="13" name="CasellaDiTesto 12">
            <a:extLst>
              <a:ext uri="{FF2B5EF4-FFF2-40B4-BE49-F238E27FC236}">
                <a16:creationId xmlns:a16="http://schemas.microsoft.com/office/drawing/2014/main" id="{4C2FB1FD-B00B-462F-A7BA-CDC99EEB5221}"/>
              </a:ext>
            </a:extLst>
          </p:cNvPr>
          <p:cNvSpPr txBox="1"/>
          <p:nvPr/>
        </p:nvSpPr>
        <p:spPr>
          <a:xfrm>
            <a:off x="4132970" y="5629327"/>
            <a:ext cx="3701154" cy="523220"/>
          </a:xfrm>
          <a:prstGeom prst="rect">
            <a:avLst/>
          </a:prstGeom>
          <a:noFill/>
        </p:spPr>
        <p:txBody>
          <a:bodyPr wrap="square" rtlCol="0">
            <a:spAutoFit/>
          </a:bodyPr>
          <a:lstStyle/>
          <a:p>
            <a:pPr algn="ctr"/>
            <a:r>
              <a:rPr lang="it-IT" sz="1400" dirty="0"/>
              <a:t>Università Politecnica delle Marche</a:t>
            </a:r>
          </a:p>
          <a:p>
            <a:pPr algn="ctr"/>
            <a:r>
              <a:rPr lang="it-IT" sz="1400" dirty="0"/>
              <a:t>Ancona, </a:t>
            </a:r>
            <a:r>
              <a:rPr lang="it-IT" sz="1400" dirty="0" err="1"/>
              <a:t>Italy</a:t>
            </a:r>
            <a:endParaRPr lang="it-IT" sz="1400" dirty="0"/>
          </a:p>
        </p:txBody>
      </p:sp>
    </p:spTree>
    <p:extLst>
      <p:ext uri="{BB962C8B-B14F-4D97-AF65-F5344CB8AC3E}">
        <p14:creationId xmlns:p14="http://schemas.microsoft.com/office/powerpoint/2010/main" val="328182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723909"/>
            <a:ext cx="11331776" cy="461665"/>
          </a:xfrm>
          <a:prstGeom prst="rect">
            <a:avLst/>
          </a:prstGeom>
          <a:noFill/>
        </p:spPr>
        <p:txBody>
          <a:bodyPr wrap="square" rtlCol="0">
            <a:spAutoFit/>
          </a:bodyPr>
          <a:lstStyle/>
          <a:p>
            <a:pPr algn="ctr"/>
            <a:r>
              <a:rPr lang="en-US" sz="2400" b="1" dirty="0">
                <a:solidFill>
                  <a:srgbClr val="0070C0"/>
                </a:solidFill>
              </a:rPr>
              <a:t>COMBINING RGB AND DEPTH INFORMATION</a:t>
            </a:r>
            <a:endParaRPr lang="en-US" sz="2000" b="1" dirty="0"/>
          </a:p>
        </p:txBody>
      </p:sp>
      <p:sp>
        <p:nvSpPr>
          <p:cNvPr id="37" name="CasellaDiTesto 36">
            <a:extLst>
              <a:ext uri="{FF2B5EF4-FFF2-40B4-BE49-F238E27FC236}">
                <a16:creationId xmlns:a16="http://schemas.microsoft.com/office/drawing/2014/main" id="{1F4FC76D-B2D0-4D3E-86EF-C67EF08451E4}"/>
              </a:ext>
            </a:extLst>
          </p:cNvPr>
          <p:cNvSpPr txBox="1"/>
          <p:nvPr/>
        </p:nvSpPr>
        <p:spPr>
          <a:xfrm>
            <a:off x="10119351" y="6100036"/>
            <a:ext cx="1910944" cy="369332"/>
          </a:xfrm>
          <a:prstGeom prst="rect">
            <a:avLst/>
          </a:prstGeom>
          <a:noFill/>
        </p:spPr>
        <p:txBody>
          <a:bodyPr wrap="square" rtlCol="0">
            <a:spAutoFit/>
          </a:bodyPr>
          <a:lstStyle/>
          <a:p>
            <a:r>
              <a:rPr lang="it-IT" sz="1600" i="1" dirty="0"/>
              <a:t>[</a:t>
            </a:r>
            <a:r>
              <a:rPr lang="it-IT" sz="1600" i="1" dirty="0" err="1"/>
              <a:t>Eitel</a:t>
            </a:r>
            <a:r>
              <a:rPr lang="it-IT" sz="1600" i="1" dirty="0"/>
              <a:t> A</a:t>
            </a:r>
            <a:r>
              <a:rPr lang="it-IT" dirty="0"/>
              <a:t>. </a:t>
            </a:r>
            <a:r>
              <a:rPr lang="it-IT" sz="1600" i="1" dirty="0"/>
              <a:t>et al. 2015]</a:t>
            </a:r>
          </a:p>
        </p:txBody>
      </p:sp>
      <p:sp>
        <p:nvSpPr>
          <p:cNvPr id="2" name="Rettangolo con angoli arrotondati 1">
            <a:extLst>
              <a:ext uri="{FF2B5EF4-FFF2-40B4-BE49-F238E27FC236}">
                <a16:creationId xmlns:a16="http://schemas.microsoft.com/office/drawing/2014/main" id="{82CEF0B1-FA1D-4771-B3CB-84F1C5FB3A83}"/>
              </a:ext>
            </a:extLst>
          </p:cNvPr>
          <p:cNvSpPr/>
          <p:nvPr/>
        </p:nvSpPr>
        <p:spPr>
          <a:xfrm>
            <a:off x="1275728" y="3636042"/>
            <a:ext cx="1609716" cy="7237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RGB and Depth </a:t>
            </a:r>
            <a:r>
              <a:rPr lang="it-IT" dirty="0" err="1"/>
              <a:t>pair</a:t>
            </a:r>
            <a:endParaRPr lang="it-IT" dirty="0"/>
          </a:p>
        </p:txBody>
      </p:sp>
      <p:sp>
        <p:nvSpPr>
          <p:cNvPr id="22" name="Rettangolo con angoli arrotondati 21">
            <a:extLst>
              <a:ext uri="{FF2B5EF4-FFF2-40B4-BE49-F238E27FC236}">
                <a16:creationId xmlns:a16="http://schemas.microsoft.com/office/drawing/2014/main" id="{392A0279-CC5F-4403-B7C6-089B7544312F}"/>
              </a:ext>
            </a:extLst>
          </p:cNvPr>
          <p:cNvSpPr/>
          <p:nvPr/>
        </p:nvSpPr>
        <p:spPr>
          <a:xfrm>
            <a:off x="3527048" y="3663751"/>
            <a:ext cx="1609716" cy="7237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Depth to RGB </a:t>
            </a:r>
            <a:r>
              <a:rPr lang="it-IT" dirty="0" err="1"/>
              <a:t>conversion</a:t>
            </a:r>
            <a:endParaRPr lang="it-IT" dirty="0"/>
          </a:p>
        </p:txBody>
      </p:sp>
      <p:sp>
        <p:nvSpPr>
          <p:cNvPr id="28" name="Rettangolo con angoli arrotondati 27">
            <a:extLst>
              <a:ext uri="{FF2B5EF4-FFF2-40B4-BE49-F238E27FC236}">
                <a16:creationId xmlns:a16="http://schemas.microsoft.com/office/drawing/2014/main" id="{0CCBB6FC-891A-4953-8F5A-267BD44310B4}"/>
              </a:ext>
            </a:extLst>
          </p:cNvPr>
          <p:cNvSpPr/>
          <p:nvPr/>
        </p:nvSpPr>
        <p:spPr>
          <a:xfrm>
            <a:off x="5817303" y="3657333"/>
            <a:ext cx="1609716" cy="7237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Two features </a:t>
            </a:r>
            <a:r>
              <a:rPr lang="it-IT" dirty="0" err="1"/>
              <a:t>maps</a:t>
            </a:r>
            <a:endParaRPr lang="it-IT" dirty="0"/>
          </a:p>
        </p:txBody>
      </p:sp>
      <p:sp>
        <p:nvSpPr>
          <p:cNvPr id="31" name="Rettangolo con angoli arrotondati 30">
            <a:extLst>
              <a:ext uri="{FF2B5EF4-FFF2-40B4-BE49-F238E27FC236}">
                <a16:creationId xmlns:a16="http://schemas.microsoft.com/office/drawing/2014/main" id="{584809C2-56B2-4506-BC2B-5ACB6096A9F1}"/>
              </a:ext>
            </a:extLst>
          </p:cNvPr>
          <p:cNvSpPr/>
          <p:nvPr/>
        </p:nvSpPr>
        <p:spPr>
          <a:xfrm>
            <a:off x="8148781" y="4387876"/>
            <a:ext cx="1609716" cy="7237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Depth</a:t>
            </a:r>
          </a:p>
        </p:txBody>
      </p:sp>
      <p:sp>
        <p:nvSpPr>
          <p:cNvPr id="32" name="Rettangolo con angoli arrotondati 31">
            <a:extLst>
              <a:ext uri="{FF2B5EF4-FFF2-40B4-BE49-F238E27FC236}">
                <a16:creationId xmlns:a16="http://schemas.microsoft.com/office/drawing/2014/main" id="{361BAF4E-4AA0-4EAD-A08C-60298EEFDB82}"/>
              </a:ext>
            </a:extLst>
          </p:cNvPr>
          <p:cNvSpPr/>
          <p:nvPr/>
        </p:nvSpPr>
        <p:spPr>
          <a:xfrm>
            <a:off x="8122676" y="2936849"/>
            <a:ext cx="1609716" cy="7237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RGB</a:t>
            </a:r>
          </a:p>
        </p:txBody>
      </p:sp>
      <p:sp>
        <p:nvSpPr>
          <p:cNvPr id="3" name="Freccia a destra 2">
            <a:extLst>
              <a:ext uri="{FF2B5EF4-FFF2-40B4-BE49-F238E27FC236}">
                <a16:creationId xmlns:a16="http://schemas.microsoft.com/office/drawing/2014/main" id="{918EF0CB-A038-4D3D-B287-1E7756A63EDB}"/>
              </a:ext>
            </a:extLst>
          </p:cNvPr>
          <p:cNvSpPr/>
          <p:nvPr/>
        </p:nvSpPr>
        <p:spPr>
          <a:xfrm>
            <a:off x="2924852" y="3832486"/>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EC9299D9-2894-400F-A211-A1C84C02A106}"/>
              </a:ext>
            </a:extLst>
          </p:cNvPr>
          <p:cNvSpPr/>
          <p:nvPr/>
        </p:nvSpPr>
        <p:spPr>
          <a:xfrm>
            <a:off x="5194751" y="3814714"/>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D3ABBF2A-B0EC-40F7-853B-ABC75C49263E}"/>
              </a:ext>
            </a:extLst>
          </p:cNvPr>
          <p:cNvSpPr/>
          <p:nvPr/>
        </p:nvSpPr>
        <p:spPr>
          <a:xfrm rot="19939724">
            <a:off x="7501383" y="3543042"/>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34ADDDAC-6479-4EFB-8131-F859F9F89A6D}"/>
              </a:ext>
            </a:extLst>
          </p:cNvPr>
          <p:cNvSpPr/>
          <p:nvPr/>
        </p:nvSpPr>
        <p:spPr>
          <a:xfrm rot="1672759">
            <a:off x="7495589" y="4053738"/>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Freccia a destra 39">
            <a:extLst>
              <a:ext uri="{FF2B5EF4-FFF2-40B4-BE49-F238E27FC236}">
                <a16:creationId xmlns:a16="http://schemas.microsoft.com/office/drawing/2014/main" id="{A062BD37-B8B0-4658-9C5F-EA00E08202F7}"/>
              </a:ext>
            </a:extLst>
          </p:cNvPr>
          <p:cNvSpPr/>
          <p:nvPr/>
        </p:nvSpPr>
        <p:spPr>
          <a:xfrm>
            <a:off x="9810005" y="3082906"/>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Freccia a destra 40">
            <a:extLst>
              <a:ext uri="{FF2B5EF4-FFF2-40B4-BE49-F238E27FC236}">
                <a16:creationId xmlns:a16="http://schemas.microsoft.com/office/drawing/2014/main" id="{C4C1357E-F7A8-45C3-BA8B-424948F65F9C}"/>
              </a:ext>
            </a:extLst>
          </p:cNvPr>
          <p:cNvSpPr/>
          <p:nvPr/>
        </p:nvSpPr>
        <p:spPr>
          <a:xfrm rot="16200000">
            <a:off x="8682289" y="3838904"/>
            <a:ext cx="573034" cy="3734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7680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1335"/>
            <a:ext cx="3133010"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430111" y="1745741"/>
            <a:ext cx="11331776" cy="461665"/>
          </a:xfrm>
          <a:prstGeom prst="rect">
            <a:avLst/>
          </a:prstGeom>
          <a:noFill/>
        </p:spPr>
        <p:txBody>
          <a:bodyPr wrap="square" rtlCol="0">
            <a:spAutoFit/>
          </a:bodyPr>
          <a:lstStyle/>
          <a:p>
            <a:pPr algn="ctr"/>
            <a:r>
              <a:rPr lang="en-US" sz="2400" b="1" dirty="0">
                <a:solidFill>
                  <a:srgbClr val="0070C0"/>
                </a:solidFill>
              </a:rPr>
              <a:t>DATA AND EVALUATION METRICS</a:t>
            </a:r>
            <a:endParaRPr lang="en-US" sz="2000" b="1" dirty="0"/>
          </a:p>
        </p:txBody>
      </p:sp>
      <p:pic>
        <p:nvPicPr>
          <p:cNvPr id="18" name="Picture 2" descr="logo Univpm">
            <a:extLst>
              <a:ext uri="{FF2B5EF4-FFF2-40B4-BE49-F238E27FC236}">
                <a16:creationId xmlns:a16="http://schemas.microsoft.com/office/drawing/2014/main" id="{890314D3-4BA0-4441-AAF7-A37EB985D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20" name="Connettore 19">
            <a:extLst>
              <a:ext uri="{FF2B5EF4-FFF2-40B4-BE49-F238E27FC236}">
                <a16:creationId xmlns:a16="http://schemas.microsoft.com/office/drawing/2014/main" id="{9D30AD12-EE83-4880-858D-F47AA09015D0}"/>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E1BD0CC6-7B45-45F6-BB1D-E8DDA1C4BFA5}"/>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280054F2-D930-42B0-AA03-9808F959DAF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99913366-578D-42F9-9D69-5181EC6E2FA3}"/>
              </a:ext>
            </a:extLst>
          </p:cNvPr>
          <p:cNvCxnSpPr>
            <a:cxnSpLocks/>
            <a:stCxn id="20" idx="6"/>
            <a:endCxn id="28"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77B36B8-EB7F-4D19-9BAF-3B6BAA83AF46}"/>
              </a:ext>
            </a:extLst>
          </p:cNvPr>
          <p:cNvCxnSpPr>
            <a:cxnSpLocks/>
            <a:stCxn id="28" idx="6"/>
            <a:endCxn id="30"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AFBB882-3F2E-49BF-9CDD-122A2435BB23}"/>
              </a:ext>
            </a:extLst>
          </p:cNvPr>
          <p:cNvCxnSpPr>
            <a:cxnSpLocks/>
            <a:stCxn id="30" idx="6"/>
            <a:endCxn id="29" idx="1"/>
          </p:cNvCxnSpPr>
          <p:nvPr/>
        </p:nvCxnSpPr>
        <p:spPr>
          <a:xfrm>
            <a:off x="4946221" y="1303054"/>
            <a:ext cx="1149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BC9CC6B-77EA-4795-A831-16F48630AB53}"/>
              </a:ext>
            </a:extLst>
          </p:cNvPr>
          <p:cNvCxnSpPr>
            <a:cxnSpLocks/>
            <a:stCxn id="29" idx="3"/>
            <a:endCxn id="21" idx="2"/>
          </p:cNvCxnSpPr>
          <p:nvPr/>
        </p:nvCxnSpPr>
        <p:spPr>
          <a:xfrm>
            <a:off x="7515874" y="1303054"/>
            <a:ext cx="138976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20E3DC6-0C46-4510-838E-973421CC3453}"/>
              </a:ext>
            </a:extLst>
          </p:cNvPr>
          <p:cNvCxnSpPr>
            <a:stCxn id="21" idx="6"/>
            <a:endCxn id="22"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onnettore 27">
            <a:extLst>
              <a:ext uri="{FF2B5EF4-FFF2-40B4-BE49-F238E27FC236}">
                <a16:creationId xmlns:a16="http://schemas.microsoft.com/office/drawing/2014/main" id="{00B1B43C-2261-4441-93DA-0AC9BA4A3E9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alternativa 28">
            <a:extLst>
              <a:ext uri="{FF2B5EF4-FFF2-40B4-BE49-F238E27FC236}">
                <a16:creationId xmlns:a16="http://schemas.microsoft.com/office/drawing/2014/main" id="{9DDCD799-32CB-42F7-94B0-D0754698AF31}"/>
              </a:ext>
            </a:extLst>
          </p:cNvPr>
          <p:cNvSpPr/>
          <p:nvPr/>
        </p:nvSpPr>
        <p:spPr>
          <a:xfrm>
            <a:off x="6096000" y="1050805"/>
            <a:ext cx="1419874"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EXPERIMENTAL PROTOCOL</a:t>
            </a:r>
          </a:p>
        </p:txBody>
      </p:sp>
      <p:sp>
        <p:nvSpPr>
          <p:cNvPr id="30" name="Connettore 29">
            <a:extLst>
              <a:ext uri="{FF2B5EF4-FFF2-40B4-BE49-F238E27FC236}">
                <a16:creationId xmlns:a16="http://schemas.microsoft.com/office/drawing/2014/main" id="{DBABA858-BFED-403E-8137-76722AEB2EEA}"/>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E09E9C4-60CF-4F5C-A69F-4748DA7BA545}"/>
              </a:ext>
            </a:extLst>
          </p:cNvPr>
          <p:cNvSpPr txBox="1"/>
          <p:nvPr/>
        </p:nvSpPr>
        <p:spPr>
          <a:xfrm>
            <a:off x="2538826" y="3020052"/>
            <a:ext cx="872836" cy="369332"/>
          </a:xfrm>
          <a:prstGeom prst="rect">
            <a:avLst/>
          </a:prstGeom>
          <a:noFill/>
        </p:spPr>
        <p:txBody>
          <a:bodyPr wrap="square" rtlCol="0">
            <a:spAutoFit/>
          </a:bodyPr>
          <a:lstStyle/>
          <a:p>
            <a:r>
              <a:rPr lang="it-IT" b="1" dirty="0">
                <a:solidFill>
                  <a:schemeClr val="accent1"/>
                </a:solidFill>
              </a:rPr>
              <a:t>TEST 1:</a:t>
            </a:r>
            <a:r>
              <a:rPr lang="it-IT" dirty="0"/>
              <a:t> </a:t>
            </a:r>
          </a:p>
        </p:txBody>
      </p:sp>
      <p:sp>
        <p:nvSpPr>
          <p:cNvPr id="38" name="CasellaDiTesto 37">
            <a:extLst>
              <a:ext uri="{FF2B5EF4-FFF2-40B4-BE49-F238E27FC236}">
                <a16:creationId xmlns:a16="http://schemas.microsoft.com/office/drawing/2014/main" id="{C93279CC-4D2E-455C-8307-F40C01DFC383}"/>
              </a:ext>
            </a:extLst>
          </p:cNvPr>
          <p:cNvSpPr txBox="1"/>
          <p:nvPr/>
        </p:nvSpPr>
        <p:spPr>
          <a:xfrm>
            <a:off x="2538826" y="4799493"/>
            <a:ext cx="872836" cy="369332"/>
          </a:xfrm>
          <a:prstGeom prst="rect">
            <a:avLst/>
          </a:prstGeom>
          <a:noFill/>
        </p:spPr>
        <p:txBody>
          <a:bodyPr wrap="square" rtlCol="0">
            <a:spAutoFit/>
          </a:bodyPr>
          <a:lstStyle/>
          <a:p>
            <a:r>
              <a:rPr lang="it-IT" b="1" dirty="0">
                <a:solidFill>
                  <a:schemeClr val="accent6"/>
                </a:solidFill>
              </a:rPr>
              <a:t>TEST 3:</a:t>
            </a:r>
            <a:r>
              <a:rPr lang="it-IT" dirty="0">
                <a:solidFill>
                  <a:schemeClr val="accent6"/>
                </a:solidFill>
              </a:rPr>
              <a:t> </a:t>
            </a:r>
          </a:p>
        </p:txBody>
      </p:sp>
      <p:sp>
        <p:nvSpPr>
          <p:cNvPr id="39" name="CasellaDiTesto 38">
            <a:extLst>
              <a:ext uri="{FF2B5EF4-FFF2-40B4-BE49-F238E27FC236}">
                <a16:creationId xmlns:a16="http://schemas.microsoft.com/office/drawing/2014/main" id="{5A727BCD-B43B-4E74-902C-CC72A4C6D11E}"/>
              </a:ext>
            </a:extLst>
          </p:cNvPr>
          <p:cNvSpPr txBox="1"/>
          <p:nvPr/>
        </p:nvSpPr>
        <p:spPr>
          <a:xfrm>
            <a:off x="2538826" y="5818442"/>
            <a:ext cx="872836" cy="369332"/>
          </a:xfrm>
          <a:prstGeom prst="rect">
            <a:avLst/>
          </a:prstGeom>
          <a:noFill/>
        </p:spPr>
        <p:txBody>
          <a:bodyPr wrap="square" rtlCol="0">
            <a:spAutoFit/>
          </a:bodyPr>
          <a:lstStyle/>
          <a:p>
            <a:r>
              <a:rPr lang="it-IT" b="1" dirty="0">
                <a:solidFill>
                  <a:schemeClr val="accent2"/>
                </a:solidFill>
              </a:rPr>
              <a:t>TEST 4:</a:t>
            </a:r>
            <a:r>
              <a:rPr lang="it-IT" dirty="0">
                <a:solidFill>
                  <a:schemeClr val="accent2"/>
                </a:solidFill>
              </a:rPr>
              <a:t> </a:t>
            </a:r>
          </a:p>
        </p:txBody>
      </p:sp>
      <p:sp>
        <p:nvSpPr>
          <p:cNvPr id="2" name="CasellaDiTesto 1">
            <a:extLst>
              <a:ext uri="{FF2B5EF4-FFF2-40B4-BE49-F238E27FC236}">
                <a16:creationId xmlns:a16="http://schemas.microsoft.com/office/drawing/2014/main" id="{283BBF6C-1F7B-4F15-B7C6-533854BB82ED}"/>
              </a:ext>
            </a:extLst>
          </p:cNvPr>
          <p:cNvSpPr txBox="1"/>
          <p:nvPr/>
        </p:nvSpPr>
        <p:spPr>
          <a:xfrm>
            <a:off x="3739902" y="2921270"/>
            <a:ext cx="6009176" cy="646331"/>
          </a:xfrm>
          <a:prstGeom prst="rect">
            <a:avLst/>
          </a:prstGeom>
          <a:noFill/>
        </p:spPr>
        <p:txBody>
          <a:bodyPr wrap="square" rtlCol="0">
            <a:spAutoFit/>
          </a:bodyPr>
          <a:lstStyle/>
          <a:p>
            <a:r>
              <a:rPr lang="it-IT" dirty="0"/>
              <a:t>300 clips for Training, 700 for Testing, Training batch B = 6, </a:t>
            </a:r>
            <a:r>
              <a:rPr lang="it-IT" dirty="0" err="1"/>
              <a:t>sequence</a:t>
            </a:r>
            <a:r>
              <a:rPr lang="it-IT" dirty="0"/>
              <a:t> </a:t>
            </a:r>
            <a:r>
              <a:rPr lang="it-IT" dirty="0" err="1"/>
              <a:t>length</a:t>
            </a:r>
            <a:r>
              <a:rPr lang="it-IT" dirty="0"/>
              <a:t> S = 4 </a:t>
            </a:r>
          </a:p>
        </p:txBody>
      </p:sp>
      <p:sp>
        <p:nvSpPr>
          <p:cNvPr id="31" name="CasellaDiTesto 30">
            <a:extLst>
              <a:ext uri="{FF2B5EF4-FFF2-40B4-BE49-F238E27FC236}">
                <a16:creationId xmlns:a16="http://schemas.microsoft.com/office/drawing/2014/main" id="{43A7C33B-2A7D-430C-85E6-F6AD288AF610}"/>
              </a:ext>
            </a:extLst>
          </p:cNvPr>
          <p:cNvSpPr txBox="1"/>
          <p:nvPr/>
        </p:nvSpPr>
        <p:spPr>
          <a:xfrm>
            <a:off x="3739902" y="4716646"/>
            <a:ext cx="6009176" cy="646331"/>
          </a:xfrm>
          <a:prstGeom prst="rect">
            <a:avLst/>
          </a:prstGeom>
          <a:noFill/>
        </p:spPr>
        <p:txBody>
          <a:bodyPr wrap="square" rtlCol="0">
            <a:spAutoFit/>
          </a:bodyPr>
          <a:lstStyle/>
          <a:p>
            <a:r>
              <a:rPr lang="it-IT" dirty="0"/>
              <a:t>100 clips for Training, 900 for Testing, Training batch B = 6, </a:t>
            </a:r>
            <a:r>
              <a:rPr lang="it-IT" dirty="0" err="1"/>
              <a:t>sequence</a:t>
            </a:r>
            <a:r>
              <a:rPr lang="it-IT" dirty="0"/>
              <a:t> </a:t>
            </a:r>
            <a:r>
              <a:rPr lang="it-IT" dirty="0" err="1"/>
              <a:t>length</a:t>
            </a:r>
            <a:r>
              <a:rPr lang="it-IT" dirty="0"/>
              <a:t> S = 4 </a:t>
            </a:r>
          </a:p>
        </p:txBody>
      </p:sp>
      <p:sp>
        <p:nvSpPr>
          <p:cNvPr id="32" name="CasellaDiTesto 31">
            <a:extLst>
              <a:ext uri="{FF2B5EF4-FFF2-40B4-BE49-F238E27FC236}">
                <a16:creationId xmlns:a16="http://schemas.microsoft.com/office/drawing/2014/main" id="{874D1ABB-367F-4F76-AE01-6386BFC71F39}"/>
              </a:ext>
            </a:extLst>
          </p:cNvPr>
          <p:cNvSpPr txBox="1"/>
          <p:nvPr/>
        </p:nvSpPr>
        <p:spPr>
          <a:xfrm>
            <a:off x="3739902" y="5686945"/>
            <a:ext cx="6009176" cy="646331"/>
          </a:xfrm>
          <a:prstGeom prst="rect">
            <a:avLst/>
          </a:prstGeom>
          <a:noFill/>
        </p:spPr>
        <p:txBody>
          <a:bodyPr wrap="square" rtlCol="0">
            <a:spAutoFit/>
          </a:bodyPr>
          <a:lstStyle/>
          <a:p>
            <a:r>
              <a:rPr lang="it-IT" dirty="0"/>
              <a:t>100 clips for Training, 900 for Testing, Training batch B = 16, </a:t>
            </a:r>
            <a:r>
              <a:rPr lang="it-IT" dirty="0" err="1"/>
              <a:t>sequence</a:t>
            </a:r>
            <a:r>
              <a:rPr lang="it-IT" dirty="0"/>
              <a:t> </a:t>
            </a:r>
            <a:r>
              <a:rPr lang="it-IT" dirty="0" err="1"/>
              <a:t>length</a:t>
            </a:r>
            <a:r>
              <a:rPr lang="it-IT" dirty="0"/>
              <a:t> S = 8 </a:t>
            </a:r>
          </a:p>
        </p:txBody>
      </p:sp>
      <p:sp>
        <p:nvSpPr>
          <p:cNvPr id="33" name="CasellaDiTesto 32">
            <a:extLst>
              <a:ext uri="{FF2B5EF4-FFF2-40B4-BE49-F238E27FC236}">
                <a16:creationId xmlns:a16="http://schemas.microsoft.com/office/drawing/2014/main" id="{FDAE7E84-469C-45EB-99EC-64F38FD49314}"/>
              </a:ext>
            </a:extLst>
          </p:cNvPr>
          <p:cNvSpPr txBox="1"/>
          <p:nvPr/>
        </p:nvSpPr>
        <p:spPr>
          <a:xfrm>
            <a:off x="1622703" y="2379672"/>
            <a:ext cx="10366467" cy="369332"/>
          </a:xfrm>
          <a:prstGeom prst="rect">
            <a:avLst/>
          </a:prstGeom>
          <a:noFill/>
        </p:spPr>
        <p:txBody>
          <a:bodyPr wrap="square" rtlCol="0">
            <a:spAutoFit/>
          </a:bodyPr>
          <a:lstStyle/>
          <a:p>
            <a:r>
              <a:rPr lang="it-IT" b="1" dirty="0" err="1"/>
              <a:t>Tests</a:t>
            </a:r>
            <a:r>
              <a:rPr lang="it-IT" b="1" dirty="0"/>
              <a:t> </a:t>
            </a:r>
            <a:r>
              <a:rPr lang="it-IT" b="1" dirty="0" err="1"/>
              <a:t>executed</a:t>
            </a:r>
            <a:r>
              <a:rPr lang="it-IT" b="1" dirty="0"/>
              <a:t> with </a:t>
            </a:r>
            <a:r>
              <a:rPr lang="it-IT" b="1" dirty="0" err="1"/>
              <a:t>Temporal</a:t>
            </a:r>
            <a:r>
              <a:rPr lang="it-IT" b="1" dirty="0"/>
              <a:t> Pooling and </a:t>
            </a:r>
            <a:r>
              <a:rPr lang="it-IT" b="1" dirty="0" err="1"/>
              <a:t>Temporal</a:t>
            </a:r>
            <a:r>
              <a:rPr lang="it-IT" b="1" dirty="0"/>
              <a:t> </a:t>
            </a:r>
            <a:r>
              <a:rPr lang="it-IT" b="1" dirty="0" err="1"/>
              <a:t>Attention</a:t>
            </a:r>
            <a:r>
              <a:rPr lang="it-IT" b="1" dirty="0"/>
              <a:t>, Learning Rate = 0.0003</a:t>
            </a:r>
          </a:p>
        </p:txBody>
      </p:sp>
      <p:sp>
        <p:nvSpPr>
          <p:cNvPr id="34" name="CasellaDiTesto 33">
            <a:extLst>
              <a:ext uri="{FF2B5EF4-FFF2-40B4-BE49-F238E27FC236}">
                <a16:creationId xmlns:a16="http://schemas.microsoft.com/office/drawing/2014/main" id="{11E86708-BB55-40EB-A8B2-214576D0A8F3}"/>
              </a:ext>
            </a:extLst>
          </p:cNvPr>
          <p:cNvSpPr txBox="1"/>
          <p:nvPr/>
        </p:nvSpPr>
        <p:spPr>
          <a:xfrm>
            <a:off x="2538826" y="3870055"/>
            <a:ext cx="872836" cy="369332"/>
          </a:xfrm>
          <a:prstGeom prst="rect">
            <a:avLst/>
          </a:prstGeom>
          <a:noFill/>
        </p:spPr>
        <p:txBody>
          <a:bodyPr wrap="square" rtlCol="0">
            <a:spAutoFit/>
          </a:bodyPr>
          <a:lstStyle/>
          <a:p>
            <a:r>
              <a:rPr lang="it-IT" b="1" dirty="0">
                <a:solidFill>
                  <a:schemeClr val="accent4"/>
                </a:solidFill>
              </a:rPr>
              <a:t>TEST 2:</a:t>
            </a:r>
            <a:r>
              <a:rPr lang="it-IT" dirty="0"/>
              <a:t> </a:t>
            </a:r>
          </a:p>
        </p:txBody>
      </p:sp>
      <p:sp>
        <p:nvSpPr>
          <p:cNvPr id="35" name="CasellaDiTesto 34">
            <a:extLst>
              <a:ext uri="{FF2B5EF4-FFF2-40B4-BE49-F238E27FC236}">
                <a16:creationId xmlns:a16="http://schemas.microsoft.com/office/drawing/2014/main" id="{BC2C5565-594F-42EC-83FB-CF0911D14277}"/>
              </a:ext>
            </a:extLst>
          </p:cNvPr>
          <p:cNvSpPr txBox="1"/>
          <p:nvPr/>
        </p:nvSpPr>
        <p:spPr>
          <a:xfrm>
            <a:off x="3739902" y="3771273"/>
            <a:ext cx="6009176" cy="646331"/>
          </a:xfrm>
          <a:prstGeom prst="rect">
            <a:avLst/>
          </a:prstGeom>
          <a:noFill/>
        </p:spPr>
        <p:txBody>
          <a:bodyPr wrap="square" rtlCol="0">
            <a:spAutoFit/>
          </a:bodyPr>
          <a:lstStyle/>
          <a:p>
            <a:r>
              <a:rPr lang="it-IT" dirty="0"/>
              <a:t>300 clips for Training, 700 for Testing, Training batch B = 16, </a:t>
            </a:r>
            <a:r>
              <a:rPr lang="it-IT" dirty="0" err="1"/>
              <a:t>sequence</a:t>
            </a:r>
            <a:r>
              <a:rPr lang="it-IT" dirty="0"/>
              <a:t> </a:t>
            </a:r>
            <a:r>
              <a:rPr lang="it-IT" dirty="0" err="1"/>
              <a:t>length</a:t>
            </a:r>
            <a:r>
              <a:rPr lang="it-IT" dirty="0"/>
              <a:t> S = 8 </a:t>
            </a:r>
          </a:p>
        </p:txBody>
      </p:sp>
    </p:spTree>
    <p:extLst>
      <p:ext uri="{BB962C8B-B14F-4D97-AF65-F5344CB8AC3E}">
        <p14:creationId xmlns:p14="http://schemas.microsoft.com/office/powerpoint/2010/main" val="399124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94465" cy="338554"/>
          </a:xfrm>
          <a:prstGeom prst="rect">
            <a:avLst/>
          </a:prstGeom>
          <a:noFill/>
        </p:spPr>
        <p:txBody>
          <a:bodyPr wrap="square" rtlCol="0">
            <a:spAutoFit/>
          </a:bodyPr>
          <a:lstStyle/>
          <a:p>
            <a:r>
              <a:rPr lang="it-IT" sz="1600" dirty="0"/>
              <a:t>Sara Abbonizio, Davide Manzoni</a:t>
            </a:r>
          </a:p>
        </p:txBody>
      </p:sp>
      <p:pic>
        <p:nvPicPr>
          <p:cNvPr id="17" name="Picture 2" descr="logo Univpm">
            <a:extLst>
              <a:ext uri="{FF2B5EF4-FFF2-40B4-BE49-F238E27FC236}">
                <a16:creationId xmlns:a16="http://schemas.microsoft.com/office/drawing/2014/main" id="{EC512070-7D1E-4CCB-80D0-39B50A37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9" name="Connettore 18">
            <a:extLst>
              <a:ext uri="{FF2B5EF4-FFF2-40B4-BE49-F238E27FC236}">
                <a16:creationId xmlns:a16="http://schemas.microsoft.com/office/drawing/2014/main" id="{384A123C-B84B-44E5-AFFA-617840F1471B}"/>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75682B-08D1-45BA-8E95-E1308999EA0A}"/>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447D592-36A6-446C-8EEC-A82B3243B2C5}"/>
              </a:ext>
            </a:extLst>
          </p:cNvPr>
          <p:cNvCxnSpPr>
            <a:cxnSpLocks/>
            <a:stCxn id="19" idx="6"/>
            <a:endCxn id="26"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45E959E9-6B46-48FA-8E52-7CD0894E591C}"/>
              </a:ext>
            </a:extLst>
          </p:cNvPr>
          <p:cNvCxnSpPr>
            <a:cxnSpLocks/>
            <a:stCxn id="26" idx="6"/>
            <a:endCxn id="27"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FF398B-F0CB-41EA-8BBC-2D6040F54607}"/>
              </a:ext>
            </a:extLst>
          </p:cNvPr>
          <p:cNvCxnSpPr>
            <a:cxnSpLocks/>
            <a:stCxn id="27" idx="6"/>
            <a:endCxn id="29"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2D73948-1FAC-43BB-83AA-B6128C94FCDC}"/>
              </a:ext>
            </a:extLst>
          </p:cNvPr>
          <p:cNvCxnSpPr>
            <a:cxnSpLocks/>
            <a:stCxn id="29" idx="6"/>
            <a:endCxn id="28" idx="1"/>
          </p:cNvCxnSpPr>
          <p:nvPr/>
        </p:nvCxnSpPr>
        <p:spPr>
          <a:xfrm>
            <a:off x="6960564" y="1308128"/>
            <a:ext cx="1444858"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CC212F2-8303-4FB7-AFFB-2DC459B99BE6}"/>
              </a:ext>
            </a:extLst>
          </p:cNvPr>
          <p:cNvCxnSpPr>
            <a:cxnSpLocks/>
            <a:stCxn id="28" idx="3"/>
            <a:endCxn id="20" idx="2"/>
          </p:cNvCxnSpPr>
          <p:nvPr/>
        </p:nvCxnSpPr>
        <p:spPr>
          <a:xfrm flipV="1">
            <a:off x="9516041" y="1303054"/>
            <a:ext cx="1480695" cy="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AE602305-A2AD-40B8-ADCB-E549D075E13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nnettore 26">
            <a:extLst>
              <a:ext uri="{FF2B5EF4-FFF2-40B4-BE49-F238E27FC236}">
                <a16:creationId xmlns:a16="http://schemas.microsoft.com/office/drawing/2014/main" id="{9CDCD77B-A7DB-4C05-BD3F-7A081E04E5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Elaborazione alternativa 27">
            <a:extLst>
              <a:ext uri="{FF2B5EF4-FFF2-40B4-BE49-F238E27FC236}">
                <a16:creationId xmlns:a16="http://schemas.microsoft.com/office/drawing/2014/main" id="{4EF45E68-AB07-45BB-A607-8AC06BC4570A}"/>
              </a:ext>
            </a:extLst>
          </p:cNvPr>
          <p:cNvSpPr/>
          <p:nvPr/>
        </p:nvSpPr>
        <p:spPr>
          <a:xfrm>
            <a:off x="8405422" y="1059862"/>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RESULTS</a:t>
            </a:r>
          </a:p>
        </p:txBody>
      </p:sp>
      <p:sp>
        <p:nvSpPr>
          <p:cNvPr id="29" name="Connettore 28">
            <a:extLst>
              <a:ext uri="{FF2B5EF4-FFF2-40B4-BE49-F238E27FC236}">
                <a16:creationId xmlns:a16="http://schemas.microsoft.com/office/drawing/2014/main" id="{BC838D64-E361-48F9-BFA8-BF853AB738F1}"/>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0" name="Group 3">
            <a:extLst>
              <a:ext uri="{FF2B5EF4-FFF2-40B4-BE49-F238E27FC236}">
                <a16:creationId xmlns:a16="http://schemas.microsoft.com/office/drawing/2014/main" id="{4357E636-3248-42EB-9CC2-A75DC39B8B48}"/>
              </a:ext>
            </a:extLst>
          </p:cNvPr>
          <p:cNvGraphicFramePr>
            <a:graphicFrameLocks noGrp="1"/>
          </p:cNvGraphicFramePr>
          <p:nvPr>
            <p:extLst>
              <p:ext uri="{D42A27DB-BD31-4B8C-83A1-F6EECF244321}">
                <p14:modId xmlns:p14="http://schemas.microsoft.com/office/powerpoint/2010/main" val="1629108273"/>
              </p:ext>
            </p:extLst>
          </p:nvPr>
        </p:nvGraphicFramePr>
        <p:xfrm>
          <a:off x="1827860" y="2607973"/>
          <a:ext cx="8631899" cy="1170926"/>
        </p:xfrm>
        <a:graphic>
          <a:graphicData uri="http://schemas.openxmlformats.org/drawingml/2006/table">
            <a:tbl>
              <a:tblPr firstRow="1">
                <a:tableStyleId>{3C2FFA5D-87B4-456A-9821-1D502468CF0F}</a:tableStyleId>
              </a:tblPr>
              <a:tblGrid>
                <a:gridCol w="1280215">
                  <a:extLst>
                    <a:ext uri="{9D8B030D-6E8A-4147-A177-3AD203B41FA5}">
                      <a16:colId xmlns:a16="http://schemas.microsoft.com/office/drawing/2014/main" val="2214134090"/>
                    </a:ext>
                  </a:extLst>
                </a:gridCol>
                <a:gridCol w="1280215">
                  <a:extLst>
                    <a:ext uri="{9D8B030D-6E8A-4147-A177-3AD203B41FA5}">
                      <a16:colId xmlns:a16="http://schemas.microsoft.com/office/drawing/2014/main" val="3493412123"/>
                    </a:ext>
                  </a:extLst>
                </a:gridCol>
                <a:gridCol w="1439446">
                  <a:extLst>
                    <a:ext uri="{9D8B030D-6E8A-4147-A177-3AD203B41FA5}">
                      <a16:colId xmlns:a16="http://schemas.microsoft.com/office/drawing/2014/main" val="260258125"/>
                    </a:ext>
                  </a:extLst>
                </a:gridCol>
                <a:gridCol w="1398046">
                  <a:extLst>
                    <a:ext uri="{9D8B030D-6E8A-4147-A177-3AD203B41FA5}">
                      <a16:colId xmlns:a16="http://schemas.microsoft.com/office/drawing/2014/main" val="1019687890"/>
                    </a:ext>
                  </a:extLst>
                </a:gridCol>
                <a:gridCol w="1625746">
                  <a:extLst>
                    <a:ext uri="{9D8B030D-6E8A-4147-A177-3AD203B41FA5}">
                      <a16:colId xmlns:a16="http://schemas.microsoft.com/office/drawing/2014/main" val="3952218005"/>
                    </a:ext>
                  </a:extLst>
                </a:gridCol>
                <a:gridCol w="1608231">
                  <a:extLst>
                    <a:ext uri="{9D8B030D-6E8A-4147-A177-3AD203B41FA5}">
                      <a16:colId xmlns:a16="http://schemas.microsoft.com/office/drawing/2014/main" val="3268352353"/>
                    </a:ext>
                  </a:extLst>
                </a:gridCol>
              </a:tblGrid>
              <a:tr h="389876">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742688727"/>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87.2</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86.0</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668128806"/>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TA</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89.5</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2397003425"/>
                  </a:ext>
                </a:extLst>
              </a:tr>
            </a:tbl>
          </a:graphicData>
        </a:graphic>
      </p:graphicFrame>
      <p:sp>
        <p:nvSpPr>
          <p:cNvPr id="31" name="CasellaDiTesto 30">
            <a:extLst>
              <a:ext uri="{FF2B5EF4-FFF2-40B4-BE49-F238E27FC236}">
                <a16:creationId xmlns:a16="http://schemas.microsoft.com/office/drawing/2014/main" id="{597928DF-4428-4EC9-A20E-9ADE70861FFC}"/>
              </a:ext>
            </a:extLst>
          </p:cNvPr>
          <p:cNvSpPr txBox="1"/>
          <p:nvPr/>
        </p:nvSpPr>
        <p:spPr>
          <a:xfrm>
            <a:off x="430111" y="1745741"/>
            <a:ext cx="11331776" cy="461665"/>
          </a:xfrm>
          <a:prstGeom prst="rect">
            <a:avLst/>
          </a:prstGeom>
          <a:noFill/>
        </p:spPr>
        <p:txBody>
          <a:bodyPr wrap="square" rtlCol="0">
            <a:spAutoFit/>
          </a:bodyPr>
          <a:lstStyle/>
          <a:p>
            <a:pPr algn="ctr"/>
            <a:r>
              <a:rPr lang="en-US" sz="2400" b="1" dirty="0">
                <a:solidFill>
                  <a:srgbClr val="0070C0"/>
                </a:solidFill>
              </a:rPr>
              <a:t>RESULTS</a:t>
            </a:r>
            <a:endParaRPr lang="en-US" sz="2000" b="1" dirty="0"/>
          </a:p>
        </p:txBody>
      </p:sp>
      <p:graphicFrame>
        <p:nvGraphicFramePr>
          <p:cNvPr id="34" name="Group 3">
            <a:extLst>
              <a:ext uri="{FF2B5EF4-FFF2-40B4-BE49-F238E27FC236}">
                <a16:creationId xmlns:a16="http://schemas.microsoft.com/office/drawing/2014/main" id="{8380CECB-BEB5-44F4-876E-5F2C955DF9A9}"/>
              </a:ext>
            </a:extLst>
          </p:cNvPr>
          <p:cNvGraphicFramePr>
            <a:graphicFrameLocks noGrp="1"/>
          </p:cNvGraphicFramePr>
          <p:nvPr>
            <p:extLst>
              <p:ext uri="{D42A27DB-BD31-4B8C-83A1-F6EECF244321}">
                <p14:modId xmlns:p14="http://schemas.microsoft.com/office/powerpoint/2010/main" val="1348220863"/>
              </p:ext>
            </p:extLst>
          </p:nvPr>
        </p:nvGraphicFramePr>
        <p:xfrm>
          <a:off x="1827860" y="4270861"/>
          <a:ext cx="8631899" cy="1170926"/>
        </p:xfrm>
        <a:graphic>
          <a:graphicData uri="http://schemas.openxmlformats.org/drawingml/2006/table">
            <a:tbl>
              <a:tblPr firstRow="1">
                <a:tableStyleId>{775DCB02-9BB8-47FD-8907-85C794F793BA}</a:tableStyleId>
              </a:tblPr>
              <a:tblGrid>
                <a:gridCol w="1280215">
                  <a:extLst>
                    <a:ext uri="{9D8B030D-6E8A-4147-A177-3AD203B41FA5}">
                      <a16:colId xmlns:a16="http://schemas.microsoft.com/office/drawing/2014/main" val="2214134090"/>
                    </a:ext>
                  </a:extLst>
                </a:gridCol>
                <a:gridCol w="1280215">
                  <a:extLst>
                    <a:ext uri="{9D8B030D-6E8A-4147-A177-3AD203B41FA5}">
                      <a16:colId xmlns:a16="http://schemas.microsoft.com/office/drawing/2014/main" val="3493412123"/>
                    </a:ext>
                  </a:extLst>
                </a:gridCol>
                <a:gridCol w="1439446">
                  <a:extLst>
                    <a:ext uri="{9D8B030D-6E8A-4147-A177-3AD203B41FA5}">
                      <a16:colId xmlns:a16="http://schemas.microsoft.com/office/drawing/2014/main" val="260258125"/>
                    </a:ext>
                  </a:extLst>
                </a:gridCol>
                <a:gridCol w="1398046">
                  <a:extLst>
                    <a:ext uri="{9D8B030D-6E8A-4147-A177-3AD203B41FA5}">
                      <a16:colId xmlns:a16="http://schemas.microsoft.com/office/drawing/2014/main" val="1019687890"/>
                    </a:ext>
                  </a:extLst>
                </a:gridCol>
                <a:gridCol w="1625746">
                  <a:extLst>
                    <a:ext uri="{9D8B030D-6E8A-4147-A177-3AD203B41FA5}">
                      <a16:colId xmlns:a16="http://schemas.microsoft.com/office/drawing/2014/main" val="3952218005"/>
                    </a:ext>
                  </a:extLst>
                </a:gridCol>
                <a:gridCol w="1608231">
                  <a:extLst>
                    <a:ext uri="{9D8B030D-6E8A-4147-A177-3AD203B41FA5}">
                      <a16:colId xmlns:a16="http://schemas.microsoft.com/office/drawing/2014/main" val="3268352353"/>
                    </a:ext>
                  </a:extLst>
                </a:gridCol>
              </a:tblGrid>
              <a:tr h="389876">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742688727"/>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76.7</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72.3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81.7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84.1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87.6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668128806"/>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TA</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93.4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92.9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94.1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94.4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94.6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2397003425"/>
                  </a:ext>
                </a:extLst>
              </a:tr>
            </a:tbl>
          </a:graphicData>
        </a:graphic>
      </p:graphicFrame>
    </p:spTree>
    <p:extLst>
      <p:ext uri="{BB962C8B-B14F-4D97-AF65-F5344CB8AC3E}">
        <p14:creationId xmlns:p14="http://schemas.microsoft.com/office/powerpoint/2010/main" val="204190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94465" cy="338554"/>
          </a:xfrm>
          <a:prstGeom prst="rect">
            <a:avLst/>
          </a:prstGeom>
          <a:noFill/>
        </p:spPr>
        <p:txBody>
          <a:bodyPr wrap="square" rtlCol="0">
            <a:spAutoFit/>
          </a:bodyPr>
          <a:lstStyle/>
          <a:p>
            <a:r>
              <a:rPr lang="it-IT" sz="1600" dirty="0"/>
              <a:t>Sara Abbonizio, Davide Manzoni</a:t>
            </a:r>
          </a:p>
        </p:txBody>
      </p:sp>
      <p:pic>
        <p:nvPicPr>
          <p:cNvPr id="17" name="Picture 2" descr="logo Univpm">
            <a:extLst>
              <a:ext uri="{FF2B5EF4-FFF2-40B4-BE49-F238E27FC236}">
                <a16:creationId xmlns:a16="http://schemas.microsoft.com/office/drawing/2014/main" id="{EC512070-7D1E-4CCB-80D0-39B50A37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9" name="Connettore 18">
            <a:extLst>
              <a:ext uri="{FF2B5EF4-FFF2-40B4-BE49-F238E27FC236}">
                <a16:creationId xmlns:a16="http://schemas.microsoft.com/office/drawing/2014/main" id="{384A123C-B84B-44E5-AFFA-617840F1471B}"/>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75682B-08D1-45BA-8E95-E1308999EA0A}"/>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447D592-36A6-446C-8EEC-A82B3243B2C5}"/>
              </a:ext>
            </a:extLst>
          </p:cNvPr>
          <p:cNvCxnSpPr>
            <a:cxnSpLocks/>
            <a:stCxn id="19" idx="6"/>
            <a:endCxn id="26"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45E959E9-6B46-48FA-8E52-7CD0894E591C}"/>
              </a:ext>
            </a:extLst>
          </p:cNvPr>
          <p:cNvCxnSpPr>
            <a:cxnSpLocks/>
            <a:stCxn id="26" idx="6"/>
            <a:endCxn id="27"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FF398B-F0CB-41EA-8BBC-2D6040F54607}"/>
              </a:ext>
            </a:extLst>
          </p:cNvPr>
          <p:cNvCxnSpPr>
            <a:cxnSpLocks/>
            <a:stCxn id="27" idx="6"/>
            <a:endCxn id="29"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2D73948-1FAC-43BB-83AA-B6128C94FCDC}"/>
              </a:ext>
            </a:extLst>
          </p:cNvPr>
          <p:cNvCxnSpPr>
            <a:cxnSpLocks/>
            <a:stCxn id="29" idx="6"/>
            <a:endCxn id="28" idx="1"/>
          </p:cNvCxnSpPr>
          <p:nvPr/>
        </p:nvCxnSpPr>
        <p:spPr>
          <a:xfrm>
            <a:off x="6960564" y="1308128"/>
            <a:ext cx="1444858"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CC212F2-8303-4FB7-AFFB-2DC459B99BE6}"/>
              </a:ext>
            </a:extLst>
          </p:cNvPr>
          <p:cNvCxnSpPr>
            <a:cxnSpLocks/>
            <a:stCxn id="28" idx="3"/>
            <a:endCxn id="20" idx="2"/>
          </p:cNvCxnSpPr>
          <p:nvPr/>
        </p:nvCxnSpPr>
        <p:spPr>
          <a:xfrm flipV="1">
            <a:off x="9516041" y="1303054"/>
            <a:ext cx="1480695" cy="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AE602305-A2AD-40B8-ADCB-E549D075E13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nnettore 26">
            <a:extLst>
              <a:ext uri="{FF2B5EF4-FFF2-40B4-BE49-F238E27FC236}">
                <a16:creationId xmlns:a16="http://schemas.microsoft.com/office/drawing/2014/main" id="{9CDCD77B-A7DB-4C05-BD3F-7A081E04E5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Elaborazione alternativa 27">
            <a:extLst>
              <a:ext uri="{FF2B5EF4-FFF2-40B4-BE49-F238E27FC236}">
                <a16:creationId xmlns:a16="http://schemas.microsoft.com/office/drawing/2014/main" id="{4EF45E68-AB07-45BB-A607-8AC06BC4570A}"/>
              </a:ext>
            </a:extLst>
          </p:cNvPr>
          <p:cNvSpPr/>
          <p:nvPr/>
        </p:nvSpPr>
        <p:spPr>
          <a:xfrm>
            <a:off x="8405422" y="1059862"/>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RESULTS</a:t>
            </a:r>
          </a:p>
        </p:txBody>
      </p:sp>
      <p:sp>
        <p:nvSpPr>
          <p:cNvPr id="29" name="Connettore 28">
            <a:extLst>
              <a:ext uri="{FF2B5EF4-FFF2-40B4-BE49-F238E27FC236}">
                <a16:creationId xmlns:a16="http://schemas.microsoft.com/office/drawing/2014/main" id="{BC838D64-E361-48F9-BFA8-BF853AB738F1}"/>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597928DF-4428-4EC9-A20E-9ADE70861FFC}"/>
              </a:ext>
            </a:extLst>
          </p:cNvPr>
          <p:cNvSpPr txBox="1"/>
          <p:nvPr/>
        </p:nvSpPr>
        <p:spPr>
          <a:xfrm>
            <a:off x="430111" y="1745741"/>
            <a:ext cx="11331776" cy="461665"/>
          </a:xfrm>
          <a:prstGeom prst="rect">
            <a:avLst/>
          </a:prstGeom>
          <a:noFill/>
        </p:spPr>
        <p:txBody>
          <a:bodyPr wrap="square" rtlCol="0">
            <a:spAutoFit/>
          </a:bodyPr>
          <a:lstStyle/>
          <a:p>
            <a:pPr algn="ctr"/>
            <a:r>
              <a:rPr lang="en-US" sz="2400" b="1" dirty="0">
                <a:solidFill>
                  <a:srgbClr val="0070C0"/>
                </a:solidFill>
              </a:rPr>
              <a:t>RESULTS</a:t>
            </a:r>
            <a:endParaRPr lang="en-US" sz="2000" b="1" dirty="0"/>
          </a:p>
        </p:txBody>
      </p:sp>
      <p:graphicFrame>
        <p:nvGraphicFramePr>
          <p:cNvPr id="32" name="Group 68">
            <a:extLst>
              <a:ext uri="{FF2B5EF4-FFF2-40B4-BE49-F238E27FC236}">
                <a16:creationId xmlns:a16="http://schemas.microsoft.com/office/drawing/2014/main" id="{D2BDD257-89CA-4E0D-84BB-04A6005DD14D}"/>
              </a:ext>
            </a:extLst>
          </p:cNvPr>
          <p:cNvGraphicFramePr>
            <a:graphicFrameLocks noGrp="1"/>
          </p:cNvGraphicFramePr>
          <p:nvPr>
            <p:extLst>
              <p:ext uri="{D42A27DB-BD31-4B8C-83A1-F6EECF244321}">
                <p14:modId xmlns:p14="http://schemas.microsoft.com/office/powerpoint/2010/main" val="1178946730"/>
              </p:ext>
            </p:extLst>
          </p:nvPr>
        </p:nvGraphicFramePr>
        <p:xfrm>
          <a:off x="1921382" y="2779864"/>
          <a:ext cx="8631899" cy="1104900"/>
        </p:xfrm>
        <a:graphic>
          <a:graphicData uri="http://schemas.openxmlformats.org/drawingml/2006/table">
            <a:tbl>
              <a:tblPr firstRow="1">
                <a:tableStyleId>{08FB837D-C827-4EFA-A057-4D05807E0F7C}</a:tableStyleId>
              </a:tblPr>
              <a:tblGrid>
                <a:gridCol w="1325135">
                  <a:extLst>
                    <a:ext uri="{9D8B030D-6E8A-4147-A177-3AD203B41FA5}">
                      <a16:colId xmlns:a16="http://schemas.microsoft.com/office/drawing/2014/main" val="1846073063"/>
                    </a:ext>
                  </a:extLst>
                </a:gridCol>
                <a:gridCol w="1304204">
                  <a:extLst>
                    <a:ext uri="{9D8B030D-6E8A-4147-A177-3AD203B41FA5}">
                      <a16:colId xmlns:a16="http://schemas.microsoft.com/office/drawing/2014/main" val="3627321010"/>
                    </a:ext>
                  </a:extLst>
                </a:gridCol>
                <a:gridCol w="1457167">
                  <a:extLst>
                    <a:ext uri="{9D8B030D-6E8A-4147-A177-3AD203B41FA5}">
                      <a16:colId xmlns:a16="http://schemas.microsoft.com/office/drawing/2014/main" val="401500719"/>
                    </a:ext>
                  </a:extLst>
                </a:gridCol>
                <a:gridCol w="1412082">
                  <a:extLst>
                    <a:ext uri="{9D8B030D-6E8A-4147-A177-3AD203B41FA5}">
                      <a16:colId xmlns:a16="http://schemas.microsoft.com/office/drawing/2014/main" val="2939199156"/>
                    </a:ext>
                  </a:extLst>
                </a:gridCol>
                <a:gridCol w="1610129">
                  <a:extLst>
                    <a:ext uri="{9D8B030D-6E8A-4147-A177-3AD203B41FA5}">
                      <a16:colId xmlns:a16="http://schemas.microsoft.com/office/drawing/2014/main" val="1674321965"/>
                    </a:ext>
                  </a:extLst>
                </a:gridCol>
                <a:gridCol w="1523182">
                  <a:extLst>
                    <a:ext uri="{9D8B030D-6E8A-4147-A177-3AD203B41FA5}">
                      <a16:colId xmlns:a16="http://schemas.microsoft.com/office/drawing/2014/main" val="946643760"/>
                    </a:ext>
                  </a:extLst>
                </a:gridCol>
              </a:tblGrid>
              <a:tr h="368300">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033974379"/>
                  </a:ext>
                </a:extLst>
              </a:tr>
              <a:tr h="368300">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87.1</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85.7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89.2</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89.3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344557485"/>
                  </a:ext>
                </a:extLst>
              </a:tr>
              <a:tr h="368300">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TA</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87.4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86.7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89.2</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2113996618"/>
                  </a:ext>
                </a:extLst>
              </a:tr>
            </a:tbl>
          </a:graphicData>
        </a:graphic>
      </p:graphicFrame>
      <p:graphicFrame>
        <p:nvGraphicFramePr>
          <p:cNvPr id="33" name="Group 3">
            <a:extLst>
              <a:ext uri="{FF2B5EF4-FFF2-40B4-BE49-F238E27FC236}">
                <a16:creationId xmlns:a16="http://schemas.microsoft.com/office/drawing/2014/main" id="{E6D1E609-3971-4645-9543-70B07481A6CD}"/>
              </a:ext>
            </a:extLst>
          </p:cNvPr>
          <p:cNvGraphicFramePr>
            <a:graphicFrameLocks noGrp="1"/>
          </p:cNvGraphicFramePr>
          <p:nvPr>
            <p:extLst>
              <p:ext uri="{D42A27DB-BD31-4B8C-83A1-F6EECF244321}">
                <p14:modId xmlns:p14="http://schemas.microsoft.com/office/powerpoint/2010/main" val="2000706645"/>
              </p:ext>
            </p:extLst>
          </p:nvPr>
        </p:nvGraphicFramePr>
        <p:xfrm>
          <a:off x="1921382" y="4339907"/>
          <a:ext cx="8631899" cy="1171575"/>
        </p:xfrm>
        <a:graphic>
          <a:graphicData uri="http://schemas.openxmlformats.org/drawingml/2006/table">
            <a:tbl>
              <a:tblPr firstRow="1">
                <a:tableStyleId>{284E427A-3D55-4303-BF80-6455036E1DE7}</a:tableStyleId>
              </a:tblPr>
              <a:tblGrid>
                <a:gridCol w="1280215">
                  <a:extLst>
                    <a:ext uri="{9D8B030D-6E8A-4147-A177-3AD203B41FA5}">
                      <a16:colId xmlns:a16="http://schemas.microsoft.com/office/drawing/2014/main" val="3623626671"/>
                    </a:ext>
                  </a:extLst>
                </a:gridCol>
                <a:gridCol w="1280215">
                  <a:extLst>
                    <a:ext uri="{9D8B030D-6E8A-4147-A177-3AD203B41FA5}">
                      <a16:colId xmlns:a16="http://schemas.microsoft.com/office/drawing/2014/main" val="3812932749"/>
                    </a:ext>
                  </a:extLst>
                </a:gridCol>
                <a:gridCol w="1439446">
                  <a:extLst>
                    <a:ext uri="{9D8B030D-6E8A-4147-A177-3AD203B41FA5}">
                      <a16:colId xmlns:a16="http://schemas.microsoft.com/office/drawing/2014/main" val="3163761969"/>
                    </a:ext>
                  </a:extLst>
                </a:gridCol>
                <a:gridCol w="1398046">
                  <a:extLst>
                    <a:ext uri="{9D8B030D-6E8A-4147-A177-3AD203B41FA5}">
                      <a16:colId xmlns:a16="http://schemas.microsoft.com/office/drawing/2014/main" val="2720073831"/>
                    </a:ext>
                  </a:extLst>
                </a:gridCol>
                <a:gridCol w="1625746">
                  <a:extLst>
                    <a:ext uri="{9D8B030D-6E8A-4147-A177-3AD203B41FA5}">
                      <a16:colId xmlns:a16="http://schemas.microsoft.com/office/drawing/2014/main" val="1526277642"/>
                    </a:ext>
                  </a:extLst>
                </a:gridCol>
                <a:gridCol w="1608231">
                  <a:extLst>
                    <a:ext uri="{9D8B030D-6E8A-4147-A177-3AD203B41FA5}">
                      <a16:colId xmlns:a16="http://schemas.microsoft.com/office/drawing/2014/main" val="678440697"/>
                    </a:ext>
                  </a:extLst>
                </a:gridCol>
              </a:tblGrid>
              <a:tr h="390525">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962731466"/>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89.9</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88.2</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92.0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93.1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93.1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190824372"/>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TA</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90.3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89.0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92.0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92.6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93.3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648238807"/>
                  </a:ext>
                </a:extLst>
              </a:tr>
            </a:tbl>
          </a:graphicData>
        </a:graphic>
      </p:graphicFrame>
    </p:spTree>
    <p:extLst>
      <p:ext uri="{BB962C8B-B14F-4D97-AF65-F5344CB8AC3E}">
        <p14:creationId xmlns:p14="http://schemas.microsoft.com/office/powerpoint/2010/main" val="234192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94465" cy="338554"/>
          </a:xfrm>
          <a:prstGeom prst="rect">
            <a:avLst/>
          </a:prstGeom>
          <a:noFill/>
        </p:spPr>
        <p:txBody>
          <a:bodyPr wrap="square" rtlCol="0">
            <a:spAutoFit/>
          </a:bodyPr>
          <a:lstStyle/>
          <a:p>
            <a:r>
              <a:rPr lang="it-IT" sz="1600" dirty="0"/>
              <a:t>Sara Abbonizio, Davide Manzoni</a:t>
            </a:r>
          </a:p>
        </p:txBody>
      </p:sp>
      <p:pic>
        <p:nvPicPr>
          <p:cNvPr id="17" name="Picture 2" descr="logo Univpm">
            <a:extLst>
              <a:ext uri="{FF2B5EF4-FFF2-40B4-BE49-F238E27FC236}">
                <a16:creationId xmlns:a16="http://schemas.microsoft.com/office/drawing/2014/main" id="{EC512070-7D1E-4CCB-80D0-39B50A37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9" name="Connettore 18">
            <a:extLst>
              <a:ext uri="{FF2B5EF4-FFF2-40B4-BE49-F238E27FC236}">
                <a16:creationId xmlns:a16="http://schemas.microsoft.com/office/drawing/2014/main" id="{384A123C-B84B-44E5-AFFA-617840F1471B}"/>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75682B-08D1-45BA-8E95-E1308999EA0A}"/>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447D592-36A6-446C-8EEC-A82B3243B2C5}"/>
              </a:ext>
            </a:extLst>
          </p:cNvPr>
          <p:cNvCxnSpPr>
            <a:cxnSpLocks/>
            <a:stCxn id="19" idx="6"/>
            <a:endCxn id="26"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45E959E9-6B46-48FA-8E52-7CD0894E591C}"/>
              </a:ext>
            </a:extLst>
          </p:cNvPr>
          <p:cNvCxnSpPr>
            <a:cxnSpLocks/>
            <a:stCxn id="26" idx="6"/>
            <a:endCxn id="27"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FF398B-F0CB-41EA-8BBC-2D6040F54607}"/>
              </a:ext>
            </a:extLst>
          </p:cNvPr>
          <p:cNvCxnSpPr>
            <a:cxnSpLocks/>
            <a:stCxn id="27" idx="6"/>
            <a:endCxn id="29"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2D73948-1FAC-43BB-83AA-B6128C94FCDC}"/>
              </a:ext>
            </a:extLst>
          </p:cNvPr>
          <p:cNvCxnSpPr>
            <a:cxnSpLocks/>
            <a:stCxn id="29" idx="6"/>
            <a:endCxn id="28" idx="1"/>
          </p:cNvCxnSpPr>
          <p:nvPr/>
        </p:nvCxnSpPr>
        <p:spPr>
          <a:xfrm>
            <a:off x="6960564" y="1308128"/>
            <a:ext cx="1444858"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CC212F2-8303-4FB7-AFFB-2DC459B99BE6}"/>
              </a:ext>
            </a:extLst>
          </p:cNvPr>
          <p:cNvCxnSpPr>
            <a:cxnSpLocks/>
            <a:stCxn id="28" idx="3"/>
            <a:endCxn id="20" idx="2"/>
          </p:cNvCxnSpPr>
          <p:nvPr/>
        </p:nvCxnSpPr>
        <p:spPr>
          <a:xfrm flipV="1">
            <a:off x="9516041" y="1303054"/>
            <a:ext cx="1480695" cy="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AE602305-A2AD-40B8-ADCB-E549D075E13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nnettore 26">
            <a:extLst>
              <a:ext uri="{FF2B5EF4-FFF2-40B4-BE49-F238E27FC236}">
                <a16:creationId xmlns:a16="http://schemas.microsoft.com/office/drawing/2014/main" id="{9CDCD77B-A7DB-4C05-BD3F-7A081E04E5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Elaborazione alternativa 27">
            <a:extLst>
              <a:ext uri="{FF2B5EF4-FFF2-40B4-BE49-F238E27FC236}">
                <a16:creationId xmlns:a16="http://schemas.microsoft.com/office/drawing/2014/main" id="{4EF45E68-AB07-45BB-A607-8AC06BC4570A}"/>
              </a:ext>
            </a:extLst>
          </p:cNvPr>
          <p:cNvSpPr/>
          <p:nvPr/>
        </p:nvSpPr>
        <p:spPr>
          <a:xfrm>
            <a:off x="8405422" y="1059862"/>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RESULTS</a:t>
            </a:r>
          </a:p>
        </p:txBody>
      </p:sp>
      <p:sp>
        <p:nvSpPr>
          <p:cNvPr id="29" name="Connettore 28">
            <a:extLst>
              <a:ext uri="{FF2B5EF4-FFF2-40B4-BE49-F238E27FC236}">
                <a16:creationId xmlns:a16="http://schemas.microsoft.com/office/drawing/2014/main" id="{BC838D64-E361-48F9-BFA8-BF853AB738F1}"/>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a:extLst>
              <a:ext uri="{FF2B5EF4-FFF2-40B4-BE49-F238E27FC236}">
                <a16:creationId xmlns:a16="http://schemas.microsoft.com/office/drawing/2014/main" id="{B1334B8A-997C-4315-893E-4308F2BF050B}"/>
              </a:ext>
            </a:extLst>
          </p:cNvPr>
          <p:cNvPicPr>
            <a:picLocks noChangeAspect="1"/>
          </p:cNvPicPr>
          <p:nvPr/>
        </p:nvPicPr>
        <p:blipFill>
          <a:blip r:embed="rId4"/>
          <a:stretch>
            <a:fillRect/>
          </a:stretch>
        </p:blipFill>
        <p:spPr>
          <a:xfrm>
            <a:off x="2882121" y="1697121"/>
            <a:ext cx="6427755" cy="4820817"/>
          </a:xfrm>
          <a:prstGeom prst="rect">
            <a:avLst/>
          </a:prstGeom>
        </p:spPr>
      </p:pic>
      <p:sp>
        <p:nvSpPr>
          <p:cNvPr id="31" name="CasellaDiTesto 30">
            <a:extLst>
              <a:ext uri="{FF2B5EF4-FFF2-40B4-BE49-F238E27FC236}">
                <a16:creationId xmlns:a16="http://schemas.microsoft.com/office/drawing/2014/main" id="{597928DF-4428-4EC9-A20E-9ADE70861FFC}"/>
              </a:ext>
            </a:extLst>
          </p:cNvPr>
          <p:cNvSpPr txBox="1"/>
          <p:nvPr/>
        </p:nvSpPr>
        <p:spPr>
          <a:xfrm>
            <a:off x="430111" y="1621049"/>
            <a:ext cx="11331776" cy="461665"/>
          </a:xfrm>
          <a:prstGeom prst="rect">
            <a:avLst/>
          </a:prstGeom>
          <a:noFill/>
        </p:spPr>
        <p:txBody>
          <a:bodyPr wrap="square" rtlCol="0">
            <a:spAutoFit/>
          </a:bodyPr>
          <a:lstStyle/>
          <a:p>
            <a:pPr algn="ctr"/>
            <a:r>
              <a:rPr lang="en-US" sz="2400" b="1" dirty="0">
                <a:solidFill>
                  <a:srgbClr val="0070C0"/>
                </a:solidFill>
              </a:rPr>
              <a:t>RESULTS</a:t>
            </a:r>
            <a:endParaRPr lang="en-US" sz="2000" b="1" dirty="0"/>
          </a:p>
        </p:txBody>
      </p:sp>
    </p:spTree>
    <p:extLst>
      <p:ext uri="{BB962C8B-B14F-4D97-AF65-F5344CB8AC3E}">
        <p14:creationId xmlns:p14="http://schemas.microsoft.com/office/powerpoint/2010/main" val="218622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2217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430112" y="1964071"/>
            <a:ext cx="11331776" cy="1354217"/>
          </a:xfrm>
          <a:prstGeom prst="rect">
            <a:avLst/>
          </a:prstGeom>
          <a:noFill/>
        </p:spPr>
        <p:txBody>
          <a:bodyPr wrap="square" rtlCol="0">
            <a:spAutoFit/>
          </a:bodyPr>
          <a:lstStyle/>
          <a:p>
            <a:pPr algn="ctr"/>
            <a:r>
              <a:rPr lang="en-US" sz="2400" b="1" dirty="0">
                <a:solidFill>
                  <a:srgbClr val="0070C0"/>
                </a:solidFill>
              </a:rPr>
              <a:t>DISCUSSION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it-IT" dirty="0"/>
          </a:p>
        </p:txBody>
      </p:sp>
      <p:pic>
        <p:nvPicPr>
          <p:cNvPr id="16" name="Picture 2" descr="logo Univpm">
            <a:extLst>
              <a:ext uri="{FF2B5EF4-FFF2-40B4-BE49-F238E27FC236}">
                <a16:creationId xmlns:a16="http://schemas.microsoft.com/office/drawing/2014/main" id="{40409A0B-8FDC-4375-800B-F424D7C1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65E22AE6-7DB7-4A06-AB8E-0CF1DF13505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2B4724F5-4D39-431B-8C30-74E3E928EA8E}"/>
              </a:ext>
            </a:extLst>
          </p:cNvPr>
          <p:cNvCxnSpPr>
            <a:cxnSpLocks/>
            <a:stCxn id="18" idx="6"/>
            <a:endCxn id="24"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DB47E30-9B79-4825-A264-119D2DBB77CC}"/>
              </a:ext>
            </a:extLst>
          </p:cNvPr>
          <p:cNvCxnSpPr>
            <a:cxnSpLocks/>
            <a:stCxn id="24" idx="6"/>
            <a:endCxn id="25"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05CD906-312B-4DB7-95F9-B616A3178D72}"/>
              </a:ext>
            </a:extLst>
          </p:cNvPr>
          <p:cNvCxnSpPr>
            <a:cxnSpLocks/>
            <a:stCxn id="25" idx="6"/>
            <a:endCxn id="26"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C00B0D8-DD68-48E0-8B2B-95D08E4DAEBF}"/>
              </a:ext>
            </a:extLst>
          </p:cNvPr>
          <p:cNvCxnSpPr>
            <a:cxnSpLocks/>
            <a:stCxn id="26" idx="6"/>
            <a:endCxn id="28" idx="2"/>
          </p:cNvCxnSpPr>
          <p:nvPr/>
        </p:nvCxnSpPr>
        <p:spPr>
          <a:xfrm>
            <a:off x="6960564" y="1308128"/>
            <a:ext cx="1832002"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1483C75-3294-41C5-9A7F-58ABBFEB281A}"/>
              </a:ext>
            </a:extLst>
          </p:cNvPr>
          <p:cNvCxnSpPr>
            <a:cxnSpLocks/>
            <a:stCxn id="28" idx="6"/>
            <a:endCxn id="27" idx="1"/>
          </p:cNvCxnSpPr>
          <p:nvPr/>
        </p:nvCxnSpPr>
        <p:spPr>
          <a:xfrm>
            <a:off x="9128897" y="1312111"/>
            <a:ext cx="1108527" cy="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798C3020-63B2-4168-8071-EACFA6E24D6F}"/>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onnettore 24">
            <a:extLst>
              <a:ext uri="{FF2B5EF4-FFF2-40B4-BE49-F238E27FC236}">
                <a16:creationId xmlns:a16="http://schemas.microsoft.com/office/drawing/2014/main" id="{5236700B-3A4E-4471-AEFC-98F919DFF7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onnettore 25">
            <a:extLst>
              <a:ext uri="{FF2B5EF4-FFF2-40B4-BE49-F238E27FC236}">
                <a16:creationId xmlns:a16="http://schemas.microsoft.com/office/drawing/2014/main" id="{4FD792E3-8F61-41DE-824A-914E1E48FF6F}"/>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Elaborazione alternativa 26">
            <a:extLst>
              <a:ext uri="{FF2B5EF4-FFF2-40B4-BE49-F238E27FC236}">
                <a16:creationId xmlns:a16="http://schemas.microsoft.com/office/drawing/2014/main" id="{D8ADD1F4-9635-4EC1-805F-1AEE2D7C1DC0}"/>
              </a:ext>
            </a:extLst>
          </p:cNvPr>
          <p:cNvSpPr/>
          <p:nvPr/>
        </p:nvSpPr>
        <p:spPr>
          <a:xfrm>
            <a:off x="10237424" y="1065676"/>
            <a:ext cx="1286691"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CONCLUSION</a:t>
            </a:r>
          </a:p>
        </p:txBody>
      </p:sp>
      <p:sp>
        <p:nvSpPr>
          <p:cNvPr id="28" name="Connettore 27">
            <a:extLst>
              <a:ext uri="{FF2B5EF4-FFF2-40B4-BE49-F238E27FC236}">
                <a16:creationId xmlns:a16="http://schemas.microsoft.com/office/drawing/2014/main" id="{F07A9FED-D582-4180-8581-E21BDA4D3B8D}"/>
              </a:ext>
            </a:extLst>
          </p:cNvPr>
          <p:cNvSpPr/>
          <p:nvPr/>
        </p:nvSpPr>
        <p:spPr>
          <a:xfrm>
            <a:off x="8792566" y="1145366"/>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CAC09D6B-27EF-4E1C-B858-7882D7C73D24}"/>
              </a:ext>
            </a:extLst>
          </p:cNvPr>
          <p:cNvSpPr txBox="1"/>
          <p:nvPr/>
        </p:nvSpPr>
        <p:spPr>
          <a:xfrm>
            <a:off x="1499394" y="2873841"/>
            <a:ext cx="8571665" cy="203132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it-IT" sz="2400" dirty="0" err="1"/>
              <a:t>Temporal</a:t>
            </a:r>
            <a:r>
              <a:rPr lang="it-IT" sz="2400" dirty="0"/>
              <a:t> </a:t>
            </a:r>
            <a:r>
              <a:rPr lang="it-IT" sz="2400" dirty="0" err="1"/>
              <a:t>Attention</a:t>
            </a:r>
            <a:r>
              <a:rPr lang="it-IT" sz="2400" dirty="0"/>
              <a:t> </a:t>
            </a:r>
            <a:r>
              <a:rPr lang="it-IT" sz="2400" dirty="0" err="1"/>
              <a:t>perfoms</a:t>
            </a:r>
            <a:r>
              <a:rPr lang="it-IT" sz="2400" dirty="0"/>
              <a:t> </a:t>
            </a:r>
            <a:r>
              <a:rPr lang="it-IT" sz="2400" dirty="0" err="1"/>
              <a:t>better</a:t>
            </a:r>
            <a:endParaRPr lang="it-IT" sz="2400" dirty="0"/>
          </a:p>
          <a:p>
            <a:pPr marL="285750" indent="-285750">
              <a:spcAft>
                <a:spcPts val="1800"/>
              </a:spcAft>
              <a:buFont typeface="Arial" panose="020B0604020202020204" pitchFamily="34" charset="0"/>
              <a:buChar char="•"/>
            </a:pPr>
            <a:r>
              <a:rPr lang="it-IT" sz="2400" dirty="0"/>
              <a:t>High performances </a:t>
            </a:r>
            <a:r>
              <a:rPr lang="it-IT" sz="2400" dirty="0" err="1"/>
              <a:t>even</a:t>
            </a:r>
            <a:r>
              <a:rPr lang="it-IT" sz="2400" dirty="0"/>
              <a:t> with a small training set</a:t>
            </a:r>
          </a:p>
          <a:p>
            <a:pPr marL="285750" indent="-285750">
              <a:spcAft>
                <a:spcPts val="1800"/>
              </a:spcAft>
              <a:buFont typeface="Arial" panose="020B0604020202020204" pitchFamily="34" charset="0"/>
              <a:buChar char="•"/>
            </a:pPr>
            <a:r>
              <a:rPr lang="it-IT" sz="2400" dirty="0" err="1"/>
              <a:t>Increasing</a:t>
            </a:r>
            <a:r>
              <a:rPr lang="it-IT" sz="2400" dirty="0"/>
              <a:t> the batch size </a:t>
            </a:r>
            <a:r>
              <a:rPr lang="it-IT" sz="2400" dirty="0" err="1"/>
              <a:t>increases</a:t>
            </a:r>
            <a:r>
              <a:rPr lang="it-IT" sz="2400" dirty="0"/>
              <a:t> performances in </a:t>
            </a:r>
            <a:r>
              <a:rPr lang="it-IT" sz="2400" dirty="0" err="1"/>
              <a:t>Temporal</a:t>
            </a:r>
            <a:r>
              <a:rPr lang="it-IT" sz="2400" dirty="0"/>
              <a:t> </a:t>
            </a:r>
            <a:r>
              <a:rPr lang="it-IT" sz="2400" dirty="0" err="1"/>
              <a:t>Attention</a:t>
            </a:r>
            <a:r>
              <a:rPr lang="it-IT" sz="2400" dirty="0"/>
              <a:t>, </a:t>
            </a:r>
            <a:r>
              <a:rPr lang="it-IT" sz="2400" dirty="0" err="1"/>
              <a:t>while</a:t>
            </a:r>
            <a:r>
              <a:rPr lang="it-IT" sz="2400" dirty="0"/>
              <a:t> </a:t>
            </a:r>
            <a:r>
              <a:rPr lang="it-IT" sz="2400" dirty="0" err="1"/>
              <a:t>Temporal</a:t>
            </a:r>
            <a:r>
              <a:rPr lang="it-IT" sz="2400"/>
              <a:t> Pooling </a:t>
            </a:r>
            <a:r>
              <a:rPr lang="it-IT" sz="2400" dirty="0" err="1"/>
              <a:t>performs</a:t>
            </a:r>
            <a:r>
              <a:rPr lang="it-IT" sz="2400" dirty="0"/>
              <a:t> </a:t>
            </a:r>
            <a:r>
              <a:rPr lang="it-IT" sz="2400" dirty="0" err="1"/>
              <a:t>less</a:t>
            </a:r>
            <a:r>
              <a:rPr lang="it-IT" sz="2400" dirty="0"/>
              <a:t> </a:t>
            </a:r>
            <a:r>
              <a:rPr lang="it-IT" sz="2400" dirty="0" err="1"/>
              <a:t>efficiently</a:t>
            </a:r>
            <a:r>
              <a:rPr lang="it-IT" sz="2400" dirty="0"/>
              <a:t>.</a:t>
            </a:r>
          </a:p>
        </p:txBody>
      </p:sp>
    </p:spTree>
    <p:extLst>
      <p:ext uri="{BB962C8B-B14F-4D97-AF65-F5344CB8AC3E}">
        <p14:creationId xmlns:p14="http://schemas.microsoft.com/office/powerpoint/2010/main" val="360880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2217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1151676" y="1829085"/>
            <a:ext cx="9888648" cy="4308872"/>
          </a:xfrm>
          <a:prstGeom prst="rect">
            <a:avLst/>
          </a:prstGeom>
          <a:noFill/>
        </p:spPr>
        <p:txBody>
          <a:bodyPr wrap="square" rtlCol="0" anchor="t">
            <a:spAutoFit/>
          </a:bodyPr>
          <a:lstStyle/>
          <a:p>
            <a:pPr algn="ctr"/>
            <a:r>
              <a:rPr lang="en-US" sz="2400" b="1" dirty="0">
                <a:solidFill>
                  <a:srgbClr val="0070C0"/>
                </a:solidFill>
              </a:rPr>
              <a:t>CONCLUSION</a:t>
            </a:r>
          </a:p>
          <a:p>
            <a:pPr marL="342900" indent="-342900">
              <a:buFont typeface="Arial" panose="020B0604020202020204" pitchFamily="34" charset="0"/>
              <a:buChar char="•"/>
            </a:pPr>
            <a:endParaRPr lang="en-US" sz="2000" dirty="0"/>
          </a:p>
          <a:p>
            <a:r>
              <a:rPr lang="en-US" sz="2000" dirty="0"/>
              <a:t>We developed a network that uses both RGB and Depth inputs and tested it with different parameters configurations, examining and comparing the results.</a:t>
            </a:r>
            <a:endParaRPr lang="en-US" sz="2000" dirty="0">
              <a:solidFill>
                <a:srgbClr val="000000"/>
              </a:solidFill>
              <a:cs typeface="Calibri"/>
            </a:endParaRPr>
          </a:p>
          <a:p>
            <a:pPr algn="ctr"/>
            <a:endParaRPr lang="en-US" sz="2400" dirty="0">
              <a:solidFill>
                <a:srgbClr val="0070C0"/>
              </a:solidFill>
            </a:endParaRPr>
          </a:p>
          <a:p>
            <a:pPr algn="ctr"/>
            <a:endParaRPr lang="en-US" sz="2400" dirty="0">
              <a:solidFill>
                <a:srgbClr val="0070C0"/>
              </a:solidFill>
            </a:endParaRPr>
          </a:p>
          <a:p>
            <a:pPr algn="ctr"/>
            <a:r>
              <a:rPr lang="en-US" sz="2400" b="1" dirty="0">
                <a:solidFill>
                  <a:srgbClr val="0070C0"/>
                </a:solidFill>
              </a:rPr>
              <a:t>FUTURE WORKS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Test the network with different datasets.</a:t>
            </a:r>
            <a:endParaRPr lang="en-US" sz="2000" dirty="0">
              <a:cs typeface="Calibri"/>
            </a:endParaRPr>
          </a:p>
          <a:p>
            <a:pPr marL="342900" indent="-342900">
              <a:buFont typeface="Arial" panose="020B0604020202020204" pitchFamily="34" charset="0"/>
              <a:buChar char="•"/>
            </a:pPr>
            <a:r>
              <a:rPr lang="en-US" sz="2000" dirty="0">
                <a:cs typeface="Calibri"/>
              </a:rPr>
              <a:t>Implement the other two networks (RNN and 3DCNN)</a:t>
            </a:r>
          </a:p>
          <a:p>
            <a:pPr marL="342900" indent="-342900">
              <a:buFont typeface="Arial" panose="020B0604020202020204" pitchFamily="34" charset="0"/>
              <a:buChar char="•"/>
            </a:pPr>
            <a:endParaRPr lang="en-US" sz="2000" dirty="0">
              <a:cs typeface="Calibri"/>
            </a:endParaRPr>
          </a:p>
          <a:p>
            <a:pPr marL="342900" indent="-342900">
              <a:buFont typeface="Arial" panose="020B0604020202020204" pitchFamily="34" charset="0"/>
              <a:buChar char="•"/>
            </a:pPr>
            <a:endParaRPr lang="en-US" sz="2000" dirty="0">
              <a:cs typeface="Calibri"/>
            </a:endParaRPr>
          </a:p>
          <a:p>
            <a:endParaRPr lang="it-IT" dirty="0">
              <a:cs typeface="Calibri"/>
            </a:endParaRPr>
          </a:p>
        </p:txBody>
      </p:sp>
      <p:pic>
        <p:nvPicPr>
          <p:cNvPr id="16" name="Picture 2" descr="logo Univpm">
            <a:extLst>
              <a:ext uri="{FF2B5EF4-FFF2-40B4-BE49-F238E27FC236}">
                <a16:creationId xmlns:a16="http://schemas.microsoft.com/office/drawing/2014/main" id="{40409A0B-8FDC-4375-800B-F424D7C1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65E22AE6-7DB7-4A06-AB8E-0CF1DF13505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2B4724F5-4D39-431B-8C30-74E3E928EA8E}"/>
              </a:ext>
            </a:extLst>
          </p:cNvPr>
          <p:cNvCxnSpPr>
            <a:cxnSpLocks/>
            <a:stCxn id="18" idx="6"/>
            <a:endCxn id="24"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DB47E30-9B79-4825-A264-119D2DBB77CC}"/>
              </a:ext>
            </a:extLst>
          </p:cNvPr>
          <p:cNvCxnSpPr>
            <a:cxnSpLocks/>
            <a:stCxn id="24" idx="6"/>
            <a:endCxn id="25"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05CD906-312B-4DB7-95F9-B616A3178D72}"/>
              </a:ext>
            </a:extLst>
          </p:cNvPr>
          <p:cNvCxnSpPr>
            <a:cxnSpLocks/>
            <a:stCxn id="25" idx="6"/>
            <a:endCxn id="26"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C00B0D8-DD68-48E0-8B2B-95D08E4DAEBF}"/>
              </a:ext>
            </a:extLst>
          </p:cNvPr>
          <p:cNvCxnSpPr>
            <a:cxnSpLocks/>
            <a:stCxn id="26" idx="6"/>
            <a:endCxn id="28" idx="2"/>
          </p:cNvCxnSpPr>
          <p:nvPr/>
        </p:nvCxnSpPr>
        <p:spPr>
          <a:xfrm>
            <a:off x="6960564" y="1308128"/>
            <a:ext cx="1832002"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1483C75-3294-41C5-9A7F-58ABBFEB281A}"/>
              </a:ext>
            </a:extLst>
          </p:cNvPr>
          <p:cNvCxnSpPr>
            <a:cxnSpLocks/>
            <a:stCxn id="28" idx="6"/>
            <a:endCxn id="27" idx="1"/>
          </p:cNvCxnSpPr>
          <p:nvPr/>
        </p:nvCxnSpPr>
        <p:spPr>
          <a:xfrm>
            <a:off x="9128897" y="1312111"/>
            <a:ext cx="1108527" cy="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798C3020-63B2-4168-8071-EACFA6E24D6F}"/>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onnettore 24">
            <a:extLst>
              <a:ext uri="{FF2B5EF4-FFF2-40B4-BE49-F238E27FC236}">
                <a16:creationId xmlns:a16="http://schemas.microsoft.com/office/drawing/2014/main" id="{5236700B-3A4E-4471-AEFC-98F919DFF7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onnettore 25">
            <a:extLst>
              <a:ext uri="{FF2B5EF4-FFF2-40B4-BE49-F238E27FC236}">
                <a16:creationId xmlns:a16="http://schemas.microsoft.com/office/drawing/2014/main" id="{4FD792E3-8F61-41DE-824A-914E1E48FF6F}"/>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Elaborazione alternativa 26">
            <a:extLst>
              <a:ext uri="{FF2B5EF4-FFF2-40B4-BE49-F238E27FC236}">
                <a16:creationId xmlns:a16="http://schemas.microsoft.com/office/drawing/2014/main" id="{D8ADD1F4-9635-4EC1-805F-1AEE2D7C1DC0}"/>
              </a:ext>
            </a:extLst>
          </p:cNvPr>
          <p:cNvSpPr/>
          <p:nvPr/>
        </p:nvSpPr>
        <p:spPr>
          <a:xfrm>
            <a:off x="10237424" y="1065676"/>
            <a:ext cx="1286691"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CONCLUSION</a:t>
            </a:r>
          </a:p>
        </p:txBody>
      </p:sp>
      <p:sp>
        <p:nvSpPr>
          <p:cNvPr id="28" name="Connettore 27">
            <a:extLst>
              <a:ext uri="{FF2B5EF4-FFF2-40B4-BE49-F238E27FC236}">
                <a16:creationId xmlns:a16="http://schemas.microsoft.com/office/drawing/2014/main" id="{F07A9FED-D582-4180-8581-E21BDA4D3B8D}"/>
              </a:ext>
            </a:extLst>
          </p:cNvPr>
          <p:cNvSpPr/>
          <p:nvPr/>
        </p:nvSpPr>
        <p:spPr>
          <a:xfrm>
            <a:off x="8792566" y="1145366"/>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9920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369154" y="2141437"/>
            <a:ext cx="7694192" cy="4903907"/>
          </a:xfrm>
          <a:prstGeom prst="rect">
            <a:avLst/>
          </a:prstGeom>
          <a:noFill/>
        </p:spPr>
        <p:txBody>
          <a:bodyPr wrap="square" rtlCol="0" anchor="t">
            <a:spAutoFit/>
          </a:bodyPr>
          <a:lstStyle/>
          <a:p>
            <a:pPr algn="ctr"/>
            <a:endParaRPr lang="en-US" sz="2400" dirty="0">
              <a:solidFill>
                <a:srgbClr val="0070C0"/>
              </a:solidFill>
            </a:endParaRPr>
          </a:p>
          <a:p>
            <a:pPr marL="342900" indent="-342900">
              <a:buFont typeface="Arial" panose="020B0604020202020204" pitchFamily="34" charset="0"/>
              <a:buChar char="•"/>
            </a:pPr>
            <a:r>
              <a:rPr lang="it-IT" altLang="it-IT" sz="2000" b="1" dirty="0" err="1"/>
              <a:t>Person</a:t>
            </a:r>
            <a:r>
              <a:rPr lang="it-IT" altLang="it-IT" sz="2000" b="1" dirty="0"/>
              <a:t> Re-ID </a:t>
            </a:r>
            <a:r>
              <a:rPr lang="it-IT" altLang="it-IT" sz="2000" dirty="0"/>
              <a:t>tackles the </a:t>
            </a:r>
            <a:r>
              <a:rPr lang="it-IT" altLang="it-IT" sz="2000" dirty="0" err="1"/>
              <a:t>problem</a:t>
            </a:r>
            <a:r>
              <a:rPr lang="it-IT" altLang="it-IT" sz="2000" dirty="0"/>
              <a:t> of </a:t>
            </a:r>
            <a:r>
              <a:rPr lang="it-IT" altLang="it-IT" sz="2000" dirty="0" err="1"/>
              <a:t>retrieving</a:t>
            </a:r>
            <a:r>
              <a:rPr lang="it-IT" altLang="it-IT" sz="2000" dirty="0"/>
              <a:t> a </a:t>
            </a:r>
            <a:r>
              <a:rPr lang="it-IT" altLang="it-IT" sz="2000" dirty="0" err="1"/>
              <a:t>specific</a:t>
            </a:r>
            <a:r>
              <a:rPr lang="it-IT" altLang="it-IT" sz="2000" dirty="0"/>
              <a:t> </a:t>
            </a:r>
            <a:r>
              <a:rPr lang="it-IT" altLang="it-IT" sz="2000" dirty="0" err="1"/>
              <a:t>person</a:t>
            </a:r>
            <a:r>
              <a:rPr lang="it-IT" altLang="it-IT" sz="2000" dirty="0"/>
              <a:t> in </a:t>
            </a:r>
            <a:r>
              <a:rPr lang="it-IT" altLang="it-IT" sz="2000" dirty="0" err="1"/>
              <a:t>different</a:t>
            </a:r>
            <a:r>
              <a:rPr lang="it-IT" altLang="it-IT" sz="2000" dirty="0"/>
              <a:t> images or </a:t>
            </a:r>
            <a:r>
              <a:rPr lang="it-IT" altLang="it-IT" sz="2000" dirty="0" err="1"/>
              <a:t>videos</a:t>
            </a:r>
            <a:r>
              <a:rPr lang="it-IT" altLang="it-IT" sz="2000" dirty="0"/>
              <a:t>, </a:t>
            </a:r>
            <a:r>
              <a:rPr lang="it-IT" altLang="it-IT" sz="2000" dirty="0" err="1"/>
              <a:t>possibly</a:t>
            </a:r>
            <a:r>
              <a:rPr lang="it-IT" altLang="it-IT" sz="2000" dirty="0"/>
              <a:t> </a:t>
            </a:r>
            <a:r>
              <a:rPr lang="it-IT" altLang="it-IT" sz="2000" dirty="0" err="1"/>
              <a:t>taken</a:t>
            </a:r>
            <a:r>
              <a:rPr lang="it-IT" altLang="it-IT" sz="2000" dirty="0"/>
              <a:t> from </a:t>
            </a:r>
            <a:r>
              <a:rPr lang="it-IT" altLang="it-IT" sz="2000" dirty="0" err="1"/>
              <a:t>different</a:t>
            </a:r>
            <a:r>
              <a:rPr lang="it-IT" altLang="it-IT" sz="2000" dirty="0"/>
              <a:t> </a:t>
            </a:r>
            <a:r>
              <a:rPr lang="it-IT" altLang="it-IT" sz="2000" dirty="0" err="1"/>
              <a:t>cameras</a:t>
            </a:r>
            <a:r>
              <a:rPr lang="it-IT" altLang="it-IT" sz="2000" dirty="0"/>
              <a:t> in </a:t>
            </a:r>
            <a:r>
              <a:rPr lang="it-IT" altLang="it-IT" sz="2000" dirty="0" err="1"/>
              <a:t>different</a:t>
            </a:r>
            <a:r>
              <a:rPr lang="it-IT" altLang="it-IT" sz="2000" dirty="0"/>
              <a:t> </a:t>
            </a:r>
            <a:r>
              <a:rPr lang="it-IT" altLang="it-IT" sz="2000" dirty="0" err="1"/>
              <a:t>environments</a:t>
            </a:r>
            <a:r>
              <a:rPr lang="en-US" sz="2000" dirty="0"/>
              <a:t> </a:t>
            </a:r>
          </a:p>
          <a:p>
            <a:endParaRPr lang="en-US" sz="2000" dirty="0"/>
          </a:p>
          <a:p>
            <a:endParaRPr lang="en-US" sz="2000" dirty="0"/>
          </a:p>
          <a:p>
            <a:pPr marL="342900" indent="-342900">
              <a:buFont typeface="Arial" panose="020B0604020202020204" pitchFamily="34" charset="0"/>
              <a:buChar char="•"/>
            </a:pPr>
            <a:endParaRPr lang="en-US" sz="2000" dirty="0"/>
          </a:p>
          <a:p>
            <a:pPr marL="342900" indent="-342900">
              <a:spcAft>
                <a:spcPts val="800"/>
              </a:spcAft>
              <a:buFont typeface="Arial" panose="020B0604020202020204" pitchFamily="34" charset="0"/>
              <a:buChar char="•"/>
            </a:pPr>
            <a:r>
              <a:rPr lang="en-US" sz="2000" b="1" dirty="0"/>
              <a:t>Top-View configuration</a:t>
            </a:r>
            <a:r>
              <a:rPr lang="en-US" sz="2000" dirty="0"/>
              <a:t>:</a:t>
            </a:r>
          </a:p>
          <a:p>
            <a:pPr marL="800100" lvl="1" indent="-342900">
              <a:buFont typeface="Arial" panose="020B0604020202020204" pitchFamily="34" charset="0"/>
              <a:buChar char="•"/>
            </a:pPr>
            <a:r>
              <a:rPr lang="en-US" sz="2000" dirty="0"/>
              <a:t>Reduces the occlusion problem</a:t>
            </a:r>
          </a:p>
          <a:p>
            <a:pPr marL="800100" lvl="1" indent="-342900">
              <a:buFont typeface="Arial" panose="020B0604020202020204" pitchFamily="34" charset="0"/>
              <a:buChar char="•"/>
            </a:pPr>
            <a:r>
              <a:rPr lang="en-US" sz="2000" dirty="0"/>
              <a:t>Privacy preservation</a:t>
            </a:r>
            <a:endParaRPr lang="en-US" sz="2000" dirty="0">
              <a:cs typeface="Calibri"/>
            </a:endParaRPr>
          </a:p>
          <a:p>
            <a:pPr marL="342900" indent="-342900">
              <a:buFont typeface="Arial" panose="020B0604020202020204" pitchFamily="34" charset="0"/>
              <a:buChar char="•"/>
            </a:pPr>
            <a:endParaRPr lang="en-US" sz="2000" dirty="0"/>
          </a:p>
          <a:p>
            <a:endParaRPr lang="en-US" sz="2000" dirty="0"/>
          </a:p>
          <a:p>
            <a:endParaRPr lang="en-US" sz="2000" dirty="0"/>
          </a:p>
          <a:p>
            <a:r>
              <a:rPr lang="en-US" sz="2400" dirty="0"/>
              <a:t>                  </a:t>
            </a:r>
          </a:p>
          <a:p>
            <a:endParaRPr lang="en-US" dirty="0"/>
          </a:p>
        </p:txBody>
      </p:sp>
      <p:pic>
        <p:nvPicPr>
          <p:cNvPr id="15" name="Picture 2" descr="logo Univpm">
            <a:extLst>
              <a:ext uri="{FF2B5EF4-FFF2-40B4-BE49-F238E27FC236}">
                <a16:creationId xmlns:a16="http://schemas.microsoft.com/office/drawing/2014/main" id="{D60C6D67-0053-4338-BBF6-AE39C8FE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DDA84793-60CE-4858-A41C-31FF9B7B7B1D}"/>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4194516-EA89-4A7F-8F84-707ED4D0C5BE}"/>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4D93C2A4-4F7B-45EF-81FB-ED58F9C81C5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94E2C7F1-DE72-4729-9D14-1DCCC8AAA807}"/>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FAB3E5F4-30BC-4B7A-8DF8-3276B5E852B9}"/>
              </a:ext>
            </a:extLst>
          </p:cNvPr>
          <p:cNvSpPr/>
          <p:nvPr/>
        </p:nvSpPr>
        <p:spPr>
          <a:xfrm>
            <a:off x="2641334"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27E9A5CB-6CBE-4DD3-B44E-1E115B00B1C5}"/>
              </a:ext>
            </a:extLst>
          </p:cNvPr>
          <p:cNvCxnSpPr>
            <a:stCxn id="22" idx="6"/>
            <a:endCxn id="21" idx="2"/>
          </p:cNvCxnSpPr>
          <p:nvPr/>
        </p:nvCxnSpPr>
        <p:spPr>
          <a:xfrm>
            <a:off x="2977665" y="1303054"/>
            <a:ext cx="1686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2D46EF2A-5B82-475D-9025-47BFF50CE455}"/>
              </a:ext>
            </a:extLst>
          </p:cNvPr>
          <p:cNvCxnSpPr>
            <a:stCxn id="21" idx="6"/>
            <a:endCxn id="18"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DF460AAC-E309-486D-B1FF-E9E1A4BB5E94}"/>
              </a:ext>
            </a:extLst>
          </p:cNvPr>
          <p:cNvCxnSpPr>
            <a:stCxn id="18" idx="6"/>
            <a:endCxn id="19"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EB82EEB4-765A-4338-A72B-6F3BCA4A338B}"/>
              </a:ext>
            </a:extLst>
          </p:cNvPr>
          <p:cNvCxnSpPr>
            <a:stCxn id="19" idx="6"/>
            <a:endCxn id="20"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aborazione alternativa 9">
            <a:extLst>
              <a:ext uri="{FF2B5EF4-FFF2-40B4-BE49-F238E27FC236}">
                <a16:creationId xmlns:a16="http://schemas.microsoft.com/office/drawing/2014/main" id="{7BA0B269-4169-44B1-9F6F-46B3C07C16F8}"/>
              </a:ext>
            </a:extLst>
          </p:cNvPr>
          <p:cNvSpPr/>
          <p:nvPr/>
        </p:nvSpPr>
        <p:spPr>
          <a:xfrm>
            <a:off x="488352" y="1050805"/>
            <a:ext cx="1395866"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INTRODUCTION</a:t>
            </a:r>
          </a:p>
        </p:txBody>
      </p:sp>
      <p:cxnSp>
        <p:nvCxnSpPr>
          <p:cNvPr id="29" name="Connettore 2 28">
            <a:extLst>
              <a:ext uri="{FF2B5EF4-FFF2-40B4-BE49-F238E27FC236}">
                <a16:creationId xmlns:a16="http://schemas.microsoft.com/office/drawing/2014/main" id="{73C23649-517B-4F5F-840E-1AF210E4CA50}"/>
              </a:ext>
            </a:extLst>
          </p:cNvPr>
          <p:cNvCxnSpPr>
            <a:cxnSpLocks/>
            <a:stCxn id="10" idx="3"/>
            <a:endCxn id="22" idx="2"/>
          </p:cNvCxnSpPr>
          <p:nvPr/>
        </p:nvCxnSpPr>
        <p:spPr>
          <a:xfrm>
            <a:off x="1884218" y="1303054"/>
            <a:ext cx="75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A9E328FF-0F1E-4599-B2D8-1521F918FF57}"/>
              </a:ext>
            </a:extLst>
          </p:cNvPr>
          <p:cNvSpPr txBox="1"/>
          <p:nvPr/>
        </p:nvSpPr>
        <p:spPr>
          <a:xfrm>
            <a:off x="363074" y="6518768"/>
            <a:ext cx="3710162" cy="338554"/>
          </a:xfrm>
          <a:prstGeom prst="rect">
            <a:avLst/>
          </a:prstGeom>
          <a:noFill/>
        </p:spPr>
        <p:txBody>
          <a:bodyPr wrap="square" rtlCol="0">
            <a:spAutoFit/>
          </a:bodyPr>
          <a:lstStyle/>
          <a:p>
            <a:r>
              <a:rPr lang="it-IT" sz="1600" dirty="0"/>
              <a:t>Sara Abbonizio, Davide Manzoni</a:t>
            </a:r>
          </a:p>
        </p:txBody>
      </p:sp>
      <p:sp>
        <p:nvSpPr>
          <p:cNvPr id="13" name="CasellaDiTesto 12">
            <a:extLst>
              <a:ext uri="{FF2B5EF4-FFF2-40B4-BE49-F238E27FC236}">
                <a16:creationId xmlns:a16="http://schemas.microsoft.com/office/drawing/2014/main" id="{EDFDAEA0-8DBA-4EB6-A5C6-543BCB217F93}"/>
              </a:ext>
            </a:extLst>
          </p:cNvPr>
          <p:cNvSpPr txBox="1"/>
          <p:nvPr/>
        </p:nvSpPr>
        <p:spPr>
          <a:xfrm>
            <a:off x="3875651" y="1751192"/>
            <a:ext cx="4682510" cy="461665"/>
          </a:xfrm>
          <a:prstGeom prst="rect">
            <a:avLst/>
          </a:prstGeom>
          <a:noFill/>
        </p:spPr>
        <p:txBody>
          <a:bodyPr wrap="square" rtlCol="0">
            <a:spAutoFit/>
          </a:bodyPr>
          <a:lstStyle/>
          <a:p>
            <a:pPr algn="ctr"/>
            <a:r>
              <a:rPr lang="en-US" sz="2400" b="1" dirty="0">
                <a:solidFill>
                  <a:srgbClr val="0070C0"/>
                </a:solidFill>
              </a:rPr>
              <a:t>Top-View Person Re-Identification</a:t>
            </a:r>
          </a:p>
        </p:txBody>
      </p:sp>
      <p:grpSp>
        <p:nvGrpSpPr>
          <p:cNvPr id="23" name="Gruppo 22">
            <a:extLst>
              <a:ext uri="{FF2B5EF4-FFF2-40B4-BE49-F238E27FC236}">
                <a16:creationId xmlns:a16="http://schemas.microsoft.com/office/drawing/2014/main" id="{100AE623-5FC8-43DA-A831-8FEE015F4263}"/>
              </a:ext>
            </a:extLst>
          </p:cNvPr>
          <p:cNvGrpSpPr/>
          <p:nvPr/>
        </p:nvGrpSpPr>
        <p:grpSpPr>
          <a:xfrm>
            <a:off x="8220502" y="2353344"/>
            <a:ext cx="1391740" cy="1744302"/>
            <a:chOff x="8220502" y="2353344"/>
            <a:chExt cx="1391740" cy="1744302"/>
          </a:xfrm>
        </p:grpSpPr>
        <p:pic>
          <p:nvPicPr>
            <p:cNvPr id="12" name="Immagine 11">
              <a:extLst>
                <a:ext uri="{FF2B5EF4-FFF2-40B4-BE49-F238E27FC236}">
                  <a16:creationId xmlns:a16="http://schemas.microsoft.com/office/drawing/2014/main" id="{720424F6-FD19-4BB5-9E0C-A8BF6454BA4E}"/>
                </a:ext>
              </a:extLst>
            </p:cNvPr>
            <p:cNvPicPr>
              <a:picLocks noChangeAspect="1"/>
            </p:cNvPicPr>
            <p:nvPr/>
          </p:nvPicPr>
          <p:blipFill rotWithShape="1">
            <a:blip r:embed="rId4">
              <a:extLst>
                <a:ext uri="{28A0092B-C50C-407E-A947-70E740481C1C}">
                  <a14:useLocalDpi xmlns:a14="http://schemas.microsoft.com/office/drawing/2010/main" val="0"/>
                </a:ext>
              </a:extLst>
            </a:blip>
            <a:srcRect l="17094" t="165" r="71033" b="50293"/>
            <a:stretch/>
          </p:blipFill>
          <p:spPr>
            <a:xfrm>
              <a:off x="8220502" y="2369369"/>
              <a:ext cx="685133" cy="1728277"/>
            </a:xfrm>
            <a:prstGeom prst="rect">
              <a:avLst/>
            </a:prstGeom>
          </p:spPr>
        </p:pic>
        <p:pic>
          <p:nvPicPr>
            <p:cNvPr id="30" name="Immagine 29">
              <a:extLst>
                <a:ext uri="{FF2B5EF4-FFF2-40B4-BE49-F238E27FC236}">
                  <a16:creationId xmlns:a16="http://schemas.microsoft.com/office/drawing/2014/main" id="{3AA1D606-EC00-48A4-BE03-E4B8BD54AA78}"/>
                </a:ext>
              </a:extLst>
            </p:cNvPr>
            <p:cNvPicPr>
              <a:picLocks noChangeAspect="1"/>
            </p:cNvPicPr>
            <p:nvPr/>
          </p:nvPicPr>
          <p:blipFill rotWithShape="1">
            <a:blip r:embed="rId4">
              <a:extLst>
                <a:ext uri="{28A0092B-C50C-407E-A947-70E740481C1C}">
                  <a14:useLocalDpi xmlns:a14="http://schemas.microsoft.com/office/drawing/2010/main" val="0"/>
                </a:ext>
              </a:extLst>
            </a:blip>
            <a:srcRect l="17094" t="49436" r="71033" b="1022"/>
            <a:stretch/>
          </p:blipFill>
          <p:spPr>
            <a:xfrm>
              <a:off x="8927109" y="2353344"/>
              <a:ext cx="685133" cy="1728277"/>
            </a:xfrm>
            <a:prstGeom prst="rect">
              <a:avLst/>
            </a:prstGeom>
          </p:spPr>
        </p:pic>
      </p:grpSp>
      <p:grpSp>
        <p:nvGrpSpPr>
          <p:cNvPr id="17" name="Gruppo 16">
            <a:extLst>
              <a:ext uri="{FF2B5EF4-FFF2-40B4-BE49-F238E27FC236}">
                <a16:creationId xmlns:a16="http://schemas.microsoft.com/office/drawing/2014/main" id="{76F347E9-1177-4D8A-A0EA-AD11E5495DF7}"/>
              </a:ext>
            </a:extLst>
          </p:cNvPr>
          <p:cNvGrpSpPr/>
          <p:nvPr/>
        </p:nvGrpSpPr>
        <p:grpSpPr>
          <a:xfrm>
            <a:off x="9922488" y="2340000"/>
            <a:ext cx="1391743" cy="1770990"/>
            <a:chOff x="10004884" y="2270062"/>
            <a:chExt cx="1391743" cy="1770990"/>
          </a:xfrm>
        </p:grpSpPr>
        <p:pic>
          <p:nvPicPr>
            <p:cNvPr id="33" name="Immagine 32">
              <a:extLst>
                <a:ext uri="{FF2B5EF4-FFF2-40B4-BE49-F238E27FC236}">
                  <a16:creationId xmlns:a16="http://schemas.microsoft.com/office/drawing/2014/main" id="{3482C9F2-0EFA-4C70-A77B-9999A103531C}"/>
                </a:ext>
              </a:extLst>
            </p:cNvPr>
            <p:cNvPicPr>
              <a:picLocks noChangeAspect="1"/>
            </p:cNvPicPr>
            <p:nvPr/>
          </p:nvPicPr>
          <p:blipFill rotWithShape="1">
            <a:blip r:embed="rId4">
              <a:extLst>
                <a:ext uri="{28A0092B-C50C-407E-A947-70E740481C1C}">
                  <a14:useLocalDpi xmlns:a14="http://schemas.microsoft.com/office/drawing/2010/main" val="0"/>
                </a:ext>
              </a:extLst>
            </a:blip>
            <a:srcRect l="52759" t="-47" r="36021" b="50505"/>
            <a:stretch/>
          </p:blipFill>
          <p:spPr>
            <a:xfrm>
              <a:off x="10004884" y="2270062"/>
              <a:ext cx="647424" cy="1741621"/>
            </a:xfrm>
            <a:prstGeom prst="rect">
              <a:avLst/>
            </a:prstGeom>
          </p:spPr>
        </p:pic>
        <p:pic>
          <p:nvPicPr>
            <p:cNvPr id="34" name="Immagine 33">
              <a:extLst>
                <a:ext uri="{FF2B5EF4-FFF2-40B4-BE49-F238E27FC236}">
                  <a16:creationId xmlns:a16="http://schemas.microsoft.com/office/drawing/2014/main" id="{9F5D5BFF-B6C2-47DC-BBD7-9BEB2F49E3B5}"/>
                </a:ext>
              </a:extLst>
            </p:cNvPr>
            <p:cNvPicPr>
              <a:picLocks noChangeAspect="1"/>
            </p:cNvPicPr>
            <p:nvPr/>
          </p:nvPicPr>
          <p:blipFill rotWithShape="1">
            <a:blip r:embed="rId4">
              <a:extLst>
                <a:ext uri="{28A0092B-C50C-407E-A947-70E740481C1C}">
                  <a14:useLocalDpi xmlns:a14="http://schemas.microsoft.com/office/drawing/2010/main" val="0"/>
                </a:ext>
              </a:extLst>
            </a:blip>
            <a:srcRect l="52466" t="50505" r="35661" b="-47"/>
            <a:stretch/>
          </p:blipFill>
          <p:spPr>
            <a:xfrm>
              <a:off x="10711494" y="2299431"/>
              <a:ext cx="685133" cy="1741621"/>
            </a:xfrm>
            <a:prstGeom prst="rect">
              <a:avLst/>
            </a:prstGeom>
          </p:spPr>
        </p:pic>
      </p:grpSp>
      <p:grpSp>
        <p:nvGrpSpPr>
          <p:cNvPr id="39" name="Gruppo 38">
            <a:extLst>
              <a:ext uri="{FF2B5EF4-FFF2-40B4-BE49-F238E27FC236}">
                <a16:creationId xmlns:a16="http://schemas.microsoft.com/office/drawing/2014/main" id="{C2943D94-FA18-4530-816B-89CFC910FC6D}"/>
              </a:ext>
            </a:extLst>
          </p:cNvPr>
          <p:cNvGrpSpPr/>
          <p:nvPr/>
        </p:nvGrpSpPr>
        <p:grpSpPr>
          <a:xfrm>
            <a:off x="7407578" y="4308010"/>
            <a:ext cx="3881039" cy="1834697"/>
            <a:chOff x="6950379" y="4308010"/>
            <a:chExt cx="3881039" cy="1834697"/>
          </a:xfrm>
        </p:grpSpPr>
        <p:pic>
          <p:nvPicPr>
            <p:cNvPr id="36" name="Immagine 35">
              <a:extLst>
                <a:ext uri="{FF2B5EF4-FFF2-40B4-BE49-F238E27FC236}">
                  <a16:creationId xmlns:a16="http://schemas.microsoft.com/office/drawing/2014/main" id="{05C3E86D-E995-417B-983C-60ABFFB8BD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379" y="4310023"/>
              <a:ext cx="1832684" cy="1832684"/>
            </a:xfrm>
            <a:prstGeom prst="rect">
              <a:avLst/>
            </a:prstGeom>
          </p:spPr>
        </p:pic>
        <p:pic>
          <p:nvPicPr>
            <p:cNvPr id="38" name="Immagine 37">
              <a:extLst>
                <a:ext uri="{FF2B5EF4-FFF2-40B4-BE49-F238E27FC236}">
                  <a16:creationId xmlns:a16="http://schemas.microsoft.com/office/drawing/2014/main" id="{4F51670F-E46F-438C-A5EC-858C9CA47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8734" y="4308010"/>
              <a:ext cx="1832684" cy="1832684"/>
            </a:xfrm>
            <a:prstGeom prst="rect">
              <a:avLst/>
            </a:prstGeom>
          </p:spPr>
        </p:pic>
      </p:grpSp>
    </p:spTree>
    <p:extLst>
      <p:ext uri="{BB962C8B-B14F-4D97-AF65-F5344CB8AC3E}">
        <p14:creationId xmlns:p14="http://schemas.microsoft.com/office/powerpoint/2010/main" val="309790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1783794" y="2480065"/>
            <a:ext cx="7694192" cy="3508653"/>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spcAft>
                <a:spcPts val="1200"/>
              </a:spcAft>
              <a:buFont typeface="Arial" panose="020B0604020202020204" pitchFamily="34" charset="0"/>
              <a:buChar char="•"/>
            </a:pPr>
            <a:r>
              <a:rPr lang="it-IT" altLang="it-IT" sz="2000" dirty="0"/>
              <a:t>Generate a </a:t>
            </a:r>
            <a:r>
              <a:rPr lang="it-IT" altLang="it-IT" sz="2000" dirty="0" err="1"/>
              <a:t>neural</a:t>
            </a:r>
            <a:r>
              <a:rPr lang="it-IT" altLang="it-IT" sz="2000" dirty="0"/>
              <a:t> network for </a:t>
            </a:r>
            <a:r>
              <a:rPr lang="it-IT" altLang="it-IT" sz="2000" dirty="0" err="1"/>
              <a:t>person</a:t>
            </a:r>
            <a:r>
              <a:rPr lang="it-IT" altLang="it-IT" sz="2000" dirty="0"/>
              <a:t> Re-Id with RGB-D camera in top-</a:t>
            </a:r>
            <a:r>
              <a:rPr lang="it-IT" altLang="it-IT" sz="2000" dirty="0" err="1"/>
              <a:t>view</a:t>
            </a:r>
            <a:r>
              <a:rPr lang="it-IT" altLang="it-IT" sz="2000" dirty="0"/>
              <a:t> </a:t>
            </a:r>
            <a:r>
              <a:rPr lang="it-IT" altLang="it-IT" sz="2000" dirty="0" err="1"/>
              <a:t>configuration</a:t>
            </a:r>
            <a:endParaRPr lang="it-IT" altLang="it-IT" sz="2000" dirty="0"/>
          </a:p>
          <a:p>
            <a:pPr marL="342900" indent="-342900">
              <a:spcAft>
                <a:spcPts val="1200"/>
              </a:spcAft>
              <a:buFont typeface="Arial" panose="020B0604020202020204" pitchFamily="34" charset="0"/>
              <a:buChar char="•"/>
            </a:pPr>
            <a:r>
              <a:rPr lang="it-IT" altLang="it-IT" sz="2000" dirty="0" err="1"/>
              <a:t>Combining</a:t>
            </a:r>
            <a:r>
              <a:rPr lang="it-IT" altLang="it-IT" sz="2000" dirty="0"/>
              <a:t> RGB and Depth information</a:t>
            </a:r>
          </a:p>
          <a:p>
            <a:pPr marL="342900" indent="-342900">
              <a:spcAft>
                <a:spcPts val="1200"/>
              </a:spcAft>
              <a:buFont typeface="Arial" panose="020B0604020202020204" pitchFamily="34" charset="0"/>
              <a:buChar char="•"/>
            </a:pPr>
            <a:r>
              <a:rPr lang="it-IT" altLang="it-IT" sz="2000" dirty="0" err="1"/>
              <a:t>Tests</a:t>
            </a:r>
            <a:r>
              <a:rPr lang="it-IT" altLang="it-IT" sz="2000" dirty="0"/>
              <a:t> the </a:t>
            </a:r>
            <a:r>
              <a:rPr lang="it-IT" altLang="it-IT" sz="2000" dirty="0" err="1"/>
              <a:t>neural</a:t>
            </a:r>
            <a:r>
              <a:rPr lang="it-IT" altLang="it-IT" sz="2000" dirty="0"/>
              <a:t> network with </a:t>
            </a:r>
            <a:r>
              <a:rPr lang="it-IT" altLang="it-IT" sz="2000" dirty="0" err="1"/>
              <a:t>different</a:t>
            </a:r>
            <a:r>
              <a:rPr lang="it-IT" altLang="it-IT" sz="2000" dirty="0"/>
              <a:t> </a:t>
            </a:r>
            <a:r>
              <a:rPr lang="it-IT" altLang="it-IT" sz="2000" dirty="0" err="1"/>
              <a:t>parameters</a:t>
            </a:r>
            <a:endParaRPr lang="it-IT" altLang="it-IT" sz="2000" dirty="0"/>
          </a:p>
          <a:p>
            <a:pPr marL="342900" indent="-342900">
              <a:spcAft>
                <a:spcPts val="1200"/>
              </a:spcAft>
              <a:buFont typeface="Arial" panose="020B0604020202020204" pitchFamily="34" charset="0"/>
              <a:buChar char="•"/>
            </a:pPr>
            <a:r>
              <a:rPr lang="it-IT" altLang="it-IT" sz="2000" dirty="0" err="1"/>
              <a:t>Analize</a:t>
            </a:r>
            <a:r>
              <a:rPr lang="it-IT" altLang="it-IT" sz="2000" dirty="0"/>
              <a:t> and compare the </a:t>
            </a:r>
            <a:r>
              <a:rPr lang="it-IT" altLang="it-IT" sz="2000" dirty="0" err="1"/>
              <a:t>results</a:t>
            </a:r>
            <a:endParaRPr lang="it-IT" altLang="it-IT" sz="2000" dirty="0"/>
          </a:p>
          <a:p>
            <a:endParaRPr lang="it-IT" altLang="it-IT" sz="2000" dirty="0"/>
          </a:p>
          <a:p>
            <a:r>
              <a:rPr lang="en-US" sz="2400" dirty="0"/>
              <a:t>                  </a:t>
            </a:r>
          </a:p>
          <a:p>
            <a:endParaRPr lang="en-US" dirty="0"/>
          </a:p>
        </p:txBody>
      </p:sp>
      <p:pic>
        <p:nvPicPr>
          <p:cNvPr id="15" name="Picture 2" descr="logo Univpm">
            <a:extLst>
              <a:ext uri="{FF2B5EF4-FFF2-40B4-BE49-F238E27FC236}">
                <a16:creationId xmlns:a16="http://schemas.microsoft.com/office/drawing/2014/main" id="{D60C6D67-0053-4338-BBF6-AE39C8FE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DDA84793-60CE-4858-A41C-31FF9B7B7B1D}"/>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4194516-EA89-4A7F-8F84-707ED4D0C5BE}"/>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4D93C2A4-4F7B-45EF-81FB-ED58F9C81C5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94E2C7F1-DE72-4729-9D14-1DCCC8AAA807}"/>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FAB3E5F4-30BC-4B7A-8DF8-3276B5E852B9}"/>
              </a:ext>
            </a:extLst>
          </p:cNvPr>
          <p:cNvSpPr/>
          <p:nvPr/>
        </p:nvSpPr>
        <p:spPr>
          <a:xfrm>
            <a:off x="2641334"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27E9A5CB-6CBE-4DD3-B44E-1E115B00B1C5}"/>
              </a:ext>
            </a:extLst>
          </p:cNvPr>
          <p:cNvCxnSpPr>
            <a:stCxn id="22" idx="6"/>
            <a:endCxn id="21" idx="2"/>
          </p:cNvCxnSpPr>
          <p:nvPr/>
        </p:nvCxnSpPr>
        <p:spPr>
          <a:xfrm>
            <a:off x="2977665" y="1303054"/>
            <a:ext cx="1686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2D46EF2A-5B82-475D-9025-47BFF50CE455}"/>
              </a:ext>
            </a:extLst>
          </p:cNvPr>
          <p:cNvCxnSpPr>
            <a:stCxn id="21" idx="6"/>
            <a:endCxn id="18"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DF460AAC-E309-486D-B1FF-E9E1A4BB5E94}"/>
              </a:ext>
            </a:extLst>
          </p:cNvPr>
          <p:cNvCxnSpPr>
            <a:stCxn id="18" idx="6"/>
            <a:endCxn id="19"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EB82EEB4-765A-4338-A72B-6F3BCA4A338B}"/>
              </a:ext>
            </a:extLst>
          </p:cNvPr>
          <p:cNvCxnSpPr>
            <a:stCxn id="19" idx="6"/>
            <a:endCxn id="20"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aborazione alternativa 9">
            <a:extLst>
              <a:ext uri="{FF2B5EF4-FFF2-40B4-BE49-F238E27FC236}">
                <a16:creationId xmlns:a16="http://schemas.microsoft.com/office/drawing/2014/main" id="{7BA0B269-4169-44B1-9F6F-46B3C07C16F8}"/>
              </a:ext>
            </a:extLst>
          </p:cNvPr>
          <p:cNvSpPr/>
          <p:nvPr/>
        </p:nvSpPr>
        <p:spPr>
          <a:xfrm>
            <a:off x="488352" y="1050805"/>
            <a:ext cx="1395866"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INTRODUCTION</a:t>
            </a:r>
          </a:p>
        </p:txBody>
      </p:sp>
      <p:cxnSp>
        <p:nvCxnSpPr>
          <p:cNvPr id="29" name="Connettore 2 28">
            <a:extLst>
              <a:ext uri="{FF2B5EF4-FFF2-40B4-BE49-F238E27FC236}">
                <a16:creationId xmlns:a16="http://schemas.microsoft.com/office/drawing/2014/main" id="{73C23649-517B-4F5F-840E-1AF210E4CA50}"/>
              </a:ext>
            </a:extLst>
          </p:cNvPr>
          <p:cNvCxnSpPr>
            <a:cxnSpLocks/>
            <a:stCxn id="10" idx="3"/>
            <a:endCxn id="22" idx="2"/>
          </p:cNvCxnSpPr>
          <p:nvPr/>
        </p:nvCxnSpPr>
        <p:spPr>
          <a:xfrm>
            <a:off x="1884218" y="1303054"/>
            <a:ext cx="75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A9E328FF-0F1E-4599-B2D8-1521F918FF57}"/>
              </a:ext>
            </a:extLst>
          </p:cNvPr>
          <p:cNvSpPr txBox="1"/>
          <p:nvPr/>
        </p:nvSpPr>
        <p:spPr>
          <a:xfrm>
            <a:off x="363074" y="6518768"/>
            <a:ext cx="3710162" cy="338554"/>
          </a:xfrm>
          <a:prstGeom prst="rect">
            <a:avLst/>
          </a:prstGeom>
          <a:noFill/>
        </p:spPr>
        <p:txBody>
          <a:bodyPr wrap="square" rtlCol="0">
            <a:spAutoFit/>
          </a:bodyPr>
          <a:lstStyle/>
          <a:p>
            <a:r>
              <a:rPr lang="it-IT" sz="1600" dirty="0"/>
              <a:t>Sara Abbonizio, Davide Manzoni</a:t>
            </a:r>
          </a:p>
        </p:txBody>
      </p:sp>
      <p:sp>
        <p:nvSpPr>
          <p:cNvPr id="13" name="CasellaDiTesto 12">
            <a:extLst>
              <a:ext uri="{FF2B5EF4-FFF2-40B4-BE49-F238E27FC236}">
                <a16:creationId xmlns:a16="http://schemas.microsoft.com/office/drawing/2014/main" id="{EDFDAEA0-8DBA-4EB6-A5C6-543BCB217F93}"/>
              </a:ext>
            </a:extLst>
          </p:cNvPr>
          <p:cNvSpPr txBox="1"/>
          <p:nvPr/>
        </p:nvSpPr>
        <p:spPr>
          <a:xfrm>
            <a:off x="3754745" y="1695327"/>
            <a:ext cx="4682510" cy="461665"/>
          </a:xfrm>
          <a:prstGeom prst="rect">
            <a:avLst/>
          </a:prstGeom>
          <a:noFill/>
        </p:spPr>
        <p:txBody>
          <a:bodyPr wrap="square" rtlCol="0">
            <a:spAutoFit/>
          </a:bodyPr>
          <a:lstStyle/>
          <a:p>
            <a:pPr algn="ctr"/>
            <a:r>
              <a:rPr lang="en-US" sz="2400" b="1" dirty="0">
                <a:solidFill>
                  <a:srgbClr val="0070C0"/>
                </a:solidFill>
              </a:rPr>
              <a:t>GOAL</a:t>
            </a:r>
          </a:p>
        </p:txBody>
      </p:sp>
    </p:spTree>
    <p:extLst>
      <p:ext uri="{BB962C8B-B14F-4D97-AF65-F5344CB8AC3E}">
        <p14:creationId xmlns:p14="http://schemas.microsoft.com/office/powerpoint/2010/main" val="125026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1148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573718" y="2069429"/>
            <a:ext cx="6561624" cy="4555093"/>
          </a:xfrm>
          <a:prstGeom prst="rect">
            <a:avLst/>
          </a:prstGeom>
          <a:noFill/>
        </p:spPr>
        <p:txBody>
          <a:bodyPr wrap="square" rtlCol="0" anchor="t">
            <a:spAutoFit/>
          </a:bodyPr>
          <a:lstStyle/>
          <a:p>
            <a:pPr marL="285750" indent="-285750">
              <a:buFont typeface="Arial" panose="020B0604020202020204" pitchFamily="34" charset="0"/>
              <a:buChar char="•"/>
            </a:pPr>
            <a:r>
              <a:rPr lang="it-IT" b="1" dirty="0" err="1"/>
              <a:t>Revisiting</a:t>
            </a:r>
            <a:r>
              <a:rPr lang="it-IT" b="1" dirty="0"/>
              <a:t> </a:t>
            </a:r>
            <a:r>
              <a:rPr lang="it-IT" b="1" dirty="0" err="1"/>
              <a:t>Temporal</a:t>
            </a:r>
            <a:r>
              <a:rPr lang="it-IT" b="1" dirty="0"/>
              <a:t> </a:t>
            </a:r>
            <a:r>
              <a:rPr lang="it-IT" b="1" dirty="0" err="1"/>
              <a:t>Modeling</a:t>
            </a:r>
            <a:r>
              <a:rPr lang="it-IT" b="1" dirty="0"/>
              <a:t> for Video-</a:t>
            </a:r>
            <a:r>
              <a:rPr lang="it-IT" b="1" dirty="0" err="1"/>
              <a:t>based</a:t>
            </a:r>
            <a:r>
              <a:rPr lang="it-IT" b="1" dirty="0"/>
              <a:t> </a:t>
            </a:r>
            <a:r>
              <a:rPr lang="it-IT" b="1" dirty="0" err="1"/>
              <a:t>Person</a:t>
            </a:r>
            <a:r>
              <a:rPr lang="it-IT" b="1" dirty="0"/>
              <a:t> </a:t>
            </a:r>
            <a:r>
              <a:rPr lang="it-IT" b="1" dirty="0" err="1"/>
              <a:t>ReID</a:t>
            </a:r>
            <a:r>
              <a:rPr lang="it-IT" b="1" dirty="0"/>
              <a:t>	</a:t>
            </a:r>
            <a:endParaRPr lang="it-IT" sz="2000" b="1" dirty="0"/>
          </a:p>
          <a:p>
            <a:pPr lvl="1"/>
            <a:r>
              <a:rPr lang="it-IT" dirty="0"/>
              <a:t>[</a:t>
            </a:r>
            <a:r>
              <a:rPr lang="it-IT" dirty="0" err="1"/>
              <a:t>Jyiang</a:t>
            </a:r>
            <a:r>
              <a:rPr lang="it-IT" dirty="0"/>
              <a:t> Gao et al.  2018</a:t>
            </a:r>
          </a:p>
          <a:p>
            <a:pPr lvl="1"/>
            <a:r>
              <a:rPr lang="it-IT" dirty="0"/>
              <a:t>Computer Vision and Pattern </a:t>
            </a:r>
            <a:r>
              <a:rPr lang="it-IT" dirty="0" err="1"/>
              <a:t>Recognition</a:t>
            </a:r>
            <a:r>
              <a:rPr lang="it-IT" dirty="0"/>
              <a:t>]</a:t>
            </a:r>
          </a:p>
          <a:p>
            <a:pPr lvl="1"/>
            <a:r>
              <a:rPr lang="it-IT" dirty="0">
                <a:ea typeface="+mn-lt"/>
                <a:cs typeface="+mn-lt"/>
              </a:rPr>
              <a:t>https://arxiv.org/abs/1805.02104</a:t>
            </a:r>
          </a:p>
          <a:p>
            <a:endParaRPr lang="it-IT" sz="2000" b="1" dirty="0"/>
          </a:p>
          <a:p>
            <a:pPr marL="285750" indent="-285750">
              <a:buFont typeface="Arial" panose="020B0604020202020204" pitchFamily="34" charset="0"/>
              <a:buChar char="•"/>
            </a:pPr>
            <a:r>
              <a:rPr lang="en-US" b="1" dirty="0"/>
              <a:t>Multimodal Deep Learning for Robust RGB-D Object Recognition</a:t>
            </a:r>
            <a:endParaRPr lang="en-US" b="1" dirty="0">
              <a:cs typeface="Calibri"/>
            </a:endParaRPr>
          </a:p>
          <a:p>
            <a:r>
              <a:rPr lang="en-US" dirty="0">
                <a:ea typeface="+mn-lt"/>
                <a:cs typeface="+mn-lt"/>
              </a:rPr>
              <a:t>         [Eitel A. et al. 2015]</a:t>
            </a:r>
            <a:endParaRPr lang="en-US" b="1" dirty="0">
              <a:ea typeface="+mn-lt"/>
              <a:cs typeface="+mn-lt"/>
            </a:endParaRPr>
          </a:p>
          <a:p>
            <a:r>
              <a:rPr lang="en-US" dirty="0">
                <a:ea typeface="+mn-lt"/>
                <a:cs typeface="+mn-lt"/>
              </a:rPr>
              <a:t>         https://arxiv.org/pdf/1507.06821.pdf</a:t>
            </a:r>
          </a:p>
          <a:p>
            <a:endParaRPr lang="en-US" b="1" dirty="0">
              <a:ea typeface="+mn-lt"/>
              <a:cs typeface="+mn-lt"/>
            </a:endParaRPr>
          </a:p>
          <a:p>
            <a:pPr marL="285750" indent="-285750">
              <a:buFont typeface="Arial" panose="020B0604020202020204" pitchFamily="34" charset="0"/>
              <a:buChar char="•"/>
            </a:pPr>
            <a:r>
              <a:rPr lang="en-US" b="1" dirty="0" err="1"/>
              <a:t>FuseNet</a:t>
            </a:r>
            <a:r>
              <a:rPr lang="en-US" b="1" dirty="0"/>
              <a:t>: Incorporating Depth into Semantic </a:t>
            </a:r>
            <a:r>
              <a:rPr lang="it-IT" b="1" dirty="0" err="1"/>
              <a:t>Segmentation</a:t>
            </a:r>
            <a:r>
              <a:rPr lang="it-IT" b="1" dirty="0"/>
              <a:t> via Fusion-</a:t>
            </a:r>
            <a:r>
              <a:rPr lang="it-IT" b="1" dirty="0" err="1"/>
              <a:t>based</a:t>
            </a:r>
            <a:r>
              <a:rPr lang="it-IT" b="1" dirty="0"/>
              <a:t> CNN Architecture</a:t>
            </a:r>
          </a:p>
          <a:p>
            <a:pPr lvl="1"/>
            <a:r>
              <a:rPr lang="it-IT" dirty="0">
                <a:ea typeface="+mn-lt"/>
                <a:cs typeface="+mn-lt"/>
              </a:rPr>
              <a:t>[</a:t>
            </a:r>
            <a:r>
              <a:rPr lang="it-IT" dirty="0" err="1">
                <a:ea typeface="+mn-lt"/>
                <a:cs typeface="+mn-lt"/>
              </a:rPr>
              <a:t>Hazirbas</a:t>
            </a:r>
            <a:r>
              <a:rPr lang="it-IT" dirty="0">
                <a:ea typeface="+mn-lt"/>
                <a:cs typeface="+mn-lt"/>
              </a:rPr>
              <a:t> C. et al. 2016]</a:t>
            </a:r>
          </a:p>
          <a:p>
            <a:pPr lvl="1"/>
            <a:r>
              <a:rPr lang="it-IT" dirty="0">
                <a:ea typeface="+mn-lt"/>
                <a:cs typeface="+mn-lt"/>
              </a:rPr>
              <a:t>https://vision.in.tum.de/_media/spezial/bib/hazirbasma2016fusenet.pdf</a:t>
            </a:r>
          </a:p>
          <a:p>
            <a:pPr lvl="1"/>
            <a:endParaRPr lang="en-US" dirty="0">
              <a:ea typeface="+mn-lt"/>
              <a:cs typeface="+mn-lt"/>
            </a:endParaRPr>
          </a:p>
        </p:txBody>
      </p:sp>
      <p:pic>
        <p:nvPicPr>
          <p:cNvPr id="16" name="Picture 2" descr="logo Univpm">
            <a:extLst>
              <a:ext uri="{FF2B5EF4-FFF2-40B4-BE49-F238E27FC236}">
                <a16:creationId xmlns:a16="http://schemas.microsoft.com/office/drawing/2014/main" id="{F996CDC2-A750-4E4A-B5AE-7C93D6E66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48F7B2AD-EA28-4FD7-A2D7-169EDE9EF3A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D1288810-9CCC-4365-9770-6A1E8822A8BB}"/>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732BE6AC-6D0C-4034-B850-E49CC24F0513}"/>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1D875074-E0F3-4524-B80A-6187EC531D2E}"/>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1EB99A97-5B7C-438C-8D14-3FCAFE22A0E1}"/>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775BE503-22B5-41E8-A526-C2F63367A5C2}"/>
              </a:ext>
            </a:extLst>
          </p:cNvPr>
          <p:cNvCxnSpPr>
            <a:cxnSpLocks/>
            <a:stCxn id="18" idx="6"/>
            <a:endCxn id="29" idx="1"/>
          </p:cNvCxnSpPr>
          <p:nvPr/>
        </p:nvCxnSpPr>
        <p:spPr>
          <a:xfrm>
            <a:off x="910049" y="1303054"/>
            <a:ext cx="126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3EF41052-7FCF-4D90-8913-C469E3ED610D}"/>
              </a:ext>
            </a:extLst>
          </p:cNvPr>
          <p:cNvCxnSpPr>
            <a:cxnSpLocks/>
            <a:stCxn id="29" idx="3"/>
            <a:endCxn id="22" idx="2"/>
          </p:cNvCxnSpPr>
          <p:nvPr/>
        </p:nvCxnSpPr>
        <p:spPr>
          <a:xfrm>
            <a:off x="3286692" y="1303054"/>
            <a:ext cx="137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524B30D7-FB78-4E75-AC10-F802B5493F1E}"/>
              </a:ext>
            </a:extLst>
          </p:cNvPr>
          <p:cNvCxnSpPr>
            <a:stCxn id="22" idx="6"/>
            <a:endCxn id="19"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77BEFF11-D6BC-4EFC-9336-7B8FB52D1E93}"/>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308BC698-FC94-4DB0-B5CC-52BC750DE77E}"/>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560665F4-D970-4971-AF58-27C87222D0C3}"/>
              </a:ext>
            </a:extLst>
          </p:cNvPr>
          <p:cNvSpPr/>
          <p:nvPr/>
        </p:nvSpPr>
        <p:spPr>
          <a:xfrm>
            <a:off x="2176073" y="1050805"/>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STATE OF ART</a:t>
            </a:r>
          </a:p>
        </p:txBody>
      </p:sp>
      <p:sp>
        <p:nvSpPr>
          <p:cNvPr id="30" name="CasellaDiTesto 29">
            <a:extLst>
              <a:ext uri="{FF2B5EF4-FFF2-40B4-BE49-F238E27FC236}">
                <a16:creationId xmlns:a16="http://schemas.microsoft.com/office/drawing/2014/main" id="{87AC1A10-B0AF-41F8-ACD5-87B20A8DD46E}"/>
              </a:ext>
            </a:extLst>
          </p:cNvPr>
          <p:cNvSpPr txBox="1"/>
          <p:nvPr/>
        </p:nvSpPr>
        <p:spPr>
          <a:xfrm>
            <a:off x="10119351" y="5957390"/>
            <a:ext cx="1910944" cy="338554"/>
          </a:xfrm>
          <a:prstGeom prst="rect">
            <a:avLst/>
          </a:prstGeom>
          <a:noFill/>
        </p:spPr>
        <p:txBody>
          <a:bodyPr wrap="square" rtlCol="0" anchor="t">
            <a:spAutoFit/>
          </a:bodyPr>
          <a:lstStyle/>
          <a:p>
            <a:endParaRPr lang="it-IT" sz="1600" i="1" dirty="0">
              <a:cs typeface="Calibri"/>
            </a:endParaRPr>
          </a:p>
        </p:txBody>
      </p:sp>
      <p:sp>
        <p:nvSpPr>
          <p:cNvPr id="23" name="CasellaDiTesto 22">
            <a:extLst>
              <a:ext uri="{FF2B5EF4-FFF2-40B4-BE49-F238E27FC236}">
                <a16:creationId xmlns:a16="http://schemas.microsoft.com/office/drawing/2014/main" id="{B61F9707-6DB5-443D-831D-78CD2DB9CC4B}"/>
              </a:ext>
            </a:extLst>
          </p:cNvPr>
          <p:cNvSpPr txBox="1"/>
          <p:nvPr/>
        </p:nvSpPr>
        <p:spPr>
          <a:xfrm>
            <a:off x="3754745" y="1542478"/>
            <a:ext cx="4682510" cy="461665"/>
          </a:xfrm>
          <a:prstGeom prst="rect">
            <a:avLst/>
          </a:prstGeom>
          <a:noFill/>
        </p:spPr>
        <p:txBody>
          <a:bodyPr wrap="square" rtlCol="0">
            <a:spAutoFit/>
          </a:bodyPr>
          <a:lstStyle/>
          <a:p>
            <a:pPr algn="ctr"/>
            <a:r>
              <a:rPr lang="en-US" sz="2400" b="1" dirty="0">
                <a:solidFill>
                  <a:srgbClr val="0070C0"/>
                </a:solidFill>
              </a:rPr>
              <a:t>STATE OF ART</a:t>
            </a:r>
          </a:p>
        </p:txBody>
      </p:sp>
      <p:pic>
        <p:nvPicPr>
          <p:cNvPr id="3" name="Immagine 2">
            <a:extLst>
              <a:ext uri="{FF2B5EF4-FFF2-40B4-BE49-F238E27FC236}">
                <a16:creationId xmlns:a16="http://schemas.microsoft.com/office/drawing/2014/main" id="{D88FAE04-1280-4F3A-AEB8-176C3D2671D4}"/>
              </a:ext>
            </a:extLst>
          </p:cNvPr>
          <p:cNvPicPr>
            <a:picLocks noChangeAspect="1"/>
          </p:cNvPicPr>
          <p:nvPr/>
        </p:nvPicPr>
        <p:blipFill rotWithShape="1">
          <a:blip r:embed="rId4">
            <a:extLst>
              <a:ext uri="{28A0092B-C50C-407E-A947-70E740481C1C}">
                <a14:useLocalDpi xmlns:a14="http://schemas.microsoft.com/office/drawing/2010/main" val="0"/>
              </a:ext>
            </a:extLst>
          </a:blip>
          <a:srcRect r="24327" b="29027"/>
          <a:stretch/>
        </p:blipFill>
        <p:spPr>
          <a:xfrm>
            <a:off x="7070310" y="1983926"/>
            <a:ext cx="3589831" cy="1905945"/>
          </a:xfrm>
          <a:prstGeom prst="rect">
            <a:avLst/>
          </a:prstGeom>
        </p:spPr>
      </p:pic>
      <p:pic>
        <p:nvPicPr>
          <p:cNvPr id="6" name="Immagine 5">
            <a:extLst>
              <a:ext uri="{FF2B5EF4-FFF2-40B4-BE49-F238E27FC236}">
                <a16:creationId xmlns:a16="http://schemas.microsoft.com/office/drawing/2014/main" id="{6D537920-E297-49A2-BDE1-E28654C14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0310" y="4198798"/>
            <a:ext cx="3929445" cy="2082076"/>
          </a:xfrm>
          <a:prstGeom prst="rect">
            <a:avLst/>
          </a:prstGeom>
        </p:spPr>
      </p:pic>
    </p:spTree>
    <p:extLst>
      <p:ext uri="{BB962C8B-B14F-4D97-AF65-F5344CB8AC3E}">
        <p14:creationId xmlns:p14="http://schemas.microsoft.com/office/powerpoint/2010/main" val="103286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B78C7ED5-C493-43A1-B69F-A49E58AF8070}"/>
              </a:ext>
            </a:extLst>
          </p:cNvPr>
          <p:cNvSpPr txBox="1"/>
          <p:nvPr/>
        </p:nvSpPr>
        <p:spPr>
          <a:xfrm>
            <a:off x="1128233" y="1845425"/>
            <a:ext cx="9935964" cy="461665"/>
          </a:xfrm>
          <a:prstGeom prst="rect">
            <a:avLst/>
          </a:prstGeom>
          <a:noFill/>
        </p:spPr>
        <p:txBody>
          <a:bodyPr wrap="square" rtlCol="0">
            <a:spAutoFit/>
          </a:bodyPr>
          <a:lstStyle/>
          <a:p>
            <a:pPr algn="ctr"/>
            <a:r>
              <a:rPr lang="en-US" sz="2400" b="1" dirty="0">
                <a:solidFill>
                  <a:srgbClr val="0070C0"/>
                </a:solidFill>
              </a:rPr>
              <a:t>DATASET</a:t>
            </a:r>
            <a:endParaRPr lang="it-IT" b="1" dirty="0"/>
          </a:p>
        </p:txBody>
      </p:sp>
      <p:sp>
        <p:nvSpPr>
          <p:cNvPr id="34" name="CasellaDiTesto 33">
            <a:extLst>
              <a:ext uri="{FF2B5EF4-FFF2-40B4-BE49-F238E27FC236}">
                <a16:creationId xmlns:a16="http://schemas.microsoft.com/office/drawing/2014/main" id="{EF4DDBA3-0004-4CAE-95CD-FA747C514229}"/>
              </a:ext>
            </a:extLst>
          </p:cNvPr>
          <p:cNvSpPr txBox="1"/>
          <p:nvPr/>
        </p:nvSpPr>
        <p:spPr>
          <a:xfrm>
            <a:off x="573718" y="2458310"/>
            <a:ext cx="7074749" cy="4031873"/>
          </a:xfrm>
          <a:prstGeom prst="rect">
            <a:avLst/>
          </a:prstGeom>
          <a:noFill/>
        </p:spPr>
        <p:txBody>
          <a:bodyPr wrap="square" rtlCol="0">
            <a:spAutoFit/>
          </a:bodyPr>
          <a:lstStyle/>
          <a:p>
            <a:pPr algn="ctr"/>
            <a:endParaRPr lang="en-US" sz="2400" dirty="0">
              <a:solidFill>
                <a:srgbClr val="0070C0"/>
              </a:solidFill>
            </a:endParaRPr>
          </a:p>
          <a:p>
            <a:pPr marL="342900" indent="-342900">
              <a:spcAft>
                <a:spcPts val="1200"/>
              </a:spcAft>
              <a:buFont typeface="Arial" panose="020B0604020202020204" pitchFamily="34" charset="0"/>
              <a:buChar char="•"/>
            </a:pPr>
            <a:r>
              <a:rPr lang="it-IT" altLang="it-IT" sz="2000" dirty="0"/>
              <a:t>1000 </a:t>
            </a:r>
            <a:r>
              <a:rPr lang="it-IT" altLang="it-IT" sz="2000" dirty="0" err="1"/>
              <a:t>different</a:t>
            </a:r>
            <a:r>
              <a:rPr lang="it-IT" altLang="it-IT" sz="2000" dirty="0"/>
              <a:t> </a:t>
            </a:r>
            <a:r>
              <a:rPr lang="it-IT" altLang="it-IT" sz="2000" dirty="0" err="1"/>
              <a:t>persons</a:t>
            </a:r>
            <a:r>
              <a:rPr lang="it-IT" altLang="it-IT" sz="2000" dirty="0"/>
              <a:t> </a:t>
            </a:r>
            <a:r>
              <a:rPr lang="it-IT" altLang="it-IT" sz="2000" dirty="0" err="1"/>
              <a:t>recorded</a:t>
            </a:r>
            <a:r>
              <a:rPr lang="it-IT" altLang="it-IT" sz="2000" dirty="0"/>
              <a:t> </a:t>
            </a:r>
          </a:p>
          <a:p>
            <a:pPr marL="342900" indent="-342900">
              <a:spcAft>
                <a:spcPts val="1200"/>
              </a:spcAft>
              <a:buFont typeface="Arial" panose="020B0604020202020204" pitchFamily="34" charset="0"/>
              <a:buChar char="•"/>
            </a:pPr>
            <a:r>
              <a:rPr lang="it-IT" altLang="it-IT" sz="2000" dirty="0"/>
              <a:t>RGB-D camera with Top-</a:t>
            </a:r>
            <a:r>
              <a:rPr lang="it-IT" altLang="it-IT" sz="2000" dirty="0" err="1"/>
              <a:t>view</a:t>
            </a:r>
            <a:r>
              <a:rPr lang="it-IT" altLang="it-IT" sz="2000" dirty="0"/>
              <a:t> </a:t>
            </a:r>
            <a:r>
              <a:rPr lang="it-IT" altLang="it-IT" sz="2000" dirty="0" err="1"/>
              <a:t>configuration</a:t>
            </a:r>
            <a:r>
              <a:rPr lang="it-IT" altLang="it-IT" sz="2000" dirty="0"/>
              <a:t> </a:t>
            </a:r>
          </a:p>
          <a:p>
            <a:pPr marL="342900" indent="-342900">
              <a:spcAft>
                <a:spcPts val="1200"/>
              </a:spcAft>
              <a:buFont typeface="Arial" panose="020B0604020202020204" pitchFamily="34" charset="0"/>
              <a:buChar char="•"/>
            </a:pPr>
            <a:r>
              <a:rPr lang="it-IT" altLang="it-IT" sz="2000" dirty="0" err="1"/>
              <a:t>Different</a:t>
            </a:r>
            <a:r>
              <a:rPr lang="it-IT" altLang="it-IT" sz="2000" dirty="0"/>
              <a:t> </a:t>
            </a:r>
            <a:r>
              <a:rPr lang="it-IT" altLang="it-IT" sz="2000" dirty="0" err="1"/>
              <a:t>walking</a:t>
            </a:r>
            <a:r>
              <a:rPr lang="it-IT" altLang="it-IT" sz="2000" dirty="0"/>
              <a:t> </a:t>
            </a:r>
            <a:r>
              <a:rPr lang="it-IT" altLang="it-IT" sz="2000" dirty="0" err="1"/>
              <a:t>direction</a:t>
            </a:r>
            <a:r>
              <a:rPr lang="it-IT" altLang="it-IT" sz="2000" dirty="0"/>
              <a:t> for training and test set</a:t>
            </a:r>
          </a:p>
          <a:p>
            <a:pPr marL="342900" indent="-342900">
              <a:spcAft>
                <a:spcPts val="1200"/>
              </a:spcAft>
              <a:buFont typeface="Arial" panose="020B0604020202020204" pitchFamily="34" charset="0"/>
              <a:buChar char="•"/>
            </a:pPr>
            <a:r>
              <a:rPr lang="it-IT" altLang="it-IT" sz="2000" dirty="0" err="1"/>
              <a:t>Each</a:t>
            </a:r>
            <a:r>
              <a:rPr lang="it-IT" altLang="it-IT" sz="2000" dirty="0"/>
              <a:t> frame </a:t>
            </a:r>
            <a:r>
              <a:rPr lang="it-IT" altLang="it-IT" sz="2000" dirty="0" err="1"/>
              <a:t>cropped</a:t>
            </a:r>
            <a:r>
              <a:rPr lang="it-IT" altLang="it-IT" sz="2000" dirty="0"/>
              <a:t> in 224x224 jpeg images</a:t>
            </a:r>
          </a:p>
          <a:p>
            <a:pPr marL="342900" indent="-342900">
              <a:spcAft>
                <a:spcPts val="1200"/>
              </a:spcAft>
              <a:buFont typeface="Arial" panose="020B0604020202020204" pitchFamily="34" charset="0"/>
              <a:buChar char="•"/>
            </a:pPr>
            <a:r>
              <a:rPr lang="it-IT" altLang="it-IT" sz="2000" dirty="0" err="1"/>
              <a:t>Each</a:t>
            </a:r>
            <a:r>
              <a:rPr lang="it-IT" altLang="it-IT" sz="2000" dirty="0"/>
              <a:t> frame </a:t>
            </a:r>
            <a:r>
              <a:rPr lang="it-IT" altLang="it-IT" sz="2000" dirty="0" err="1"/>
              <a:t>has</a:t>
            </a:r>
            <a:r>
              <a:rPr lang="it-IT" altLang="it-IT" sz="2000" dirty="0"/>
              <a:t> a Depth </a:t>
            </a:r>
            <a:r>
              <a:rPr lang="it-IT" altLang="it-IT" sz="2000" dirty="0" err="1"/>
              <a:t>map</a:t>
            </a:r>
            <a:endParaRPr lang="it-IT" altLang="it-IT" sz="2000" dirty="0"/>
          </a:p>
          <a:p>
            <a:endParaRPr lang="en-US" sz="2000" dirty="0"/>
          </a:p>
          <a:p>
            <a:endParaRPr lang="en-US" sz="2000" dirty="0"/>
          </a:p>
          <a:p>
            <a:r>
              <a:rPr lang="en-US" sz="2400" dirty="0"/>
              <a:t>                  </a:t>
            </a:r>
          </a:p>
          <a:p>
            <a:endParaRPr lang="en-US" dirty="0"/>
          </a:p>
        </p:txBody>
      </p:sp>
      <p:grpSp>
        <p:nvGrpSpPr>
          <p:cNvPr id="2" name="Gruppo 1">
            <a:extLst>
              <a:ext uri="{FF2B5EF4-FFF2-40B4-BE49-F238E27FC236}">
                <a16:creationId xmlns:a16="http://schemas.microsoft.com/office/drawing/2014/main" id="{8D820202-62D1-46F3-BAA4-6706340B4651}"/>
              </a:ext>
            </a:extLst>
          </p:cNvPr>
          <p:cNvGrpSpPr/>
          <p:nvPr/>
        </p:nvGrpSpPr>
        <p:grpSpPr>
          <a:xfrm>
            <a:off x="7737243" y="2435406"/>
            <a:ext cx="3881039" cy="1834697"/>
            <a:chOff x="7737243" y="2435406"/>
            <a:chExt cx="3881039" cy="1834697"/>
          </a:xfrm>
        </p:grpSpPr>
        <p:pic>
          <p:nvPicPr>
            <p:cNvPr id="38" name="Immagine 37">
              <a:extLst>
                <a:ext uri="{FF2B5EF4-FFF2-40B4-BE49-F238E27FC236}">
                  <a16:creationId xmlns:a16="http://schemas.microsoft.com/office/drawing/2014/main" id="{992F2843-AB45-42DA-B4E8-F1FE1DD6C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243" y="2437419"/>
              <a:ext cx="1832684" cy="1832684"/>
            </a:xfrm>
            <a:prstGeom prst="rect">
              <a:avLst/>
            </a:prstGeom>
          </p:spPr>
        </p:pic>
        <p:pic>
          <p:nvPicPr>
            <p:cNvPr id="45" name="Immagine 44">
              <a:extLst>
                <a:ext uri="{FF2B5EF4-FFF2-40B4-BE49-F238E27FC236}">
                  <a16:creationId xmlns:a16="http://schemas.microsoft.com/office/drawing/2014/main" id="{33E4DB83-43A5-4D9E-9B1C-09CF8B3814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5598" y="2435406"/>
              <a:ext cx="1832684" cy="1832684"/>
            </a:xfrm>
            <a:prstGeom prst="rect">
              <a:avLst/>
            </a:prstGeom>
          </p:spPr>
        </p:pic>
      </p:grpSp>
      <p:pic>
        <p:nvPicPr>
          <p:cNvPr id="4" name="Immagine 3">
            <a:extLst>
              <a:ext uri="{FF2B5EF4-FFF2-40B4-BE49-F238E27FC236}">
                <a16:creationId xmlns:a16="http://schemas.microsoft.com/office/drawing/2014/main" id="{7F659EEA-890C-4A87-A653-4B390824E1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3181" y="4415079"/>
            <a:ext cx="1860100" cy="1860100"/>
          </a:xfrm>
          <a:prstGeom prst="rect">
            <a:avLst/>
          </a:prstGeom>
        </p:spPr>
      </p:pic>
    </p:spTree>
    <p:extLst>
      <p:ext uri="{BB962C8B-B14F-4D97-AF65-F5344CB8AC3E}">
        <p14:creationId xmlns:p14="http://schemas.microsoft.com/office/powerpoint/2010/main" val="269571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1" y="1780151"/>
            <a:ext cx="11331776" cy="461665"/>
          </a:xfrm>
          <a:prstGeom prst="rect">
            <a:avLst/>
          </a:prstGeom>
          <a:noFill/>
        </p:spPr>
        <p:txBody>
          <a:bodyPr wrap="square" rtlCol="0">
            <a:spAutoFit/>
          </a:bodyPr>
          <a:lstStyle/>
          <a:p>
            <a:pPr algn="ctr"/>
            <a:r>
              <a:rPr lang="en-US" sz="2400" b="1" dirty="0">
                <a:solidFill>
                  <a:srgbClr val="0070C0"/>
                </a:solidFill>
              </a:rPr>
              <a:t>MODEL</a:t>
            </a:r>
            <a:endParaRPr lang="en-US" sz="2000" b="1" dirty="0"/>
          </a:p>
        </p:txBody>
      </p:sp>
      <p:grpSp>
        <p:nvGrpSpPr>
          <p:cNvPr id="68" name="Gruppo 67">
            <a:extLst>
              <a:ext uri="{FF2B5EF4-FFF2-40B4-BE49-F238E27FC236}">
                <a16:creationId xmlns:a16="http://schemas.microsoft.com/office/drawing/2014/main" id="{F5C5D95E-07A4-4D35-9884-7B160BF03FF7}"/>
              </a:ext>
            </a:extLst>
          </p:cNvPr>
          <p:cNvGrpSpPr/>
          <p:nvPr/>
        </p:nvGrpSpPr>
        <p:grpSpPr>
          <a:xfrm>
            <a:off x="741883" y="2013100"/>
            <a:ext cx="10359386" cy="3694605"/>
            <a:chOff x="741883" y="2001250"/>
            <a:chExt cx="10359386" cy="3694605"/>
          </a:xfrm>
        </p:grpSpPr>
        <p:pic>
          <p:nvPicPr>
            <p:cNvPr id="40" name="Segnaposto contenuto 4" descr="Immagine che contiene screenshot&#10;&#10;Descrizione generata con affidabilità elevata">
              <a:extLst>
                <a:ext uri="{FF2B5EF4-FFF2-40B4-BE49-F238E27FC236}">
                  <a16:creationId xmlns:a16="http://schemas.microsoft.com/office/drawing/2014/main" id="{87C7CA45-7218-4BF5-8809-87E83EA08243}"/>
                </a:ext>
              </a:extLst>
            </p:cNvPr>
            <p:cNvPicPr>
              <a:picLocks noChangeAspect="1"/>
            </p:cNvPicPr>
            <p:nvPr/>
          </p:nvPicPr>
          <p:blipFill rotWithShape="1">
            <a:blip r:embed="rId4">
              <a:extLst>
                <a:ext uri="{28A0092B-C50C-407E-A947-70E740481C1C}">
                  <a14:useLocalDpi xmlns:a14="http://schemas.microsoft.com/office/drawing/2010/main" val="0"/>
                </a:ext>
              </a:extLst>
            </a:blip>
            <a:srcRect l="171" t="23945" r="89945" b="52107"/>
            <a:stretch/>
          </p:blipFill>
          <p:spPr>
            <a:xfrm>
              <a:off x="741883" y="2001250"/>
              <a:ext cx="756912" cy="971704"/>
            </a:xfrm>
            <a:prstGeom prst="rect">
              <a:avLst/>
            </a:prstGeom>
          </p:spPr>
        </p:pic>
        <p:grpSp>
          <p:nvGrpSpPr>
            <p:cNvPr id="67" name="Gruppo 66">
              <a:extLst>
                <a:ext uri="{FF2B5EF4-FFF2-40B4-BE49-F238E27FC236}">
                  <a16:creationId xmlns:a16="http://schemas.microsoft.com/office/drawing/2014/main" id="{7971B07E-D403-4077-A246-4E2B746AB794}"/>
                </a:ext>
              </a:extLst>
            </p:cNvPr>
            <p:cNvGrpSpPr/>
            <p:nvPr/>
          </p:nvGrpSpPr>
          <p:grpSpPr>
            <a:xfrm>
              <a:off x="910049" y="3055331"/>
              <a:ext cx="10191220" cy="2640524"/>
              <a:chOff x="910049" y="3055331"/>
              <a:chExt cx="10191220" cy="2640524"/>
            </a:xfrm>
          </p:grpSpPr>
          <p:sp>
            <p:nvSpPr>
              <p:cNvPr id="62" name="Rettangolo con angoli arrotondati 61">
                <a:extLst>
                  <a:ext uri="{FF2B5EF4-FFF2-40B4-BE49-F238E27FC236}">
                    <a16:creationId xmlns:a16="http://schemas.microsoft.com/office/drawing/2014/main" id="{03E0D423-484F-47F0-8D40-5C5233DD0723}"/>
                  </a:ext>
                </a:extLst>
              </p:cNvPr>
              <p:cNvSpPr/>
              <p:nvPr/>
            </p:nvSpPr>
            <p:spPr>
              <a:xfrm>
                <a:off x="9010730" y="3055332"/>
                <a:ext cx="2090539" cy="1969973"/>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Rettangolo con angoli arrotondati 59">
                <a:extLst>
                  <a:ext uri="{FF2B5EF4-FFF2-40B4-BE49-F238E27FC236}">
                    <a16:creationId xmlns:a16="http://schemas.microsoft.com/office/drawing/2014/main" id="{8EBD005C-5770-4EBE-80F3-95347EECF972}"/>
                  </a:ext>
                </a:extLst>
              </p:cNvPr>
              <p:cNvSpPr/>
              <p:nvPr/>
            </p:nvSpPr>
            <p:spPr>
              <a:xfrm>
                <a:off x="6815944" y="3055332"/>
                <a:ext cx="1724964" cy="1969974"/>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BC9D21F8-449F-4485-A28A-6D7E3481A0CF}"/>
                  </a:ext>
                </a:extLst>
              </p:cNvPr>
              <p:cNvGrpSpPr/>
              <p:nvPr/>
            </p:nvGrpSpPr>
            <p:grpSpPr>
              <a:xfrm>
                <a:off x="910049" y="3059719"/>
                <a:ext cx="3132831" cy="1014064"/>
                <a:chOff x="2020676" y="3860091"/>
                <a:chExt cx="3132831" cy="1014064"/>
              </a:xfrm>
            </p:grpSpPr>
            <p:pic>
              <p:nvPicPr>
                <p:cNvPr id="4" name="Immagine 3">
                  <a:extLst>
                    <a:ext uri="{FF2B5EF4-FFF2-40B4-BE49-F238E27FC236}">
                      <a16:creationId xmlns:a16="http://schemas.microsoft.com/office/drawing/2014/main" id="{43E5952F-AA31-464F-A1AE-1F5324F4E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676" y="3871545"/>
                  <a:ext cx="1002610" cy="1002610"/>
                </a:xfrm>
                <a:prstGeom prst="rect">
                  <a:avLst/>
                </a:prstGeom>
              </p:spPr>
            </p:pic>
            <p:pic>
              <p:nvPicPr>
                <p:cNvPr id="12" name="Immagine 11">
                  <a:extLst>
                    <a:ext uri="{FF2B5EF4-FFF2-40B4-BE49-F238E27FC236}">
                      <a16:creationId xmlns:a16="http://schemas.microsoft.com/office/drawing/2014/main" id="{38336100-7A1C-466A-BB71-199034DCCD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194" y="3871545"/>
                  <a:ext cx="1002610" cy="1002610"/>
                </a:xfrm>
                <a:prstGeom prst="rect">
                  <a:avLst/>
                </a:prstGeom>
              </p:spPr>
            </p:pic>
            <p:pic>
              <p:nvPicPr>
                <p:cNvPr id="22" name="Immagine 21">
                  <a:extLst>
                    <a:ext uri="{FF2B5EF4-FFF2-40B4-BE49-F238E27FC236}">
                      <a16:creationId xmlns:a16="http://schemas.microsoft.com/office/drawing/2014/main" id="{64E2356F-67BE-4196-B703-072B01F4F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897" y="3860091"/>
                  <a:ext cx="1002610" cy="1002610"/>
                </a:xfrm>
                <a:prstGeom prst="rect">
                  <a:avLst/>
                </a:prstGeom>
              </p:spPr>
            </p:pic>
          </p:grpSp>
          <p:sp>
            <p:nvSpPr>
              <p:cNvPr id="42" name="Freccia a destra 41">
                <a:extLst>
                  <a:ext uri="{FF2B5EF4-FFF2-40B4-BE49-F238E27FC236}">
                    <a16:creationId xmlns:a16="http://schemas.microsoft.com/office/drawing/2014/main" id="{79314142-8DE0-4917-AC24-84FA83598F5A}"/>
                  </a:ext>
                </a:extLst>
              </p:cNvPr>
              <p:cNvSpPr/>
              <p:nvPr/>
            </p:nvSpPr>
            <p:spPr>
              <a:xfrm>
                <a:off x="4263340" y="3948546"/>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con angoli arrotondati 43">
                <a:extLst>
                  <a:ext uri="{FF2B5EF4-FFF2-40B4-BE49-F238E27FC236}">
                    <a16:creationId xmlns:a16="http://schemas.microsoft.com/office/drawing/2014/main" id="{2A8D0CC6-5108-4AEA-AE4C-69AAB8A4D054}"/>
                  </a:ext>
                </a:extLst>
              </p:cNvPr>
              <p:cNvSpPr/>
              <p:nvPr/>
            </p:nvSpPr>
            <p:spPr>
              <a:xfrm>
                <a:off x="5010456" y="3814217"/>
                <a:ext cx="1206559" cy="5361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1400" dirty="0"/>
                  <a:t>ResNet50</a:t>
                </a:r>
              </a:p>
            </p:txBody>
          </p:sp>
          <p:sp>
            <p:nvSpPr>
              <p:cNvPr id="50" name="Freccia a destra 49">
                <a:extLst>
                  <a:ext uri="{FF2B5EF4-FFF2-40B4-BE49-F238E27FC236}">
                    <a16:creationId xmlns:a16="http://schemas.microsoft.com/office/drawing/2014/main" id="{D903735A-85A8-4EE4-B957-926B81FE40FE}"/>
                  </a:ext>
                </a:extLst>
              </p:cNvPr>
              <p:cNvSpPr/>
              <p:nvPr/>
            </p:nvSpPr>
            <p:spPr>
              <a:xfrm rot="1928848">
                <a:off x="6394685" y="4170313"/>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Freccia a destra 50">
                <a:extLst>
                  <a:ext uri="{FF2B5EF4-FFF2-40B4-BE49-F238E27FC236}">
                    <a16:creationId xmlns:a16="http://schemas.microsoft.com/office/drawing/2014/main" id="{2CF2732C-3C3E-4B72-B5C9-D3251C75B658}"/>
                  </a:ext>
                </a:extLst>
              </p:cNvPr>
              <p:cNvSpPr/>
              <p:nvPr/>
            </p:nvSpPr>
            <p:spPr>
              <a:xfrm rot="19784286">
                <a:off x="6386401" y="35639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con angoli arrotondati 53">
                <a:extLst>
                  <a:ext uri="{FF2B5EF4-FFF2-40B4-BE49-F238E27FC236}">
                    <a16:creationId xmlns:a16="http://schemas.microsoft.com/office/drawing/2014/main" id="{44A83E3F-5788-46AF-A27C-C9C084E93C69}"/>
                  </a:ext>
                </a:extLst>
              </p:cNvPr>
              <p:cNvSpPr/>
              <p:nvPr/>
            </p:nvSpPr>
            <p:spPr>
              <a:xfrm>
                <a:off x="7076477" y="4184720"/>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dirty="0" err="1"/>
                  <a:t>Temporal</a:t>
                </a:r>
                <a:r>
                  <a:rPr lang="it-IT" sz="1400" dirty="0"/>
                  <a:t> </a:t>
                </a:r>
                <a:r>
                  <a:rPr lang="it-IT" sz="1400" dirty="0" err="1"/>
                  <a:t>Attention</a:t>
                </a:r>
                <a:endParaRPr lang="it-IT" sz="1400" dirty="0"/>
              </a:p>
            </p:txBody>
          </p:sp>
          <p:sp>
            <p:nvSpPr>
              <p:cNvPr id="55" name="Rettangolo con angoli arrotondati 54">
                <a:extLst>
                  <a:ext uri="{FF2B5EF4-FFF2-40B4-BE49-F238E27FC236}">
                    <a16:creationId xmlns:a16="http://schemas.microsoft.com/office/drawing/2014/main" id="{B783FDBB-4A5E-4F90-BE56-9451B2E59299}"/>
                  </a:ext>
                </a:extLst>
              </p:cNvPr>
              <p:cNvSpPr/>
              <p:nvPr/>
            </p:nvSpPr>
            <p:spPr>
              <a:xfrm>
                <a:off x="7076478" y="3302893"/>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dirty="0" err="1"/>
                  <a:t>Temporal</a:t>
                </a:r>
                <a:r>
                  <a:rPr lang="it-IT" sz="1400" dirty="0"/>
                  <a:t> Pooling</a:t>
                </a:r>
              </a:p>
            </p:txBody>
          </p:sp>
          <p:sp>
            <p:nvSpPr>
              <p:cNvPr id="56" name="Freccia a destra 55">
                <a:extLst>
                  <a:ext uri="{FF2B5EF4-FFF2-40B4-BE49-F238E27FC236}">
                    <a16:creationId xmlns:a16="http://schemas.microsoft.com/office/drawing/2014/main" id="{7DAA51E0-C808-4B74-B962-67E89A80F966}"/>
                  </a:ext>
                </a:extLst>
              </p:cNvPr>
              <p:cNvSpPr/>
              <p:nvPr/>
            </p:nvSpPr>
            <p:spPr>
              <a:xfrm rot="1928848">
                <a:off x="8497944" y="3598089"/>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Freccia a destra 56">
                <a:extLst>
                  <a:ext uri="{FF2B5EF4-FFF2-40B4-BE49-F238E27FC236}">
                    <a16:creationId xmlns:a16="http://schemas.microsoft.com/office/drawing/2014/main" id="{C6646DA4-1632-45A0-9552-0869CEC4BB16}"/>
                  </a:ext>
                </a:extLst>
              </p:cNvPr>
              <p:cNvSpPr/>
              <p:nvPr/>
            </p:nvSpPr>
            <p:spPr>
              <a:xfrm rot="19784286">
                <a:off x="8491033" y="41467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con angoli arrotondati 57">
                <a:extLst>
                  <a:ext uri="{FF2B5EF4-FFF2-40B4-BE49-F238E27FC236}">
                    <a16:creationId xmlns:a16="http://schemas.microsoft.com/office/drawing/2014/main" id="{68D5D7E6-8901-4824-B585-7CDAC7696D76}"/>
                  </a:ext>
                </a:extLst>
              </p:cNvPr>
              <p:cNvSpPr/>
              <p:nvPr/>
            </p:nvSpPr>
            <p:spPr>
              <a:xfrm>
                <a:off x="9115265" y="3733021"/>
                <a:ext cx="1881471" cy="5818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Triplet</a:t>
                </a:r>
                <a:r>
                  <a:rPr lang="it-IT" sz="1400" dirty="0"/>
                  <a:t> </a:t>
                </a:r>
                <a:r>
                  <a:rPr lang="it-IT" sz="1400" dirty="0" err="1"/>
                  <a:t>Loss</a:t>
                </a:r>
                <a:r>
                  <a:rPr lang="it-IT" sz="1400" dirty="0"/>
                  <a:t> + </a:t>
                </a:r>
                <a:r>
                  <a:rPr lang="it-IT" sz="1400" dirty="0" err="1"/>
                  <a:t>SoftMax</a:t>
                </a:r>
                <a:endParaRPr lang="it-IT" sz="1400" dirty="0"/>
              </a:p>
            </p:txBody>
          </p:sp>
          <p:sp>
            <p:nvSpPr>
              <p:cNvPr id="59" name="Rettangolo con angoli arrotondati 58">
                <a:extLst>
                  <a:ext uri="{FF2B5EF4-FFF2-40B4-BE49-F238E27FC236}">
                    <a16:creationId xmlns:a16="http://schemas.microsoft.com/office/drawing/2014/main" id="{F894EB85-F106-49A6-A541-10DC26E0052A}"/>
                  </a:ext>
                </a:extLst>
              </p:cNvPr>
              <p:cNvSpPr/>
              <p:nvPr/>
            </p:nvSpPr>
            <p:spPr>
              <a:xfrm>
                <a:off x="4835236" y="3055331"/>
                <a:ext cx="1572180" cy="1969975"/>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3" name="CasellaDiTesto 62">
                <a:extLst>
                  <a:ext uri="{FF2B5EF4-FFF2-40B4-BE49-F238E27FC236}">
                    <a16:creationId xmlns:a16="http://schemas.microsoft.com/office/drawing/2014/main" id="{DD3DE66F-FDD9-4F25-99FB-216A12DE2B14}"/>
                  </a:ext>
                </a:extLst>
              </p:cNvPr>
              <p:cNvSpPr txBox="1"/>
              <p:nvPr/>
            </p:nvSpPr>
            <p:spPr>
              <a:xfrm>
                <a:off x="4806719" y="5353920"/>
                <a:ext cx="1746481" cy="338554"/>
              </a:xfrm>
              <a:prstGeom prst="rect">
                <a:avLst/>
              </a:prstGeom>
              <a:noFill/>
            </p:spPr>
            <p:txBody>
              <a:bodyPr wrap="square" rtlCol="0">
                <a:spAutoFit/>
              </a:bodyPr>
              <a:lstStyle/>
              <a:p>
                <a:r>
                  <a:rPr lang="it-IT" sz="1600" dirty="0">
                    <a:solidFill>
                      <a:srgbClr val="C00000"/>
                    </a:solidFill>
                  </a:rPr>
                  <a:t>Features </a:t>
                </a:r>
                <a:r>
                  <a:rPr lang="it-IT" sz="1600" dirty="0" err="1">
                    <a:solidFill>
                      <a:srgbClr val="C00000"/>
                    </a:solidFill>
                  </a:rPr>
                  <a:t>Extractor</a:t>
                </a:r>
                <a:endParaRPr lang="it-IT" sz="1600" dirty="0">
                  <a:solidFill>
                    <a:srgbClr val="C00000"/>
                  </a:solidFill>
                </a:endParaRPr>
              </a:p>
            </p:txBody>
          </p:sp>
          <p:sp>
            <p:nvSpPr>
              <p:cNvPr id="64" name="CasellaDiTesto 63">
                <a:extLst>
                  <a:ext uri="{FF2B5EF4-FFF2-40B4-BE49-F238E27FC236}">
                    <a16:creationId xmlns:a16="http://schemas.microsoft.com/office/drawing/2014/main" id="{C78F5B5B-7C71-4DB6-8B97-88864518BE8D}"/>
                  </a:ext>
                </a:extLst>
              </p:cNvPr>
              <p:cNvSpPr txBox="1"/>
              <p:nvPr/>
            </p:nvSpPr>
            <p:spPr>
              <a:xfrm>
                <a:off x="6825307" y="5352578"/>
                <a:ext cx="1884711" cy="338554"/>
              </a:xfrm>
              <a:prstGeom prst="rect">
                <a:avLst/>
              </a:prstGeom>
              <a:noFill/>
            </p:spPr>
            <p:txBody>
              <a:bodyPr wrap="square" rtlCol="0">
                <a:spAutoFit/>
              </a:bodyPr>
              <a:lstStyle/>
              <a:p>
                <a:r>
                  <a:rPr lang="it-IT" sz="1600" dirty="0" err="1">
                    <a:solidFill>
                      <a:srgbClr val="C00000"/>
                    </a:solidFill>
                  </a:rPr>
                  <a:t>Temporal</a:t>
                </a:r>
                <a:r>
                  <a:rPr lang="it-IT" sz="1600" dirty="0">
                    <a:solidFill>
                      <a:srgbClr val="C00000"/>
                    </a:solidFill>
                  </a:rPr>
                  <a:t> </a:t>
                </a:r>
                <a:r>
                  <a:rPr lang="it-IT" sz="1600" dirty="0" err="1">
                    <a:solidFill>
                      <a:srgbClr val="C00000"/>
                    </a:solidFill>
                  </a:rPr>
                  <a:t>Modeling</a:t>
                </a:r>
                <a:endParaRPr lang="it-IT" sz="1600" dirty="0">
                  <a:solidFill>
                    <a:srgbClr val="C00000"/>
                  </a:solidFill>
                </a:endParaRPr>
              </a:p>
            </p:txBody>
          </p:sp>
          <p:sp>
            <p:nvSpPr>
              <p:cNvPr id="65" name="CasellaDiTesto 64">
                <a:extLst>
                  <a:ext uri="{FF2B5EF4-FFF2-40B4-BE49-F238E27FC236}">
                    <a16:creationId xmlns:a16="http://schemas.microsoft.com/office/drawing/2014/main" id="{751AB6F7-667F-437C-B026-E0714883225C}"/>
                  </a:ext>
                </a:extLst>
              </p:cNvPr>
              <p:cNvSpPr txBox="1"/>
              <p:nvPr/>
            </p:nvSpPr>
            <p:spPr>
              <a:xfrm>
                <a:off x="9702687" y="5357301"/>
                <a:ext cx="656626" cy="338554"/>
              </a:xfrm>
              <a:prstGeom prst="rect">
                <a:avLst/>
              </a:prstGeom>
              <a:noFill/>
            </p:spPr>
            <p:txBody>
              <a:bodyPr wrap="square" rtlCol="0">
                <a:spAutoFit/>
              </a:bodyPr>
              <a:lstStyle/>
              <a:p>
                <a:r>
                  <a:rPr lang="it-IT" sz="1600" dirty="0" err="1">
                    <a:solidFill>
                      <a:srgbClr val="C00000"/>
                    </a:solidFill>
                  </a:rPr>
                  <a:t>Loss</a:t>
                </a:r>
                <a:endParaRPr lang="it-IT" sz="1600" dirty="0">
                  <a:solidFill>
                    <a:srgbClr val="C00000"/>
                  </a:solidFill>
                </a:endParaRPr>
              </a:p>
            </p:txBody>
          </p:sp>
          <p:sp>
            <p:nvSpPr>
              <p:cNvPr id="66" name="CasellaDiTesto 65">
                <a:extLst>
                  <a:ext uri="{FF2B5EF4-FFF2-40B4-BE49-F238E27FC236}">
                    <a16:creationId xmlns:a16="http://schemas.microsoft.com/office/drawing/2014/main" id="{4F17B3A2-DCA3-4130-ACF4-17219F0ED3E6}"/>
                  </a:ext>
                </a:extLst>
              </p:cNvPr>
              <p:cNvSpPr txBox="1"/>
              <p:nvPr/>
            </p:nvSpPr>
            <p:spPr>
              <a:xfrm>
                <a:off x="2027372" y="5273457"/>
                <a:ext cx="898710" cy="338554"/>
              </a:xfrm>
              <a:prstGeom prst="rect">
                <a:avLst/>
              </a:prstGeom>
              <a:noFill/>
            </p:spPr>
            <p:txBody>
              <a:bodyPr wrap="square" rtlCol="0">
                <a:spAutoFit/>
              </a:bodyPr>
              <a:lstStyle/>
              <a:p>
                <a:r>
                  <a:rPr lang="it-IT" sz="1600" dirty="0">
                    <a:solidFill>
                      <a:srgbClr val="C00000"/>
                    </a:solidFill>
                  </a:rPr>
                  <a:t>Frames</a:t>
                </a:r>
              </a:p>
            </p:txBody>
          </p:sp>
        </p:grpSp>
      </p:grpSp>
      <p:pic>
        <p:nvPicPr>
          <p:cNvPr id="45" name="Immagine 44">
            <a:extLst>
              <a:ext uri="{FF2B5EF4-FFF2-40B4-BE49-F238E27FC236}">
                <a16:creationId xmlns:a16="http://schemas.microsoft.com/office/drawing/2014/main" id="{40782DCA-E5CB-40F2-887A-0009EFF5A1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049" y="4156116"/>
            <a:ext cx="1002610" cy="1002610"/>
          </a:xfrm>
          <a:prstGeom prst="rect">
            <a:avLst/>
          </a:prstGeom>
        </p:spPr>
      </p:pic>
      <p:pic>
        <p:nvPicPr>
          <p:cNvPr id="7" name="Immagine 6">
            <a:extLst>
              <a:ext uri="{FF2B5EF4-FFF2-40B4-BE49-F238E27FC236}">
                <a16:creationId xmlns:a16="http://schemas.microsoft.com/office/drawing/2014/main" id="{21BB0CB8-5902-4542-A4E9-DFACEDF3DF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5304" y="4156116"/>
            <a:ext cx="978873" cy="997775"/>
          </a:xfrm>
          <a:prstGeom prst="rect">
            <a:avLst/>
          </a:prstGeom>
        </p:spPr>
      </p:pic>
      <p:pic>
        <p:nvPicPr>
          <p:cNvPr id="11" name="Immagine 10">
            <a:extLst>
              <a:ext uri="{FF2B5EF4-FFF2-40B4-BE49-F238E27FC236}">
                <a16:creationId xmlns:a16="http://schemas.microsoft.com/office/drawing/2014/main" id="{53359915-AC50-476D-9E84-D583B33EFA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4548" y="4160401"/>
            <a:ext cx="1002610" cy="1002610"/>
          </a:xfrm>
          <a:prstGeom prst="rect">
            <a:avLst/>
          </a:prstGeom>
        </p:spPr>
      </p:pic>
    </p:spTree>
    <p:extLst>
      <p:ext uri="{BB962C8B-B14F-4D97-AF65-F5344CB8AC3E}">
        <p14:creationId xmlns:p14="http://schemas.microsoft.com/office/powerpoint/2010/main" val="378354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D29E8DEF-1116-453D-B6BE-36216E6D1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182" y="3162236"/>
            <a:ext cx="6862323" cy="3423410"/>
          </a:xfrm>
          <a:prstGeom prst="rect">
            <a:avLst/>
          </a:prstGeom>
        </p:spPr>
      </p:pic>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b="1" dirty="0">
                <a:solidFill>
                  <a:srgbClr val="0070C0"/>
                </a:solidFill>
              </a:rPr>
              <a:t>FEATURES EXTRACTOR</a:t>
            </a:r>
            <a:endParaRPr lang="en-US" sz="2000" b="1" dirty="0"/>
          </a:p>
        </p:txBody>
      </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452905" y="242047"/>
            <a:ext cx="593462" cy="5763492"/>
          </a:xfrm>
          <a:prstGeom prst="leftBrace">
            <a:avLst>
              <a:gd name="adj1" fmla="val 8333"/>
              <a:gd name="adj2" fmla="val 51442"/>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Rettangolo 4">
            <a:extLst>
              <a:ext uri="{FF2B5EF4-FFF2-40B4-BE49-F238E27FC236}">
                <a16:creationId xmlns:a16="http://schemas.microsoft.com/office/drawing/2014/main" id="{B0429554-B4BC-41F3-8503-8FBE4F4650C4}"/>
              </a:ext>
            </a:extLst>
          </p:cNvPr>
          <p:cNvSpPr/>
          <p:nvPr/>
        </p:nvSpPr>
        <p:spPr>
          <a:xfrm>
            <a:off x="2855120" y="6202506"/>
            <a:ext cx="372989" cy="291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5199640" y="2119468"/>
            <a:ext cx="845371" cy="666028"/>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Freccia a destra 41">
            <a:extLst>
              <a:ext uri="{FF2B5EF4-FFF2-40B4-BE49-F238E27FC236}">
                <a16:creationId xmlns:a16="http://schemas.microsoft.com/office/drawing/2014/main" id="{E5ECDB6C-DB66-4FB6-855C-35032EF98E54}"/>
              </a:ext>
            </a:extLst>
          </p:cNvPr>
          <p:cNvSpPr/>
          <p:nvPr/>
        </p:nvSpPr>
        <p:spPr>
          <a:xfrm>
            <a:off x="4740837" y="2411785"/>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con angoli arrotondati 42">
            <a:extLst>
              <a:ext uri="{FF2B5EF4-FFF2-40B4-BE49-F238E27FC236}">
                <a16:creationId xmlns:a16="http://schemas.microsoft.com/office/drawing/2014/main" id="{D106D797-4D54-495C-BE1D-C495B2C58862}"/>
              </a:ext>
            </a:extLst>
          </p:cNvPr>
          <p:cNvSpPr/>
          <p:nvPr/>
        </p:nvSpPr>
        <p:spPr>
          <a:xfrm>
            <a:off x="5227942" y="2313509"/>
            <a:ext cx="786654" cy="280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44" name="Freccia a destra 43">
            <a:extLst>
              <a:ext uri="{FF2B5EF4-FFF2-40B4-BE49-F238E27FC236}">
                <a16:creationId xmlns:a16="http://schemas.microsoft.com/office/drawing/2014/main" id="{12855618-F0BB-41B1-B1AD-FEE61C0BE00E}"/>
              </a:ext>
            </a:extLst>
          </p:cNvPr>
          <p:cNvSpPr/>
          <p:nvPr/>
        </p:nvSpPr>
        <p:spPr>
          <a:xfrm rot="1928848">
            <a:off x="6130434" y="2518829"/>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Freccia a destra 44">
            <a:extLst>
              <a:ext uri="{FF2B5EF4-FFF2-40B4-BE49-F238E27FC236}">
                <a16:creationId xmlns:a16="http://schemas.microsoft.com/office/drawing/2014/main" id="{F4BE755C-39B5-4BAF-AF34-0C677C935ABA}"/>
              </a:ext>
            </a:extLst>
          </p:cNvPr>
          <p:cNvSpPr/>
          <p:nvPr/>
        </p:nvSpPr>
        <p:spPr>
          <a:xfrm rot="19784286">
            <a:off x="6125033" y="2226128"/>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con angoli arrotondati 45">
            <a:extLst>
              <a:ext uri="{FF2B5EF4-FFF2-40B4-BE49-F238E27FC236}">
                <a16:creationId xmlns:a16="http://schemas.microsoft.com/office/drawing/2014/main" id="{6F3A28A3-262E-4CA3-A119-C2E2D0D47164}"/>
              </a:ext>
            </a:extLst>
          </p:cNvPr>
          <p:cNvSpPr/>
          <p:nvPr/>
        </p:nvSpPr>
        <p:spPr>
          <a:xfrm>
            <a:off x="6565916" y="2499033"/>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47" name="Rettangolo con angoli arrotondati 46">
            <a:extLst>
              <a:ext uri="{FF2B5EF4-FFF2-40B4-BE49-F238E27FC236}">
                <a16:creationId xmlns:a16="http://schemas.microsoft.com/office/drawing/2014/main" id="{47CEA7DE-27F7-479B-B0DF-A0B15382E281}"/>
              </a:ext>
            </a:extLst>
          </p:cNvPr>
          <p:cNvSpPr/>
          <p:nvPr/>
        </p:nvSpPr>
        <p:spPr>
          <a:xfrm>
            <a:off x="6565917" y="2073389"/>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48" name="Freccia a destra 47">
            <a:extLst>
              <a:ext uri="{FF2B5EF4-FFF2-40B4-BE49-F238E27FC236}">
                <a16:creationId xmlns:a16="http://schemas.microsoft.com/office/drawing/2014/main" id="{F390FB92-CC35-4FBB-A94A-F410AB388426}"/>
              </a:ext>
            </a:extLst>
          </p:cNvPr>
          <p:cNvSpPr/>
          <p:nvPr/>
        </p:nvSpPr>
        <p:spPr>
          <a:xfrm rot="1928848">
            <a:off x="7474620" y="2202500"/>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Freccia a destra 48">
            <a:extLst>
              <a:ext uri="{FF2B5EF4-FFF2-40B4-BE49-F238E27FC236}">
                <a16:creationId xmlns:a16="http://schemas.microsoft.com/office/drawing/2014/main" id="{EBDC4FB4-12CB-4273-A6B5-1E770C4880F4}"/>
              </a:ext>
            </a:extLst>
          </p:cNvPr>
          <p:cNvSpPr/>
          <p:nvPr/>
        </p:nvSpPr>
        <p:spPr>
          <a:xfrm rot="19784286">
            <a:off x="7497213" y="2520812"/>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86312C-CC60-4D77-ABA1-3663F556F612}"/>
              </a:ext>
            </a:extLst>
          </p:cNvPr>
          <p:cNvSpPr/>
          <p:nvPr/>
        </p:nvSpPr>
        <p:spPr>
          <a:xfrm>
            <a:off x="7904201" y="2307755"/>
            <a:ext cx="1226684" cy="2808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grpSp>
        <p:nvGrpSpPr>
          <p:cNvPr id="17" name="Gruppo 16">
            <a:extLst>
              <a:ext uri="{FF2B5EF4-FFF2-40B4-BE49-F238E27FC236}">
                <a16:creationId xmlns:a16="http://schemas.microsoft.com/office/drawing/2014/main" id="{964ED748-B703-4580-94AD-EFC60B7CA1A5}"/>
              </a:ext>
            </a:extLst>
          </p:cNvPr>
          <p:cNvGrpSpPr/>
          <p:nvPr/>
        </p:nvGrpSpPr>
        <p:grpSpPr>
          <a:xfrm>
            <a:off x="2997615" y="2004752"/>
            <a:ext cx="1610246" cy="879124"/>
            <a:chOff x="910049" y="3071569"/>
            <a:chExt cx="3132831" cy="2091442"/>
          </a:xfrm>
        </p:grpSpPr>
        <p:grpSp>
          <p:nvGrpSpPr>
            <p:cNvPr id="56" name="Gruppo 55">
              <a:extLst>
                <a:ext uri="{FF2B5EF4-FFF2-40B4-BE49-F238E27FC236}">
                  <a16:creationId xmlns:a16="http://schemas.microsoft.com/office/drawing/2014/main" id="{EF019030-FCEA-4DE0-8412-E1F4A9585DD4}"/>
                </a:ext>
              </a:extLst>
            </p:cNvPr>
            <p:cNvGrpSpPr/>
            <p:nvPr/>
          </p:nvGrpSpPr>
          <p:grpSpPr>
            <a:xfrm>
              <a:off x="910049" y="3071569"/>
              <a:ext cx="3132831" cy="1014064"/>
              <a:chOff x="2020676" y="3860091"/>
              <a:chExt cx="3132831" cy="1014064"/>
            </a:xfrm>
          </p:grpSpPr>
          <p:pic>
            <p:nvPicPr>
              <p:cNvPr id="58" name="Immagine 57">
                <a:extLst>
                  <a:ext uri="{FF2B5EF4-FFF2-40B4-BE49-F238E27FC236}">
                    <a16:creationId xmlns:a16="http://schemas.microsoft.com/office/drawing/2014/main" id="{E7B84A41-E7F0-46A0-B203-CEE81D699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676" y="3871545"/>
                <a:ext cx="1002610" cy="1002610"/>
              </a:xfrm>
              <a:prstGeom prst="rect">
                <a:avLst/>
              </a:prstGeom>
            </p:spPr>
          </p:pic>
          <p:pic>
            <p:nvPicPr>
              <p:cNvPr id="59" name="Immagine 58">
                <a:extLst>
                  <a:ext uri="{FF2B5EF4-FFF2-40B4-BE49-F238E27FC236}">
                    <a16:creationId xmlns:a16="http://schemas.microsoft.com/office/drawing/2014/main" id="{BF0F05CA-1B94-4E79-9D93-9CF9F6CD08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194" y="3871545"/>
                <a:ext cx="1002610" cy="1002610"/>
              </a:xfrm>
              <a:prstGeom prst="rect">
                <a:avLst/>
              </a:prstGeom>
            </p:spPr>
          </p:pic>
          <p:pic>
            <p:nvPicPr>
              <p:cNvPr id="60" name="Immagine 59">
                <a:extLst>
                  <a:ext uri="{FF2B5EF4-FFF2-40B4-BE49-F238E27FC236}">
                    <a16:creationId xmlns:a16="http://schemas.microsoft.com/office/drawing/2014/main" id="{E4DFEC09-25CF-4D90-9D7E-BB3233A60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897" y="3860091"/>
                <a:ext cx="1002610" cy="1002610"/>
              </a:xfrm>
              <a:prstGeom prst="rect">
                <a:avLst/>
              </a:prstGeom>
            </p:spPr>
          </p:pic>
        </p:grpSp>
        <p:pic>
          <p:nvPicPr>
            <p:cNvPr id="61" name="Immagine 60">
              <a:extLst>
                <a:ext uri="{FF2B5EF4-FFF2-40B4-BE49-F238E27FC236}">
                  <a16:creationId xmlns:a16="http://schemas.microsoft.com/office/drawing/2014/main" id="{5222B714-E16A-49A7-9FEF-D86EB3E92A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049" y="4156116"/>
              <a:ext cx="1002610" cy="1002610"/>
            </a:xfrm>
            <a:prstGeom prst="rect">
              <a:avLst/>
            </a:prstGeom>
          </p:spPr>
        </p:pic>
        <p:pic>
          <p:nvPicPr>
            <p:cNvPr id="62" name="Immagine 61">
              <a:extLst>
                <a:ext uri="{FF2B5EF4-FFF2-40B4-BE49-F238E27FC236}">
                  <a16:creationId xmlns:a16="http://schemas.microsoft.com/office/drawing/2014/main" id="{729D8049-4298-4D4C-9A3B-009E60D4B1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5304" y="4156116"/>
              <a:ext cx="978873" cy="997775"/>
            </a:xfrm>
            <a:prstGeom prst="rect">
              <a:avLst/>
            </a:prstGeom>
          </p:spPr>
        </p:pic>
        <p:pic>
          <p:nvPicPr>
            <p:cNvPr id="63" name="Immagine 62">
              <a:extLst>
                <a:ext uri="{FF2B5EF4-FFF2-40B4-BE49-F238E27FC236}">
                  <a16:creationId xmlns:a16="http://schemas.microsoft.com/office/drawing/2014/main" id="{2DA7B1A6-841E-4473-9FA2-E32A08D352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4548" y="4160401"/>
              <a:ext cx="1002610" cy="1002610"/>
            </a:xfrm>
            <a:prstGeom prst="rect">
              <a:avLst/>
            </a:prstGeom>
          </p:spPr>
        </p:pic>
      </p:grpSp>
      <p:pic>
        <p:nvPicPr>
          <p:cNvPr id="64" name="Immagine 63">
            <a:extLst>
              <a:ext uri="{FF2B5EF4-FFF2-40B4-BE49-F238E27FC236}">
                <a16:creationId xmlns:a16="http://schemas.microsoft.com/office/drawing/2014/main" id="{D0191B8C-7248-4A4C-92C9-6F97067BB9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2987" y="5129063"/>
            <a:ext cx="1037155" cy="1037155"/>
          </a:xfrm>
          <a:prstGeom prst="rect">
            <a:avLst/>
          </a:prstGeom>
        </p:spPr>
      </p:pic>
      <p:pic>
        <p:nvPicPr>
          <p:cNvPr id="65" name="Immagine 64">
            <a:extLst>
              <a:ext uri="{FF2B5EF4-FFF2-40B4-BE49-F238E27FC236}">
                <a16:creationId xmlns:a16="http://schemas.microsoft.com/office/drawing/2014/main" id="{E16AA9B1-2BF4-4452-83A2-49B71943A9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3526" y="3742725"/>
            <a:ext cx="1056616" cy="1056616"/>
          </a:xfrm>
          <a:prstGeom prst="rect">
            <a:avLst/>
          </a:prstGeom>
        </p:spPr>
      </p:pic>
      <p:cxnSp>
        <p:nvCxnSpPr>
          <p:cNvPr id="34" name="Connettore 2 33">
            <a:extLst>
              <a:ext uri="{FF2B5EF4-FFF2-40B4-BE49-F238E27FC236}">
                <a16:creationId xmlns:a16="http://schemas.microsoft.com/office/drawing/2014/main" id="{E71988BA-D47D-4F59-8C7F-B46365F6F4BF}"/>
              </a:ext>
            </a:extLst>
          </p:cNvPr>
          <p:cNvCxnSpPr>
            <a:cxnSpLocks/>
            <a:stCxn id="65" idx="3"/>
          </p:cNvCxnSpPr>
          <p:nvPr/>
        </p:nvCxnSpPr>
        <p:spPr>
          <a:xfrm flipV="1">
            <a:off x="3170142" y="4267200"/>
            <a:ext cx="958513" cy="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ttore 2 65">
            <a:extLst>
              <a:ext uri="{FF2B5EF4-FFF2-40B4-BE49-F238E27FC236}">
                <a16:creationId xmlns:a16="http://schemas.microsoft.com/office/drawing/2014/main" id="{41FA613A-200E-43B5-821B-1E37464D2D74}"/>
              </a:ext>
            </a:extLst>
          </p:cNvPr>
          <p:cNvCxnSpPr>
            <a:cxnSpLocks/>
          </p:cNvCxnSpPr>
          <p:nvPr/>
        </p:nvCxnSpPr>
        <p:spPr>
          <a:xfrm flipV="1">
            <a:off x="3164056" y="5674198"/>
            <a:ext cx="958513" cy="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821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b="1" dirty="0">
                <a:solidFill>
                  <a:srgbClr val="0070C0"/>
                </a:solidFill>
              </a:rPr>
              <a:t>TEMPORAL MODELING</a:t>
            </a:r>
            <a:endParaRPr lang="en-US" sz="2000" b="1" dirty="0"/>
          </a:p>
        </p:txBody>
      </p:sp>
      <p:sp>
        <p:nvSpPr>
          <p:cNvPr id="60" name="Freccia a destra 59">
            <a:extLst>
              <a:ext uri="{FF2B5EF4-FFF2-40B4-BE49-F238E27FC236}">
                <a16:creationId xmlns:a16="http://schemas.microsoft.com/office/drawing/2014/main" id="{214154EE-4B41-4D64-8C78-70B059FA2E09}"/>
              </a:ext>
            </a:extLst>
          </p:cNvPr>
          <p:cNvSpPr/>
          <p:nvPr/>
        </p:nvSpPr>
        <p:spPr>
          <a:xfrm>
            <a:off x="4744348" y="2661268"/>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angoli arrotondati 60">
            <a:extLst>
              <a:ext uri="{FF2B5EF4-FFF2-40B4-BE49-F238E27FC236}">
                <a16:creationId xmlns:a16="http://schemas.microsoft.com/office/drawing/2014/main" id="{BEE311E7-96FA-4F03-B98F-29D5E36B9D7D}"/>
              </a:ext>
            </a:extLst>
          </p:cNvPr>
          <p:cNvSpPr/>
          <p:nvPr/>
        </p:nvSpPr>
        <p:spPr>
          <a:xfrm>
            <a:off x="5231453" y="2562992"/>
            <a:ext cx="786654" cy="280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62" name="Freccia a destra 61">
            <a:extLst>
              <a:ext uri="{FF2B5EF4-FFF2-40B4-BE49-F238E27FC236}">
                <a16:creationId xmlns:a16="http://schemas.microsoft.com/office/drawing/2014/main" id="{0CE7CA33-A98C-47C8-B329-82FF31BC19A2}"/>
              </a:ext>
            </a:extLst>
          </p:cNvPr>
          <p:cNvSpPr/>
          <p:nvPr/>
        </p:nvSpPr>
        <p:spPr>
          <a:xfrm rot="1928848">
            <a:off x="6133945" y="2768312"/>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reccia a destra 62">
            <a:extLst>
              <a:ext uri="{FF2B5EF4-FFF2-40B4-BE49-F238E27FC236}">
                <a16:creationId xmlns:a16="http://schemas.microsoft.com/office/drawing/2014/main" id="{F788186C-5043-4B6A-9E5E-D3FB24B947AB}"/>
              </a:ext>
            </a:extLst>
          </p:cNvPr>
          <p:cNvSpPr/>
          <p:nvPr/>
        </p:nvSpPr>
        <p:spPr>
          <a:xfrm rot="19784286">
            <a:off x="6128544" y="2475611"/>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con angoli arrotondati 63">
            <a:extLst>
              <a:ext uri="{FF2B5EF4-FFF2-40B4-BE49-F238E27FC236}">
                <a16:creationId xmlns:a16="http://schemas.microsoft.com/office/drawing/2014/main" id="{20F6FB80-99DF-4DC7-A0D0-11F9F72E063A}"/>
              </a:ext>
            </a:extLst>
          </p:cNvPr>
          <p:cNvSpPr/>
          <p:nvPr/>
        </p:nvSpPr>
        <p:spPr>
          <a:xfrm>
            <a:off x="6569427" y="2748516"/>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65" name="Rettangolo con angoli arrotondati 64">
            <a:extLst>
              <a:ext uri="{FF2B5EF4-FFF2-40B4-BE49-F238E27FC236}">
                <a16:creationId xmlns:a16="http://schemas.microsoft.com/office/drawing/2014/main" id="{66D30B5E-B6C7-442A-AE04-4EE69D0C2DB5}"/>
              </a:ext>
            </a:extLst>
          </p:cNvPr>
          <p:cNvSpPr/>
          <p:nvPr/>
        </p:nvSpPr>
        <p:spPr>
          <a:xfrm>
            <a:off x="6569428" y="2322872"/>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66" name="Freccia a destra 65">
            <a:extLst>
              <a:ext uri="{FF2B5EF4-FFF2-40B4-BE49-F238E27FC236}">
                <a16:creationId xmlns:a16="http://schemas.microsoft.com/office/drawing/2014/main" id="{1E8443E2-F0AB-4300-AC68-DD10E89C1D41}"/>
              </a:ext>
            </a:extLst>
          </p:cNvPr>
          <p:cNvSpPr/>
          <p:nvPr/>
        </p:nvSpPr>
        <p:spPr>
          <a:xfrm rot="1928848">
            <a:off x="7478131" y="2451983"/>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9919E21E-8A37-4536-99A3-E2FD4BCFC08F}"/>
              </a:ext>
            </a:extLst>
          </p:cNvPr>
          <p:cNvSpPr/>
          <p:nvPr/>
        </p:nvSpPr>
        <p:spPr>
          <a:xfrm rot="19784286">
            <a:off x="7500724" y="2770295"/>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con angoli arrotondati 67">
            <a:extLst>
              <a:ext uri="{FF2B5EF4-FFF2-40B4-BE49-F238E27FC236}">
                <a16:creationId xmlns:a16="http://schemas.microsoft.com/office/drawing/2014/main" id="{C95A773F-FFF8-48FD-9232-7EF053EE356C}"/>
              </a:ext>
            </a:extLst>
          </p:cNvPr>
          <p:cNvSpPr/>
          <p:nvPr/>
        </p:nvSpPr>
        <p:spPr>
          <a:xfrm>
            <a:off x="7907712" y="2557238"/>
            <a:ext cx="1226684" cy="2808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904575" y="-924491"/>
            <a:ext cx="593462" cy="8786167"/>
          </a:xfrm>
          <a:prstGeom prst="leftBrace">
            <a:avLst>
              <a:gd name="adj1" fmla="val 8333"/>
              <a:gd name="adj2" fmla="val 4132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6488892" y="2241676"/>
            <a:ext cx="933009" cy="890362"/>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930485C6-FA90-4BB2-AB0B-BE29808EB00F}"/>
              </a:ext>
            </a:extLst>
          </p:cNvPr>
          <p:cNvSpPr/>
          <p:nvPr/>
        </p:nvSpPr>
        <p:spPr>
          <a:xfrm>
            <a:off x="2320568" y="3843648"/>
            <a:ext cx="7980605" cy="2185214"/>
          </a:xfrm>
          <a:prstGeom prst="rect">
            <a:avLst/>
          </a:prstGeom>
        </p:spPr>
        <p:txBody>
          <a:bodyPr wrap="square">
            <a:spAutoFit/>
          </a:bodyPr>
          <a:lstStyle/>
          <a:p>
            <a:r>
              <a:rPr lang="en-US" dirty="0"/>
              <a:t>Two  different  temporal  modeling  methods  have  been tested:</a:t>
            </a:r>
          </a:p>
          <a:p>
            <a:pPr marL="342900" indent="-342900">
              <a:buFont typeface="Arial" panose="020B0604020202020204" pitchFamily="34" charset="0"/>
              <a:buChar char="•"/>
            </a:pPr>
            <a:r>
              <a:rPr lang="en-US" b="1" dirty="0"/>
              <a:t>Temporal Pooling </a:t>
            </a:r>
          </a:p>
          <a:p>
            <a:pPr lvl="1">
              <a:spcAft>
                <a:spcPts val="1200"/>
              </a:spcAft>
            </a:pPr>
            <a:r>
              <a:rPr lang="en-US" dirty="0"/>
              <a:t>Average pooling of N frames;</a:t>
            </a:r>
          </a:p>
          <a:p>
            <a:pPr marL="342900" indent="-342900">
              <a:buFont typeface="Arial" panose="020B0604020202020204" pitchFamily="34" charset="0"/>
              <a:buChar char="•"/>
            </a:pPr>
            <a:r>
              <a:rPr lang="en-US" b="1" dirty="0"/>
              <a:t>Temporal Attention</a:t>
            </a:r>
          </a:p>
          <a:p>
            <a:pPr lvl="1"/>
            <a:r>
              <a:rPr lang="en-US" dirty="0"/>
              <a:t>we compute temporal attention scores from for every frame, by using a temporal generation network formed by a spatial and a temporal convolutional layer; then we finally apply an attention weighted average.</a:t>
            </a:r>
          </a:p>
        </p:txBody>
      </p:sp>
      <p:grpSp>
        <p:nvGrpSpPr>
          <p:cNvPr id="46" name="Gruppo 45">
            <a:extLst>
              <a:ext uri="{FF2B5EF4-FFF2-40B4-BE49-F238E27FC236}">
                <a16:creationId xmlns:a16="http://schemas.microsoft.com/office/drawing/2014/main" id="{1489F2E4-E177-4DD0-B2E5-DBE40D564A2D}"/>
              </a:ext>
            </a:extLst>
          </p:cNvPr>
          <p:cNvGrpSpPr/>
          <p:nvPr/>
        </p:nvGrpSpPr>
        <p:grpSpPr>
          <a:xfrm>
            <a:off x="3035332" y="2308954"/>
            <a:ext cx="1610246" cy="879124"/>
            <a:chOff x="910049" y="3071569"/>
            <a:chExt cx="3132831" cy="2091442"/>
          </a:xfrm>
        </p:grpSpPr>
        <p:grpSp>
          <p:nvGrpSpPr>
            <p:cNvPr id="47" name="Gruppo 46">
              <a:extLst>
                <a:ext uri="{FF2B5EF4-FFF2-40B4-BE49-F238E27FC236}">
                  <a16:creationId xmlns:a16="http://schemas.microsoft.com/office/drawing/2014/main" id="{50BDCB35-DF68-4ECD-A568-C9BC9EB0D649}"/>
                </a:ext>
              </a:extLst>
            </p:cNvPr>
            <p:cNvGrpSpPr/>
            <p:nvPr/>
          </p:nvGrpSpPr>
          <p:grpSpPr>
            <a:xfrm>
              <a:off x="910049" y="3071569"/>
              <a:ext cx="3132831" cy="1014064"/>
              <a:chOff x="2020676" y="3860091"/>
              <a:chExt cx="3132831" cy="1014064"/>
            </a:xfrm>
          </p:grpSpPr>
          <p:pic>
            <p:nvPicPr>
              <p:cNvPr id="51" name="Immagine 50">
                <a:extLst>
                  <a:ext uri="{FF2B5EF4-FFF2-40B4-BE49-F238E27FC236}">
                    <a16:creationId xmlns:a16="http://schemas.microsoft.com/office/drawing/2014/main" id="{4FA5C2BF-937B-494E-AA8D-45CE601BE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676" y="3871545"/>
                <a:ext cx="1002610" cy="1002610"/>
              </a:xfrm>
              <a:prstGeom prst="rect">
                <a:avLst/>
              </a:prstGeom>
            </p:spPr>
          </p:pic>
          <p:pic>
            <p:nvPicPr>
              <p:cNvPr id="52" name="Immagine 51">
                <a:extLst>
                  <a:ext uri="{FF2B5EF4-FFF2-40B4-BE49-F238E27FC236}">
                    <a16:creationId xmlns:a16="http://schemas.microsoft.com/office/drawing/2014/main" id="{3045C93E-13AC-4915-9A50-9F5E9F64A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2194" y="3871545"/>
                <a:ext cx="1002610" cy="1002610"/>
              </a:xfrm>
              <a:prstGeom prst="rect">
                <a:avLst/>
              </a:prstGeom>
            </p:spPr>
          </p:pic>
          <p:pic>
            <p:nvPicPr>
              <p:cNvPr id="53" name="Immagine 52">
                <a:extLst>
                  <a:ext uri="{FF2B5EF4-FFF2-40B4-BE49-F238E27FC236}">
                    <a16:creationId xmlns:a16="http://schemas.microsoft.com/office/drawing/2014/main" id="{26D57919-55EC-4775-9C4B-5F65065C4F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0897" y="3860091"/>
                <a:ext cx="1002610" cy="1002610"/>
              </a:xfrm>
              <a:prstGeom prst="rect">
                <a:avLst/>
              </a:prstGeom>
            </p:spPr>
          </p:pic>
        </p:grpSp>
        <p:pic>
          <p:nvPicPr>
            <p:cNvPr id="48" name="Immagine 47">
              <a:extLst>
                <a:ext uri="{FF2B5EF4-FFF2-40B4-BE49-F238E27FC236}">
                  <a16:creationId xmlns:a16="http://schemas.microsoft.com/office/drawing/2014/main" id="{40450FB8-2DB2-467B-9FCB-56EC77B655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049" y="4156116"/>
              <a:ext cx="1002610" cy="1002610"/>
            </a:xfrm>
            <a:prstGeom prst="rect">
              <a:avLst/>
            </a:prstGeom>
          </p:spPr>
        </p:pic>
        <p:pic>
          <p:nvPicPr>
            <p:cNvPr id="49" name="Immagine 48">
              <a:extLst>
                <a:ext uri="{FF2B5EF4-FFF2-40B4-BE49-F238E27FC236}">
                  <a16:creationId xmlns:a16="http://schemas.microsoft.com/office/drawing/2014/main" id="{E32E810D-3D82-4F88-A9F8-5F4EA5BBE2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5304" y="4156116"/>
              <a:ext cx="978873" cy="997775"/>
            </a:xfrm>
            <a:prstGeom prst="rect">
              <a:avLst/>
            </a:prstGeom>
          </p:spPr>
        </p:pic>
        <p:pic>
          <p:nvPicPr>
            <p:cNvPr id="50" name="Immagine 49">
              <a:extLst>
                <a:ext uri="{FF2B5EF4-FFF2-40B4-BE49-F238E27FC236}">
                  <a16:creationId xmlns:a16="http://schemas.microsoft.com/office/drawing/2014/main" id="{D245AB96-A515-46B9-81E9-2CBB3D73D6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4548" y="4160401"/>
              <a:ext cx="1002610" cy="1002610"/>
            </a:xfrm>
            <a:prstGeom prst="rect">
              <a:avLst/>
            </a:prstGeom>
          </p:spPr>
        </p:pic>
      </p:grpSp>
    </p:spTree>
    <p:extLst>
      <p:ext uri="{BB962C8B-B14F-4D97-AF65-F5344CB8AC3E}">
        <p14:creationId xmlns:p14="http://schemas.microsoft.com/office/powerpoint/2010/main" val="251512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21/10/2019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b="1" dirty="0">
                <a:solidFill>
                  <a:srgbClr val="0070C0"/>
                </a:solidFill>
              </a:rPr>
              <a:t>LOSS FUNCTION</a:t>
            </a:r>
            <a:endParaRPr lang="en-US" sz="2000" b="1" dirty="0"/>
          </a:p>
        </p:txBody>
      </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904574" y="-979912"/>
            <a:ext cx="593462" cy="8786167"/>
          </a:xfrm>
          <a:prstGeom prst="leftBrace">
            <a:avLst>
              <a:gd name="adj1" fmla="val 8333"/>
              <a:gd name="adj2" fmla="val 2413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7857449" y="2256570"/>
            <a:ext cx="1384517" cy="834249"/>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930485C6-FA90-4BB2-AB0B-BE29808EB00F}"/>
              </a:ext>
            </a:extLst>
          </p:cNvPr>
          <p:cNvSpPr/>
          <p:nvPr/>
        </p:nvSpPr>
        <p:spPr>
          <a:xfrm>
            <a:off x="2023700" y="3762191"/>
            <a:ext cx="7980605" cy="1938992"/>
          </a:xfrm>
          <a:prstGeom prst="rect">
            <a:avLst/>
          </a:prstGeom>
        </p:spPr>
        <p:txBody>
          <a:bodyPr wrap="square">
            <a:spAutoFit/>
          </a:bodyPr>
          <a:lstStyle/>
          <a:p>
            <a:pPr marL="342900" indent="-342900">
              <a:spcAft>
                <a:spcPts val="1200"/>
              </a:spcAft>
              <a:buFont typeface="Arial" panose="020B0604020202020204" pitchFamily="34" charset="0"/>
              <a:buChar char="•"/>
            </a:pPr>
            <a:r>
              <a:rPr lang="en-US" dirty="0"/>
              <a:t>We train our networks using a combination of a 2 type of loss function:</a:t>
            </a:r>
          </a:p>
          <a:p>
            <a:pPr marL="800100" lvl="1" indent="-342900" algn="just">
              <a:buFont typeface="Arial" panose="020B0604020202020204" pitchFamily="34" charset="0"/>
              <a:buChar char="•"/>
            </a:pPr>
            <a:r>
              <a:rPr lang="en-US" b="1" dirty="0"/>
              <a:t>Triplet loss function </a:t>
            </a:r>
          </a:p>
          <a:p>
            <a:pPr marL="800100" lvl="1" indent="-342900" algn="just">
              <a:buFont typeface="Arial" panose="020B0604020202020204" pitchFamily="34" charset="0"/>
              <a:buChar char="•"/>
            </a:pPr>
            <a:r>
              <a:rPr lang="en-US" b="1" dirty="0" err="1"/>
              <a:t>Softmax</a:t>
            </a:r>
            <a:r>
              <a:rPr lang="en-US" b="1" dirty="0"/>
              <a:t> cross-entropy function</a:t>
            </a:r>
          </a:p>
          <a:p>
            <a:pPr lvl="1" algn="just"/>
            <a:endParaRPr lang="en-US" b="1" dirty="0"/>
          </a:p>
          <a:p>
            <a:pPr marL="342900" indent="-342900">
              <a:buFont typeface="Arial" panose="020B0604020202020204" pitchFamily="34" charset="0"/>
              <a:buChar char="•"/>
            </a:pPr>
            <a:r>
              <a:rPr lang="en-US" dirty="0"/>
              <a:t>The total Loss is:	</a:t>
            </a:r>
            <a:r>
              <a:rPr lang="it-IT" sz="2000" b="1" dirty="0"/>
              <a:t>L = </a:t>
            </a:r>
            <a:r>
              <a:rPr lang="it-IT" sz="2000" b="1" dirty="0" err="1"/>
              <a:t>L</a:t>
            </a:r>
            <a:r>
              <a:rPr lang="it-IT" sz="1100" b="1" dirty="0" err="1"/>
              <a:t>tripl</a:t>
            </a:r>
            <a:r>
              <a:rPr lang="it-IT" sz="1100" b="1" dirty="0"/>
              <a:t> </a:t>
            </a:r>
            <a:r>
              <a:rPr lang="it-IT" sz="2000" b="1" dirty="0"/>
              <a:t>+ </a:t>
            </a:r>
            <a:r>
              <a:rPr lang="it-IT" sz="2000" b="1" dirty="0" err="1"/>
              <a:t>L</a:t>
            </a:r>
            <a:r>
              <a:rPr lang="it-IT" sz="1100" b="1" dirty="0" err="1"/>
              <a:t>softmax</a:t>
            </a:r>
            <a:endParaRPr lang="it-IT" sz="1100" b="1" dirty="0"/>
          </a:p>
          <a:p>
            <a:endParaRPr lang="en-US" dirty="0"/>
          </a:p>
        </p:txBody>
      </p:sp>
      <p:grpSp>
        <p:nvGrpSpPr>
          <p:cNvPr id="11" name="Gruppo 10">
            <a:extLst>
              <a:ext uri="{FF2B5EF4-FFF2-40B4-BE49-F238E27FC236}">
                <a16:creationId xmlns:a16="http://schemas.microsoft.com/office/drawing/2014/main" id="{7BB3B69C-C600-4F11-8115-195DE217DF09}"/>
              </a:ext>
            </a:extLst>
          </p:cNvPr>
          <p:cNvGrpSpPr/>
          <p:nvPr/>
        </p:nvGrpSpPr>
        <p:grpSpPr>
          <a:xfrm>
            <a:off x="8782850" y="4576902"/>
            <a:ext cx="2447198" cy="978044"/>
            <a:chOff x="9908786" y="4082729"/>
            <a:chExt cx="2447198" cy="978044"/>
          </a:xfrm>
        </p:grpSpPr>
        <p:pic>
          <p:nvPicPr>
            <p:cNvPr id="39" name="Immagine 38">
              <a:extLst>
                <a:ext uri="{FF2B5EF4-FFF2-40B4-BE49-F238E27FC236}">
                  <a16:creationId xmlns:a16="http://schemas.microsoft.com/office/drawing/2014/main" id="{6FB353C1-7207-4CD5-80CF-4FA78FD13DD0}"/>
                </a:ext>
              </a:extLst>
            </p:cNvPr>
            <p:cNvPicPr>
              <a:picLocks noChangeAspect="1"/>
            </p:cNvPicPr>
            <p:nvPr/>
          </p:nvPicPr>
          <p:blipFill rotWithShape="1">
            <a:blip r:embed="rId4"/>
            <a:srcRect l="12726" t="9810" r="72327" b="66354"/>
            <a:stretch/>
          </p:blipFill>
          <p:spPr>
            <a:xfrm>
              <a:off x="9908786" y="4094842"/>
              <a:ext cx="806559" cy="965931"/>
            </a:xfrm>
            <a:prstGeom prst="rect">
              <a:avLst/>
            </a:prstGeom>
          </p:spPr>
        </p:pic>
        <p:pic>
          <p:nvPicPr>
            <p:cNvPr id="40" name="Immagine 39">
              <a:extLst>
                <a:ext uri="{FF2B5EF4-FFF2-40B4-BE49-F238E27FC236}">
                  <a16:creationId xmlns:a16="http://schemas.microsoft.com/office/drawing/2014/main" id="{93F7A81F-B9E6-4D92-840A-D84CD650ADD5}"/>
                </a:ext>
              </a:extLst>
            </p:cNvPr>
            <p:cNvPicPr>
              <a:picLocks noChangeAspect="1"/>
            </p:cNvPicPr>
            <p:nvPr/>
          </p:nvPicPr>
          <p:blipFill rotWithShape="1">
            <a:blip r:embed="rId4"/>
            <a:srcRect l="12483" t="41396" r="72570" b="34768"/>
            <a:stretch/>
          </p:blipFill>
          <p:spPr>
            <a:xfrm>
              <a:off x="10711007" y="4082729"/>
              <a:ext cx="806559" cy="965931"/>
            </a:xfrm>
            <a:prstGeom prst="rect">
              <a:avLst/>
            </a:prstGeom>
          </p:spPr>
        </p:pic>
        <p:pic>
          <p:nvPicPr>
            <p:cNvPr id="41" name="Immagine 40">
              <a:extLst>
                <a:ext uri="{FF2B5EF4-FFF2-40B4-BE49-F238E27FC236}">
                  <a16:creationId xmlns:a16="http://schemas.microsoft.com/office/drawing/2014/main" id="{663B72D1-7435-48F1-8707-C0B91A28B2BC}"/>
                </a:ext>
              </a:extLst>
            </p:cNvPr>
            <p:cNvPicPr>
              <a:picLocks noChangeAspect="1"/>
            </p:cNvPicPr>
            <p:nvPr/>
          </p:nvPicPr>
          <p:blipFill rotWithShape="1">
            <a:blip r:embed="rId4"/>
            <a:srcRect l="12534" t="73463" r="72519" b="2701"/>
            <a:stretch/>
          </p:blipFill>
          <p:spPr>
            <a:xfrm>
              <a:off x="11549425" y="4094012"/>
              <a:ext cx="806559" cy="965931"/>
            </a:xfrm>
            <a:prstGeom prst="rect">
              <a:avLst/>
            </a:prstGeom>
          </p:spPr>
        </p:pic>
      </p:grpSp>
      <p:cxnSp>
        <p:nvCxnSpPr>
          <p:cNvPr id="13" name="Connettore curvo 12">
            <a:extLst>
              <a:ext uri="{FF2B5EF4-FFF2-40B4-BE49-F238E27FC236}">
                <a16:creationId xmlns:a16="http://schemas.microsoft.com/office/drawing/2014/main" id="{CAEEFB0B-C679-4FD6-B8A6-FF8BB8A45C52}"/>
              </a:ext>
            </a:extLst>
          </p:cNvPr>
          <p:cNvCxnSpPr>
            <a:cxnSpLocks/>
            <a:stCxn id="39" idx="2"/>
            <a:endCxn id="40" idx="2"/>
          </p:cNvCxnSpPr>
          <p:nvPr/>
        </p:nvCxnSpPr>
        <p:spPr>
          <a:xfrm rot="5400000" flipH="1" flipV="1">
            <a:off x="9581183" y="5147779"/>
            <a:ext cx="12113" cy="802221"/>
          </a:xfrm>
          <a:prstGeom prst="curvedConnector3">
            <a:avLst>
              <a:gd name="adj1" fmla="val -1887229"/>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Connettore curvo 57">
            <a:extLst>
              <a:ext uri="{FF2B5EF4-FFF2-40B4-BE49-F238E27FC236}">
                <a16:creationId xmlns:a16="http://schemas.microsoft.com/office/drawing/2014/main" id="{F46FB904-681C-4629-8678-D850954104A9}"/>
              </a:ext>
            </a:extLst>
          </p:cNvPr>
          <p:cNvCxnSpPr>
            <a:cxnSpLocks/>
            <a:stCxn id="39" idx="2"/>
            <a:endCxn id="41" idx="2"/>
          </p:cNvCxnSpPr>
          <p:nvPr/>
        </p:nvCxnSpPr>
        <p:spPr>
          <a:xfrm rot="5400000" flipH="1" flipV="1">
            <a:off x="10006034" y="4734211"/>
            <a:ext cx="830" cy="1640639"/>
          </a:xfrm>
          <a:prstGeom prst="curvedConnector3">
            <a:avLst>
              <a:gd name="adj1" fmla="val -84296024"/>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CasellaDiTesto 49">
            <a:extLst>
              <a:ext uri="{FF2B5EF4-FFF2-40B4-BE49-F238E27FC236}">
                <a16:creationId xmlns:a16="http://schemas.microsoft.com/office/drawing/2014/main" id="{CA114BE5-3557-4BED-BAB2-7F869A246EF3}"/>
              </a:ext>
            </a:extLst>
          </p:cNvPr>
          <p:cNvSpPr txBox="1"/>
          <p:nvPr/>
        </p:nvSpPr>
        <p:spPr>
          <a:xfrm>
            <a:off x="8874734" y="4311186"/>
            <a:ext cx="710337" cy="276999"/>
          </a:xfrm>
          <a:prstGeom prst="rect">
            <a:avLst/>
          </a:prstGeom>
          <a:noFill/>
        </p:spPr>
        <p:txBody>
          <a:bodyPr wrap="square" rtlCol="0">
            <a:spAutoFit/>
          </a:bodyPr>
          <a:lstStyle/>
          <a:p>
            <a:r>
              <a:rPr lang="it-IT" sz="1200" dirty="0"/>
              <a:t>Anchor</a:t>
            </a:r>
          </a:p>
        </p:txBody>
      </p:sp>
      <p:sp>
        <p:nvSpPr>
          <p:cNvPr id="69" name="CasellaDiTesto 68">
            <a:extLst>
              <a:ext uri="{FF2B5EF4-FFF2-40B4-BE49-F238E27FC236}">
                <a16:creationId xmlns:a16="http://schemas.microsoft.com/office/drawing/2014/main" id="{A6C5E7D8-FFF3-40A1-A451-E2304F561786}"/>
              </a:ext>
            </a:extLst>
          </p:cNvPr>
          <p:cNvSpPr txBox="1"/>
          <p:nvPr/>
        </p:nvSpPr>
        <p:spPr>
          <a:xfrm>
            <a:off x="10487866" y="4316614"/>
            <a:ext cx="734310" cy="276999"/>
          </a:xfrm>
          <a:prstGeom prst="rect">
            <a:avLst/>
          </a:prstGeom>
          <a:noFill/>
        </p:spPr>
        <p:txBody>
          <a:bodyPr wrap="square" rtlCol="0">
            <a:spAutoFit/>
          </a:bodyPr>
          <a:lstStyle/>
          <a:p>
            <a:r>
              <a:rPr lang="it-IT" sz="1200" dirty="0"/>
              <a:t>Negative</a:t>
            </a:r>
          </a:p>
        </p:txBody>
      </p:sp>
      <p:sp>
        <p:nvSpPr>
          <p:cNvPr id="70" name="CasellaDiTesto 69">
            <a:extLst>
              <a:ext uri="{FF2B5EF4-FFF2-40B4-BE49-F238E27FC236}">
                <a16:creationId xmlns:a16="http://schemas.microsoft.com/office/drawing/2014/main" id="{B29A7B83-3E2E-4013-B858-3FB342BDD60A}"/>
              </a:ext>
            </a:extLst>
          </p:cNvPr>
          <p:cNvSpPr txBox="1"/>
          <p:nvPr/>
        </p:nvSpPr>
        <p:spPr>
          <a:xfrm>
            <a:off x="9648522" y="4298943"/>
            <a:ext cx="710337" cy="276999"/>
          </a:xfrm>
          <a:prstGeom prst="rect">
            <a:avLst/>
          </a:prstGeom>
          <a:noFill/>
        </p:spPr>
        <p:txBody>
          <a:bodyPr wrap="square" rtlCol="0">
            <a:spAutoFit/>
          </a:bodyPr>
          <a:lstStyle/>
          <a:p>
            <a:r>
              <a:rPr lang="it-IT" sz="1200" dirty="0"/>
              <a:t>Positive</a:t>
            </a:r>
          </a:p>
        </p:txBody>
      </p:sp>
      <p:sp>
        <p:nvSpPr>
          <p:cNvPr id="71" name="CasellaDiTesto 70">
            <a:extLst>
              <a:ext uri="{FF2B5EF4-FFF2-40B4-BE49-F238E27FC236}">
                <a16:creationId xmlns:a16="http://schemas.microsoft.com/office/drawing/2014/main" id="{5937433B-15AD-45B4-BAB0-1534F6BAFA04}"/>
              </a:ext>
            </a:extLst>
          </p:cNvPr>
          <p:cNvSpPr txBox="1"/>
          <p:nvPr/>
        </p:nvSpPr>
        <p:spPr>
          <a:xfrm>
            <a:off x="9473232" y="5776614"/>
            <a:ext cx="515118" cy="276999"/>
          </a:xfrm>
          <a:prstGeom prst="rect">
            <a:avLst/>
          </a:prstGeom>
          <a:noFill/>
        </p:spPr>
        <p:txBody>
          <a:bodyPr wrap="square" rtlCol="0" anchor="t">
            <a:spAutoFit/>
          </a:bodyPr>
          <a:lstStyle/>
          <a:p>
            <a:r>
              <a:rPr lang="it-IT" sz="1200" b="1" dirty="0"/>
              <a:t>Max</a:t>
            </a:r>
          </a:p>
        </p:txBody>
      </p:sp>
      <p:sp>
        <p:nvSpPr>
          <p:cNvPr id="72" name="CasellaDiTesto 71">
            <a:extLst>
              <a:ext uri="{FF2B5EF4-FFF2-40B4-BE49-F238E27FC236}">
                <a16:creationId xmlns:a16="http://schemas.microsoft.com/office/drawing/2014/main" id="{D435F4ED-B4DD-4F7A-9223-6777A5AD950D}"/>
              </a:ext>
            </a:extLst>
          </p:cNvPr>
          <p:cNvSpPr txBox="1"/>
          <p:nvPr/>
        </p:nvSpPr>
        <p:spPr>
          <a:xfrm>
            <a:off x="9824207" y="6288482"/>
            <a:ext cx="515118" cy="276999"/>
          </a:xfrm>
          <a:prstGeom prst="rect">
            <a:avLst/>
          </a:prstGeom>
          <a:noFill/>
        </p:spPr>
        <p:txBody>
          <a:bodyPr wrap="square" rtlCol="0" anchor="t">
            <a:spAutoFit/>
          </a:bodyPr>
          <a:lstStyle/>
          <a:p>
            <a:r>
              <a:rPr lang="it-IT" sz="1200" b="1" dirty="0" err="1"/>
              <a:t>Min</a:t>
            </a:r>
          </a:p>
        </p:txBody>
      </p:sp>
      <p:sp>
        <p:nvSpPr>
          <p:cNvPr id="53" name="Freccia curva 52">
            <a:extLst>
              <a:ext uri="{FF2B5EF4-FFF2-40B4-BE49-F238E27FC236}">
                <a16:creationId xmlns:a16="http://schemas.microsoft.com/office/drawing/2014/main" id="{5D8F36FF-9B34-49C5-BBAC-CCCA4D5CFC48}"/>
              </a:ext>
            </a:extLst>
          </p:cNvPr>
          <p:cNvSpPr/>
          <p:nvPr/>
        </p:nvSpPr>
        <p:spPr>
          <a:xfrm flipV="1">
            <a:off x="5268914" y="5344231"/>
            <a:ext cx="3071940" cy="554622"/>
          </a:xfrm>
          <a:prstGeom prst="bentArrow">
            <a:avLst>
              <a:gd name="adj1" fmla="val 20004"/>
              <a:gd name="adj2" fmla="val 26062"/>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9" name="Freccia a destra 48">
            <a:extLst>
              <a:ext uri="{FF2B5EF4-FFF2-40B4-BE49-F238E27FC236}">
                <a16:creationId xmlns:a16="http://schemas.microsoft.com/office/drawing/2014/main" id="{69EED4CB-111E-472C-BDBD-0C7FDFC7C832}"/>
              </a:ext>
            </a:extLst>
          </p:cNvPr>
          <p:cNvSpPr/>
          <p:nvPr/>
        </p:nvSpPr>
        <p:spPr>
          <a:xfrm>
            <a:off x="4770117" y="2648774"/>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con angoli arrotondati 50">
            <a:extLst>
              <a:ext uri="{FF2B5EF4-FFF2-40B4-BE49-F238E27FC236}">
                <a16:creationId xmlns:a16="http://schemas.microsoft.com/office/drawing/2014/main" id="{BEDA587F-8274-4C4D-91A0-783D6DB5B788}"/>
              </a:ext>
            </a:extLst>
          </p:cNvPr>
          <p:cNvSpPr/>
          <p:nvPr/>
        </p:nvSpPr>
        <p:spPr>
          <a:xfrm>
            <a:off x="5257222" y="2550498"/>
            <a:ext cx="786654" cy="280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52" name="Freccia a destra 51">
            <a:extLst>
              <a:ext uri="{FF2B5EF4-FFF2-40B4-BE49-F238E27FC236}">
                <a16:creationId xmlns:a16="http://schemas.microsoft.com/office/drawing/2014/main" id="{5650D50D-4B13-469B-A8D5-A51DC0BD7DD2}"/>
              </a:ext>
            </a:extLst>
          </p:cNvPr>
          <p:cNvSpPr/>
          <p:nvPr/>
        </p:nvSpPr>
        <p:spPr>
          <a:xfrm rot="1928848">
            <a:off x="6159714" y="2755818"/>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Freccia a destra 53">
            <a:extLst>
              <a:ext uri="{FF2B5EF4-FFF2-40B4-BE49-F238E27FC236}">
                <a16:creationId xmlns:a16="http://schemas.microsoft.com/office/drawing/2014/main" id="{D1E65CA0-C029-438B-A8B2-20EAEECA88AE}"/>
              </a:ext>
            </a:extLst>
          </p:cNvPr>
          <p:cNvSpPr/>
          <p:nvPr/>
        </p:nvSpPr>
        <p:spPr>
          <a:xfrm rot="19784286">
            <a:off x="6154313" y="2463117"/>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con angoli arrotondati 54">
            <a:extLst>
              <a:ext uri="{FF2B5EF4-FFF2-40B4-BE49-F238E27FC236}">
                <a16:creationId xmlns:a16="http://schemas.microsoft.com/office/drawing/2014/main" id="{EA0D8C55-58D6-47E7-9E01-52E9B48117BC}"/>
              </a:ext>
            </a:extLst>
          </p:cNvPr>
          <p:cNvSpPr/>
          <p:nvPr/>
        </p:nvSpPr>
        <p:spPr>
          <a:xfrm>
            <a:off x="6595196" y="2736022"/>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57" name="Rettangolo con angoli arrotondati 56">
            <a:extLst>
              <a:ext uri="{FF2B5EF4-FFF2-40B4-BE49-F238E27FC236}">
                <a16:creationId xmlns:a16="http://schemas.microsoft.com/office/drawing/2014/main" id="{8B19DCF6-A9FB-4AC8-AD4E-D37B8B5A09DB}"/>
              </a:ext>
            </a:extLst>
          </p:cNvPr>
          <p:cNvSpPr/>
          <p:nvPr/>
        </p:nvSpPr>
        <p:spPr>
          <a:xfrm>
            <a:off x="6595197" y="2310378"/>
            <a:ext cx="786654" cy="280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73" name="Freccia a destra 72">
            <a:extLst>
              <a:ext uri="{FF2B5EF4-FFF2-40B4-BE49-F238E27FC236}">
                <a16:creationId xmlns:a16="http://schemas.microsoft.com/office/drawing/2014/main" id="{F3536E76-43AA-43F7-9D82-30DC77035B0F}"/>
              </a:ext>
            </a:extLst>
          </p:cNvPr>
          <p:cNvSpPr/>
          <p:nvPr/>
        </p:nvSpPr>
        <p:spPr>
          <a:xfrm rot="1928848">
            <a:off x="7503900" y="2439489"/>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Freccia a destra 76">
            <a:extLst>
              <a:ext uri="{FF2B5EF4-FFF2-40B4-BE49-F238E27FC236}">
                <a16:creationId xmlns:a16="http://schemas.microsoft.com/office/drawing/2014/main" id="{523A9BD0-8D62-4AAB-9D7D-CF128C14ACA0}"/>
              </a:ext>
            </a:extLst>
          </p:cNvPr>
          <p:cNvSpPr/>
          <p:nvPr/>
        </p:nvSpPr>
        <p:spPr>
          <a:xfrm rot="19784286">
            <a:off x="7526493" y="2757801"/>
            <a:ext cx="372866" cy="14712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Rettangolo con angoli arrotondati 77">
            <a:extLst>
              <a:ext uri="{FF2B5EF4-FFF2-40B4-BE49-F238E27FC236}">
                <a16:creationId xmlns:a16="http://schemas.microsoft.com/office/drawing/2014/main" id="{A03DA3E5-D312-49D4-91BD-FE6B85D80697}"/>
              </a:ext>
            </a:extLst>
          </p:cNvPr>
          <p:cNvSpPr/>
          <p:nvPr/>
        </p:nvSpPr>
        <p:spPr>
          <a:xfrm>
            <a:off x="7933481" y="2544744"/>
            <a:ext cx="1226684" cy="2808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grpSp>
        <p:nvGrpSpPr>
          <p:cNvPr id="56" name="Gruppo 55">
            <a:extLst>
              <a:ext uri="{FF2B5EF4-FFF2-40B4-BE49-F238E27FC236}">
                <a16:creationId xmlns:a16="http://schemas.microsoft.com/office/drawing/2014/main" id="{C76F8BD5-2C9F-4028-BC4A-7990154C1F95}"/>
              </a:ext>
            </a:extLst>
          </p:cNvPr>
          <p:cNvGrpSpPr/>
          <p:nvPr/>
        </p:nvGrpSpPr>
        <p:grpSpPr>
          <a:xfrm>
            <a:off x="3095287" y="2282773"/>
            <a:ext cx="1610246" cy="879124"/>
            <a:chOff x="910049" y="3071569"/>
            <a:chExt cx="3132831" cy="2091442"/>
          </a:xfrm>
        </p:grpSpPr>
        <p:grpSp>
          <p:nvGrpSpPr>
            <p:cNvPr id="59" name="Gruppo 58">
              <a:extLst>
                <a:ext uri="{FF2B5EF4-FFF2-40B4-BE49-F238E27FC236}">
                  <a16:creationId xmlns:a16="http://schemas.microsoft.com/office/drawing/2014/main" id="{F0AF42CC-06EB-426B-B82F-2FEA7096E167}"/>
                </a:ext>
              </a:extLst>
            </p:cNvPr>
            <p:cNvGrpSpPr/>
            <p:nvPr/>
          </p:nvGrpSpPr>
          <p:grpSpPr>
            <a:xfrm>
              <a:off x="910049" y="3071569"/>
              <a:ext cx="3132831" cy="1014064"/>
              <a:chOff x="2020676" y="3860091"/>
              <a:chExt cx="3132831" cy="1014064"/>
            </a:xfrm>
          </p:grpSpPr>
          <p:pic>
            <p:nvPicPr>
              <p:cNvPr id="63" name="Immagine 62">
                <a:extLst>
                  <a:ext uri="{FF2B5EF4-FFF2-40B4-BE49-F238E27FC236}">
                    <a16:creationId xmlns:a16="http://schemas.microsoft.com/office/drawing/2014/main" id="{24F12D1A-0BC5-4B6A-A7A0-3F6B39594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676" y="3871545"/>
                <a:ext cx="1002610" cy="1002610"/>
              </a:xfrm>
              <a:prstGeom prst="rect">
                <a:avLst/>
              </a:prstGeom>
            </p:spPr>
          </p:pic>
          <p:pic>
            <p:nvPicPr>
              <p:cNvPr id="64" name="Immagine 63">
                <a:extLst>
                  <a:ext uri="{FF2B5EF4-FFF2-40B4-BE49-F238E27FC236}">
                    <a16:creationId xmlns:a16="http://schemas.microsoft.com/office/drawing/2014/main" id="{1FE9D60E-BBFB-4B61-822A-0F7BDB08E8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194" y="3871545"/>
                <a:ext cx="1002610" cy="1002610"/>
              </a:xfrm>
              <a:prstGeom prst="rect">
                <a:avLst/>
              </a:prstGeom>
            </p:spPr>
          </p:pic>
          <p:pic>
            <p:nvPicPr>
              <p:cNvPr id="65" name="Immagine 64">
                <a:extLst>
                  <a:ext uri="{FF2B5EF4-FFF2-40B4-BE49-F238E27FC236}">
                    <a16:creationId xmlns:a16="http://schemas.microsoft.com/office/drawing/2014/main" id="{8125A767-E4CB-41A6-9C19-E7B03EB6B5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897" y="3860091"/>
                <a:ext cx="1002610" cy="1002610"/>
              </a:xfrm>
              <a:prstGeom prst="rect">
                <a:avLst/>
              </a:prstGeom>
            </p:spPr>
          </p:pic>
        </p:grpSp>
        <p:pic>
          <p:nvPicPr>
            <p:cNvPr id="60" name="Immagine 59">
              <a:extLst>
                <a:ext uri="{FF2B5EF4-FFF2-40B4-BE49-F238E27FC236}">
                  <a16:creationId xmlns:a16="http://schemas.microsoft.com/office/drawing/2014/main" id="{E05090CE-0809-4F51-9617-D04F29D6D4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049" y="4156116"/>
              <a:ext cx="1002610" cy="1002610"/>
            </a:xfrm>
            <a:prstGeom prst="rect">
              <a:avLst/>
            </a:prstGeom>
          </p:spPr>
        </p:pic>
        <p:pic>
          <p:nvPicPr>
            <p:cNvPr id="61" name="Immagine 60">
              <a:extLst>
                <a:ext uri="{FF2B5EF4-FFF2-40B4-BE49-F238E27FC236}">
                  <a16:creationId xmlns:a16="http://schemas.microsoft.com/office/drawing/2014/main" id="{CF9C564B-38F4-4DA0-8B79-676A34A223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5304" y="4156116"/>
              <a:ext cx="978873" cy="997775"/>
            </a:xfrm>
            <a:prstGeom prst="rect">
              <a:avLst/>
            </a:prstGeom>
          </p:spPr>
        </p:pic>
        <p:pic>
          <p:nvPicPr>
            <p:cNvPr id="62" name="Immagine 61">
              <a:extLst>
                <a:ext uri="{FF2B5EF4-FFF2-40B4-BE49-F238E27FC236}">
                  <a16:creationId xmlns:a16="http://schemas.microsoft.com/office/drawing/2014/main" id="{796FD2BF-9C55-4FA5-B6B9-24B71497E2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4548" y="4160401"/>
              <a:ext cx="1002610" cy="1002610"/>
            </a:xfrm>
            <a:prstGeom prst="rect">
              <a:avLst/>
            </a:prstGeom>
          </p:spPr>
        </p:pic>
      </p:grpSp>
    </p:spTree>
    <p:extLst>
      <p:ext uri="{BB962C8B-B14F-4D97-AF65-F5344CB8AC3E}">
        <p14:creationId xmlns:p14="http://schemas.microsoft.com/office/powerpoint/2010/main" val="13747701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1600</Words>
  <Application>Microsoft Office PowerPoint</Application>
  <PresentationFormat>Widescreen</PresentationFormat>
  <Paragraphs>309</Paragraphs>
  <Slides>16</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Davide</dc:creator>
  <cp:lastModifiedBy> </cp:lastModifiedBy>
  <cp:revision>150</cp:revision>
  <dcterms:created xsi:type="dcterms:W3CDTF">2019-09-25T20:13:48Z</dcterms:created>
  <dcterms:modified xsi:type="dcterms:W3CDTF">2019-10-17T09:28:01Z</dcterms:modified>
</cp:coreProperties>
</file>