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264591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104160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92278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256216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8333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3780042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1579271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353666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246013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4AC39-C4DD-4236-8119-AE6611A7EF7E}"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62076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4AC39-C4DD-4236-8119-AE6611A7EF7E}"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27031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4AC39-C4DD-4236-8119-AE6611A7EF7E}" type="datetimeFigureOut">
              <a:rPr lang="en-IN" smtClean="0"/>
              <a:t>26-05-2020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412637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4AC39-C4DD-4236-8119-AE6611A7EF7E}" type="datetimeFigureOut">
              <a:rPr lang="en-IN" smtClean="0"/>
              <a:t>26-05-2020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15386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4AC39-C4DD-4236-8119-AE6611A7EF7E}" type="datetimeFigureOut">
              <a:rPr lang="en-IN" smtClean="0"/>
              <a:t>26-05-2020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47283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C4AC39-C4DD-4236-8119-AE6611A7EF7E}"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43956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4AC39-C4DD-4236-8119-AE6611A7EF7E}"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05586-E8BF-4854-885F-4E561F163529}" type="slidenum">
              <a:rPr lang="en-IN" smtClean="0"/>
              <a:t>‹#›</a:t>
            </a:fld>
            <a:endParaRPr lang="en-IN"/>
          </a:p>
        </p:txBody>
      </p:sp>
    </p:spTree>
    <p:extLst>
      <p:ext uri="{BB962C8B-B14F-4D97-AF65-F5344CB8AC3E}">
        <p14:creationId xmlns:p14="http://schemas.microsoft.com/office/powerpoint/2010/main" val="2160288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C4AC39-C4DD-4236-8119-AE6611A7EF7E}" type="datetimeFigureOut">
              <a:rPr lang="en-IN" smtClean="0"/>
              <a:t>26-05-2020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305586-E8BF-4854-885F-4E561F163529}" type="slidenum">
              <a:rPr lang="en-IN" smtClean="0"/>
              <a:t>‹#›</a:t>
            </a:fld>
            <a:endParaRPr lang="en-IN"/>
          </a:p>
        </p:txBody>
      </p:sp>
    </p:spTree>
    <p:extLst>
      <p:ext uri="{BB962C8B-B14F-4D97-AF65-F5344CB8AC3E}">
        <p14:creationId xmlns:p14="http://schemas.microsoft.com/office/powerpoint/2010/main" val="1006913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psofindia.com/pincode/india/maharashtra/mumb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A61F-2ED4-4AB1-B237-DA43EC5D0AB1}"/>
              </a:ext>
            </a:extLst>
          </p:cNvPr>
          <p:cNvSpPr>
            <a:spLocks noGrp="1"/>
          </p:cNvSpPr>
          <p:nvPr>
            <p:ph type="ctrTitle"/>
          </p:nvPr>
        </p:nvSpPr>
        <p:spPr>
          <a:xfrm>
            <a:off x="1073020" y="2404534"/>
            <a:ext cx="8200983" cy="1646302"/>
          </a:xfrm>
        </p:spPr>
        <p:txBody>
          <a:bodyPr/>
          <a:lstStyle/>
          <a:p>
            <a:r>
              <a:rPr lang="en-US" dirty="0"/>
              <a:t>Battle of neighborhoods</a:t>
            </a:r>
            <a:endParaRPr lang="en-IN" dirty="0"/>
          </a:p>
        </p:txBody>
      </p:sp>
      <p:sp>
        <p:nvSpPr>
          <p:cNvPr id="3" name="Subtitle 2">
            <a:extLst>
              <a:ext uri="{FF2B5EF4-FFF2-40B4-BE49-F238E27FC236}">
                <a16:creationId xmlns:a16="http://schemas.microsoft.com/office/drawing/2014/main" id="{2E51064E-62DF-4F1B-8DE9-51DE8A39613E}"/>
              </a:ext>
            </a:extLst>
          </p:cNvPr>
          <p:cNvSpPr>
            <a:spLocks noGrp="1"/>
          </p:cNvSpPr>
          <p:nvPr>
            <p:ph type="subTitle" idx="1"/>
          </p:nvPr>
        </p:nvSpPr>
        <p:spPr/>
        <p:txBody>
          <a:bodyPr/>
          <a:lstStyle/>
          <a:p>
            <a:r>
              <a:rPr lang="en-US" dirty="0"/>
              <a:t>Opening a New restaurant in Mumbai City, India</a:t>
            </a:r>
            <a:endParaRPr lang="en-IN" dirty="0"/>
          </a:p>
        </p:txBody>
      </p:sp>
      <p:sp>
        <p:nvSpPr>
          <p:cNvPr id="4" name="TextBox 3">
            <a:extLst>
              <a:ext uri="{FF2B5EF4-FFF2-40B4-BE49-F238E27FC236}">
                <a16:creationId xmlns:a16="http://schemas.microsoft.com/office/drawing/2014/main" id="{4B491550-7E2F-4030-A925-7AE7E83D830B}"/>
              </a:ext>
            </a:extLst>
          </p:cNvPr>
          <p:cNvSpPr txBox="1"/>
          <p:nvPr/>
        </p:nvSpPr>
        <p:spPr>
          <a:xfrm>
            <a:off x="7230599" y="5147732"/>
            <a:ext cx="2043404" cy="369332"/>
          </a:xfrm>
          <a:prstGeom prst="rect">
            <a:avLst/>
          </a:prstGeom>
          <a:noFill/>
        </p:spPr>
        <p:txBody>
          <a:bodyPr wrap="square" rtlCol="0">
            <a:spAutoFit/>
          </a:bodyPr>
          <a:lstStyle/>
          <a:p>
            <a:r>
              <a:rPr lang="en-US" dirty="0"/>
              <a:t>By Vipin Uniyal</a:t>
            </a:r>
            <a:endParaRPr lang="en-IN" dirty="0"/>
          </a:p>
        </p:txBody>
      </p:sp>
    </p:spTree>
    <p:extLst>
      <p:ext uri="{BB962C8B-B14F-4D97-AF65-F5344CB8AC3E}">
        <p14:creationId xmlns:p14="http://schemas.microsoft.com/office/powerpoint/2010/main" val="413008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27C32-0CA0-42C3-9C92-DD2D0F2DF69A}"/>
              </a:ext>
            </a:extLst>
          </p:cNvPr>
          <p:cNvSpPr>
            <a:spLocks noGrp="1"/>
          </p:cNvSpPr>
          <p:nvPr>
            <p:ph idx="1"/>
          </p:nvPr>
        </p:nvSpPr>
        <p:spPr>
          <a:xfrm>
            <a:off x="668003" y="1395478"/>
            <a:ext cx="8596668" cy="3880773"/>
          </a:xfrm>
        </p:spPr>
        <p:txBody>
          <a:bodyPr/>
          <a:lstStyle/>
          <a:p>
            <a:r>
              <a:rPr lang="en-IN" dirty="0"/>
              <a:t>The clusters having following details:</a:t>
            </a:r>
          </a:p>
          <a:p>
            <a:endParaRPr lang="en-IN" dirty="0"/>
          </a:p>
        </p:txBody>
      </p:sp>
      <p:pic>
        <p:nvPicPr>
          <p:cNvPr id="4" name="Picture 3">
            <a:extLst>
              <a:ext uri="{FF2B5EF4-FFF2-40B4-BE49-F238E27FC236}">
                <a16:creationId xmlns:a16="http://schemas.microsoft.com/office/drawing/2014/main" id="{E70A2DC7-B62F-48A4-9C4C-2CD6B2DD990B}"/>
              </a:ext>
            </a:extLst>
          </p:cNvPr>
          <p:cNvPicPr/>
          <p:nvPr/>
        </p:nvPicPr>
        <p:blipFill>
          <a:blip r:embed="rId2">
            <a:extLst>
              <a:ext uri="{28A0092B-C50C-407E-A947-70E740481C1C}">
                <a14:useLocalDpi xmlns:a14="http://schemas.microsoft.com/office/drawing/2010/main" val="0"/>
              </a:ext>
            </a:extLst>
          </a:blip>
          <a:stretch>
            <a:fillRect/>
          </a:stretch>
        </p:blipFill>
        <p:spPr>
          <a:xfrm>
            <a:off x="1046881" y="2007436"/>
            <a:ext cx="5867102" cy="1818115"/>
          </a:xfrm>
          <a:prstGeom prst="rect">
            <a:avLst/>
          </a:prstGeom>
        </p:spPr>
      </p:pic>
      <p:sp>
        <p:nvSpPr>
          <p:cNvPr id="6" name="Rectangle 5">
            <a:extLst>
              <a:ext uri="{FF2B5EF4-FFF2-40B4-BE49-F238E27FC236}">
                <a16:creationId xmlns:a16="http://schemas.microsoft.com/office/drawing/2014/main" id="{7BE2658B-9204-40F7-8DDF-E54A0D2E0DC9}"/>
              </a:ext>
            </a:extLst>
          </p:cNvPr>
          <p:cNvSpPr/>
          <p:nvPr/>
        </p:nvSpPr>
        <p:spPr>
          <a:xfrm>
            <a:off x="829794" y="4816191"/>
            <a:ext cx="7884997" cy="646331"/>
          </a:xfrm>
          <a:prstGeom prst="rect">
            <a:avLst/>
          </a:prstGeom>
        </p:spPr>
        <p:txBody>
          <a:bodyPr wrap="square">
            <a:spAutoFit/>
          </a:bodyPr>
          <a:lstStyle/>
          <a:p>
            <a:r>
              <a:rPr lang="en-US" dirty="0"/>
              <a:t>So, the appropriate location to start the restaurant business should be all the neighborhoods falling in cluster 0. </a:t>
            </a:r>
            <a:endParaRPr lang="en-IN" dirty="0"/>
          </a:p>
        </p:txBody>
      </p:sp>
    </p:spTree>
    <p:extLst>
      <p:ext uri="{BB962C8B-B14F-4D97-AF65-F5344CB8AC3E}">
        <p14:creationId xmlns:p14="http://schemas.microsoft.com/office/powerpoint/2010/main" val="167210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2E92-C94D-4386-94C2-663EA0D05F5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700A7C0-9D83-440A-A762-52D74482D677}"/>
              </a:ext>
            </a:extLst>
          </p:cNvPr>
          <p:cNvSpPr>
            <a:spLocks noGrp="1"/>
          </p:cNvSpPr>
          <p:nvPr>
            <p:ph idx="1"/>
          </p:nvPr>
        </p:nvSpPr>
        <p:spPr>
          <a:xfrm>
            <a:off x="612020" y="1488613"/>
            <a:ext cx="8596668" cy="3880773"/>
          </a:xfrm>
        </p:spPr>
        <p:txBody>
          <a:bodyPr/>
          <a:lstStyle/>
          <a:p>
            <a:pPr marL="0" indent="0">
              <a:buNone/>
            </a:pPr>
            <a:r>
              <a:rPr lang="en-IN" dirty="0"/>
              <a:t>The end of this project brings forth the following conclusions:</a:t>
            </a:r>
          </a:p>
          <a:p>
            <a:pPr lvl="0"/>
            <a:r>
              <a:rPr lang="en-IN" dirty="0"/>
              <a:t>The best locations for opening restaurants in Mumbai city are falling under cluster 1 which can be seen in </a:t>
            </a:r>
            <a:r>
              <a:rPr lang="en-IN" dirty="0" err="1"/>
              <a:t>jupyter</a:t>
            </a:r>
            <a:r>
              <a:rPr lang="en-IN" dirty="0"/>
              <a:t> notebook.</a:t>
            </a:r>
          </a:p>
          <a:p>
            <a:pPr lvl="0"/>
            <a:r>
              <a:rPr lang="en-IN" dirty="0"/>
              <a:t>Indian restaurants are most popular in Mumbai city followed by bar and then sea food.</a:t>
            </a:r>
          </a:p>
          <a:p>
            <a:pPr lvl="0"/>
            <a:r>
              <a:rPr lang="en-IN" dirty="0"/>
              <a:t>The clusters in map are visualized.</a:t>
            </a:r>
          </a:p>
          <a:p>
            <a:r>
              <a:rPr lang="en-IN" dirty="0"/>
              <a:t>Foursquare API is used and it made easy to fetch the venues in all neighbourhoods</a:t>
            </a:r>
          </a:p>
        </p:txBody>
      </p:sp>
    </p:spTree>
    <p:extLst>
      <p:ext uri="{BB962C8B-B14F-4D97-AF65-F5344CB8AC3E}">
        <p14:creationId xmlns:p14="http://schemas.microsoft.com/office/powerpoint/2010/main" val="44639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A596-FDA6-4F25-8870-8B5C4E8FF67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6ED3019-58DE-4D26-89F8-B63442185CC7}"/>
              </a:ext>
            </a:extLst>
          </p:cNvPr>
          <p:cNvSpPr>
            <a:spLocks noGrp="1"/>
          </p:cNvSpPr>
          <p:nvPr>
            <p:ph idx="1"/>
          </p:nvPr>
        </p:nvSpPr>
        <p:spPr>
          <a:xfrm>
            <a:off x="677334" y="2160590"/>
            <a:ext cx="8596668" cy="2308774"/>
          </a:xfrm>
        </p:spPr>
        <p:txBody>
          <a:bodyPr/>
          <a:lstStyle/>
          <a:p>
            <a:r>
              <a:rPr lang="en-US" dirty="0"/>
              <a:t>The location of your food service business will impact its success nearly as much as the menu. If your restaurant is in the wrong place, you won't attract the number of customers you will need in order to stay in business. The same is true if your location is inundated with competitors, or has poor visibility, or is hard to find. There are many things that must be considered as you look for a location in which to open your business</a:t>
            </a:r>
            <a:endParaRPr lang="en-IN" dirty="0"/>
          </a:p>
        </p:txBody>
      </p:sp>
    </p:spTree>
    <p:extLst>
      <p:ext uri="{BB962C8B-B14F-4D97-AF65-F5344CB8AC3E}">
        <p14:creationId xmlns:p14="http://schemas.microsoft.com/office/powerpoint/2010/main" val="222111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43B1-2BC5-4184-8A88-20B2204B646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06A80DD-67D4-4C66-B29B-611D9B6F337B}"/>
              </a:ext>
            </a:extLst>
          </p:cNvPr>
          <p:cNvSpPr>
            <a:spLocks noGrp="1"/>
          </p:cNvSpPr>
          <p:nvPr>
            <p:ph idx="1"/>
          </p:nvPr>
        </p:nvSpPr>
        <p:spPr>
          <a:xfrm>
            <a:off x="677334" y="2160590"/>
            <a:ext cx="8596668" cy="2700660"/>
          </a:xfrm>
        </p:spPr>
        <p:txBody>
          <a:bodyPr/>
          <a:lstStyle/>
          <a:p>
            <a:r>
              <a:rPr lang="en-US" dirty="0"/>
              <a:t> The Aim of this capstone project is to </a:t>
            </a:r>
            <a:r>
              <a:rPr lang="en-US" dirty="0" err="1"/>
              <a:t>analyse</a:t>
            </a:r>
            <a:r>
              <a:rPr lang="en-US" dirty="0"/>
              <a:t> and select the best locations in the Mumbai city, India to open a new restaurant. Using data science methodology and machine learning techniques like clustering, this project aims to provide solutions to answer the business question: In the Mumbai city of Maharashtra, India, if any individual person or group are looking to start their restaurant business and want to open a new restaurant, where would you recommend them to open it? </a:t>
            </a:r>
            <a:endParaRPr lang="en-IN" dirty="0"/>
          </a:p>
        </p:txBody>
      </p:sp>
    </p:spTree>
    <p:extLst>
      <p:ext uri="{BB962C8B-B14F-4D97-AF65-F5344CB8AC3E}">
        <p14:creationId xmlns:p14="http://schemas.microsoft.com/office/powerpoint/2010/main" val="78928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0056-29EB-4E24-A6A9-F7BFA6BC0836}"/>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DD466BEB-9AAF-454D-97A0-3CC77B6CA7CF}"/>
              </a:ext>
            </a:extLst>
          </p:cNvPr>
          <p:cNvSpPr>
            <a:spLocks noGrp="1"/>
          </p:cNvSpPr>
          <p:nvPr>
            <p:ph idx="1"/>
          </p:nvPr>
        </p:nvSpPr>
        <p:spPr>
          <a:xfrm>
            <a:off x="677334" y="1806026"/>
            <a:ext cx="8596668" cy="3880773"/>
          </a:xfrm>
        </p:spPr>
        <p:txBody>
          <a:bodyPr>
            <a:normAutofit fontScale="92500" lnSpcReduction="10000"/>
          </a:bodyPr>
          <a:lstStyle/>
          <a:p>
            <a:r>
              <a:rPr lang="en-US" dirty="0"/>
              <a:t>Mumbai City District is a district of Maharashtra in Konkan Division. As a city district, it has no headquarters or subdivisions. It, along with the Mumbai Suburban District, makes up the metropolis of Mumbai. The city area is called the "island city" or South Mumbai or Old Mumbai. It extends from </a:t>
            </a:r>
            <a:r>
              <a:rPr lang="en-US" dirty="0" err="1"/>
              <a:t>Colaba</a:t>
            </a:r>
            <a:r>
              <a:rPr lang="en-US" dirty="0"/>
              <a:t> in the south to Mahim and Sion in the north. The city has an area of 157 km² and a population of 3,085,411. </a:t>
            </a:r>
          </a:p>
          <a:p>
            <a:pPr marL="0" indent="0">
              <a:buNone/>
            </a:pPr>
            <a:r>
              <a:rPr lang="en-US" dirty="0"/>
              <a:t>Data Sources:</a:t>
            </a:r>
          </a:p>
          <a:p>
            <a:r>
              <a:rPr lang="en-US" dirty="0"/>
              <a:t>Data of postal code and areas of Mumbai districts is taken from: </a:t>
            </a:r>
            <a:r>
              <a:rPr lang="en-US" dirty="0">
                <a:hlinkClick r:id="rId2"/>
              </a:rPr>
              <a:t>https://www.mapsofindia.com/pincode/india/maharashtra/mumbai/</a:t>
            </a:r>
            <a:endParaRPr lang="en-US" dirty="0"/>
          </a:p>
          <a:p>
            <a:r>
              <a:rPr lang="en-US" dirty="0"/>
              <a:t>Latitude and longitude data of all the areas is fetched using </a:t>
            </a:r>
            <a:r>
              <a:rPr lang="en-US" dirty="0" err="1"/>
              <a:t>google’s</a:t>
            </a:r>
            <a:r>
              <a:rPr lang="en-US" dirty="0"/>
              <a:t> </a:t>
            </a:r>
            <a:r>
              <a:rPr lang="en-US" dirty="0" err="1"/>
              <a:t>api</a:t>
            </a:r>
            <a:r>
              <a:rPr lang="en-US" dirty="0"/>
              <a:t> and python geocoder library.</a:t>
            </a:r>
          </a:p>
          <a:p>
            <a:r>
              <a:rPr lang="en-US" dirty="0"/>
              <a:t>The Restaurant data of each </a:t>
            </a:r>
            <a:r>
              <a:rPr lang="en-US" dirty="0" err="1"/>
              <a:t>neighbourhood</a:t>
            </a:r>
            <a:r>
              <a:rPr lang="en-US" dirty="0"/>
              <a:t> is taken using foursquare </a:t>
            </a:r>
            <a:r>
              <a:rPr lang="en-US" dirty="0" err="1"/>
              <a:t>api</a:t>
            </a:r>
            <a:r>
              <a:rPr lang="en-US" dirty="0"/>
              <a:t>.</a:t>
            </a:r>
          </a:p>
          <a:p>
            <a:r>
              <a:rPr lang="en-US" dirty="0"/>
              <a:t>To generate map python’s </a:t>
            </a:r>
            <a:r>
              <a:rPr lang="en-US" dirty="0" err="1"/>
              <a:t>geopy</a:t>
            </a:r>
            <a:r>
              <a:rPr lang="en-US" dirty="0"/>
              <a:t> and folium library is being used</a:t>
            </a:r>
            <a:endParaRPr lang="en-IN" dirty="0"/>
          </a:p>
        </p:txBody>
      </p:sp>
    </p:spTree>
    <p:extLst>
      <p:ext uri="{BB962C8B-B14F-4D97-AF65-F5344CB8AC3E}">
        <p14:creationId xmlns:p14="http://schemas.microsoft.com/office/powerpoint/2010/main" val="403326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63A4-F208-4277-86FA-E57D19991C0E}"/>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430D79FA-B5F2-4DA3-9515-769CCE8B0F7B}"/>
              </a:ext>
            </a:extLst>
          </p:cNvPr>
          <p:cNvSpPr>
            <a:spLocks noGrp="1"/>
          </p:cNvSpPr>
          <p:nvPr>
            <p:ph idx="1"/>
          </p:nvPr>
        </p:nvSpPr>
        <p:spPr/>
        <p:txBody>
          <a:bodyPr/>
          <a:lstStyle/>
          <a:p>
            <a:r>
              <a:rPr lang="en-US" dirty="0"/>
              <a:t>I used python beautiful soup4 to crawl the </a:t>
            </a:r>
            <a:r>
              <a:rPr lang="en-US" dirty="0" err="1"/>
              <a:t>neighbourhood</a:t>
            </a:r>
            <a:r>
              <a:rPr lang="en-US" dirty="0"/>
              <a:t> in Mumbai data with postal codes from the website, and converted it into pandas </a:t>
            </a:r>
            <a:r>
              <a:rPr lang="en-US" dirty="0" err="1"/>
              <a:t>dataframe</a:t>
            </a:r>
            <a:r>
              <a:rPr lang="en-US" dirty="0"/>
              <a:t> and then used geocoder to fetch the geographical coordinates. It looks like this: </a:t>
            </a:r>
            <a:endParaRPr lang="en-IN" dirty="0"/>
          </a:p>
        </p:txBody>
      </p:sp>
      <p:pic>
        <p:nvPicPr>
          <p:cNvPr id="4" name="Picture 3">
            <a:extLst>
              <a:ext uri="{FF2B5EF4-FFF2-40B4-BE49-F238E27FC236}">
                <a16:creationId xmlns:a16="http://schemas.microsoft.com/office/drawing/2014/main" id="{59B89504-E5D8-4DA1-A00B-E279E9F6E74A}"/>
              </a:ext>
            </a:extLst>
          </p:cNvPr>
          <p:cNvPicPr/>
          <p:nvPr/>
        </p:nvPicPr>
        <p:blipFill>
          <a:blip r:embed="rId2">
            <a:extLst>
              <a:ext uri="{28A0092B-C50C-407E-A947-70E740481C1C}">
                <a14:useLocalDpi xmlns:a14="http://schemas.microsoft.com/office/drawing/2010/main" val="0"/>
              </a:ext>
            </a:extLst>
          </a:blip>
          <a:stretch>
            <a:fillRect/>
          </a:stretch>
        </p:blipFill>
        <p:spPr>
          <a:xfrm>
            <a:off x="1811305" y="3429000"/>
            <a:ext cx="4561503" cy="2024510"/>
          </a:xfrm>
          <a:prstGeom prst="rect">
            <a:avLst/>
          </a:prstGeom>
        </p:spPr>
      </p:pic>
    </p:spTree>
    <p:extLst>
      <p:ext uri="{BB962C8B-B14F-4D97-AF65-F5344CB8AC3E}">
        <p14:creationId xmlns:p14="http://schemas.microsoft.com/office/powerpoint/2010/main" val="10260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0A6F9-602B-49D3-8C11-528A079FB422}"/>
              </a:ext>
            </a:extLst>
          </p:cNvPr>
          <p:cNvSpPr>
            <a:spLocks noGrp="1"/>
          </p:cNvSpPr>
          <p:nvPr>
            <p:ph idx="1"/>
          </p:nvPr>
        </p:nvSpPr>
        <p:spPr>
          <a:xfrm>
            <a:off x="817293" y="900957"/>
            <a:ext cx="8596668" cy="3880773"/>
          </a:xfrm>
        </p:spPr>
        <p:txBody>
          <a:bodyPr/>
          <a:lstStyle/>
          <a:p>
            <a:r>
              <a:rPr lang="en-US" dirty="0"/>
              <a:t>After getting the data I created Mumbai city map using folium library</a:t>
            </a:r>
            <a:endParaRPr lang="en-IN" dirty="0"/>
          </a:p>
        </p:txBody>
      </p:sp>
      <p:pic>
        <p:nvPicPr>
          <p:cNvPr id="4" name="Picture 3">
            <a:extLst>
              <a:ext uri="{FF2B5EF4-FFF2-40B4-BE49-F238E27FC236}">
                <a16:creationId xmlns:a16="http://schemas.microsoft.com/office/drawing/2014/main" id="{41EDC9F4-87F0-401F-A416-3F642D12DE1A}"/>
              </a:ext>
            </a:extLst>
          </p:cNvPr>
          <p:cNvPicPr/>
          <p:nvPr/>
        </p:nvPicPr>
        <p:blipFill>
          <a:blip r:embed="rId2">
            <a:extLst>
              <a:ext uri="{28A0092B-C50C-407E-A947-70E740481C1C}">
                <a14:useLocalDpi xmlns:a14="http://schemas.microsoft.com/office/drawing/2010/main" val="0"/>
              </a:ext>
            </a:extLst>
          </a:blip>
          <a:stretch>
            <a:fillRect/>
          </a:stretch>
        </p:blipFill>
        <p:spPr>
          <a:xfrm>
            <a:off x="1252156" y="1466629"/>
            <a:ext cx="4691444" cy="2480219"/>
          </a:xfrm>
          <a:prstGeom prst="rect">
            <a:avLst/>
          </a:prstGeom>
        </p:spPr>
      </p:pic>
      <p:sp>
        <p:nvSpPr>
          <p:cNvPr id="7" name="Rectangle 6">
            <a:extLst>
              <a:ext uri="{FF2B5EF4-FFF2-40B4-BE49-F238E27FC236}">
                <a16:creationId xmlns:a16="http://schemas.microsoft.com/office/drawing/2014/main" id="{C9C6AE0F-2C7F-4D06-9371-BCF12C921A02}"/>
              </a:ext>
            </a:extLst>
          </p:cNvPr>
          <p:cNvSpPr/>
          <p:nvPr/>
        </p:nvSpPr>
        <p:spPr>
          <a:xfrm>
            <a:off x="817293" y="4050855"/>
            <a:ext cx="8186748" cy="923330"/>
          </a:xfrm>
          <a:prstGeom prst="rect">
            <a:avLst/>
          </a:prstGeom>
        </p:spPr>
        <p:txBody>
          <a:bodyPr wrap="square">
            <a:spAutoFit/>
          </a:bodyPr>
          <a:lstStyle/>
          <a:p>
            <a:r>
              <a:rPr lang="en-US" dirty="0"/>
              <a:t>Then I used foursquare API to fetch the nearby venues in each neighborhood and selected top 10 venues. After that I created a new data set which looks like below:</a:t>
            </a:r>
            <a:endParaRPr lang="en-IN" dirty="0"/>
          </a:p>
        </p:txBody>
      </p:sp>
      <p:pic>
        <p:nvPicPr>
          <p:cNvPr id="8" name="Picture 7">
            <a:extLst>
              <a:ext uri="{FF2B5EF4-FFF2-40B4-BE49-F238E27FC236}">
                <a16:creationId xmlns:a16="http://schemas.microsoft.com/office/drawing/2014/main" id="{776BDD80-870E-41E9-899F-E8B798E44D8C}"/>
              </a:ext>
            </a:extLst>
          </p:cNvPr>
          <p:cNvPicPr/>
          <p:nvPr/>
        </p:nvPicPr>
        <p:blipFill>
          <a:blip r:embed="rId3">
            <a:extLst>
              <a:ext uri="{28A0092B-C50C-407E-A947-70E740481C1C}">
                <a14:useLocalDpi xmlns:a14="http://schemas.microsoft.com/office/drawing/2010/main" val="0"/>
              </a:ext>
            </a:extLst>
          </a:blip>
          <a:stretch>
            <a:fillRect/>
          </a:stretch>
        </p:blipFill>
        <p:spPr>
          <a:xfrm>
            <a:off x="1186842" y="4974185"/>
            <a:ext cx="5731510" cy="1643380"/>
          </a:xfrm>
          <a:prstGeom prst="rect">
            <a:avLst/>
          </a:prstGeom>
        </p:spPr>
      </p:pic>
    </p:spTree>
    <p:extLst>
      <p:ext uri="{BB962C8B-B14F-4D97-AF65-F5344CB8AC3E}">
        <p14:creationId xmlns:p14="http://schemas.microsoft.com/office/powerpoint/2010/main" val="46985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FB25E-387B-4F1D-9E60-5006DE2D70E0}"/>
              </a:ext>
            </a:extLst>
          </p:cNvPr>
          <p:cNvSpPr>
            <a:spLocks noGrp="1"/>
          </p:cNvSpPr>
          <p:nvPr>
            <p:ph idx="1"/>
          </p:nvPr>
        </p:nvSpPr>
        <p:spPr>
          <a:xfrm>
            <a:off x="658673" y="1320834"/>
            <a:ext cx="8596668" cy="3880773"/>
          </a:xfrm>
        </p:spPr>
        <p:txBody>
          <a:bodyPr/>
          <a:lstStyle/>
          <a:p>
            <a:r>
              <a:rPr lang="en-IN" dirty="0"/>
              <a:t>After creating venues </a:t>
            </a:r>
            <a:r>
              <a:rPr lang="en-IN" dirty="0" err="1"/>
              <a:t>dataframe</a:t>
            </a:r>
            <a:r>
              <a:rPr lang="en-IN" dirty="0"/>
              <a:t> I analysed the data and clustered it using </a:t>
            </a:r>
            <a:r>
              <a:rPr lang="en-IN" dirty="0" err="1"/>
              <a:t>kmeans</a:t>
            </a:r>
            <a:r>
              <a:rPr lang="en-IN" dirty="0"/>
              <a:t> clustering algorithm and assigned label to each cluster.</a:t>
            </a:r>
          </a:p>
          <a:p>
            <a:endParaRPr lang="en-IN" dirty="0"/>
          </a:p>
        </p:txBody>
      </p:sp>
      <p:pic>
        <p:nvPicPr>
          <p:cNvPr id="4" name="Picture 3">
            <a:extLst>
              <a:ext uri="{FF2B5EF4-FFF2-40B4-BE49-F238E27FC236}">
                <a16:creationId xmlns:a16="http://schemas.microsoft.com/office/drawing/2014/main" id="{98D55C6A-0E52-426C-85D9-8541C381DAC1}"/>
              </a:ext>
            </a:extLst>
          </p:cNvPr>
          <p:cNvPicPr/>
          <p:nvPr/>
        </p:nvPicPr>
        <p:blipFill>
          <a:blip r:embed="rId2">
            <a:extLst>
              <a:ext uri="{28A0092B-C50C-407E-A947-70E740481C1C}">
                <a14:useLocalDpi xmlns:a14="http://schemas.microsoft.com/office/drawing/2010/main" val="0"/>
              </a:ext>
            </a:extLst>
          </a:blip>
          <a:stretch>
            <a:fillRect/>
          </a:stretch>
        </p:blipFill>
        <p:spPr>
          <a:xfrm>
            <a:off x="1140187" y="2389309"/>
            <a:ext cx="5549861" cy="2378633"/>
          </a:xfrm>
          <a:prstGeom prst="rect">
            <a:avLst/>
          </a:prstGeom>
        </p:spPr>
      </p:pic>
    </p:spTree>
    <p:extLst>
      <p:ext uri="{BB962C8B-B14F-4D97-AF65-F5344CB8AC3E}">
        <p14:creationId xmlns:p14="http://schemas.microsoft.com/office/powerpoint/2010/main" val="410354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A2138-F4D7-43DD-A4AA-D7785456084D}"/>
              </a:ext>
            </a:extLst>
          </p:cNvPr>
          <p:cNvSpPr>
            <a:spLocks noGrp="1"/>
          </p:cNvSpPr>
          <p:nvPr>
            <p:ph idx="1"/>
          </p:nvPr>
        </p:nvSpPr>
        <p:spPr>
          <a:xfrm>
            <a:off x="770640" y="1488613"/>
            <a:ext cx="8596668" cy="3880773"/>
          </a:xfrm>
        </p:spPr>
        <p:txBody>
          <a:bodyPr/>
          <a:lstStyle/>
          <a:p>
            <a:r>
              <a:rPr lang="en-US" dirty="0"/>
              <a:t>Finally, I visualized the clusters in Mumbai city map.</a:t>
            </a:r>
            <a:endParaRPr lang="en-IN" dirty="0"/>
          </a:p>
        </p:txBody>
      </p:sp>
      <p:pic>
        <p:nvPicPr>
          <p:cNvPr id="5" name="Picture 4">
            <a:extLst>
              <a:ext uri="{FF2B5EF4-FFF2-40B4-BE49-F238E27FC236}">
                <a16:creationId xmlns:a16="http://schemas.microsoft.com/office/drawing/2014/main" id="{0E14FAA6-B09A-439B-84BA-1C897487571C}"/>
              </a:ext>
            </a:extLst>
          </p:cNvPr>
          <p:cNvPicPr/>
          <p:nvPr/>
        </p:nvPicPr>
        <p:blipFill>
          <a:blip r:embed="rId2">
            <a:extLst>
              <a:ext uri="{28A0092B-C50C-407E-A947-70E740481C1C}">
                <a14:useLocalDpi xmlns:a14="http://schemas.microsoft.com/office/drawing/2010/main" val="0"/>
              </a:ext>
            </a:extLst>
          </a:blip>
          <a:stretch>
            <a:fillRect/>
          </a:stretch>
        </p:blipFill>
        <p:spPr>
          <a:xfrm>
            <a:off x="1102844" y="2188825"/>
            <a:ext cx="6464282" cy="3953068"/>
          </a:xfrm>
          <a:prstGeom prst="rect">
            <a:avLst/>
          </a:prstGeom>
        </p:spPr>
      </p:pic>
    </p:spTree>
    <p:extLst>
      <p:ext uri="{BB962C8B-B14F-4D97-AF65-F5344CB8AC3E}">
        <p14:creationId xmlns:p14="http://schemas.microsoft.com/office/powerpoint/2010/main" val="164189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24FB-2F3D-4B5C-96D7-BC94575A4E9A}"/>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FDE94D58-5044-49BD-9B55-E8BF89B179D7}"/>
              </a:ext>
            </a:extLst>
          </p:cNvPr>
          <p:cNvSpPr>
            <a:spLocks noGrp="1"/>
          </p:cNvSpPr>
          <p:nvPr>
            <p:ph idx="1"/>
          </p:nvPr>
        </p:nvSpPr>
        <p:spPr>
          <a:xfrm>
            <a:off x="677334" y="1591422"/>
            <a:ext cx="8596668" cy="3880773"/>
          </a:xfrm>
        </p:spPr>
        <p:txBody>
          <a:bodyPr>
            <a:normAutofit/>
          </a:bodyPr>
          <a:lstStyle/>
          <a:p>
            <a:pPr marL="0" indent="0">
              <a:buNone/>
            </a:pPr>
            <a:r>
              <a:rPr lang="en-IN" dirty="0"/>
              <a:t>The cluster with most neighbourhood is cluster 0. It consists following categories in decreasing order of popularity:</a:t>
            </a:r>
          </a:p>
          <a:p>
            <a:pPr lvl="0"/>
            <a:r>
              <a:rPr lang="en-IN" dirty="0"/>
              <a:t>Indian Restaurant</a:t>
            </a:r>
          </a:p>
          <a:p>
            <a:pPr lvl="0"/>
            <a:r>
              <a:rPr lang="en-IN" dirty="0"/>
              <a:t>Bar</a:t>
            </a:r>
          </a:p>
          <a:p>
            <a:pPr lvl="0"/>
            <a:r>
              <a:rPr lang="en-IN" dirty="0"/>
              <a:t>Irani Café</a:t>
            </a:r>
          </a:p>
          <a:p>
            <a:pPr lvl="0"/>
            <a:r>
              <a:rPr lang="en-IN" dirty="0"/>
              <a:t>Sandwich Place</a:t>
            </a:r>
          </a:p>
          <a:p>
            <a:pPr lvl="0"/>
            <a:r>
              <a:rPr lang="en-IN" dirty="0"/>
              <a:t>Hotel</a:t>
            </a:r>
          </a:p>
          <a:p>
            <a:pPr lvl="0"/>
            <a:r>
              <a:rPr lang="en-IN" dirty="0"/>
              <a:t>Seafood Restaurant</a:t>
            </a:r>
          </a:p>
          <a:p>
            <a:pPr lvl="0"/>
            <a:r>
              <a:rPr lang="en-IN" dirty="0"/>
              <a:t>Café</a:t>
            </a:r>
          </a:p>
          <a:p>
            <a:pPr lvl="0"/>
            <a:r>
              <a:rPr lang="en-IN" dirty="0"/>
              <a:t>Multiplex</a:t>
            </a:r>
          </a:p>
          <a:p>
            <a:pPr marL="0" indent="0">
              <a:buNone/>
            </a:pPr>
            <a:endParaRPr lang="en-IN" dirty="0"/>
          </a:p>
        </p:txBody>
      </p:sp>
    </p:spTree>
    <p:extLst>
      <p:ext uri="{BB962C8B-B14F-4D97-AF65-F5344CB8AC3E}">
        <p14:creationId xmlns:p14="http://schemas.microsoft.com/office/powerpoint/2010/main" val="29408729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603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Battle of neighborhoods</vt:lpstr>
      <vt:lpstr>Introduction</vt:lpstr>
      <vt:lpstr>Problem Statement</vt:lpstr>
      <vt:lpstr>Data Description</vt:lpstr>
      <vt:lpstr>Methodology</vt:lpstr>
      <vt:lpstr>PowerPoint Presentation</vt:lpstr>
      <vt:lpstr>PowerPoint Presentation</vt:lpstr>
      <vt:lpstr>PowerPoint Presentation</vt:lpstr>
      <vt:lpstr>Result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uniyal vipin</dc:creator>
  <cp:lastModifiedBy>uniyal vipin</cp:lastModifiedBy>
  <cp:revision>3</cp:revision>
  <dcterms:created xsi:type="dcterms:W3CDTF">2020-05-26T18:01:49Z</dcterms:created>
  <dcterms:modified xsi:type="dcterms:W3CDTF">2020-05-26T18:15:59Z</dcterms:modified>
</cp:coreProperties>
</file>