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8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1d03c46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a71d03c4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1d03c46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a71d03c4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sz="3600" b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8890000" y="65087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2275826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  <a:defRPr sz="3600" b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-5" y="585572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 dirty="0" smtClean="0">
                <a:solidFill>
                  <a:srgbClr val="000000"/>
                </a:solidFill>
              </a:rPr>
              <a:t>System Requirements</a:t>
            </a:r>
            <a:endParaRPr sz="4440" b="1" dirty="0">
              <a:solidFill>
                <a:srgbClr val="000000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921900" y="1760800"/>
            <a:ext cx="10348200" cy="4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Python libraries used in development	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flask.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Software specific requirements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Operating System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Windows 7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16.0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or above.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Python 3.8 compiler with flask module.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Web Browser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Google Chrome, Mozilla Firefox [preferred].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Hardware specific requirements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Processor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Intel Core i5-9400F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Processor Clock Speed	:	2.1 GHz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GPU	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Nvidia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CUDA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Enabled GPU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RAM			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	8GB or Above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0" y="467467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 dirty="0" smtClean="0">
                <a:solidFill>
                  <a:srgbClr val="000000"/>
                </a:solidFill>
              </a:rPr>
              <a:t>Project Schedule</a:t>
            </a:r>
            <a:endParaRPr sz="444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6" y="1203262"/>
            <a:ext cx="9134474" cy="483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0" y="649480"/>
            <a:ext cx="12192000" cy="56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>
                <a:solidFill>
                  <a:srgbClr val="000000"/>
                </a:solidFill>
              </a:rPr>
              <a:t>References</a:t>
            </a:r>
            <a:endParaRPr sz="4440" b="1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143600" y="1482799"/>
            <a:ext cx="9904800" cy="507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Bartz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Christian &amp; Yang,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Haojin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Meinel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Christoph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 (2017). STN-OCR: A single Neural Network for Text Detection and Text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Recognition.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Vaibhav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Goel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Vaibhav Kumar,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Amandeep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Singh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Jaggi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Preeti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Nagrath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"Text Extraction from Natural Scene Images using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and CNN", International Journal of Information Technology and Computer Science(IJITCS), Vol.11, No.9, pp.48-54, 2019. DOI: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10.5815/ijitcs.2019.09.06.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 G.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Hafemann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R.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Sabourin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and L. S. Oliveira, "Offline handwritten signature verification — Literature review," 2017 Seventh International Conference on Image Processing Theory, Tools and Applications (IPTA), Montreal, QC, 2017, pp. 1-8,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doi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10.1109/IPTA.2017.8310112.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Dey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Sounak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et al. "Signet: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siamese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network for writer independent offline signature verification."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preprint arXiv:1707.02131 (2017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).</a:t>
            </a: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 Chopra, R.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Hadsell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Y.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LeCun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Learning a similarity metric discriminatively, with application to face verification, in: CVPR, 2005, pp. 539–546.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0" y="1054174"/>
            <a:ext cx="12192000" cy="29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000000"/>
                </a:solidFill>
              </a:rPr>
              <a:t>Web </a:t>
            </a:r>
            <a:r>
              <a:rPr lang="en-US" sz="4400" b="1" dirty="0" smtClean="0">
                <a:solidFill>
                  <a:srgbClr val="000000"/>
                </a:solidFill>
              </a:rPr>
              <a:t>Application</a:t>
            </a:r>
            <a:br>
              <a:rPr lang="en-US" sz="4400" b="1" dirty="0" smtClean="0">
                <a:solidFill>
                  <a:srgbClr val="000000"/>
                </a:solidFill>
              </a:rPr>
            </a:br>
            <a:r>
              <a:rPr lang="en-US" sz="4400" b="1" dirty="0" smtClean="0">
                <a:solidFill>
                  <a:srgbClr val="000000"/>
                </a:solidFill>
              </a:rPr>
              <a:t>for</a:t>
            </a:r>
            <a:br>
              <a:rPr lang="en-US" sz="4400" b="1" dirty="0" smtClean="0">
                <a:solidFill>
                  <a:srgbClr val="000000"/>
                </a:solidFill>
              </a:rPr>
            </a:br>
            <a:r>
              <a:rPr lang="en-US" sz="4400" b="1" dirty="0" smtClean="0">
                <a:solidFill>
                  <a:srgbClr val="000000"/>
                </a:solidFill>
              </a:rPr>
              <a:t>Signature </a:t>
            </a:r>
            <a:r>
              <a:rPr lang="en-US" sz="4400" b="1" dirty="0" smtClean="0">
                <a:solidFill>
                  <a:srgbClr val="000000"/>
                </a:solidFill>
              </a:rPr>
              <a:t>Extraction &amp;</a:t>
            </a:r>
            <a:r>
              <a:rPr lang="en-US" sz="4400" b="1" dirty="0" smtClean="0">
                <a:solidFill>
                  <a:srgbClr val="000000"/>
                </a:solidFill>
              </a:rPr>
              <a:t> </a:t>
            </a:r>
            <a:r>
              <a:rPr lang="en-US" sz="4400" b="1" dirty="0" smtClean="0">
                <a:solidFill>
                  <a:srgbClr val="000000"/>
                </a:solidFill>
              </a:rPr>
              <a:t>Authentication</a:t>
            </a:r>
            <a:endParaRPr sz="4400" b="1" dirty="0">
              <a:solidFill>
                <a:srgbClr val="000000"/>
              </a:solidFill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8072950" y="4360725"/>
            <a:ext cx="33927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Project Guide:</a:t>
            </a:r>
            <a:endParaRPr sz="20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Mr. Amrendra Nath Tripathi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609600" y="438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Team Members</a:t>
            </a:r>
            <a:endParaRPr b="1"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2298600" y="2711950"/>
            <a:ext cx="7594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Vaibhav Tomar	</a:t>
            </a:r>
            <a:r>
              <a:rPr lang="en-US" sz="2400" dirty="0" err="1" smtClean="0"/>
              <a:t>Vinay</a:t>
            </a:r>
            <a:r>
              <a:rPr lang="en-US" sz="2400" dirty="0" smtClean="0"/>
              <a:t> </a:t>
            </a:r>
            <a:r>
              <a:rPr lang="en-US" sz="2400" dirty="0" err="1" smtClean="0"/>
              <a:t>Chaudhary</a:t>
            </a:r>
            <a:r>
              <a:rPr lang="en-US" sz="2400" dirty="0" smtClean="0"/>
              <a:t>	</a:t>
            </a:r>
            <a:r>
              <a:rPr lang="en-US" sz="2400" dirty="0" err="1" smtClean="0"/>
              <a:t>Vipin</a:t>
            </a:r>
            <a:r>
              <a:rPr lang="en-US" sz="2400" dirty="0" smtClean="0"/>
              <a:t> </a:t>
            </a:r>
            <a:r>
              <a:rPr lang="en-US" sz="2400" dirty="0" err="1"/>
              <a:t>Uniyal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CCVT B4		</a:t>
            </a:r>
            <a:r>
              <a:rPr lang="en-US" sz="2400" dirty="0" smtClean="0"/>
              <a:t>CCVT B4</a:t>
            </a:r>
            <a:r>
              <a:rPr lang="en-US" sz="2400" dirty="0"/>
              <a:t>	</a:t>
            </a:r>
            <a:r>
              <a:rPr lang="en-US" sz="2400" dirty="0" smtClean="0"/>
              <a:t>	CCVT </a:t>
            </a:r>
            <a:r>
              <a:rPr lang="en-US" sz="2400" dirty="0"/>
              <a:t>B4</a:t>
            </a:r>
            <a:endParaRPr sz="2400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Roll No 175		</a:t>
            </a:r>
            <a:r>
              <a:rPr lang="en-US" sz="2400" dirty="0" smtClean="0"/>
              <a:t>Roll </a:t>
            </a:r>
            <a:r>
              <a:rPr lang="en-US" sz="2400" dirty="0"/>
              <a:t>No 182		Roll No 185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9600" y="438648"/>
            <a:ext cx="109728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 b="1"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09600" y="1457924"/>
            <a:ext cx="10972800" cy="51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Biometric systems are primarily used in two situations: identification and </a:t>
            </a:r>
            <a:r>
              <a:rPr lang="en-US" sz="2000" dirty="0" smtClean="0"/>
              <a:t>verification.</a:t>
            </a:r>
            <a:endParaRPr lang="en-US" sz="2000" dirty="0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handwritten signatures are one of the ubiquitous and important attributes of biometric identification, mainly due to their widespread use in the financial, administrative, and legal fields to verify an </a:t>
            </a:r>
            <a:r>
              <a:rPr lang="en-US" sz="2000" dirty="0" smtClean="0"/>
              <a:t>individual's identity.</a:t>
            </a:r>
            <a:endParaRPr lang="en-US" sz="2000" dirty="0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 smtClean="0"/>
              <a:t>Forging </a:t>
            </a:r>
            <a:r>
              <a:rPr lang="en-US" sz="2000" dirty="0"/>
              <a:t>signatures are usually divided into three </a:t>
            </a:r>
            <a:r>
              <a:rPr lang="en-US" sz="2000" dirty="0" smtClean="0"/>
              <a:t>categories: simple</a:t>
            </a:r>
            <a:r>
              <a:rPr lang="en-US" sz="2000" dirty="0"/>
              <a:t>, random, and simulated (skilled) </a:t>
            </a:r>
            <a:r>
              <a:rPr lang="en-US" sz="2000" dirty="0" smtClean="0"/>
              <a:t>forgery.</a:t>
            </a:r>
          </a:p>
          <a:p>
            <a:pPr indent="-342900" algn="just">
              <a:spcBef>
                <a:spcPts val="1200"/>
              </a:spcBef>
              <a:buSzPts val="1800"/>
            </a:pPr>
            <a:r>
              <a:rPr lang="en-US" sz="2000" dirty="0" smtClean="0"/>
              <a:t>The </a:t>
            </a:r>
            <a:r>
              <a:rPr lang="en-US" sz="2000" dirty="0"/>
              <a:t>signature verification system is divided into two </a:t>
            </a:r>
            <a:r>
              <a:rPr lang="en-US" sz="2000" dirty="0" smtClean="0"/>
              <a:t>types: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/>
              <a:t>		1</a:t>
            </a:r>
            <a:r>
              <a:rPr lang="en-US" sz="2000" dirty="0"/>
              <a:t>. 	</a:t>
            </a:r>
            <a:r>
              <a:rPr lang="en-US" sz="2000" dirty="0" smtClean="0"/>
              <a:t>Online(Dynamic)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/>
              <a:t>		2.	Offline(Static)</a:t>
            </a:r>
          </a:p>
          <a:p>
            <a:pPr indent="-342900" algn="just">
              <a:spcBef>
                <a:spcPts val="0"/>
              </a:spcBef>
              <a:buSzPts val="1800"/>
            </a:pPr>
            <a:r>
              <a:rPr lang="en-US" sz="2000" dirty="0" smtClean="0"/>
              <a:t>In </a:t>
            </a:r>
            <a:r>
              <a:rPr lang="en-US" sz="2000" dirty="0"/>
              <a:t>this project the work is </a:t>
            </a:r>
            <a:r>
              <a:rPr lang="en-US" sz="2000" dirty="0" smtClean="0"/>
              <a:t>categorized </a:t>
            </a:r>
            <a:r>
              <a:rPr lang="en-US" sz="2000" dirty="0"/>
              <a:t>in three </a:t>
            </a:r>
            <a:r>
              <a:rPr lang="en-US" sz="2000" dirty="0" smtClean="0"/>
              <a:t>parts:</a:t>
            </a:r>
          </a:p>
          <a:p>
            <a:pPr indent="-342900" algn="just">
              <a:spcBef>
                <a:spcPts val="0"/>
              </a:spcBef>
              <a:buSzPts val="1800"/>
              <a:buNone/>
            </a:pPr>
            <a:r>
              <a:rPr lang="en-US" sz="2000" dirty="0" smtClean="0"/>
              <a:t>		1.	Preprocessing</a:t>
            </a:r>
            <a:endParaRPr lang="en-US" sz="2000" dirty="0"/>
          </a:p>
          <a:p>
            <a:pPr indent="-342900" algn="just">
              <a:spcBef>
                <a:spcPts val="0"/>
              </a:spcBef>
              <a:buSzPts val="1800"/>
              <a:buNone/>
            </a:pPr>
            <a:r>
              <a:rPr lang="en-US" sz="2000" dirty="0" smtClean="0"/>
              <a:t>		2.	Modeling </a:t>
            </a:r>
            <a:endParaRPr lang="en-US" sz="2000" dirty="0"/>
          </a:p>
          <a:p>
            <a:pPr indent="-342900" algn="just">
              <a:spcBef>
                <a:spcPts val="0"/>
              </a:spcBef>
              <a:buSzPts val="1800"/>
              <a:buNone/>
            </a:pPr>
            <a:r>
              <a:rPr lang="en-US" sz="2000" dirty="0" smtClean="0"/>
              <a:t>		3</a:t>
            </a:r>
            <a:r>
              <a:rPr lang="en-US" sz="2000" dirty="0"/>
              <a:t>.	Finding Accuracy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-4" y="571716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>
                <a:solidFill>
                  <a:srgbClr val="000000"/>
                </a:solidFill>
              </a:rPr>
              <a:t>Problem Statement</a:t>
            </a:r>
            <a:endParaRPr sz="4440" b="1">
              <a:solidFill>
                <a:srgbClr val="000000"/>
              </a:solidFill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993000" y="1424900"/>
            <a:ext cx="10206000" cy="43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One of the major challenges of offline signature verification is having very high variation in different signature samples.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 offline signature is usually captured by a scanner or any other type of imaging devices, which basically produces two dimensional signature images.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As signature verification has been a popular research topic through decades and substantial efforts are made both on offline as well as on online signature verification purpose.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There are many cases where authenticating offline signatures is the only option such as check transaction and document verification.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Because Of its broader application area, in this paper, we focus on the more challenging task- automatic offline signature verification.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/>
        </p:nvSpPr>
        <p:spPr>
          <a:xfrm>
            <a:off x="956700" y="1366950"/>
            <a:ext cx="10278600" cy="50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Countless studies on scene text detection and recognition have been developed and published in the recent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years.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of the most common procedures used for the extraction of text from scene images is through an end-to-end recognition of scene text, which is divided into two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sub-processes: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		1.	Scene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text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detection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		2.	Scene text recognition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output of these models contains the words (in this case, the signature) present in the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image.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process of verification of the extracted signatures has been achieved through the use of </a:t>
            </a:r>
            <a:r>
              <a:rPr lang="en-US" sz="2000" dirty="0" err="1" smtClean="0">
                <a:latin typeface="Calibri"/>
                <a:ea typeface="Calibri"/>
                <a:cs typeface="Calibri"/>
                <a:sym typeface="Calibri"/>
              </a:rPr>
              <a:t>Convolutional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Neural Networks (CNN), since neural networks are commonly used for both writer dependent and independent systems.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3]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project makes the use of the Siamese Neural Networks, which uses twin CNNs, for verifying the authenticity of the signatures.</a:t>
            </a:r>
            <a:r>
              <a:rPr lang="en-US" sz="2000" baseline="30000" dirty="0">
                <a:latin typeface="Calibri"/>
                <a:ea typeface="Calibri"/>
                <a:cs typeface="Calibri"/>
                <a:sym typeface="Calibri"/>
              </a:rPr>
              <a:t>[4]</a:t>
            </a:r>
            <a:endParaRPr sz="20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5" y="510387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>
                <a:solidFill>
                  <a:srgbClr val="000000"/>
                </a:solidFill>
              </a:rPr>
              <a:t>Literature Review</a:t>
            </a:r>
            <a:endParaRPr sz="444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1" y="497080"/>
            <a:ext cx="12192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>
                <a:solidFill>
                  <a:srgbClr val="000000"/>
                </a:solidFill>
              </a:rPr>
              <a:t>Objectives</a:t>
            </a:r>
            <a:endParaRPr sz="4440" b="1">
              <a:solidFill>
                <a:srgbClr val="000000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126650" y="1443850"/>
            <a:ext cx="9938700" cy="4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of this project is to create a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web-application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will check the authenticity of signatures with the help of deep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dataset A (Used for learning) that contains real signatures from a group of users, using which we can train the model and store it in set t1(train data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then used for authentication, the user tries to claim his or her identity and provides a signature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then tries to classify the signature, whether it belongs to the genuine category or forged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category.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accuracy of the system, we consider a test set t2(test data) consisting of forgeries and real signatures.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0" y="312775"/>
            <a:ext cx="12192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 dirty="0" smtClean="0">
                <a:solidFill>
                  <a:srgbClr val="000000"/>
                </a:solidFill>
              </a:rPr>
              <a:t>Methodology</a:t>
            </a:r>
            <a:endParaRPr sz="4440" b="1" dirty="0">
              <a:solidFill>
                <a:srgbClr val="000000"/>
              </a:solidFill>
            </a:endParaRPr>
          </a:p>
        </p:txBody>
      </p:sp>
      <p:sp>
        <p:nvSpPr>
          <p:cNvPr id="8" name="Google Shape;73;p12"/>
          <p:cNvSpPr txBox="1"/>
          <p:nvPr/>
        </p:nvSpPr>
        <p:spPr>
          <a:xfrm>
            <a:off x="1126650" y="1443850"/>
            <a:ext cx="9938700" cy="503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consists of two main parts: Preprocessing of extracted image and modeling of dataset to train the system and testing accuracy.</a:t>
            </a:r>
          </a:p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Euclidean distance as the distance metric, comparison of the original and processed signature images.</a:t>
            </a:r>
          </a:p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Pre-Processing:</a:t>
            </a:r>
          </a:p>
          <a:p>
            <a:pPr marL="571500" indent="-4572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1.	Signature Extraction</a:t>
            </a:r>
          </a:p>
          <a:p>
            <a:pPr marL="571500" indent="-4572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2.	Noise Removal</a:t>
            </a:r>
          </a:p>
          <a:p>
            <a:pPr marL="571500" indent="-4572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3.	Invert Image</a:t>
            </a:r>
          </a:p>
          <a:p>
            <a:pPr marL="571500" indent="-4572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4.	Resizing</a:t>
            </a:r>
          </a:p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Modeling:</a:t>
            </a:r>
          </a:p>
          <a:p>
            <a:pPr marL="457200" indent="-3429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1.	CNN &amp; Siamese Network</a:t>
            </a:r>
          </a:p>
          <a:p>
            <a:pPr marL="457200" indent="-342900" algn="just">
              <a:buClr>
                <a:schemeClr val="dk1"/>
              </a:buClr>
              <a:buSzPts val="18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2.	CEDAR</a:t>
            </a:r>
          </a:p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Web-Application Creation</a:t>
            </a:r>
          </a:p>
          <a:p>
            <a:pPr marL="457200" indent="-342900" algn="just">
              <a:spcBef>
                <a:spcPts val="1200"/>
              </a:spcBef>
              <a:buClr>
                <a:schemeClr val="dk1"/>
              </a:buClr>
              <a:buSzPts val="1800"/>
              <a:buFont typeface="Calibri"/>
              <a:buChar char="●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0" y="312775"/>
            <a:ext cx="121920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40"/>
              <a:buFont typeface="Calibri"/>
              <a:buNone/>
            </a:pPr>
            <a:r>
              <a:rPr lang="en-US" sz="4440" b="1" dirty="0" smtClean="0">
                <a:solidFill>
                  <a:srgbClr val="000000"/>
                </a:solidFill>
              </a:rPr>
              <a:t>Methodology</a:t>
            </a:r>
            <a:endParaRPr sz="4440" b="1" dirty="0">
              <a:solidFill>
                <a:srgbClr val="000000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75" y="1322526"/>
            <a:ext cx="1677700" cy="49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233" y="1086862"/>
            <a:ext cx="5139389" cy="54199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009875" y="3188550"/>
            <a:ext cx="1677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Fig 1: Signature Extraction from given image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315825" y="5606875"/>
            <a:ext cx="1677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latin typeface="Calibri"/>
                <a:ea typeface="Calibri"/>
                <a:cs typeface="Calibri"/>
                <a:sym typeface="Calibri"/>
              </a:rPr>
              <a:t>Fig 2: Training &amp; Testing phases for Signature verification process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649</Words>
  <Application>Microsoft Office PowerPoint</Application>
  <PresentationFormat>Custom</PresentationFormat>
  <Paragraphs>81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Web Application for Signature Extraction &amp; Authentication</vt:lpstr>
      <vt:lpstr>Team Members</vt:lpstr>
      <vt:lpstr>Introduction</vt:lpstr>
      <vt:lpstr>Problem Statement</vt:lpstr>
      <vt:lpstr>Literature Review</vt:lpstr>
      <vt:lpstr>Objectives</vt:lpstr>
      <vt:lpstr>Methodology</vt:lpstr>
      <vt:lpstr>Methodology</vt:lpstr>
      <vt:lpstr>System Requirements</vt:lpstr>
      <vt:lpstr>Project Schedule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V413H4V_T99</cp:lastModifiedBy>
  <cp:revision>18</cp:revision>
  <dcterms:modified xsi:type="dcterms:W3CDTF">2020-12-25T06:04:10Z</dcterms:modified>
</cp:coreProperties>
</file>