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handoutMasterIdLst>
    <p:handoutMasterId r:id="rId20"/>
  </p:handoutMasterIdLst>
  <p:sldIdLst>
    <p:sldId id="293" r:id="rId3"/>
    <p:sldId id="281" r:id="rId4"/>
    <p:sldId id="344" r:id="rId5"/>
    <p:sldId id="347" r:id="rId6"/>
    <p:sldId id="346" r:id="rId7"/>
    <p:sldId id="315" r:id="rId8"/>
    <p:sldId id="316" r:id="rId9"/>
    <p:sldId id="317" r:id="rId10"/>
    <p:sldId id="318" r:id="rId11"/>
    <p:sldId id="319" r:id="rId12"/>
    <p:sldId id="348" r:id="rId13"/>
    <p:sldId id="320" r:id="rId14"/>
    <p:sldId id="321" r:id="rId15"/>
    <p:sldId id="324" r:id="rId16"/>
    <p:sldId id="326" r:id="rId17"/>
    <p:sldId id="345" r:id="rId18"/>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87" autoAdjust="0"/>
    <p:restoredTop sz="94660"/>
  </p:normalViewPr>
  <p:slideViewPr>
    <p:cSldViewPr snapToGrid="0">
      <p:cViewPr varScale="1">
        <p:scale>
          <a:sx n="119" d="100"/>
          <a:sy n="119" d="100"/>
        </p:scale>
        <p:origin x="200"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8F16E59-ECA6-4492-A560-CF66D0B916E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36F47BE-6755-4697-8152-2A8737130618}"/>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0C8217D-7F63-46B4-8706-4BFB7FF5D222}" type="datetimeFigureOut">
              <a:rPr kumimoji="1" lang="ja-JP" altLang="en-US" smtClean="0"/>
              <a:t>2022/1/11</a:t>
            </a:fld>
            <a:endParaRPr kumimoji="1" lang="ja-JP" altLang="en-US"/>
          </a:p>
        </p:txBody>
      </p:sp>
      <p:sp>
        <p:nvSpPr>
          <p:cNvPr id="4" name="フッター プレースホルダー 3">
            <a:extLst>
              <a:ext uri="{FF2B5EF4-FFF2-40B4-BE49-F238E27FC236}">
                <a16:creationId xmlns:a16="http://schemas.microsoft.com/office/drawing/2014/main" id="{10FAD828-4D1E-4873-BB00-354BDA8EE4C4}"/>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938D1B0-1CC8-4349-A59C-AED655249AE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3ADA9D7-076C-406A-BB57-0A29ADDBCEB6}" type="slidenum">
              <a:rPr kumimoji="1" lang="ja-JP" altLang="en-US" smtClean="0"/>
              <a:t>‹#›</a:t>
            </a:fld>
            <a:endParaRPr kumimoji="1" lang="ja-JP" altLang="en-US"/>
          </a:p>
        </p:txBody>
      </p:sp>
    </p:spTree>
    <p:extLst>
      <p:ext uri="{BB962C8B-B14F-4D97-AF65-F5344CB8AC3E}">
        <p14:creationId xmlns:p14="http://schemas.microsoft.com/office/powerpoint/2010/main" val="2347995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C53A8C0-C25E-A449-874A-AABCA2CBA911}"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BF9AD47-6AEA-4249-B73A-3E64B1DD6699}" type="slidenum">
              <a:rPr kumimoji="1" lang="ja-JP" altLang="en-US" smtClean="0"/>
              <a:t>‹#›</a:t>
            </a:fld>
            <a:endParaRPr kumimoji="1" lang="ja-JP" altLang="en-US"/>
          </a:p>
        </p:txBody>
      </p:sp>
    </p:spTree>
    <p:extLst>
      <p:ext uri="{BB962C8B-B14F-4D97-AF65-F5344CB8AC3E}">
        <p14:creationId xmlns:p14="http://schemas.microsoft.com/office/powerpoint/2010/main" val="18223332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21142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109230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24540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kumimoji="1"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72940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kumimoji="1"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9590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kumimoji="1"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4059041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kumimoji="1"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3515012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kumimoji="1"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1373361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kumimoji="1"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2807389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kumimoji="1" lang="ja-JP"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3514666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kumimoji="1"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394804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545775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kumimoji="1"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1955663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kumimoji="1"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125290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D354C0-BB6B-47E3-BB83-FF79964A1092}" type="datetimeFigureOut">
              <a:rPr kumimoji="1" lang="ja-JP" altLang="en-US" smtClean="0">
                <a:solidFill>
                  <a:prstClr val="black">
                    <a:tint val="75000"/>
                  </a:prstClr>
                </a:solidFill>
              </a:rPr>
              <a:pPr/>
              <a:t>2022/1/11</a:t>
            </a:fld>
            <a:endParaRPr kumimoji="1"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kumimoji="1"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1FAD7B-1751-4E46-994F-9BFC328D5096}" type="slidenum">
              <a:rPr kumimoji="1" lang="ja-JP" altLang="en-US" smtClean="0">
                <a:solidFill>
                  <a:prstClr val="black">
                    <a:tint val="75000"/>
                  </a:prstClr>
                </a:solidFill>
              </a:rPr>
              <a:pPr/>
              <a:t>‹#›</a:t>
            </a:fld>
            <a:endParaRPr kumimoji="1" lang="ja-JP" altLang="en-US">
              <a:solidFill>
                <a:prstClr val="black">
                  <a:tint val="75000"/>
                </a:prstClr>
              </a:solidFill>
            </a:endParaRPr>
          </a:p>
        </p:txBody>
      </p:sp>
    </p:spTree>
    <p:extLst>
      <p:ext uri="{BB962C8B-B14F-4D97-AF65-F5344CB8AC3E}">
        <p14:creationId xmlns:p14="http://schemas.microsoft.com/office/powerpoint/2010/main" val="105309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8255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102162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54865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90371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84091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17292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371E309-DB77-4086-B7E5-695CBF72B19E}" type="datetimeFigureOut">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16550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E309-DB77-4086-B7E5-695CBF72B19E}" type="datetimeFigureOut">
              <a:rPr kumimoji="1" lang="ja-JP" altLang="en-US" smtClean="0"/>
              <a:t>2022/1/11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A334-E5F5-47C7-B3B8-61D177A190B4}" type="slidenum">
              <a:rPr kumimoji="1" lang="ja-JP" altLang="en-US" smtClean="0"/>
              <a:t>‹#›</a:t>
            </a:fld>
            <a:endParaRPr kumimoji="1" lang="ja-JP" altLang="en-US"/>
          </a:p>
        </p:txBody>
      </p:sp>
    </p:spTree>
    <p:extLst>
      <p:ext uri="{BB962C8B-B14F-4D97-AF65-F5344CB8AC3E}">
        <p14:creationId xmlns:p14="http://schemas.microsoft.com/office/powerpoint/2010/main" val="3971747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CD354C0-BB6B-47E3-BB83-FF79964A1092}" type="datetimeFigureOut">
              <a:rPr lang="ja-JP" altLang="en-US" smtClean="0">
                <a:solidFill>
                  <a:prstClr val="black">
                    <a:tint val="75000"/>
                  </a:prstClr>
                </a:solidFill>
              </a:rPr>
              <a:pPr defTabSz="457200"/>
              <a:t>2022/1/11</a:t>
            </a:fld>
            <a:endParaRPr lang="ja-JP"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21FAD7B-1751-4E46-994F-9BFC328D5096}" type="slidenum">
              <a:rPr lang="ja-JP" altLang="en-US" smtClean="0">
                <a:solidFill>
                  <a:prstClr val="black">
                    <a:tint val="75000"/>
                  </a:prstClr>
                </a:solidFill>
              </a:rPr>
              <a:pPr defTabSz="457200"/>
              <a:t>‹#›</a:t>
            </a:fld>
            <a:endParaRPr lang="ja-JP" altLang="en-US">
              <a:solidFill>
                <a:prstClr val="black">
                  <a:tint val="75000"/>
                </a:prstClr>
              </a:solidFill>
            </a:endParaRPr>
          </a:p>
        </p:txBody>
      </p:sp>
    </p:spTree>
    <p:extLst>
      <p:ext uri="{BB962C8B-B14F-4D97-AF65-F5344CB8AC3E}">
        <p14:creationId xmlns:p14="http://schemas.microsoft.com/office/powerpoint/2010/main" val="22123201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mailto:toryumon-admin@pocket-plot.co.jp" TargetMode="External"/><Relationship Id="rId2" Type="http://schemas.openxmlformats.org/officeDocument/2006/relationships/hyperlink" Target="https://engineer-ninaritai.com/ec2-keypair-chang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anic.com/jp/transmit/" TargetMode="External"/><Relationship Id="rId2" Type="http://schemas.openxmlformats.org/officeDocument/2006/relationships/hyperlink" Target="https://forest.watch.impress.co.jp/library/software/ffftp/"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va.app/j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ubuntu@ec2-3-115-193-109.ap-northeast-1.compute.amazonaws.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42" name="テキスト ボックス 41">
            <a:extLst>
              <a:ext uri="{FF2B5EF4-FFF2-40B4-BE49-F238E27FC236}">
                <a16:creationId xmlns:a16="http://schemas.microsoft.com/office/drawing/2014/main" id="{9B8896F6-C9EF-4D09-8670-1DCDE1D2DF75}"/>
              </a:ext>
            </a:extLst>
          </p:cNvPr>
          <p:cNvSpPr txBox="1"/>
          <p:nvPr/>
        </p:nvSpPr>
        <p:spPr>
          <a:xfrm>
            <a:off x="995082" y="2065211"/>
            <a:ext cx="7153836" cy="584775"/>
          </a:xfrm>
          <a:prstGeom prst="rect">
            <a:avLst/>
          </a:prstGeom>
          <a:noFill/>
        </p:spPr>
        <p:txBody>
          <a:bodyPr wrap="square" rtlCol="0">
            <a:spAutoFit/>
          </a:bodyPr>
          <a:lstStyle/>
          <a:p>
            <a:pPr algn="ctr"/>
            <a:r>
              <a:rPr lang="ja-JP" altLang="en-US" sz="3200" b="1">
                <a:solidFill>
                  <a:schemeClr val="tx1">
                    <a:lumMod val="75000"/>
                    <a:lumOff val="25000"/>
                  </a:schemeClr>
                </a:solidFill>
                <a:latin typeface="メイリオ" panose="020B0604030504040204" pitchFamily="50" charset="-128"/>
                <a:ea typeface="メイリオ" panose="020B0604030504040204" pitchFamily="50" charset="-128"/>
              </a:rPr>
              <a:t>登竜門引継</a:t>
            </a:r>
            <a:r>
              <a:rPr kumimoji="1" lang="ja-JP" altLang="en-US" sz="3200" b="1">
                <a:solidFill>
                  <a:schemeClr val="tx1">
                    <a:lumMod val="75000"/>
                    <a:lumOff val="25000"/>
                  </a:schemeClr>
                </a:solidFill>
                <a:latin typeface="メイリオ" panose="020B0604030504040204" pitchFamily="50" charset="-128"/>
                <a:ea typeface="メイリオ" panose="020B0604030504040204" pitchFamily="50" charset="-128"/>
              </a:rPr>
              <a:t>マニュアル</a:t>
            </a:r>
            <a:endParaRPr kumimoji="1" lang="ja-JP" altLang="en-US" sz="32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9E66BD5D-264B-4931-839B-79A8F00F6C4E}"/>
              </a:ext>
            </a:extLst>
          </p:cNvPr>
          <p:cNvSpPr txBox="1"/>
          <p:nvPr/>
        </p:nvSpPr>
        <p:spPr>
          <a:xfrm>
            <a:off x="1616419" y="5421323"/>
            <a:ext cx="5901070" cy="461665"/>
          </a:xfrm>
          <a:prstGeom prst="rect">
            <a:avLst/>
          </a:prstGeom>
          <a:noFill/>
        </p:spPr>
        <p:txBody>
          <a:bodyPr wrap="square" rtlCol="0">
            <a:spAutoFit/>
          </a:bodyPr>
          <a:lstStyle/>
          <a:p>
            <a:pPr algn="ctr"/>
            <a:r>
              <a:rPr lang="ja-JP" altLang="en-US" sz="2400" b="1">
                <a:solidFill>
                  <a:schemeClr val="tx1">
                    <a:lumMod val="75000"/>
                    <a:lumOff val="25000"/>
                  </a:schemeClr>
                </a:solidFill>
                <a:latin typeface="メイリオ" panose="020B0604030504040204" pitchFamily="50" charset="-128"/>
                <a:ea typeface="メイリオ" panose="020B0604030504040204" pitchFamily="50" charset="-128"/>
              </a:rPr>
              <a:t>株式会社</a:t>
            </a:r>
            <a:r>
              <a:rPr lang="en-US" altLang="ja-JP" sz="2400" b="1" dirty="0">
                <a:solidFill>
                  <a:schemeClr val="tx1">
                    <a:lumMod val="75000"/>
                    <a:lumOff val="25000"/>
                  </a:schemeClr>
                </a:solidFill>
                <a:latin typeface="メイリオ" panose="020B0604030504040204" pitchFamily="50" charset="-128"/>
                <a:ea typeface="メイリオ" panose="020B0604030504040204" pitchFamily="50" charset="-128"/>
              </a:rPr>
              <a:t>Pocket Plot</a:t>
            </a:r>
            <a:endParaRPr kumimoji="1" lang="ja-JP" altLang="en-US" sz="24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51EBBA-1E34-49AC-9C41-B0EB32B0393C}"/>
              </a:ext>
            </a:extLst>
          </p:cNvPr>
          <p:cNvSpPr txBox="1"/>
          <p:nvPr/>
        </p:nvSpPr>
        <p:spPr>
          <a:xfrm>
            <a:off x="1621799" y="4528446"/>
            <a:ext cx="5901070" cy="400110"/>
          </a:xfrm>
          <a:prstGeom prst="rect">
            <a:avLst/>
          </a:prstGeom>
          <a:noFill/>
        </p:spPr>
        <p:txBody>
          <a:bodyPr wrap="square" rtlCol="0">
            <a:spAutoFit/>
          </a:bodyPr>
          <a:lstStyle/>
          <a:p>
            <a:pPr algn="ct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2022/01/11</a:t>
            </a:r>
            <a:endParaRPr kumimoji="1" lang="ja-JP" altLang="en-US"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197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3-3-3.</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(address)</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1697901"/>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address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購入上限数のあるリターンの設定</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address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ページ遷移時点で選択リターンが上限を迎えていた場合、プロジェクトトップページに戻す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＊右画像を参考に該当ファイル箇所を確認</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クレジット記載名の表示条件を設定</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→特定リターンの購入数が</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以上ある場合に表示させる</a:t>
            </a: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 name="図 2" descr="テキスト&#10;&#10;自動的に生成された説明">
            <a:extLst>
              <a:ext uri="{FF2B5EF4-FFF2-40B4-BE49-F238E27FC236}">
                <a16:creationId xmlns:a16="http://schemas.microsoft.com/office/drawing/2014/main" id="{6C5E7201-1DFB-0B4F-83D8-EACA1270D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349" y="1071219"/>
            <a:ext cx="4255061" cy="1766123"/>
          </a:xfrm>
          <a:prstGeom prst="rect">
            <a:avLst/>
          </a:prstGeom>
        </p:spPr>
      </p:pic>
      <p:pic>
        <p:nvPicPr>
          <p:cNvPr id="12" name="図 11">
            <a:extLst>
              <a:ext uri="{FF2B5EF4-FFF2-40B4-BE49-F238E27FC236}">
                <a16:creationId xmlns:a16="http://schemas.microsoft.com/office/drawing/2014/main" id="{BFC3FFC8-09F5-AB44-B2D6-6C6DE423B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348" y="3336134"/>
            <a:ext cx="4255062" cy="1465436"/>
          </a:xfrm>
          <a:prstGeom prst="rect">
            <a:avLst/>
          </a:prstGeom>
        </p:spPr>
      </p:pic>
    </p:spTree>
    <p:extLst>
      <p:ext uri="{BB962C8B-B14F-4D97-AF65-F5344CB8AC3E}">
        <p14:creationId xmlns:p14="http://schemas.microsoft.com/office/powerpoint/2010/main" val="24365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3-3-4.</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(confirm)</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1697901"/>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confirm</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購入上限数のあるリターンの設定</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address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ページ遷移時点で選択リターンが上限を迎えていた場合、プロジェクトトップページに戻す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＊右画像を参考に該当ファイル箇所を確認</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確認画面に表示させるリターン内容の金額・コースを変更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リターン金額の計算式を変更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 name="図 2" descr="テキスト&#10;&#10;自動的に生成された説明">
            <a:extLst>
              <a:ext uri="{FF2B5EF4-FFF2-40B4-BE49-F238E27FC236}">
                <a16:creationId xmlns:a16="http://schemas.microsoft.com/office/drawing/2014/main" id="{36E7D220-5FD7-0E45-BF8B-A9C495DB6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166" y="1071219"/>
            <a:ext cx="4252385" cy="1765013"/>
          </a:xfrm>
          <a:prstGeom prst="rect">
            <a:avLst/>
          </a:prstGeom>
        </p:spPr>
      </p:pic>
      <p:pic>
        <p:nvPicPr>
          <p:cNvPr id="12" name="図 11" descr="テキスト&#10;&#10;自動的に生成された説明">
            <a:extLst>
              <a:ext uri="{FF2B5EF4-FFF2-40B4-BE49-F238E27FC236}">
                <a16:creationId xmlns:a16="http://schemas.microsoft.com/office/drawing/2014/main" id="{FDD7E72B-CAFB-3E49-A9AF-3C06A41E0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166" y="3058558"/>
            <a:ext cx="4280516" cy="1284842"/>
          </a:xfrm>
          <a:prstGeom prst="rect">
            <a:avLst/>
          </a:prstGeom>
        </p:spPr>
      </p:pic>
      <p:pic>
        <p:nvPicPr>
          <p:cNvPr id="14" name="図 13" descr="テキスト&#10;&#10;中程度の精度で自動的に生成された説明">
            <a:extLst>
              <a:ext uri="{FF2B5EF4-FFF2-40B4-BE49-F238E27FC236}">
                <a16:creationId xmlns:a16="http://schemas.microsoft.com/office/drawing/2014/main" id="{2AAE535F-42FF-484A-A6E4-CC538058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166" y="4726967"/>
            <a:ext cx="4265263" cy="673707"/>
          </a:xfrm>
          <a:prstGeom prst="rect">
            <a:avLst/>
          </a:prstGeom>
        </p:spPr>
      </p:pic>
    </p:spTree>
    <p:extLst>
      <p:ext uri="{BB962C8B-B14F-4D97-AF65-F5344CB8AC3E}">
        <p14:creationId xmlns:p14="http://schemas.microsoft.com/office/powerpoint/2010/main" val="51553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3-3-5.</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(payment)</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2775119"/>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payment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購入上限数のあるリターンの設定</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address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ページ遷移時点で選択リターンが上限を迎えていた場合、プロジェクトトップページに戻す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＊前ページの右画像を参考に該当ファイル箇所を確認</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確認画面に表示させるリターン内容の金額・コースを変更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リターン金額の計算式を変更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projectName</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決済環境の本番環境</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テスト環境を変更</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右画像箇所</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p>
          <a:p>
            <a:pPr marL="1143000" lvl="2"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token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読み込み</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apiURL</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authoryBaseUrl</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642CCAA8-B913-294D-82B0-E26646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352550"/>
            <a:ext cx="4387850" cy="488950"/>
          </a:xfrm>
          <a:prstGeom prst="rect">
            <a:avLst/>
          </a:prstGeom>
        </p:spPr>
      </p:pic>
      <p:pic>
        <p:nvPicPr>
          <p:cNvPr id="14" name="図 13" descr="テキスト&#10;&#10;自動的に生成された説明">
            <a:extLst>
              <a:ext uri="{FF2B5EF4-FFF2-40B4-BE49-F238E27FC236}">
                <a16:creationId xmlns:a16="http://schemas.microsoft.com/office/drawing/2014/main" id="{526C4804-1BC1-7548-9779-2AC4792AB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011989"/>
            <a:ext cx="3597644" cy="2213935"/>
          </a:xfrm>
          <a:prstGeom prst="rect">
            <a:avLst/>
          </a:prstGeom>
        </p:spPr>
      </p:pic>
      <p:pic>
        <p:nvPicPr>
          <p:cNvPr id="17" name="図 16" descr="テキスト&#10;&#10;自動的に生成された説明">
            <a:extLst>
              <a:ext uri="{FF2B5EF4-FFF2-40B4-BE49-F238E27FC236}">
                <a16:creationId xmlns:a16="http://schemas.microsoft.com/office/drawing/2014/main" id="{8A5414F0-18E2-8C49-B45F-4B9D8B5B7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4396412"/>
            <a:ext cx="4278498" cy="766137"/>
          </a:xfrm>
          <a:prstGeom prst="rect">
            <a:avLst/>
          </a:prstGeom>
        </p:spPr>
      </p:pic>
    </p:spTree>
    <p:extLst>
      <p:ext uri="{BB962C8B-B14F-4D97-AF65-F5344CB8AC3E}">
        <p14:creationId xmlns:p14="http://schemas.microsoft.com/office/powerpoint/2010/main" val="86696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3-3-6.</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(complete)</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1159292"/>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complete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SNS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用の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URL</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とプロジェクト名を変更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url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twitterText</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7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3-4.</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トップページへの掲載</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432936" cy="5109091"/>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版それぞれの下記ファイルを変更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PC:pc</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index.php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css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style.css</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index.php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css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style.css</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プロジェクトの基本情報を追加</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右画像参照、該当箇所確認</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の変数名をアーティスト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を加えたものに変更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プロジェクト終了日</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目標金額</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注目ミュージシャンに新着アーティストを掲載</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&lt;div id=“</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pickupProject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”&gt;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内部の情報を変更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メイン画像</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progressPercent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プロジェクトの</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切替日</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URL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バナー</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その他アーティスト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が付属する変数</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新着ミュージシャンに追加</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newProjectLine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に前例を参考に追加</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真ん中のみ</a:t>
            </a:r>
            <a:r>
              <a:rPr lang="en"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projectItemCenter</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と</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class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名違うので注意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新着ミュージシャンに追加する場合</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newProjectLine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に前例を参考に追加</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newProjectLine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width</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300px</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増やす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過去ミュージシャンに追加する場合</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newProjectLine2</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に前例を参考に追加</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newProjectLine2</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width</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300px</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増やす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図 4" descr="テキスト&#10;&#10;自動的に生成された説明">
            <a:extLst>
              <a:ext uri="{FF2B5EF4-FFF2-40B4-BE49-F238E27FC236}">
                <a16:creationId xmlns:a16="http://schemas.microsoft.com/office/drawing/2014/main" id="{15A3BDB5-5712-4E42-95C7-D5B923320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416" y="747140"/>
            <a:ext cx="3514552" cy="2862013"/>
          </a:xfrm>
          <a:prstGeom prst="rect">
            <a:avLst/>
          </a:prstGeom>
        </p:spPr>
      </p:pic>
    </p:spTree>
    <p:extLst>
      <p:ext uri="{BB962C8B-B14F-4D97-AF65-F5344CB8AC3E}">
        <p14:creationId xmlns:p14="http://schemas.microsoft.com/office/powerpoint/2010/main" val="155943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4.</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決済の実行</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2056973"/>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GMOPG</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のオーソリ有効期限は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60</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日間</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プロジェクト終了後にオーソリ取得した決済を確定させる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プロジェクト支援一覧を抽出</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ターミナル又はコマンドプロンプトからサーバーにログイン</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フォルダのディレクトリに移動</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cd /var/www/html/pc</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ファイルを実行：引数にアーティスト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php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csvData.php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111(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が</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111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の場合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フォルダのディレクトリに</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data.csv</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が出力される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GMOPG</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にログイン</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orderID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で検索して決済を確定させる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97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5.</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その他依頼・共有事項</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3672800"/>
          </a:xfrm>
          <a:prstGeom prst="rect">
            <a:avLst/>
          </a:prstGeom>
          <a:noFill/>
        </p:spPr>
        <p:txBody>
          <a:bodyPr wrap="square" rtlCol="0">
            <a:spAutoFit/>
          </a:bodyPr>
          <a:lstStyle/>
          <a:p>
            <a:pPr>
              <a:lnSpc>
                <a:spcPts val="1420"/>
              </a:lnSpc>
            </a:pPr>
            <a:r>
              <a:rPr lang="ja-JP" altLang="en-US" sz="1200" b="1">
                <a:solidFill>
                  <a:schemeClr val="tx1">
                    <a:lumMod val="75000"/>
                    <a:lumOff val="25000"/>
                  </a:schemeClr>
                </a:solidFill>
                <a:latin typeface="メイリオ" panose="020B0604030504040204" pitchFamily="50" charset="-128"/>
                <a:ea typeface="メイリオ" panose="020B0604030504040204" pitchFamily="50" charset="-128"/>
              </a:rPr>
              <a:t>依頼事項</a:t>
            </a:r>
            <a:endParaRPr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aws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のキーペアの変更</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早急に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2"/>
              </a:rPr>
              <a:t>https://engineer-ninaritai.com/ec2-keypair-change/</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SSL</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証明書の有効期限は半年後だが運営企業変更のため早急に変更必要</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メールサーバーは現在</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Lineworks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API</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を利用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3"/>
              </a:rPr>
              <a:t>toryumon-admin@pocket-plot.co.jp</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こちらは弊社ドメインのため二月末で利用を停止</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貴社にて別メールサーバーの利用及び登竜門とのシステム連携をお願いします</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メール処理は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class/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mailclass.php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class/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mailApiclass.php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p>
          <a:p>
            <a:pPr marL="228600"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ts val="1420"/>
              </a:lnSpc>
            </a:pPr>
            <a:r>
              <a:rPr lang="ja-JP" altLang="en-US" sz="1200" b="1">
                <a:solidFill>
                  <a:schemeClr val="tx1">
                    <a:lumMod val="75000"/>
                    <a:lumOff val="25000"/>
                  </a:schemeClr>
                </a:solidFill>
                <a:latin typeface="メイリオ" panose="020B0604030504040204" pitchFamily="50" charset="-128"/>
                <a:ea typeface="メイリオ" panose="020B0604030504040204" pitchFamily="50" charset="-128"/>
              </a:rPr>
              <a:t>共有事項</a:t>
            </a:r>
            <a:endParaRPr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ページのテンプレートは</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indextest.php</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aws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はコスト削減のためバックアップ</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スナップショット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を取っておらず、開発環境も停止していますので必要に応じてご対応ください</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本システムは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4</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日で構築したものとなり、モジュール化・システム化が全くできておりません。手作業箇所が多いため必然的に人的ミスが発生します。そのため、開発環境を用意して一連の動作を試し、問題ないか確認してから本番環境へ適用してください</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本格運用する場合はシステム全体を一から見直した方が良いかもしれません</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1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90" y="248476"/>
            <a:ext cx="5901070" cy="400110"/>
          </a:xfrm>
          <a:prstGeom prst="rect">
            <a:avLst/>
          </a:prstGeom>
          <a:noFill/>
        </p:spPr>
        <p:txBody>
          <a:bodyPr wrap="square" rtlCol="0">
            <a:spAutoFit/>
          </a:bodyPr>
          <a:lstStyle/>
          <a:p>
            <a:pPr defTabSz="457200"/>
            <a:r>
              <a:rPr lang="ja-JP" altLang="en-US" sz="2000" b="1" dirty="0">
                <a:solidFill>
                  <a:prstClr val="black">
                    <a:lumMod val="75000"/>
                    <a:lumOff val="25000"/>
                  </a:prstClr>
                </a:solidFill>
                <a:latin typeface="メイリオ" panose="020B0604030504040204" pitchFamily="50" charset="-128"/>
                <a:ea typeface="メイリオ" panose="020B0604030504040204" pitchFamily="50" charset="-128"/>
              </a:rPr>
              <a:t>目次</a:t>
            </a:r>
          </a:p>
        </p:txBody>
      </p:sp>
      <p:sp>
        <p:nvSpPr>
          <p:cNvPr id="10" name="テキスト ボックス 9"/>
          <p:cNvSpPr txBox="1"/>
          <p:nvPr/>
        </p:nvSpPr>
        <p:spPr>
          <a:xfrm>
            <a:off x="353855" y="822794"/>
            <a:ext cx="3907250" cy="4912883"/>
          </a:xfrm>
          <a:prstGeom prst="rect">
            <a:avLst/>
          </a:prstGeom>
          <a:noFill/>
        </p:spPr>
        <p:txBody>
          <a:bodyPr wrap="square" rtlCol="0">
            <a:spAutoFit/>
          </a:bodyPr>
          <a:lstStyle/>
          <a:p>
            <a:pPr marL="228600" indent="-228600">
              <a:lnSpc>
                <a:spcPct val="150000"/>
              </a:lnSpc>
              <a:buFont typeface="+mj-lt"/>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接続環境の用意</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ct val="150000"/>
              </a:lnSpc>
              <a:buFont typeface="+mj-lt"/>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接続</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ct val="150000"/>
              </a:lnSpc>
              <a:buFont typeface="+mj-lt"/>
              <a:buAutoNum type="arabicPeriod"/>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ファイル構成</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ct val="150000"/>
              </a:lnSpc>
              <a:buFont typeface="+mj-lt"/>
              <a:buAutoNum type="arabicPeriod"/>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エディタの準備</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ct val="150000"/>
              </a:lnSpc>
              <a:buFont typeface="+mj-lt"/>
              <a:buAutoNum type="arabicPeriod"/>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新規プロジェクト作成</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800100" lvl="1"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にアーティスト登録</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800100" lvl="1" indent="-342900">
              <a:lnSpc>
                <a:spcPct val="150000"/>
              </a:lnSpc>
              <a:buAutoNum type="arabicPeriod"/>
            </a:pPr>
            <a:r>
              <a:rPr kumimoji="1" lang="ja-JP" altLang="en-US" sz="1400">
                <a:solidFill>
                  <a:schemeClr val="tx1">
                    <a:lumMod val="75000"/>
                    <a:lumOff val="25000"/>
                  </a:schemeClr>
                </a:solidFill>
                <a:latin typeface="メイリオ" panose="020B0604030504040204" pitchFamily="50" charset="-128"/>
                <a:ea typeface="メイリオ" panose="020B0604030504040204" pitchFamily="50" charset="-128"/>
              </a:rPr>
              <a:t>画像ファイルの準備</a:t>
            </a:r>
            <a:endPar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800100" lvl="1" indent="-342900">
              <a:lnSpc>
                <a:spcPct val="150000"/>
              </a:lnSpc>
              <a:buAutoNum type="arabicPeriod"/>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プロジェクトページの作成</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257300" lvl="2" indent="-342900">
              <a:lnSpc>
                <a:spcPct val="150000"/>
              </a:lnSpc>
              <a:buAutoNum type="arabicPeriod"/>
            </a:pPr>
            <a:r>
              <a:rPr kumimoji="1" lang="en-US" altLang="ja-JP" sz="1400" dirty="0" err="1">
                <a:solidFill>
                  <a:schemeClr val="tx1">
                    <a:lumMod val="75000"/>
                    <a:lumOff val="25000"/>
                  </a:schemeClr>
                </a:solidFill>
                <a:latin typeface="メイリオ" panose="020B0604030504040204" pitchFamily="50" charset="-128"/>
                <a:ea typeface="メイリオ" panose="020B0604030504040204" pitchFamily="50" charset="-128"/>
              </a:rPr>
              <a:t>index,report,message</a:t>
            </a:r>
            <a:endPar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257300" lvl="2"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contribution</a:t>
            </a:r>
          </a:p>
          <a:p>
            <a:pPr marL="1257300" lvl="2"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address</a:t>
            </a:r>
          </a:p>
          <a:p>
            <a:pPr marL="1257300" lvl="2"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c</a:t>
            </a:r>
            <a:r>
              <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onfirm</a:t>
            </a:r>
          </a:p>
          <a:p>
            <a:pPr marL="1257300" lvl="2"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payment</a:t>
            </a:r>
          </a:p>
          <a:p>
            <a:pPr marL="1257300" lvl="2" indent="-342900">
              <a:lnSpc>
                <a:spcPct val="150000"/>
              </a:lnSpc>
              <a:buAutoNum type="arabicPeriod"/>
            </a:pP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c</a:t>
            </a:r>
            <a:r>
              <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omplete</a:t>
            </a:r>
          </a:p>
          <a:p>
            <a:pPr marL="800100" lvl="1" indent="-342900">
              <a:lnSpc>
                <a:spcPct val="150000"/>
              </a:lnSpc>
              <a:buAutoNum type="arabicPeriod"/>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トップページへの掲載</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261105" y="895628"/>
            <a:ext cx="3907250" cy="711733"/>
          </a:xfrm>
          <a:prstGeom prst="rect">
            <a:avLst/>
          </a:prstGeom>
          <a:noFill/>
        </p:spPr>
        <p:txBody>
          <a:bodyPr wrap="square" rtlCol="0">
            <a:spAutoFit/>
          </a:bodyPr>
          <a:lstStyle/>
          <a:p>
            <a:pPr marL="800100" lvl="1" indent="-342900">
              <a:lnSpc>
                <a:spcPct val="150000"/>
              </a:lnSpc>
              <a:buFont typeface="+mj-lt"/>
              <a:buAutoNum type="arabicPeriod" startAt="4"/>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決済の実行</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a:p>
            <a:pPr marL="800100" lvl="1" indent="-342900">
              <a:lnSpc>
                <a:spcPct val="150000"/>
              </a:lnSpc>
              <a:buFont typeface="+mj-lt"/>
              <a:buAutoNum type="arabicPeriod" startAt="4"/>
            </a:pPr>
            <a:r>
              <a:rPr lang="ja-JP" altLang="en-US" sz="1400">
                <a:solidFill>
                  <a:schemeClr val="tx1">
                    <a:lumMod val="75000"/>
                    <a:lumOff val="25000"/>
                  </a:schemeClr>
                </a:solidFill>
                <a:latin typeface="メイリオ" panose="020B0604030504040204" pitchFamily="50" charset="-128"/>
                <a:ea typeface="メイリオ" panose="020B0604030504040204" pitchFamily="50" charset="-128"/>
              </a:rPr>
              <a:t>システムの課題と注意点</a:t>
            </a:r>
            <a:endPar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7943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5577"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1-1</a:t>
            </a:r>
            <a:r>
              <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 FTP</a:t>
            </a:r>
            <a:r>
              <a:rPr kumimoji="1"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接続</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33471" y="1071219"/>
            <a:ext cx="4087460" cy="2954655"/>
          </a:xfrm>
          <a:prstGeom prst="rect">
            <a:avLst/>
          </a:prstGeom>
          <a:noFill/>
        </p:spPr>
        <p:txBody>
          <a:bodyPr wrap="square" rtlCol="0">
            <a:spAutoFit/>
          </a:bodyPr>
          <a:lstStyle/>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登竜門に新規プロジェクトを追加するなど変更を加える場合は、サーバーにアクセスしてファイルを編集する必要があり、この時に「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クライアントソフト」が必要になる</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下記に紹介</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Windows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FFFTP</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2"/>
              </a:rPr>
              <a:t>https://forest.watch.impress.co.jp/library/software/ffftp/</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Mac:Transmit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3"/>
              </a:rPr>
              <a:t>https://panic.com/jp/transmit/</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ソフトをパソコン環境にインストール後、登竜門のサーバーと接続する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プロトコル：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SFTP</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サーバーアドレス：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3.115.193.109</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ポート：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22</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ユーザー名：</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ubuntu</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秘密鍵：</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newToryumon.pem</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保存場所を指定</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リモートパス：</a:t>
            </a:r>
            <a:r>
              <a:rPr lang="en" altLang="ja-JP" sz="900" dirty="0">
                <a:solidFill>
                  <a:schemeClr val="tx1">
                    <a:lumMod val="75000"/>
                    <a:lumOff val="25000"/>
                  </a:schemeClr>
                </a:solidFill>
                <a:latin typeface="メイリオ" panose="020B0604030504040204" pitchFamily="50" charset="-128"/>
                <a:ea typeface="メイリオ" panose="020B0604030504040204" pitchFamily="50" charset="-128"/>
              </a:rPr>
              <a:t> /var/www/html/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＊本マニュアルの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8</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に記載の通り秘密鍵は必ずご変更ください</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 name="図 2" descr="携帯電話の画面のスクリーンショット&#10;&#10;自動的に生成された説明">
            <a:extLst>
              <a:ext uri="{FF2B5EF4-FFF2-40B4-BE49-F238E27FC236}">
                <a16:creationId xmlns:a16="http://schemas.microsoft.com/office/drawing/2014/main" id="{9DDE0282-4848-FC44-BAB8-884F964BE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033" y="1339840"/>
            <a:ext cx="4244009" cy="2417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482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5577"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1-2</a:t>
            </a:r>
            <a:r>
              <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ファイル構成</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3672800"/>
          </a:xfrm>
          <a:prstGeom prst="rect">
            <a:avLst/>
          </a:prstGeom>
          <a:noFill/>
        </p:spPr>
        <p:txBody>
          <a:bodyPr wrap="square" rtlCol="0">
            <a:spAutoFit/>
          </a:bodyPr>
          <a:lstStyle/>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登竜門のコードはパソコン用とスマホ用で分かれている</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パソコン用：「</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」フォルダの中</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スマホ用：「</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」フォルダの中</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＊変更する場合はパソコン用、スマホ用どちらも変更する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フォルダの内の構成は次の通り</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admin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：管理画面用の処理</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class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：各種関数</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component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：未使用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css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：デザイン</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help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Q&amp;A</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ページ</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images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：登竜門の画像フォルダ</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interview</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：インタビューページ</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jquery</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jquery</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関連のファイル</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lineworks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：メール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API</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関連</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producer</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：未使用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：プロジェクト用画像</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projects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：プロジェクトフォルダ</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vendor</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：決済関係</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video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：ビデオ関係</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 name="図 2" descr="グラフィカル ユーザー インターフェイス, テーブル&#10;&#10;自動的に生成された説明">
            <a:extLst>
              <a:ext uri="{FF2B5EF4-FFF2-40B4-BE49-F238E27FC236}">
                <a16:creationId xmlns:a16="http://schemas.microsoft.com/office/drawing/2014/main" id="{9B7A299A-F59A-C84E-AA8B-7DA4D7BC2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416" y="1071219"/>
            <a:ext cx="3881295" cy="3182839"/>
          </a:xfrm>
          <a:prstGeom prst="rect">
            <a:avLst/>
          </a:prstGeom>
        </p:spPr>
      </p:pic>
    </p:spTree>
    <p:extLst>
      <p:ext uri="{BB962C8B-B14F-4D97-AF65-F5344CB8AC3E}">
        <p14:creationId xmlns:p14="http://schemas.microsoft.com/office/powerpoint/2010/main" val="123395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2. </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エディタの準備</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1518364"/>
          </a:xfrm>
          <a:prstGeom prst="rect">
            <a:avLst/>
          </a:prstGeom>
          <a:noFill/>
        </p:spPr>
        <p:txBody>
          <a:bodyPr wrap="square" rtlCol="0">
            <a:spAutoFit/>
          </a:bodyPr>
          <a:lstStyle/>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サーバー内のファイルを編集するにはエディタが必要</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下記代表例</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Windows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vim</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https://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www.vim.org</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Mac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nova</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2"/>
              </a:rPr>
              <a:t>https://nova.app/jp/</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ファイルを編集する場合は、編集したいファイルを右クリック</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「このアプリケーションで開く」→エディタを選択</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＊本番環境のファイルを編集するとサイトに変更されるので注意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135C6FC5-AF77-9940-A494-311925881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25" y="1071219"/>
            <a:ext cx="3927337" cy="2658274"/>
          </a:xfrm>
          <a:prstGeom prst="rect">
            <a:avLst/>
          </a:prstGeom>
        </p:spPr>
      </p:pic>
    </p:spTree>
    <p:extLst>
      <p:ext uri="{BB962C8B-B14F-4D97-AF65-F5344CB8AC3E}">
        <p14:creationId xmlns:p14="http://schemas.microsoft.com/office/powerpoint/2010/main" val="365931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3-1.</a:t>
            </a:r>
            <a:r>
              <a:rPr kumimoji="1"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:DB</a:t>
            </a:r>
            <a:r>
              <a:rPr kumimoji="1"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にアーティスト登録</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267362" cy="5647700"/>
          </a:xfrm>
          <a:prstGeom prst="rect">
            <a:avLst/>
          </a:prstGeom>
          <a:noFill/>
        </p:spPr>
        <p:txBody>
          <a:bodyPr wrap="square" rtlCol="0">
            <a:spAutoFit/>
          </a:bodyPr>
          <a:lstStyle/>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ローカル環境から登竜門のサーバーにログイン</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Windows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の場合は「コマンドプロンプト」を起動</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Mac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の場合は「ターミナル」を起動</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カレントディレクトリを秘密鍵の保存場所に変更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デスクトップにある場合：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cd desktop</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デスクトップの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key</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フォルダにある場合：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cd desktop/key</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下記コマンドを実行してサーバーにログイン</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ssh</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i</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newToryumon.pem</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hlinkClick r:id="rId2"/>
              </a:rPr>
              <a:t>ubuntu@ec2-3-115-193-109.ap-northeast-1.compute.amazonaws.com</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＊秘密鍵を変更した場合は名称を変更する</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」は小文字に直す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データベースにログイン</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mysql</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root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ユーザーでログイン：下記コマンドを実行</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mysql</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–u root –p</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パスワードを入力</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advance1119</a:t>
            </a: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利用するテーブルを選択</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use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toryumon</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ユーザー登録</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INSERT INTO user(</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nickname,email,phone,password</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)VALUES(”sample“,”sample@toryumon.biz“,”09011111111“,”aaaaaaaa“);</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＊メールアドレス や電話番号は重複不可、任意のものを登録</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ユーザー</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を確認</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select * from user where nickname=”sample“ \G;</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userID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が表示されるのでメモ、</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nickname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の箇所を変更する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アーティスト登録：</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userID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が</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1001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の場合</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INSERT INTO artist(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userID,artistName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)VALUES(”1001","sample");</a:t>
            </a: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を確認する</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select * from artist where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userID</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=”1001" \G;</a:t>
            </a:r>
          </a:p>
          <a:p>
            <a:pPr marL="228600"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8" name="図 17" descr="グラフィカル ユーザー インターフェイス, テキスト&#10;&#10;自動的に生成された説明">
            <a:extLst>
              <a:ext uri="{FF2B5EF4-FFF2-40B4-BE49-F238E27FC236}">
                <a16:creationId xmlns:a16="http://schemas.microsoft.com/office/drawing/2014/main" id="{D686EDB4-C427-284E-BAB3-2684E1024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926" y="1135603"/>
            <a:ext cx="3264726" cy="5097745"/>
          </a:xfrm>
          <a:prstGeom prst="rect">
            <a:avLst/>
          </a:prstGeom>
        </p:spPr>
      </p:pic>
    </p:spTree>
    <p:extLst>
      <p:ext uri="{BB962C8B-B14F-4D97-AF65-F5344CB8AC3E}">
        <p14:creationId xmlns:p14="http://schemas.microsoft.com/office/powerpoint/2010/main" val="163172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3-2.</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画像ファイルの準備</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27589" y="1071219"/>
            <a:ext cx="4416445" cy="7443063"/>
          </a:xfrm>
          <a:prstGeom prst="rect">
            <a:avLst/>
          </a:prstGeom>
          <a:noFill/>
        </p:spPr>
        <p:txBody>
          <a:bodyPr wrap="square" rtlCol="0">
            <a:spAutoFit/>
          </a:bodyPr>
          <a:lstStyle/>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パソコン用アーティストメイン画像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624px × 415px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topPhoto.png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topPhoto.png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スマホ用アーティストメイン画像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500px × 290px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topPhotoSP.png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topPhotoSP.png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アーティストアイコン画像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250px × 250px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/pc/images/{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png</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/images/{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リターン画像</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640px ×425px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artistMyoji</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 Item + n}.jpg</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/pc/images/{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artistMyoji</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 Item + n}.jpg</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/images/{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artistMyoji</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 Item + n}.jpg</a:t>
            </a:r>
          </a:p>
          <a:p>
            <a:pPr marL="228600" indent="-228600">
              <a:lnSpc>
                <a:spcPts val="1420"/>
              </a:lnSpc>
              <a:buFont typeface="+mj-ea"/>
              <a:buAutoNum type="circleNumDbPlain"/>
            </a:pP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バナー</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418px ×310px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スマホ用</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トップページバナー</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サイズ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460px ×240px</a:t>
            </a: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ファイル名：</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comingsoonTop.png</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設置場所　：</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projectImages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p>
          <a:p>
            <a:pPr>
              <a:lnSpc>
                <a:spcPts val="1420"/>
              </a:lnSpc>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artistname</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consado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さんなら</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consado</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ts val="1420"/>
              </a:lnSpc>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ソフトで該当フォルダを作成しアップロード</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＊画像が表示されない場合はパーミッションの読み込みを確認する</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図 11" descr="グラフィカル ユーザー インターフェイス, アプリケーション, Word&#10;&#10;自動的に生成された説明">
            <a:extLst>
              <a:ext uri="{FF2B5EF4-FFF2-40B4-BE49-F238E27FC236}">
                <a16:creationId xmlns:a16="http://schemas.microsoft.com/office/drawing/2014/main" id="{41BBD46C-5E51-544B-844C-C1E90377C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463" y="2598611"/>
            <a:ext cx="3725107" cy="1660777"/>
          </a:xfrm>
          <a:prstGeom prst="rect">
            <a:avLst/>
          </a:prstGeom>
        </p:spPr>
      </p:pic>
    </p:spTree>
    <p:extLst>
      <p:ext uri="{BB962C8B-B14F-4D97-AF65-F5344CB8AC3E}">
        <p14:creationId xmlns:p14="http://schemas.microsoft.com/office/powerpoint/2010/main" val="188420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9016411"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3-3-1.</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2000" b="1" dirty="0" err="1">
                <a:solidFill>
                  <a:schemeClr val="tx1">
                    <a:lumMod val="75000"/>
                    <a:lumOff val="25000"/>
                  </a:schemeClr>
                </a:solidFill>
                <a:latin typeface="メイリオ" panose="020B0604030504040204" pitchFamily="50" charset="-128"/>
                <a:ea typeface="メイリオ" panose="020B0604030504040204" pitchFamily="50" charset="-128"/>
              </a:rPr>
              <a:t>index,report,message</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4" y="1071219"/>
            <a:ext cx="4346871" cy="5468164"/>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FTP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ソフトで最新プロジェクトをローカル環境にダウンロード</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最新版が</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consado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さんの場合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pc/projects/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consado</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sp</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/projects/</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consado</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p>
          <a:p>
            <a:pPr marL="228600"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フォルダ名を新規作成するアーティスト名に変更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index,report,message</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SNS</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関連</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url</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url</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のアーティスト名を変更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twitterText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プロジェクト関連情報</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$to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：プロジェクト終了日に変更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progressPercent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：プロジェクト目標金額に変更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タグ関連</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&lt;title&gt;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&lt;meta&gt;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：プロジェクト名やアーティスト名を変更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メイン箇所：</a:t>
            </a:r>
            <a:r>
              <a:rPr lang="en" altLang="ja-JP" sz="900" dirty="0">
                <a:solidFill>
                  <a:schemeClr val="tx1">
                    <a:lumMod val="75000"/>
                    <a:lumOff val="25000"/>
                  </a:schemeClr>
                </a:solidFill>
                <a:latin typeface="メイリオ" panose="020B0604030504040204" pitchFamily="50" charset="-128"/>
                <a:ea typeface="メイリオ" panose="020B0604030504040204" pitchFamily="50" charset="-128"/>
              </a:rPr>
              <a:t> &lt;div id=“</a:t>
            </a:r>
            <a:r>
              <a:rPr lang="en"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projectDetailMain</a:t>
            </a:r>
            <a:r>
              <a:rPr lang="en" altLang="ja-JP" sz="900" dirty="0">
                <a:solidFill>
                  <a:schemeClr val="tx1">
                    <a:lumMod val="75000"/>
                    <a:lumOff val="25000"/>
                  </a:schemeClr>
                </a:solidFill>
                <a:latin typeface="メイリオ" panose="020B0604030504040204" pitchFamily="50" charset="-128"/>
                <a:ea typeface="メイリオ" panose="020B0604030504040204" pitchFamily="50" charset="-128"/>
              </a:rPr>
              <a:t>”&gt;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の内部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プロジェクト名</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メイン画像</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URL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アイコン画像</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URL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アーティスト名</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目標金額</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支援先リンク</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プロジェクト開始と</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comingsoon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の表示切替日時の設定</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リターン箇所</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画像リンク</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リターン内容</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リターン予定期間</a:t>
            </a:r>
          </a:p>
          <a:p>
            <a:pPr marL="228600" indent="-228600">
              <a:lnSpc>
                <a:spcPts val="1420"/>
              </a:lnSpc>
              <a:buFont typeface="+mj-ea"/>
              <a:buAutoNum type="circleNumDbPlain"/>
            </a:pPr>
            <a:endParaRPr lang="ja-JP" altLang="en-US" sz="900">
              <a:solidFill>
                <a:schemeClr val="tx1">
                  <a:lumMod val="75000"/>
                  <a:lumOff val="25000"/>
                </a:schemeClr>
              </a:solidFill>
              <a:latin typeface="メイリオ" panose="020B0604030504040204" pitchFamily="50" charset="-128"/>
              <a:ea typeface="メイリオ" panose="020B0604030504040204" pitchFamily="50" charset="-128"/>
            </a:endParaRPr>
          </a:p>
          <a:p>
            <a:pPr marL="228600"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C9FD2E2-6624-F84F-985D-19171BEBEE28}"/>
              </a:ext>
            </a:extLst>
          </p:cNvPr>
          <p:cNvSpPr txBox="1"/>
          <p:nvPr/>
        </p:nvSpPr>
        <p:spPr>
          <a:xfrm>
            <a:off x="4635794" y="1046017"/>
            <a:ext cx="4346871" cy="800219"/>
          </a:xfrm>
          <a:prstGeom prst="rect">
            <a:avLst/>
          </a:prstGeom>
          <a:noFill/>
        </p:spPr>
        <p:txBody>
          <a:bodyPr wrap="square" rtlCol="0">
            <a:spAutoFit/>
          </a:bodyPr>
          <a:lstStyle/>
          <a:p>
            <a:pPr marL="685800" lvl="1" indent="-228600">
              <a:lnSpc>
                <a:spcPts val="1420"/>
              </a:lnSpc>
              <a:buFont typeface="+mj-ea"/>
              <a:buAutoNum type="circleNumDbPlain" startAt="6"/>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Index</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のプロジェクト箇所：</a:t>
            </a:r>
            <a:r>
              <a:rPr lang="en" altLang="ja-JP" sz="900" dirty="0">
                <a:solidFill>
                  <a:schemeClr val="tx1">
                    <a:lumMod val="75000"/>
                    <a:lumOff val="25000"/>
                  </a:schemeClr>
                </a:solidFill>
                <a:latin typeface="メイリオ" panose="020B0604030504040204" pitchFamily="50" charset="-128"/>
                <a:ea typeface="メイリオ" panose="020B0604030504040204" pitchFamily="50" charset="-128"/>
              </a:rPr>
              <a:t>&lt;div id=“</a:t>
            </a:r>
            <a:r>
              <a:rPr lang="en"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detailMainArea</a:t>
            </a:r>
            <a:r>
              <a:rPr lang="en" altLang="ja-JP" sz="900" dirty="0">
                <a:solidFill>
                  <a:schemeClr val="tx1">
                    <a:lumMod val="75000"/>
                    <a:lumOff val="25000"/>
                  </a:schemeClr>
                </a:solidFill>
                <a:latin typeface="メイリオ" panose="020B0604030504040204" pitchFamily="50" charset="-128"/>
                <a:ea typeface="メイリオ" panose="020B0604030504040204" pitchFamily="50" charset="-128"/>
              </a:rPr>
              <a:t>”&gt;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内部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公式ホームページ・</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SNSURL</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プロジェクト内容</a:t>
            </a:r>
          </a:p>
          <a:p>
            <a:pPr marL="228600" indent="-228600">
              <a:lnSpc>
                <a:spcPts val="1420"/>
              </a:lnSpc>
              <a:buFont typeface="+mj-ea"/>
              <a:buAutoNum type="circleNumDbPlai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043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655981"/>
            <a:ext cx="9144000" cy="2020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0" y="637953"/>
            <a:ext cx="9144000" cy="1063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7589" y="237843"/>
            <a:ext cx="8374015" cy="400110"/>
          </a:xfrm>
          <a:prstGeom prst="rect">
            <a:avLst/>
          </a:prstGeom>
          <a:noFill/>
        </p:spPr>
        <p:txBody>
          <a:bodyPr wrap="square" rtlCol="0">
            <a:spAutoFit/>
          </a:bodyPr>
          <a:lstStyle/>
          <a:p>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3-3-2.</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新規プロジェクトの作成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b="1">
                <a:solidFill>
                  <a:schemeClr val="tx1">
                    <a:lumMod val="75000"/>
                    <a:lumOff val="25000"/>
                  </a:schemeClr>
                </a:solidFill>
                <a:latin typeface="メイリオ" panose="020B0604030504040204" pitchFamily="50" charset="-128"/>
                <a:ea typeface="メイリオ" panose="020B0604030504040204" pitchFamily="50" charset="-128"/>
              </a:rPr>
              <a:t>ページの作成</a:t>
            </a:r>
            <a:r>
              <a:rPr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rPr>
              <a:t>(contribution)</a:t>
            </a:r>
            <a:endParaRPr kumimoji="1" lang="en-US" altLang="ja-JP" sz="20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225125" y="1071219"/>
            <a:ext cx="4087460" cy="2595582"/>
          </a:xfrm>
          <a:prstGeom prst="rect">
            <a:avLst/>
          </a:prstGeom>
          <a:noFill/>
        </p:spPr>
        <p:txBody>
          <a:bodyPr wrap="square" rtlCol="0">
            <a:spAutoFit/>
          </a:bodyPr>
          <a:lstStyle/>
          <a:p>
            <a:pPr marL="228600" indent="-228600">
              <a:lnSpc>
                <a:spcPts val="1420"/>
              </a:lnSpc>
              <a:buFont typeface="+mj-ea"/>
              <a:buAutoNum type="circleNumDbPlai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PC</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SP</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版それぞれの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contribution</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ファイルの下記箇所を変更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アーティスト</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ID</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artistNo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から確認した番号に変更</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購入制限のあるリターンの設定</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$limit + n = x</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」で購入上限を設定</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残り数の選択肢を関数を使い取得</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下記例</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$option3 = $</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selectClass</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-&gt;</a:t>
            </a:r>
            <a:r>
              <a:rPr lang="en-US" altLang="ja-JP" sz="900" dirty="0" err="1">
                <a:solidFill>
                  <a:schemeClr val="tx1">
                    <a:lumMod val="75000"/>
                    <a:lumOff val="25000"/>
                  </a:schemeClr>
                </a:solidFill>
                <a:latin typeface="メイリオ" panose="020B0604030504040204" pitchFamily="50" charset="-128"/>
                <a:ea typeface="メイリオ" panose="020B0604030504040204" pitchFamily="50" charset="-128"/>
              </a:rPr>
              <a:t>selectOption</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($limit3,$boughtReturn3);</a:t>
            </a:r>
          </a:p>
          <a:p>
            <a:pPr marL="1143000" lvl="2"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該当リターンの購入数の選択肢箇所を変更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＊該当ファイルを見てください</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685800" lvl="1" indent="-228600">
              <a:lnSpc>
                <a:spcPts val="1420"/>
              </a:lnSpc>
              <a:buFont typeface="+mj-ea"/>
              <a:buAutoNum type="circleNumDbPlain"/>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リターン関連を変更</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リターン内容</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リターン画像</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購入金額</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6FBDCE5-D865-4C56-AAE3-CF76C01489FC}"/>
              </a:ext>
            </a:extLst>
          </p:cNvPr>
          <p:cNvCxnSpPr/>
          <p:nvPr/>
        </p:nvCxnSpPr>
        <p:spPr>
          <a:xfrm>
            <a:off x="4572000" y="1071219"/>
            <a:ext cx="0" cy="5486208"/>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341FA7AE-C609-C748-BE58-611A5D5C6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749" y="1126898"/>
            <a:ext cx="4072126" cy="2542423"/>
          </a:xfrm>
          <a:prstGeom prst="rect">
            <a:avLst/>
          </a:prstGeom>
        </p:spPr>
      </p:pic>
      <p:pic>
        <p:nvPicPr>
          <p:cNvPr id="11" name="図 10" descr="テキスト&#10;&#10;自動的に生成された説明">
            <a:extLst>
              <a:ext uri="{FF2B5EF4-FFF2-40B4-BE49-F238E27FC236}">
                <a16:creationId xmlns:a16="http://schemas.microsoft.com/office/drawing/2014/main" id="{D3CE6FD1-626D-A44D-8BF1-BA5925CDF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749" y="3665324"/>
            <a:ext cx="2355138" cy="2992135"/>
          </a:xfrm>
          <a:prstGeom prst="rect">
            <a:avLst/>
          </a:prstGeom>
        </p:spPr>
      </p:pic>
    </p:spTree>
    <p:extLst>
      <p:ext uri="{BB962C8B-B14F-4D97-AF65-F5344CB8AC3E}">
        <p14:creationId xmlns:p14="http://schemas.microsoft.com/office/powerpoint/2010/main" val="6821502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11996</TotalTime>
  <Words>2174</Words>
  <Application>Microsoft Macintosh PowerPoint</Application>
  <PresentationFormat>画面に合わせる (4:3)</PresentationFormat>
  <Paragraphs>159</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16</vt:i4>
      </vt:variant>
    </vt:vector>
  </HeadingPairs>
  <TitlesOfParts>
    <vt:vector size="24" baseType="lpstr">
      <vt:lpstr>メイリオ</vt:lpstr>
      <vt:lpstr>Yu Gothic</vt:lpstr>
      <vt:lpstr>Yu Gothic</vt:lpstr>
      <vt:lpstr>Arial</vt:lpstr>
      <vt:lpstr>Calibri</vt:lpstr>
      <vt:lpstr>Calibri Light</vt:lpstr>
      <vt:lpstr>Office テーマ</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takamasa karube</dc:creator>
  <cp:lastModifiedBy>真鍋 孔明</cp:lastModifiedBy>
  <cp:revision>243</cp:revision>
  <dcterms:created xsi:type="dcterms:W3CDTF">2017-06-07T07:40:19Z</dcterms:created>
  <dcterms:modified xsi:type="dcterms:W3CDTF">2022-01-11T14:53:38Z</dcterms:modified>
</cp:coreProperties>
</file>