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notesMasterIdLst>
    <p:notesMasterId r:id="rId30"/>
  </p:notesMasterIdLst>
  <p:sldIdLst>
    <p:sldId id="256" r:id="rId7"/>
    <p:sldId id="283" r:id="rId8"/>
    <p:sldId id="279" r:id="rId9"/>
    <p:sldId id="280" r:id="rId10"/>
    <p:sldId id="278" r:id="rId11"/>
    <p:sldId id="281" r:id="rId12"/>
    <p:sldId id="275" r:id="rId13"/>
    <p:sldId id="258" r:id="rId14"/>
    <p:sldId id="259" r:id="rId15"/>
    <p:sldId id="260" r:id="rId16"/>
    <p:sldId id="261" r:id="rId17"/>
    <p:sldId id="262" r:id="rId18"/>
    <p:sldId id="263" r:id="rId19"/>
    <p:sldId id="265" r:id="rId20"/>
    <p:sldId id="266" r:id="rId21"/>
    <p:sldId id="264" r:id="rId22"/>
    <p:sldId id="271" r:id="rId23"/>
    <p:sldId id="267" r:id="rId24"/>
    <p:sldId id="268" r:id="rId25"/>
    <p:sldId id="269" r:id="rId26"/>
    <p:sldId id="282" r:id="rId27"/>
    <p:sldId id="270" r:id="rId28"/>
    <p:sldId id="272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61E5"/>
    <a:srgbClr val="7128DC"/>
    <a:srgbClr val="2F0F5D"/>
    <a:srgbClr val="3A1953"/>
    <a:srgbClr val="702678"/>
    <a:srgbClr val="006600"/>
    <a:srgbClr val="07D720"/>
    <a:srgbClr val="970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74" autoAdjust="0"/>
    <p:restoredTop sz="94660"/>
  </p:normalViewPr>
  <p:slideViewPr>
    <p:cSldViewPr>
      <p:cViewPr varScale="1">
        <p:scale>
          <a:sx n="74" d="100"/>
          <a:sy n="74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744E6-D831-4B37-A926-7E85F2DD19C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748E1-7E9D-4E5D-AC99-95BEA1D6D6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06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48E1-7E9D-4E5D-AC99-95BEA1D6D607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D05091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140968"/>
            <a:ext cx="3779837" cy="3443287"/>
          </a:xfrm>
          <a:prstGeom prst="rect">
            <a:avLst/>
          </a:prstGeom>
          <a:noFill/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6093296"/>
            <a:ext cx="3754760" cy="521284"/>
          </a:xfrm>
        </p:spPr>
        <p:txBody>
          <a:bodyPr/>
          <a:lstStyle/>
          <a:p>
            <a:r>
              <a:rPr lang="uk-UA" b="1" dirty="0" smtClean="0">
                <a:solidFill>
                  <a:srgbClr val="C00000"/>
                </a:solidFill>
              </a:rPr>
              <a:t>ГЕОМЕТРІЯ 7 КЛАС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9792" y="620688"/>
            <a:ext cx="6063208" cy="2794244"/>
          </a:xfrm>
        </p:spPr>
        <p:txBody>
          <a:bodyPr/>
          <a:lstStyle/>
          <a:p>
            <a:r>
              <a:rPr lang="uk-UA" dirty="0" smtClean="0"/>
              <a:t>Перша і друга ознаки рівності трикутників.</a:t>
            </a:r>
            <a:endParaRPr lang="ru-RU" dirty="0"/>
          </a:p>
        </p:txBody>
      </p:sp>
      <p:pic>
        <p:nvPicPr>
          <p:cNvPr id="1032" name="Picture 8" descr="BD05097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0"/>
            <a:ext cx="2160240" cy="2223627"/>
          </a:xfrm>
          <a:prstGeom prst="rect">
            <a:avLst/>
          </a:prstGeom>
          <a:noFill/>
        </p:spPr>
      </p:pic>
      <p:pic>
        <p:nvPicPr>
          <p:cNvPr id="8" name="Picture 10" descr="http://www.fixiki.ru/bitrix/templates/.default/markup/images/fix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3555125"/>
            <a:ext cx="3524622" cy="3302875"/>
          </a:xfrm>
          <a:prstGeom prst="rect">
            <a:avLst/>
          </a:prstGeom>
          <a:noFill/>
        </p:spPr>
      </p:pic>
      <p:pic>
        <p:nvPicPr>
          <p:cNvPr id="9" name="Picture 4" descr="http://fixiki.com.ua/images/fixiki/fixiki1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34752" cy="331236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347864" y="404664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mtClean="0"/>
              <a:t>Виконала </a:t>
            </a:r>
            <a:r>
              <a:rPr lang="uk-UA" dirty="0" smtClean="0"/>
              <a:t>вчитель </a:t>
            </a:r>
            <a:r>
              <a:rPr lang="uk-UA" dirty="0"/>
              <a:t>математики  </a:t>
            </a:r>
            <a:r>
              <a:rPr lang="uk-UA" dirty="0" err="1"/>
              <a:t>Богданівського</a:t>
            </a:r>
            <a:r>
              <a:rPr lang="uk-UA" dirty="0"/>
              <a:t> НВК І-ІІІ ст</a:t>
            </a:r>
            <a:r>
              <a:rPr lang="uk-UA" dirty="0" smtClean="0"/>
              <a:t>. Торішня В.М. 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5976" y="2852936"/>
            <a:ext cx="4546848" cy="936104"/>
          </a:xfrm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ru-RU" dirty="0" smtClean="0"/>
              <a:t>∆</a:t>
            </a:r>
            <a:r>
              <a:rPr lang="en-US" dirty="0" smtClean="0"/>
              <a:t>ABC=∆A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067944" y="0"/>
            <a:ext cx="4762872" cy="2548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kumimoji="0" lang="uk-U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Два трикутники називаються рівними, якщо при накладанні вони суміщаються.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1331640" y="2492896"/>
            <a:ext cx="2520280" cy="1440160"/>
          </a:xfrm>
          <a:prstGeom prst="triangle">
            <a:avLst>
              <a:gd name="adj" fmla="val 27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1331640" y="4581128"/>
            <a:ext cx="2520280" cy="1440160"/>
          </a:xfrm>
          <a:prstGeom prst="triangle">
            <a:avLst>
              <a:gd name="adj" fmla="val 27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2" descr="1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60648"/>
            <a:ext cx="2828886" cy="1584176"/>
          </a:xfrm>
          <a:prstGeom prst="rect">
            <a:avLst/>
          </a:prstGeom>
          <a:noFill/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211960" y="4797152"/>
            <a:ext cx="4546848" cy="936104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>
              <a:spcBef>
                <a:spcPct val="0"/>
              </a:spcBef>
            </a:pPr>
            <a:r>
              <a:rPr lang="uk-UA" sz="4400" dirty="0" smtClean="0">
                <a:latin typeface="+mj-lt"/>
                <a:ea typeface="+mj-ea"/>
                <a:cs typeface="+mj-cs"/>
              </a:rPr>
              <a:t>Зверни увагу </a:t>
            </a:r>
          </a:p>
          <a:p>
            <a:pPr algn="ctr">
              <a:spcBef>
                <a:spcPct val="0"/>
              </a:spcBef>
            </a:pPr>
            <a:r>
              <a:rPr lang="uk-UA" sz="4400" dirty="0" smtClean="0">
                <a:latin typeface="+mj-lt"/>
                <a:ea typeface="+mj-ea"/>
                <a:cs typeface="+mj-cs"/>
              </a:rPr>
              <a:t> </a:t>
            </a: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∆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ABC</a:t>
            </a:r>
            <a:r>
              <a:rPr lang="ru-RU" sz="3600" dirty="0" smtClean="0"/>
              <a:t>≠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∆B</a:t>
            </a:r>
            <a:r>
              <a:rPr lang="en-US" sz="4400" baseline="-2500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en-US" sz="4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</a:t>
            </a:r>
            <a:r>
              <a:rPr kumimoji="0" lang="en-US" sz="4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40050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22768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851920" y="38610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187624" y="60932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051720" y="43651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707904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1092E-6 L 0.00017 -0.3101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08233E-6 L -0.00399 -0.2994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5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08233E-6 L 0.00018 -0.309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66512E-6 L -0.00382 -0.3041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 animBg="1"/>
      <p:bldP spid="8" grpId="0" animBg="1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 fontScale="90000"/>
          </a:bodyPr>
          <a:lstStyle/>
          <a:p>
            <a:pPr algn="l"/>
            <a:r>
              <a:rPr lang="uk-UA" dirty="0" smtClean="0"/>
              <a:t>На малюнку зображено рівні фігури </a:t>
            </a:r>
            <a:r>
              <a:rPr lang="en-US" smtClean="0"/>
              <a:t>F, F</a:t>
            </a:r>
            <a:r>
              <a:rPr lang="en-US" baseline="-25000" smtClean="0"/>
              <a:t>1</a:t>
            </a:r>
            <a:r>
              <a:rPr lang="en-US" dirty="0" smtClean="0"/>
              <a:t>.</a:t>
            </a:r>
            <a:r>
              <a:rPr lang="uk-UA" dirty="0" smtClean="0"/>
              <a:t>  поясніть, як їх можна сумістити накладанням.</a:t>
            </a:r>
            <a:endParaRPr lang="ru-RU" dirty="0"/>
          </a:p>
        </p:txBody>
      </p:sp>
      <p:pic>
        <p:nvPicPr>
          <p:cNvPr id="2050" name="Picture 2" descr="G:\0_1d31c_66cfb29a_L-spaces.r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636912"/>
            <a:ext cx="2088232" cy="2458598"/>
          </a:xfrm>
          <a:prstGeom prst="rect">
            <a:avLst/>
          </a:prstGeom>
          <a:noFill/>
        </p:spPr>
      </p:pic>
      <p:pic>
        <p:nvPicPr>
          <p:cNvPr id="2051" name="Picture 3" descr="G:\0_1d31c_66cfb29a_L-spaces.r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555776" y="2852936"/>
            <a:ext cx="1800200" cy="2219530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4005064"/>
            <a:ext cx="2232025" cy="169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868144" y="1700808"/>
            <a:ext cx="2232025" cy="169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 descr="G:\0_1d31c_66cfb29a_L-spaces.r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708920"/>
            <a:ext cx="2088232" cy="2458598"/>
          </a:xfrm>
          <a:prstGeom prst="rect">
            <a:avLst/>
          </a:prstGeom>
          <a:noFill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772816"/>
            <a:ext cx="2232025" cy="169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148E-6 L -0.2165 -0.011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0" y="-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" descr="http://multozona.ru/_pu/0/3223029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724128" y="260648"/>
            <a:ext cx="3240360" cy="3096344"/>
          </a:xfrm>
          <a:prstGeom prst="rect">
            <a:avLst/>
          </a:prstGeom>
          <a:noFill/>
        </p:spPr>
      </p:pic>
      <p:sp>
        <p:nvSpPr>
          <p:cNvPr id="5" name="Скругленная прямоугольная выноска 4"/>
          <p:cNvSpPr/>
          <p:nvPr/>
        </p:nvSpPr>
        <p:spPr>
          <a:xfrm>
            <a:off x="323528" y="332656"/>
            <a:ext cx="5616624" cy="2016224"/>
          </a:xfrm>
          <a:prstGeom prst="wedgeRoundRectCallout">
            <a:avLst>
              <a:gd name="adj1" fmla="val 60608"/>
              <a:gd name="adj2" fmla="val 22143"/>
              <a:gd name="adj3" fmla="val 16667"/>
            </a:avLst>
          </a:prstGeom>
          <a:solidFill>
            <a:srgbClr val="3A1953"/>
          </a:solidFill>
          <a:ln>
            <a:solidFill>
              <a:srgbClr val="2F0F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600" dirty="0" smtClean="0"/>
              <a:t>Теорема (ознака рівності трикутників за двома сторонами і кутом між ними)</a:t>
            </a:r>
            <a:endParaRPr lang="ru-RU" sz="3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43608" y="3717032"/>
            <a:ext cx="77048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 smtClean="0"/>
              <a:t>Якщо дві сторони і кут між ними одного трикутника дорівнюють відповідно двом сторонам і куту між ними другого трикутника, то такі трикутники рівні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8532440" cy="1714202"/>
          </a:xfrm>
        </p:spPr>
        <p:txBody>
          <a:bodyPr>
            <a:normAutofit/>
          </a:bodyPr>
          <a:lstStyle/>
          <a:p>
            <a:pPr algn="l"/>
            <a:r>
              <a:rPr lang="uk-UA" sz="3200" dirty="0" smtClean="0"/>
              <a:t>Дано:</a:t>
            </a:r>
            <a:r>
              <a:rPr lang="ru-RU" sz="3200" dirty="0" smtClean="0"/>
              <a:t>∆</a:t>
            </a:r>
            <a:r>
              <a:rPr lang="en-US" sz="3200" dirty="0" smtClean="0"/>
              <a:t>ABC</a:t>
            </a:r>
            <a:r>
              <a:rPr lang="uk-UA" sz="3200" dirty="0" smtClean="0"/>
              <a:t> і </a:t>
            </a:r>
            <a:r>
              <a:rPr lang="en-US" sz="3200" dirty="0" smtClean="0"/>
              <a:t>∆A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B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C</a:t>
            </a:r>
            <a:r>
              <a:rPr lang="en-US" sz="3200" baseline="-25000" dirty="0" smtClean="0"/>
              <a:t>1</a:t>
            </a:r>
            <a:r>
              <a:rPr lang="uk-UA" sz="3200" dirty="0" smtClean="0"/>
              <a:t>,</a:t>
            </a:r>
            <a:r>
              <a:rPr lang="uk-UA" sz="3200" baseline="-25000" dirty="0" smtClean="0"/>
              <a:t> </a:t>
            </a:r>
            <a:r>
              <a:rPr lang="uk-UA" sz="3200" dirty="0" smtClean="0"/>
              <a:t>АВ=А</a:t>
            </a:r>
            <a:r>
              <a:rPr lang="uk-UA" sz="3200" baseline="-25000" dirty="0" smtClean="0"/>
              <a:t>1</a:t>
            </a:r>
            <a:r>
              <a:rPr lang="uk-UA" sz="3200" dirty="0" smtClean="0"/>
              <a:t>В</a:t>
            </a:r>
            <a:r>
              <a:rPr lang="uk-UA" sz="3200" baseline="-25000" dirty="0" smtClean="0"/>
              <a:t>1</a:t>
            </a:r>
            <a:r>
              <a:rPr lang="uk-UA" sz="3200" dirty="0" smtClean="0"/>
              <a:t>, АС=А</a:t>
            </a:r>
            <a:r>
              <a:rPr lang="uk-UA" sz="3200" baseline="-25000" dirty="0" smtClean="0"/>
              <a:t>1</a:t>
            </a:r>
            <a:r>
              <a:rPr lang="uk-UA" sz="3200" dirty="0" smtClean="0"/>
              <a:t>С</a:t>
            </a:r>
            <a:r>
              <a:rPr lang="uk-UA" sz="3200" baseline="-25000" dirty="0" smtClean="0"/>
              <a:t>1</a:t>
            </a:r>
            <a:r>
              <a:rPr lang="uk-UA" sz="3200" dirty="0" smtClean="0"/>
              <a:t>, </a:t>
            </a:r>
            <a:r>
              <a:rPr lang="ru-RU" sz="3200" dirty="0" smtClean="0"/>
              <a:t>∠А=∠А</a:t>
            </a:r>
            <a:r>
              <a:rPr lang="ru-RU" sz="3200" baseline="-25000" dirty="0" smtClean="0"/>
              <a:t>1</a:t>
            </a:r>
            <a:r>
              <a:rPr lang="ru-RU" sz="3200" dirty="0" smtClean="0"/>
              <a:t>.</a:t>
            </a:r>
            <a:r>
              <a:rPr lang="uk-UA" sz="3200" baseline="-25000" dirty="0" smtClean="0"/>
              <a:t/>
            </a:r>
            <a:br>
              <a:rPr lang="uk-UA" sz="3200" baseline="-25000" dirty="0" smtClean="0"/>
            </a:br>
            <a:r>
              <a:rPr lang="uk-UA" sz="3200" dirty="0" smtClean="0"/>
              <a:t>Довести: </a:t>
            </a:r>
            <a:r>
              <a:rPr lang="ru-RU" sz="3200" dirty="0" smtClean="0"/>
              <a:t>∆</a:t>
            </a:r>
            <a:r>
              <a:rPr lang="en-US" sz="3200" dirty="0" smtClean="0"/>
              <a:t>ABC=∆A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B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C</a:t>
            </a:r>
            <a:r>
              <a:rPr lang="en-US" sz="3200" baseline="-25000" dirty="0" smtClean="0"/>
              <a:t>1</a:t>
            </a:r>
            <a:r>
              <a:rPr lang="uk-UA" sz="3200" dirty="0" smtClean="0"/>
              <a:t> .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75856" y="1700808"/>
            <a:ext cx="5688632" cy="5157192"/>
          </a:xfrm>
        </p:spPr>
        <p:txBody>
          <a:bodyPr>
            <a:normAutofit fontScale="77500" lnSpcReduction="20000"/>
          </a:bodyPr>
          <a:lstStyle/>
          <a:p>
            <a:r>
              <a:rPr lang="uk-UA" b="1" u="sng" dirty="0" smtClean="0"/>
              <a:t>Доведення.</a:t>
            </a:r>
            <a:r>
              <a:rPr lang="uk-UA" dirty="0" smtClean="0"/>
              <a:t> Накладаємо ∆АВС на ∆А</a:t>
            </a:r>
            <a:r>
              <a:rPr lang="uk-UA" baseline="-25000" dirty="0" smtClean="0"/>
              <a:t>1</a:t>
            </a:r>
            <a:r>
              <a:rPr lang="uk-UA" dirty="0" smtClean="0"/>
              <a:t>В</a:t>
            </a:r>
            <a:r>
              <a:rPr lang="uk-UA" baseline="-25000" dirty="0" smtClean="0"/>
              <a:t>1</a:t>
            </a:r>
            <a:r>
              <a:rPr lang="uk-UA" dirty="0" smtClean="0"/>
              <a:t>С</a:t>
            </a:r>
            <a:r>
              <a:rPr lang="uk-UA" baseline="-25000" dirty="0" smtClean="0"/>
              <a:t>1</a:t>
            </a:r>
            <a:r>
              <a:rPr lang="uk-UA" dirty="0" smtClean="0"/>
              <a:t> так, щоб вершина А сумістилася з А</a:t>
            </a:r>
            <a:r>
              <a:rPr lang="uk-UA" baseline="-25000" dirty="0" smtClean="0"/>
              <a:t>1</a:t>
            </a:r>
            <a:r>
              <a:rPr lang="uk-UA" dirty="0" smtClean="0"/>
              <a:t>, а сторони АС і</a:t>
            </a:r>
            <a:r>
              <a:rPr lang="en-US" dirty="0" smtClean="0"/>
              <a:t> </a:t>
            </a:r>
            <a:r>
              <a:rPr lang="uk-UA" dirty="0" smtClean="0"/>
              <a:t>АВ лежали на променях А</a:t>
            </a:r>
            <a:r>
              <a:rPr lang="uk-UA" baseline="-25000" dirty="0" smtClean="0"/>
              <a:t>1</a:t>
            </a:r>
            <a:r>
              <a:rPr lang="uk-UA" dirty="0" smtClean="0"/>
              <a:t>С</a:t>
            </a:r>
            <a:r>
              <a:rPr lang="uk-UA" baseline="-25000" dirty="0" smtClean="0"/>
              <a:t>1</a:t>
            </a:r>
            <a:r>
              <a:rPr lang="uk-UA" dirty="0" smtClean="0"/>
              <a:t> і А</a:t>
            </a:r>
            <a:r>
              <a:rPr lang="uk-UA" baseline="-25000" dirty="0" smtClean="0"/>
              <a:t>1</a:t>
            </a:r>
            <a:r>
              <a:rPr lang="uk-UA" dirty="0" smtClean="0"/>
              <a:t>В</a:t>
            </a:r>
            <a:r>
              <a:rPr lang="uk-UA" baseline="-25000" dirty="0" smtClean="0"/>
              <a:t>1</a:t>
            </a:r>
            <a:r>
              <a:rPr lang="uk-UA" dirty="0" smtClean="0"/>
              <a:t> відповідно.  </a:t>
            </a:r>
            <a:endParaRPr lang="en-US" dirty="0" smtClean="0"/>
          </a:p>
          <a:p>
            <a:r>
              <a:rPr lang="uk-UA" dirty="0" smtClean="0"/>
              <a:t>Це можна зробити, тому що ∠А=∠А</a:t>
            </a:r>
            <a:r>
              <a:rPr lang="uk-UA" baseline="-25000" dirty="0" smtClean="0"/>
              <a:t>1</a:t>
            </a:r>
            <a:r>
              <a:rPr lang="uk-UA" dirty="0" smtClean="0"/>
              <a:t>. </a:t>
            </a:r>
            <a:endParaRPr lang="en-US" dirty="0" smtClean="0"/>
          </a:p>
          <a:p>
            <a:r>
              <a:rPr lang="uk-UA" dirty="0" smtClean="0"/>
              <a:t>Оскільки  АС=А</a:t>
            </a:r>
            <a:r>
              <a:rPr lang="uk-UA" baseline="-25000" dirty="0" smtClean="0"/>
              <a:t>1</a:t>
            </a:r>
            <a:r>
              <a:rPr lang="uk-UA" dirty="0" smtClean="0"/>
              <a:t>С</a:t>
            </a:r>
            <a:r>
              <a:rPr lang="uk-UA" baseline="-25000" dirty="0" smtClean="0"/>
              <a:t>1</a:t>
            </a:r>
            <a:r>
              <a:rPr lang="uk-UA" dirty="0" smtClean="0"/>
              <a:t> і АВ=А</a:t>
            </a:r>
            <a:r>
              <a:rPr lang="uk-UA" baseline="-25000" dirty="0" smtClean="0"/>
              <a:t>1</a:t>
            </a:r>
            <a:r>
              <a:rPr lang="uk-UA" dirty="0" smtClean="0"/>
              <a:t>В</a:t>
            </a:r>
            <a:r>
              <a:rPr lang="uk-UA" baseline="-25000" dirty="0" smtClean="0"/>
              <a:t>1</a:t>
            </a:r>
            <a:r>
              <a:rPr lang="uk-UA" dirty="0" smtClean="0"/>
              <a:t>, то вершина С суміститься з вершиною С</a:t>
            </a:r>
            <a:r>
              <a:rPr lang="uk-UA" baseline="-25000" dirty="0" smtClean="0"/>
              <a:t>1</a:t>
            </a:r>
            <a:r>
              <a:rPr lang="uk-UA" dirty="0" smtClean="0"/>
              <a:t>, а вершина В- з В</a:t>
            </a:r>
            <a:r>
              <a:rPr lang="uk-UA" baseline="-25000" dirty="0" smtClean="0"/>
              <a:t>1</a:t>
            </a:r>
            <a:r>
              <a:rPr lang="uk-UA" dirty="0" smtClean="0"/>
              <a:t>. </a:t>
            </a:r>
            <a:endParaRPr lang="en-US" dirty="0" smtClean="0"/>
          </a:p>
          <a:p>
            <a:r>
              <a:rPr lang="uk-UA" dirty="0" smtClean="0"/>
              <a:t>Якщо вершини С і С</a:t>
            </a:r>
            <a:r>
              <a:rPr lang="uk-UA" baseline="-25000" dirty="0" smtClean="0"/>
              <a:t>1</a:t>
            </a:r>
            <a:r>
              <a:rPr lang="uk-UA" dirty="0" smtClean="0"/>
              <a:t>, В і В</a:t>
            </a:r>
            <a:r>
              <a:rPr lang="uk-UA" baseline="-25000" dirty="0" smtClean="0"/>
              <a:t>1</a:t>
            </a:r>
            <a:r>
              <a:rPr lang="uk-UA" dirty="0" smtClean="0"/>
              <a:t> суміститься, то сумістяться і сторони ВС  і  В</a:t>
            </a:r>
            <a:r>
              <a:rPr lang="uk-UA" baseline="-25000" dirty="0" smtClean="0"/>
              <a:t>1</a:t>
            </a:r>
            <a:r>
              <a:rPr lang="uk-UA" dirty="0" smtClean="0"/>
              <a:t>С</a:t>
            </a:r>
            <a:r>
              <a:rPr lang="uk-UA" baseline="-25000" dirty="0" smtClean="0"/>
              <a:t>1</a:t>
            </a:r>
            <a:r>
              <a:rPr lang="uk-UA" dirty="0" smtClean="0"/>
              <a:t>.</a:t>
            </a:r>
            <a:endParaRPr lang="ru-RU" dirty="0" smtClean="0"/>
          </a:p>
          <a:p>
            <a:r>
              <a:rPr lang="uk-UA" dirty="0" smtClean="0"/>
              <a:t>Так як трикутники АВС і А</a:t>
            </a:r>
            <a:r>
              <a:rPr lang="uk-UA" baseline="-25000" dirty="0" smtClean="0"/>
              <a:t>1</a:t>
            </a:r>
            <a:r>
              <a:rPr lang="uk-UA" dirty="0" smtClean="0"/>
              <a:t>В</a:t>
            </a:r>
            <a:r>
              <a:rPr lang="uk-UA" baseline="-25000" dirty="0" smtClean="0"/>
              <a:t>1</a:t>
            </a:r>
            <a:r>
              <a:rPr lang="uk-UA" dirty="0" smtClean="0"/>
              <a:t>С</a:t>
            </a:r>
            <a:r>
              <a:rPr lang="uk-UA" baseline="-25000" dirty="0" smtClean="0"/>
              <a:t>1</a:t>
            </a:r>
            <a:r>
              <a:rPr lang="uk-UA" dirty="0" smtClean="0"/>
              <a:t> сумістилися, отже, вони рівні.</a:t>
            </a:r>
            <a:r>
              <a:rPr lang="uk-UA" b="1" dirty="0" smtClean="0"/>
              <a:t> </a:t>
            </a:r>
            <a:endParaRPr lang="ru-RU" dirty="0"/>
          </a:p>
        </p:txBody>
      </p:sp>
      <p:sp>
        <p:nvSpPr>
          <p:cNvPr id="4" name="Равнобедренный треугольник 3"/>
          <p:cNvSpPr/>
          <p:nvPr/>
        </p:nvSpPr>
        <p:spPr>
          <a:xfrm>
            <a:off x="179512" y="1988840"/>
            <a:ext cx="3096344" cy="1584176"/>
          </a:xfrm>
          <a:prstGeom prst="triangle">
            <a:avLst>
              <a:gd name="adj" fmla="val 30312"/>
            </a:avLst>
          </a:prstGeom>
          <a:solidFill>
            <a:srgbClr val="9661E5"/>
          </a:solidFill>
          <a:ln>
            <a:solidFill>
              <a:srgbClr val="3A1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251520" y="4365104"/>
            <a:ext cx="3096344" cy="1656184"/>
          </a:xfrm>
          <a:prstGeom prst="triangle">
            <a:avLst>
              <a:gd name="adj" fmla="val 30312"/>
            </a:avLst>
          </a:prstGeom>
          <a:solidFill>
            <a:srgbClr val="9661E5"/>
          </a:solidFill>
          <a:ln>
            <a:solidFill>
              <a:srgbClr val="2F0F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1259632" y="3284984"/>
            <a:ext cx="21602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1403648" y="3284984"/>
            <a:ext cx="21602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1259632" y="5733256"/>
            <a:ext cx="21602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1403648" y="5733256"/>
            <a:ext cx="21602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 flipV="1">
            <a:off x="539552" y="2492896"/>
            <a:ext cx="296416" cy="368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539552" y="5013176"/>
            <a:ext cx="368424" cy="4404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Дуга 14"/>
          <p:cNvSpPr/>
          <p:nvPr/>
        </p:nvSpPr>
        <p:spPr>
          <a:xfrm>
            <a:off x="179512" y="5661248"/>
            <a:ext cx="504056" cy="72008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уга 15"/>
          <p:cNvSpPr/>
          <p:nvPr/>
        </p:nvSpPr>
        <p:spPr>
          <a:xfrm>
            <a:off x="179512" y="3140968"/>
            <a:ext cx="504056" cy="792088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0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043608" y="17008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059832" y="35730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115616" y="40770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131840" y="60212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602128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ru-RU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Скругленный прямоугольник 21"/>
          <p:cNvSpPr/>
          <p:nvPr/>
        </p:nvSpPr>
        <p:spPr>
          <a:xfrm>
            <a:off x="179512" y="188640"/>
            <a:ext cx="7920880" cy="223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139952" y="2564904"/>
            <a:ext cx="4032448" cy="4032448"/>
          </a:xfrm>
        </p:spPr>
        <p:txBody>
          <a:bodyPr>
            <a:normAutofit fontScale="92500"/>
          </a:bodyPr>
          <a:lstStyle/>
          <a:p>
            <a:r>
              <a:rPr lang="uk-UA" b="1" u="sng" dirty="0" smtClean="0"/>
              <a:t>Розв’язання</a:t>
            </a:r>
            <a:r>
              <a:rPr lang="uk-UA" dirty="0" smtClean="0"/>
              <a:t>. Розглянемо утворені трикутники АОС  і  ВОС.</a:t>
            </a:r>
            <a:endParaRPr lang="ru-RU" dirty="0" smtClean="0"/>
          </a:p>
          <a:p>
            <a:r>
              <a:rPr lang="uk-UA" dirty="0" smtClean="0"/>
              <a:t>У них: ОА=ОВ за умовою, ОС-спільна сторона, ∠АОС=∠ВОС, оскільки О</a:t>
            </a:r>
            <a:r>
              <a:rPr lang="en-US" dirty="0" smtClean="0"/>
              <a:t>D</a:t>
            </a:r>
            <a:r>
              <a:rPr lang="uk-UA" dirty="0" smtClean="0"/>
              <a:t>- бісектриса ∠О.</a:t>
            </a:r>
            <a:endParaRPr lang="ru-RU" dirty="0" smtClean="0"/>
          </a:p>
          <a:p>
            <a:r>
              <a:rPr lang="uk-UA" dirty="0" smtClean="0"/>
              <a:t>Отже, ∆АОС=∆ВОС за двома сторонами і кутом між ними. </a:t>
            </a:r>
            <a:endParaRPr lang="ru-RU" dirty="0" smtClean="0"/>
          </a:p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755576" y="2708920"/>
            <a:ext cx="2448272" cy="2448272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755576" y="4293096"/>
            <a:ext cx="2808312" cy="8640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755576" y="2636912"/>
            <a:ext cx="720080" cy="25202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2195736" y="3501008"/>
            <a:ext cx="216024" cy="1224136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1187624" y="3501008"/>
            <a:ext cx="1224136" cy="144016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1560" y="51571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899592" y="34290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123728" y="47971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195736" y="31409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2915816" y="24928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203848" y="393305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115616" y="26369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34" name="Дуга 33"/>
          <p:cNvSpPr/>
          <p:nvPr/>
        </p:nvSpPr>
        <p:spPr>
          <a:xfrm rot="360716">
            <a:off x="899592" y="4797152"/>
            <a:ext cx="432048" cy="432048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уга 34"/>
          <p:cNvSpPr/>
          <p:nvPr/>
        </p:nvSpPr>
        <p:spPr>
          <a:xfrm rot="20761144">
            <a:off x="794755" y="4816684"/>
            <a:ext cx="204538" cy="349415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 flipH="1" flipV="1">
            <a:off x="899592" y="4077072"/>
            <a:ext cx="216024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1547664" y="4725144"/>
            <a:ext cx="135632" cy="351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67544" y="404664"/>
            <a:ext cx="745232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mbria Math" pitchFamily="18" charset="0"/>
                <a:ea typeface="Calibri" pitchFamily="34" charset="0"/>
                <a:cs typeface="Times New Roman" pitchFamily="18" charset="0"/>
              </a:rPr>
              <a:t>Задача.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mbria Math" pitchFamily="18" charset="0"/>
                <a:ea typeface="Calibri" pitchFamily="34" charset="0"/>
                <a:cs typeface="Times New Roman" pitchFamily="18" charset="0"/>
              </a:rPr>
              <a:t> На сторонах кута </a:t>
            </a:r>
            <a:r>
              <a:rPr kumimoji="0" lang="uk-UA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mbria Math" pitchFamily="18" charset="0"/>
                <a:ea typeface="Calibri" pitchFamily="34" charset="0"/>
                <a:cs typeface="Times New Roman" pitchFamily="18" charset="0"/>
              </a:rPr>
              <a:t>МО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mbria Math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mbria Math" pitchFamily="18" charset="0"/>
                <a:ea typeface="Calibri" pitchFamily="34" charset="0"/>
                <a:cs typeface="Times New Roman" pitchFamily="18" charset="0"/>
              </a:rPr>
              <a:t> відкладено рівні відрізки ОА і ОВ. Довільну точку С бісектриси О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mbria Math" pitchFamily="18" charset="0"/>
                <a:ea typeface="Calibri" pitchFamily="34" charset="0"/>
                <a:cs typeface="Times New Roman" pitchFamily="18" charset="0"/>
              </a:rPr>
              <a:t>D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mbria Math" pitchFamily="18" charset="0"/>
                <a:ea typeface="Calibri" pitchFamily="34" charset="0"/>
                <a:cs typeface="Times New Roman" pitchFamily="18" charset="0"/>
              </a:rPr>
              <a:t> цього кута сполучено з точками А і В. Доведіть, що ∆АОС=∆ВОС.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0"/>
          <p:cNvSpPr/>
          <p:nvPr/>
        </p:nvSpPr>
        <p:spPr>
          <a:xfrm>
            <a:off x="467544" y="1700808"/>
            <a:ext cx="6408712" cy="460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1841242"/>
            <a:ext cx="61206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uk-UA" sz="3000" b="1" dirty="0" smtClean="0"/>
              <a:t>Виділіть їх на малюнку;</a:t>
            </a:r>
            <a:endParaRPr lang="en-US" sz="3000" b="1" dirty="0" smtClean="0"/>
          </a:p>
          <a:p>
            <a:pPr lvl="0">
              <a:buFont typeface="Arial" pitchFamily="34" charset="0"/>
              <a:buChar char="•"/>
            </a:pPr>
            <a:r>
              <a:rPr lang="uk-UA" sz="3000" b="1" dirty="0" smtClean="0"/>
              <a:t>Доведіть, що дві сторони і кут між ними одного трикутника дорівнюють відповідно двом сторонам і куту між ними другого трикутника;</a:t>
            </a:r>
            <a:endParaRPr lang="ru-RU" sz="3000" dirty="0" smtClean="0"/>
          </a:p>
          <a:p>
            <a:pPr lvl="0">
              <a:buFont typeface="Arial" pitchFamily="34" charset="0"/>
              <a:buChar char="•"/>
            </a:pPr>
            <a:r>
              <a:rPr lang="uk-UA" sz="3000" b="1" dirty="0" smtClean="0"/>
              <a:t>Зробіть висновок: трикутники рівні за першою ознакою.</a:t>
            </a:r>
            <a:endParaRPr lang="ru-RU" sz="3000" dirty="0" smtClean="0"/>
          </a:p>
        </p:txBody>
      </p:sp>
      <p:pic>
        <p:nvPicPr>
          <p:cNvPr id="6" name="Picture 8" descr="http://fixiki.com.ua/images/fixiki/fixiki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32656"/>
            <a:ext cx="3275002" cy="3068960"/>
          </a:xfrm>
          <a:prstGeom prst="rect">
            <a:avLst/>
          </a:prstGeom>
          <a:noFill/>
        </p:spPr>
      </p:pic>
      <p:sp>
        <p:nvSpPr>
          <p:cNvPr id="8" name="Скругленная прямоугольная выноска 7"/>
          <p:cNvSpPr/>
          <p:nvPr/>
        </p:nvSpPr>
        <p:spPr>
          <a:xfrm>
            <a:off x="395536" y="260648"/>
            <a:ext cx="5868144" cy="1296144"/>
          </a:xfrm>
          <a:prstGeom prst="wedgeRoundRectCallout">
            <a:avLst>
              <a:gd name="adj1" fmla="val 63080"/>
              <a:gd name="adj2" fmla="val 586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Щоб довести рівність двох трикутників: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" descr="http://multozona.ru/_pu/0/3223029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047656" y="0"/>
            <a:ext cx="3096344" cy="3096344"/>
          </a:xfrm>
          <a:prstGeom prst="rect">
            <a:avLst/>
          </a:prstGeom>
          <a:noFill/>
        </p:spPr>
      </p:pic>
      <p:sp>
        <p:nvSpPr>
          <p:cNvPr id="5" name="Скругленная прямоугольная выноска 4"/>
          <p:cNvSpPr/>
          <p:nvPr/>
        </p:nvSpPr>
        <p:spPr>
          <a:xfrm>
            <a:off x="179512" y="188640"/>
            <a:ext cx="5941168" cy="2664296"/>
          </a:xfrm>
          <a:prstGeom prst="wedgeRoundRectCallout">
            <a:avLst>
              <a:gd name="adj1" fmla="val 58165"/>
              <a:gd name="adj2" fmla="val 1139"/>
              <a:gd name="adj3" fmla="val 16667"/>
            </a:avLst>
          </a:prstGeom>
          <a:solidFill>
            <a:srgbClr val="3A1953"/>
          </a:solidFill>
          <a:ln>
            <a:solidFill>
              <a:srgbClr val="3A1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u="sng" dirty="0" smtClean="0"/>
              <a:t>Теорема </a:t>
            </a:r>
            <a:r>
              <a:rPr lang="uk-UA" sz="3600" dirty="0" smtClean="0"/>
              <a:t>(ознака рівності трикутників за стороною і прилеглими до неї кутами).</a:t>
            </a:r>
            <a:endParaRPr lang="ru-RU" sz="3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15616" y="3645024"/>
            <a:ext cx="76328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 smtClean="0"/>
              <a:t>Якщо сторона і прилеглі до неї кути одного трикутника дорівнюють відповідно стороні й прилеглим до неї кутам другого трикутника, то такі трикутники рівні.</a:t>
            </a:r>
            <a:endParaRPr 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uk-UA" sz="3200" b="1" dirty="0" smtClean="0"/>
              <a:t>Дано:</a:t>
            </a:r>
            <a:r>
              <a:rPr lang="uk-UA" sz="3200" dirty="0" smtClean="0"/>
              <a:t> ∆АВС і ∆А</a:t>
            </a:r>
            <a:r>
              <a:rPr lang="uk-UA" sz="3200" baseline="-25000" dirty="0" smtClean="0"/>
              <a:t>1</a:t>
            </a:r>
            <a:r>
              <a:rPr lang="uk-UA" sz="3200" dirty="0" smtClean="0"/>
              <a:t>В</a:t>
            </a:r>
            <a:r>
              <a:rPr lang="uk-UA" sz="3200" baseline="-25000" dirty="0" smtClean="0"/>
              <a:t>1</a:t>
            </a:r>
            <a:r>
              <a:rPr lang="uk-UA" sz="3200" dirty="0" smtClean="0"/>
              <a:t>С</a:t>
            </a:r>
            <a:r>
              <a:rPr lang="uk-UA" sz="3200" baseline="-25000" dirty="0" smtClean="0"/>
              <a:t>1</a:t>
            </a:r>
            <a:r>
              <a:rPr lang="uk-UA" sz="3200" dirty="0" smtClean="0"/>
              <a:t>, АС=А</a:t>
            </a:r>
            <a:r>
              <a:rPr lang="uk-UA" sz="3200" baseline="-25000" dirty="0" smtClean="0"/>
              <a:t>1</a:t>
            </a:r>
            <a:r>
              <a:rPr lang="uk-UA" sz="3200" dirty="0" smtClean="0"/>
              <a:t>С</a:t>
            </a:r>
            <a:r>
              <a:rPr lang="uk-UA" sz="3200" baseline="-25000" dirty="0" smtClean="0"/>
              <a:t>1</a:t>
            </a:r>
            <a:r>
              <a:rPr lang="uk-UA" sz="3200" dirty="0" smtClean="0"/>
              <a:t>, ∠А=∠А</a:t>
            </a:r>
            <a:r>
              <a:rPr lang="uk-UA" sz="3200" baseline="-25000" dirty="0" smtClean="0"/>
              <a:t>1</a:t>
            </a:r>
            <a:r>
              <a:rPr lang="uk-UA" sz="3200" dirty="0" smtClean="0"/>
              <a:t>, ∠С=∠С</a:t>
            </a:r>
            <a:r>
              <a:rPr lang="uk-UA" sz="3200" baseline="-25000" dirty="0" smtClean="0"/>
              <a:t>1</a:t>
            </a:r>
            <a:r>
              <a:rPr lang="uk-UA" sz="3200" dirty="0" smtClean="0"/>
              <a:t>.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uk-UA" sz="3200" b="1" dirty="0" smtClean="0"/>
              <a:t>Довести:</a:t>
            </a:r>
            <a:r>
              <a:rPr lang="uk-UA" sz="3200" dirty="0" smtClean="0"/>
              <a:t> ∆АВС=∆А</a:t>
            </a:r>
            <a:r>
              <a:rPr lang="uk-UA" sz="3200" baseline="-25000" dirty="0" smtClean="0"/>
              <a:t>1</a:t>
            </a:r>
            <a:r>
              <a:rPr lang="uk-UA" sz="3200" dirty="0" smtClean="0"/>
              <a:t>В</a:t>
            </a:r>
            <a:r>
              <a:rPr lang="uk-UA" sz="3200" baseline="-25000" dirty="0" smtClean="0"/>
              <a:t>1</a:t>
            </a:r>
            <a:r>
              <a:rPr lang="uk-UA" sz="3200" dirty="0" smtClean="0"/>
              <a:t>С</a:t>
            </a:r>
            <a:r>
              <a:rPr lang="uk-UA" sz="3200" baseline="-25000" dirty="0" smtClean="0"/>
              <a:t>1</a:t>
            </a:r>
            <a:r>
              <a:rPr lang="uk-UA" sz="3200" dirty="0" smtClean="0"/>
              <a:t>.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59832" y="1412776"/>
            <a:ext cx="6084168" cy="5445224"/>
          </a:xfrm>
        </p:spPr>
        <p:txBody>
          <a:bodyPr>
            <a:normAutofit fontScale="77500" lnSpcReduction="20000"/>
          </a:bodyPr>
          <a:lstStyle/>
          <a:p>
            <a:r>
              <a:rPr lang="uk-UA" b="1" u="sng" dirty="0" smtClean="0"/>
              <a:t>Доведення</a:t>
            </a:r>
            <a:r>
              <a:rPr lang="uk-UA" dirty="0" smtClean="0"/>
              <a:t>. Накладаємо ∆АВС на ∆А</a:t>
            </a:r>
            <a:r>
              <a:rPr lang="uk-UA" baseline="-25000" dirty="0" smtClean="0"/>
              <a:t>1</a:t>
            </a:r>
            <a:r>
              <a:rPr lang="uk-UA" dirty="0" smtClean="0"/>
              <a:t>В</a:t>
            </a:r>
            <a:r>
              <a:rPr lang="uk-UA" baseline="-25000" dirty="0" smtClean="0"/>
              <a:t>1</a:t>
            </a:r>
            <a:r>
              <a:rPr lang="uk-UA" dirty="0" smtClean="0"/>
              <a:t>С</a:t>
            </a:r>
            <a:r>
              <a:rPr lang="uk-UA" baseline="-25000" dirty="0" smtClean="0"/>
              <a:t>1</a:t>
            </a:r>
            <a:r>
              <a:rPr lang="uk-UA" dirty="0" smtClean="0"/>
              <a:t> так, щоб вершина А сумістилася з А</a:t>
            </a:r>
            <a:r>
              <a:rPr lang="uk-UA" baseline="-25000" dirty="0" smtClean="0"/>
              <a:t>1</a:t>
            </a:r>
            <a:r>
              <a:rPr lang="uk-UA" dirty="0" smtClean="0"/>
              <a:t>, а сторони АС сумістилася з А</a:t>
            </a:r>
            <a:r>
              <a:rPr lang="uk-UA" baseline="-25000" dirty="0" smtClean="0"/>
              <a:t>1</a:t>
            </a:r>
            <a:r>
              <a:rPr lang="uk-UA" dirty="0" smtClean="0"/>
              <a:t>С</a:t>
            </a:r>
            <a:r>
              <a:rPr lang="uk-UA" baseline="-25000" dirty="0" smtClean="0"/>
              <a:t>1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uk-UA" dirty="0" smtClean="0"/>
              <a:t> Тоді вершина С суміститься з С</a:t>
            </a:r>
            <a:r>
              <a:rPr lang="uk-UA" baseline="-25000" dirty="0" smtClean="0"/>
              <a:t>1</a:t>
            </a:r>
            <a:r>
              <a:rPr lang="uk-UA" dirty="0" smtClean="0"/>
              <a:t>.Вершини В іВ</a:t>
            </a:r>
            <a:r>
              <a:rPr lang="uk-UA" baseline="-25000" dirty="0" smtClean="0"/>
              <a:t>1</a:t>
            </a:r>
            <a:r>
              <a:rPr lang="uk-UA" dirty="0" smtClean="0"/>
              <a:t> розмістимо з одного боку від прямої А</a:t>
            </a:r>
            <a:r>
              <a:rPr lang="uk-UA" baseline="-25000" dirty="0" smtClean="0"/>
              <a:t>1</a:t>
            </a:r>
            <a:r>
              <a:rPr lang="uk-UA" dirty="0" smtClean="0"/>
              <a:t>С</a:t>
            </a:r>
            <a:r>
              <a:rPr lang="uk-UA" baseline="-25000" dirty="0" smtClean="0"/>
              <a:t>1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uk-UA" dirty="0" smtClean="0"/>
              <a:t> Оскільки ∠А=∠А</a:t>
            </a:r>
            <a:r>
              <a:rPr lang="uk-UA" baseline="-25000" dirty="0" smtClean="0"/>
              <a:t>1</a:t>
            </a:r>
            <a:r>
              <a:rPr lang="uk-UA" dirty="0" smtClean="0"/>
              <a:t> і ∠С=∠С</a:t>
            </a:r>
            <a:r>
              <a:rPr lang="uk-UA" baseline="-25000" dirty="0" smtClean="0"/>
              <a:t>1</a:t>
            </a:r>
            <a:r>
              <a:rPr lang="uk-UA" dirty="0" smtClean="0"/>
              <a:t>, то сторона і</a:t>
            </a:r>
            <a:r>
              <a:rPr lang="en-US" dirty="0" smtClean="0"/>
              <a:t> </a:t>
            </a:r>
            <a:r>
              <a:rPr lang="uk-UA" dirty="0" smtClean="0"/>
              <a:t>АВ лежить на промені А</a:t>
            </a:r>
            <a:r>
              <a:rPr lang="uk-UA" baseline="-25000" dirty="0" smtClean="0"/>
              <a:t>1</a:t>
            </a:r>
            <a:r>
              <a:rPr lang="uk-UA" dirty="0" smtClean="0"/>
              <a:t>В</a:t>
            </a:r>
            <a:r>
              <a:rPr lang="uk-UA" baseline="-25000" dirty="0" smtClean="0"/>
              <a:t>1</a:t>
            </a:r>
            <a:r>
              <a:rPr lang="uk-UA" dirty="0" smtClean="0"/>
              <a:t> , а сторона СВ</a:t>
            </a:r>
            <a:r>
              <a:rPr lang="en-US" dirty="0" smtClean="0"/>
              <a:t> </a:t>
            </a:r>
            <a:r>
              <a:rPr lang="uk-UA" dirty="0" smtClean="0"/>
              <a:t>—</a:t>
            </a:r>
            <a:r>
              <a:rPr lang="en-US" dirty="0" smtClean="0"/>
              <a:t> </a:t>
            </a:r>
            <a:r>
              <a:rPr lang="uk-UA" dirty="0" smtClean="0"/>
              <a:t>на промені В</a:t>
            </a:r>
            <a:r>
              <a:rPr lang="uk-UA" baseline="-25000" dirty="0" smtClean="0"/>
              <a:t>1</a:t>
            </a:r>
            <a:r>
              <a:rPr lang="uk-UA" dirty="0" smtClean="0"/>
              <a:t>С</a:t>
            </a:r>
            <a:r>
              <a:rPr lang="uk-UA" baseline="-25000" dirty="0" smtClean="0"/>
              <a:t>1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uk-UA" dirty="0" smtClean="0"/>
              <a:t> Вершина В лежатиме як на промені А</a:t>
            </a:r>
            <a:r>
              <a:rPr lang="uk-UA" baseline="-25000" dirty="0" smtClean="0"/>
              <a:t>1</a:t>
            </a:r>
            <a:r>
              <a:rPr lang="uk-UA" dirty="0" smtClean="0"/>
              <a:t>В</a:t>
            </a:r>
            <a:r>
              <a:rPr lang="uk-UA" baseline="-25000" dirty="0" smtClean="0"/>
              <a:t>1</a:t>
            </a:r>
            <a:r>
              <a:rPr lang="uk-UA" dirty="0" smtClean="0"/>
              <a:t>, так і на промені С</a:t>
            </a:r>
            <a:r>
              <a:rPr lang="uk-UA" baseline="-25000" dirty="0" smtClean="0"/>
              <a:t>1</a:t>
            </a:r>
            <a:r>
              <a:rPr lang="uk-UA" dirty="0" smtClean="0"/>
              <a:t>В</a:t>
            </a:r>
            <a:r>
              <a:rPr lang="uk-UA" baseline="-25000" dirty="0" smtClean="0"/>
              <a:t>1</a:t>
            </a:r>
            <a:r>
              <a:rPr lang="uk-UA" dirty="0" smtClean="0"/>
              <a:t>. </a:t>
            </a:r>
            <a:endParaRPr lang="en-US" dirty="0" smtClean="0"/>
          </a:p>
          <a:p>
            <a:r>
              <a:rPr lang="uk-UA" dirty="0" smtClean="0"/>
              <a:t>Дві прямі можуть перетинатися тільки в одній точці, тому вершини В суміститься з вершиною В</a:t>
            </a:r>
            <a:r>
              <a:rPr lang="uk-UA" baseline="-25000" dirty="0" smtClean="0"/>
              <a:t>1</a:t>
            </a:r>
            <a:r>
              <a:rPr lang="uk-UA" dirty="0" smtClean="0"/>
              <a:t>. </a:t>
            </a:r>
            <a:endParaRPr lang="en-US" dirty="0" smtClean="0"/>
          </a:p>
          <a:p>
            <a:r>
              <a:rPr lang="uk-UA" dirty="0" smtClean="0"/>
              <a:t>Так як трикутники АВС і А</a:t>
            </a:r>
            <a:r>
              <a:rPr lang="uk-UA" baseline="-25000" dirty="0" smtClean="0"/>
              <a:t>1</a:t>
            </a:r>
            <a:r>
              <a:rPr lang="uk-UA" dirty="0" smtClean="0"/>
              <a:t>В</a:t>
            </a:r>
            <a:r>
              <a:rPr lang="uk-UA" baseline="-25000" dirty="0" smtClean="0"/>
              <a:t>1</a:t>
            </a:r>
            <a:r>
              <a:rPr lang="uk-UA" dirty="0" smtClean="0"/>
              <a:t>С</a:t>
            </a:r>
            <a:r>
              <a:rPr lang="uk-UA" baseline="-25000" dirty="0" smtClean="0"/>
              <a:t>1</a:t>
            </a:r>
            <a:r>
              <a:rPr lang="uk-UA" dirty="0" smtClean="0"/>
              <a:t> сумістилися, отже, вони рівні.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Равнобедренный треугольник 3"/>
          <p:cNvSpPr/>
          <p:nvPr/>
        </p:nvSpPr>
        <p:spPr>
          <a:xfrm>
            <a:off x="395536" y="1916832"/>
            <a:ext cx="2304256" cy="1512168"/>
          </a:xfrm>
          <a:prstGeom prst="triangle">
            <a:avLst>
              <a:gd name="adj" fmla="val 29557"/>
            </a:avLst>
          </a:prstGeom>
          <a:solidFill>
            <a:srgbClr val="9661E5"/>
          </a:solidFill>
          <a:ln>
            <a:solidFill>
              <a:srgbClr val="2F0F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467544" y="4293096"/>
            <a:ext cx="2304256" cy="1512168"/>
          </a:xfrm>
          <a:prstGeom prst="triangle">
            <a:avLst>
              <a:gd name="adj" fmla="val 29557"/>
            </a:avLst>
          </a:prstGeom>
          <a:solidFill>
            <a:srgbClr val="9661E5"/>
          </a:solidFill>
          <a:ln>
            <a:solidFill>
              <a:srgbClr val="3A1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0" y="31409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17008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627784" y="30689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517232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7624" y="40050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71800" y="55172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1259632" y="3212976"/>
            <a:ext cx="288032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403648" y="5589240"/>
            <a:ext cx="288032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Дуга 15"/>
          <p:cNvSpPr/>
          <p:nvPr/>
        </p:nvSpPr>
        <p:spPr>
          <a:xfrm>
            <a:off x="323528" y="3068960"/>
            <a:ext cx="504056" cy="72008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уга 16"/>
          <p:cNvSpPr/>
          <p:nvPr/>
        </p:nvSpPr>
        <p:spPr>
          <a:xfrm>
            <a:off x="395536" y="5445224"/>
            <a:ext cx="504056" cy="72008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уга 17"/>
          <p:cNvSpPr/>
          <p:nvPr/>
        </p:nvSpPr>
        <p:spPr>
          <a:xfrm rot="15004783">
            <a:off x="2108666" y="2935504"/>
            <a:ext cx="563103" cy="770965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Дуга 18"/>
          <p:cNvSpPr/>
          <p:nvPr/>
        </p:nvSpPr>
        <p:spPr>
          <a:xfrm rot="15004783">
            <a:off x="2156507" y="5311770"/>
            <a:ext cx="563103" cy="770965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/>
          <p:cNvSpPr/>
          <p:nvPr/>
        </p:nvSpPr>
        <p:spPr>
          <a:xfrm rot="15004783">
            <a:off x="2245200" y="2977073"/>
            <a:ext cx="484666" cy="751457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/>
          <p:cNvSpPr/>
          <p:nvPr/>
        </p:nvSpPr>
        <p:spPr>
          <a:xfrm rot="15004783">
            <a:off x="2317209" y="5353336"/>
            <a:ext cx="484666" cy="751457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395536" y="188640"/>
            <a:ext cx="828092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363272" cy="1440160"/>
          </a:xfrm>
        </p:spPr>
        <p:txBody>
          <a:bodyPr>
            <a:normAutofit/>
          </a:bodyPr>
          <a:lstStyle/>
          <a:p>
            <a:pPr algn="l"/>
            <a:r>
              <a:rPr lang="uk-UA" sz="2700" b="1" dirty="0" smtClean="0"/>
              <a:t>Задача.</a:t>
            </a:r>
            <a:r>
              <a:rPr lang="uk-UA" sz="2700" dirty="0" smtClean="0"/>
              <a:t> Трикутники АВС і С</a:t>
            </a:r>
            <a:r>
              <a:rPr lang="en-US" sz="2700" dirty="0" smtClean="0"/>
              <a:t>D</a:t>
            </a:r>
            <a:r>
              <a:rPr lang="uk-UA" sz="2700" dirty="0" smtClean="0"/>
              <a:t>А розміщені так як показано на малюнку. Причому АО=СО, ∠ОС</a:t>
            </a:r>
            <a:r>
              <a:rPr lang="en-US" sz="2700" dirty="0" smtClean="0"/>
              <a:t>D</a:t>
            </a:r>
            <a:r>
              <a:rPr lang="uk-UA" sz="2700" dirty="0" smtClean="0"/>
              <a:t>=∠ОАВ. Доведіть, що  АВ=С</a:t>
            </a:r>
            <a:r>
              <a:rPr lang="en-US" sz="2700" dirty="0" smtClean="0"/>
              <a:t>D</a:t>
            </a:r>
            <a:r>
              <a:rPr lang="uk-UA" sz="2700" dirty="0" smtClean="0"/>
              <a:t> і ∠В=∠</a:t>
            </a:r>
            <a:r>
              <a:rPr lang="en-US" sz="2700" dirty="0" smtClean="0"/>
              <a:t>D</a:t>
            </a:r>
            <a:r>
              <a:rPr lang="uk-UA" sz="2700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419872" y="1609416"/>
            <a:ext cx="4276328" cy="4846320"/>
          </a:xfrm>
        </p:spPr>
        <p:txBody>
          <a:bodyPr>
            <a:normAutofit fontScale="92500" lnSpcReduction="20000"/>
          </a:bodyPr>
          <a:lstStyle/>
          <a:p>
            <a:r>
              <a:rPr lang="uk-UA" b="1" u="sng" dirty="0" smtClean="0"/>
              <a:t>Розв’язання.</a:t>
            </a:r>
            <a:r>
              <a:rPr lang="uk-UA" dirty="0" smtClean="0"/>
              <a:t> Відрізки АВ і С</a:t>
            </a:r>
            <a:r>
              <a:rPr lang="en-US" dirty="0" smtClean="0"/>
              <a:t>D</a:t>
            </a:r>
            <a:r>
              <a:rPr lang="uk-UA" dirty="0" smtClean="0"/>
              <a:t>, кути В і </a:t>
            </a:r>
            <a:r>
              <a:rPr lang="en-US" dirty="0" smtClean="0"/>
              <a:t>D</a:t>
            </a:r>
            <a:r>
              <a:rPr lang="uk-UA" dirty="0" smtClean="0"/>
              <a:t> є сторонами і кутами трикутників АОВ І СО</a:t>
            </a:r>
            <a:r>
              <a:rPr lang="en-US" dirty="0" smtClean="0"/>
              <a:t>D</a:t>
            </a:r>
            <a:r>
              <a:rPr lang="uk-UA" dirty="0" smtClean="0"/>
              <a:t>. У них: АО=СО, ∠ОС</a:t>
            </a:r>
            <a:r>
              <a:rPr lang="en-US" dirty="0" smtClean="0"/>
              <a:t>D</a:t>
            </a:r>
            <a:r>
              <a:rPr lang="uk-UA" dirty="0" smtClean="0"/>
              <a:t>=∠ОАВ за умовою, а кути ∠АОВ=∠СО</a:t>
            </a:r>
            <a:r>
              <a:rPr lang="en-US" dirty="0" smtClean="0"/>
              <a:t>D</a:t>
            </a:r>
            <a:r>
              <a:rPr lang="uk-UA" dirty="0" smtClean="0"/>
              <a:t>— як вертикальні.</a:t>
            </a:r>
            <a:endParaRPr lang="ru-RU" dirty="0" smtClean="0"/>
          </a:p>
          <a:p>
            <a:r>
              <a:rPr lang="uk-UA" dirty="0" smtClean="0"/>
              <a:t>Отже,  ∆АОВ=∆СО</a:t>
            </a:r>
            <a:r>
              <a:rPr lang="en-US" dirty="0" smtClean="0"/>
              <a:t>D</a:t>
            </a:r>
            <a:r>
              <a:rPr lang="uk-UA" dirty="0" smtClean="0"/>
              <a:t> за стороною і прилеглими до неї кутами.</a:t>
            </a:r>
            <a:endParaRPr lang="ru-RU" dirty="0" smtClean="0"/>
          </a:p>
          <a:p>
            <a:r>
              <a:rPr lang="uk-UA" dirty="0" smtClean="0"/>
              <a:t>Тоді АВ=С</a:t>
            </a:r>
            <a:r>
              <a:rPr lang="en-US" dirty="0" smtClean="0"/>
              <a:t>D</a:t>
            </a:r>
            <a:r>
              <a:rPr lang="uk-UA" dirty="0" smtClean="0"/>
              <a:t>  і ∠В=∠</a:t>
            </a:r>
            <a:r>
              <a:rPr lang="en-US" dirty="0" smtClean="0"/>
              <a:t>D</a:t>
            </a:r>
            <a:r>
              <a:rPr lang="uk-UA" dirty="0" smtClean="0"/>
              <a:t> як відповідні сторони і кути рівних трикутників АОВ і СО</a:t>
            </a:r>
            <a:r>
              <a:rPr lang="en-US" dirty="0" smtClean="0"/>
              <a:t>D</a:t>
            </a:r>
            <a:endParaRPr lang="ru-RU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11560" y="2708920"/>
            <a:ext cx="2232248" cy="18722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395536" y="4581128"/>
            <a:ext cx="2456656" cy="83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395536" y="2708920"/>
            <a:ext cx="216024" cy="18722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95536" y="2708920"/>
            <a:ext cx="2232248" cy="18722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2627784" y="2708920"/>
            <a:ext cx="216024" cy="18722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971600" y="3861048"/>
            <a:ext cx="216024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1979712" y="3861048"/>
            <a:ext cx="216024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Дуга 27"/>
          <p:cNvSpPr/>
          <p:nvPr/>
        </p:nvSpPr>
        <p:spPr>
          <a:xfrm>
            <a:off x="179512" y="4077072"/>
            <a:ext cx="576064" cy="432048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уга 28"/>
          <p:cNvSpPr/>
          <p:nvPr/>
        </p:nvSpPr>
        <p:spPr>
          <a:xfrm rot="18129281">
            <a:off x="2387902" y="4147862"/>
            <a:ext cx="576064" cy="432048"/>
          </a:xfrm>
          <a:prstGeom prst="arc">
            <a:avLst>
              <a:gd name="adj1" fmla="val 15218077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475656" y="31409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О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395536" y="23488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411760" y="22768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251520" y="46531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699792" y="46531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3131840" y="1700808"/>
            <a:ext cx="5724128" cy="4752528"/>
          </a:xfrm>
          <a:prstGeom prst="roundRect">
            <a:avLst/>
          </a:prstGeom>
          <a:solidFill>
            <a:schemeClr val="bg2">
              <a:lumMod val="75000"/>
            </a:schemeClr>
          </a:solidFill>
          <a:effectLst>
            <a:outerShdw blurRad="50800" dist="50800" dir="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79912" y="1628800"/>
            <a:ext cx="4762872" cy="4525963"/>
          </a:xfrm>
        </p:spPr>
        <p:txBody>
          <a:bodyPr>
            <a:normAutofit/>
          </a:bodyPr>
          <a:lstStyle/>
          <a:p>
            <a:pPr lvl="0"/>
            <a:r>
              <a:rPr lang="uk-UA" b="1" dirty="0" smtClean="0"/>
              <a:t>Виділіть на малюнку два трикутники, сторонами яких є ці відрізки (кути);</a:t>
            </a:r>
            <a:endParaRPr lang="ru-RU" dirty="0" smtClean="0"/>
          </a:p>
          <a:p>
            <a:pPr lvl="0"/>
            <a:r>
              <a:rPr lang="uk-UA" b="1" dirty="0" smtClean="0"/>
              <a:t>Доведіть що трикутники рівні;</a:t>
            </a:r>
            <a:endParaRPr lang="ru-RU" dirty="0" smtClean="0"/>
          </a:p>
          <a:p>
            <a:pPr lvl="0"/>
            <a:r>
              <a:rPr lang="uk-UA" b="1" dirty="0" smtClean="0"/>
              <a:t>Зробіть висновок: відрізки (кути) рівні як відповідні сторони (кути) рівних трикутників.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827584" y="260648"/>
            <a:ext cx="6336655" cy="1295400"/>
          </a:xfrm>
          <a:prstGeom prst="wedgeRoundRectCallout">
            <a:avLst>
              <a:gd name="adj1" fmla="val -35709"/>
              <a:gd name="adj2" fmla="val 127295"/>
              <a:gd name="adj3" fmla="val 16667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uk-UA" sz="4000" b="1" dirty="0" smtClean="0"/>
              <a:t>Щоб довести рівність двох відрізків (кутів):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7" name="Picture 8" descr="http://fixiki.com.ua/images/fixiki/fixiki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36911"/>
            <a:ext cx="3131840" cy="29348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build="p"/>
      <p:bldP spid="51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2" descr="http://www.fixiki.ru/upload/iblock/818/exact_628x390_818cc4def55409eb934418a76e2010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4077072"/>
            <a:ext cx="4021001" cy="2497119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вальная выноска 4"/>
          <p:cNvSpPr/>
          <p:nvPr/>
        </p:nvSpPr>
        <p:spPr>
          <a:xfrm>
            <a:off x="395536" y="260648"/>
            <a:ext cx="7200800" cy="2304256"/>
          </a:xfrm>
          <a:prstGeom prst="wedgeEllipseCallout">
            <a:avLst>
              <a:gd name="adj1" fmla="val 19410"/>
              <a:gd name="adj2" fmla="val 152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uk-UA" sz="4000" dirty="0" smtClean="0"/>
              <a:t>Що таке трикутник?</a:t>
            </a:r>
            <a:endParaRPr lang="ru-RU" sz="4000" dirty="0"/>
          </a:p>
        </p:txBody>
      </p:sp>
      <p:sp>
        <p:nvSpPr>
          <p:cNvPr id="7" name="Выноска-облако 6"/>
          <p:cNvSpPr/>
          <p:nvPr/>
        </p:nvSpPr>
        <p:spPr>
          <a:xfrm>
            <a:off x="251520" y="332656"/>
            <a:ext cx="9144000" cy="3888432"/>
          </a:xfrm>
          <a:prstGeom prst="cloudCallout">
            <a:avLst>
              <a:gd name="adj1" fmla="val -28146"/>
              <a:gd name="adj2" fmla="val 625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 smtClean="0"/>
              <a:t>Трикутником називається геометрична фігура, яка складається з трьох точок, що не лежить на одній прямій, і трьох відрізків, які сполучають ці точки.</a:t>
            </a:r>
            <a:endParaRPr lang="ru-RU" sz="3200" dirty="0"/>
          </a:p>
        </p:txBody>
      </p:sp>
      <p:pic>
        <p:nvPicPr>
          <p:cNvPr id="9" name="Picture 10" descr="http://www.fixiki.ru/bitrix/templates/.default/markup/images/fix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0" y="3501008"/>
            <a:ext cx="3419872" cy="33569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xit" presetSubtype="0" ac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2" animBg="1"/>
      <p:bldP spid="7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6" descr="http://img.playonline.ru/pictures/fiksiki-dimdimych-181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124744"/>
            <a:ext cx="3190213" cy="239266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51520" y="404664"/>
            <a:ext cx="4896544" cy="1871464"/>
          </a:xfrm>
          <a:prstGeom prst="wedgeRoundRectCallout">
            <a:avLst>
              <a:gd name="adj1" fmla="val 61765"/>
              <a:gd name="adj2" fmla="val 33763"/>
              <a:gd name="adj3" fmla="val 16667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660033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sz="3200" b="1" dirty="0" smtClean="0"/>
              <a:t>Сформулюйте першу ознаку рівності трикутників.</a:t>
            </a:r>
            <a:endParaRPr lang="ru-RU" sz="3200" dirty="0" smtClean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539552" y="3933056"/>
            <a:ext cx="7128792" cy="2520280"/>
          </a:xfrm>
          <a:prstGeom prst="wedgeRoundRectCallout">
            <a:avLst>
              <a:gd name="adj1" fmla="val 36861"/>
              <a:gd name="adj2" fmla="val -766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dirty="0" smtClean="0"/>
              <a:t>Якщо дві сторони і кут між ними одного трикутника дорівнюють відповідно двом сторонам і куту між ними другого трикутника, то такі трикутники рівні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55576" y="188640"/>
            <a:ext cx="7272808" cy="1800200"/>
          </a:xfrm>
          <a:prstGeom prst="wedgeRoundRectCallout">
            <a:avLst>
              <a:gd name="adj1" fmla="val 37521"/>
              <a:gd name="adj2" fmla="val 143450"/>
              <a:gd name="adj3" fmla="val 16667"/>
            </a:avLst>
          </a:prstGeom>
          <a:solidFill>
            <a:schemeClr val="tx2">
              <a:lumMod val="25000"/>
            </a:schemeClr>
          </a:solidFill>
          <a:ln w="9525">
            <a:solidFill>
              <a:srgbClr val="660033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b="1" i="1" dirty="0" smtClean="0">
                <a:solidFill>
                  <a:srgbClr val="002060"/>
                </a:solidFill>
              </a:rPr>
              <a:t> </a:t>
            </a:r>
            <a:r>
              <a:rPr lang="uk-UA" sz="4400" b="1" dirty="0" smtClean="0"/>
              <a:t>Вкажіть рівні трикутники на рис. а-в.</a:t>
            </a:r>
            <a:endParaRPr lang="ru-RU" sz="4400" b="1" i="1" dirty="0" smtClean="0">
              <a:solidFill>
                <a:srgbClr val="00206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611560" y="2420888"/>
            <a:ext cx="3024336" cy="1080120"/>
          </a:xfrm>
          <a:prstGeom prst="triangle">
            <a:avLst>
              <a:gd name="adj" fmla="val 2251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/>
          <p:cNvSpPr/>
          <p:nvPr/>
        </p:nvSpPr>
        <p:spPr>
          <a:xfrm rot="10800000" flipH="1">
            <a:off x="611560" y="3501008"/>
            <a:ext cx="3024336" cy="1008112"/>
          </a:xfrm>
          <a:prstGeom prst="triangle">
            <a:avLst>
              <a:gd name="adj" fmla="val 2251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>
            <a:off x="2411760" y="4293096"/>
            <a:ext cx="1800200" cy="1224136"/>
          </a:xfrm>
          <a:prstGeom prst="triangle">
            <a:avLst>
              <a:gd name="adj" fmla="val 3076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/>
          <p:cNvSpPr/>
          <p:nvPr/>
        </p:nvSpPr>
        <p:spPr>
          <a:xfrm rot="10800000">
            <a:off x="4211960" y="5517232"/>
            <a:ext cx="1728192" cy="1080120"/>
          </a:xfrm>
          <a:prstGeom prst="triangle">
            <a:avLst>
              <a:gd name="adj" fmla="val 3076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ый треугольник 10"/>
          <p:cNvSpPr/>
          <p:nvPr/>
        </p:nvSpPr>
        <p:spPr>
          <a:xfrm>
            <a:off x="5220072" y="2420888"/>
            <a:ext cx="1080120" cy="1584176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ый треугольник 11"/>
          <p:cNvSpPr/>
          <p:nvPr/>
        </p:nvSpPr>
        <p:spPr>
          <a:xfrm flipH="1">
            <a:off x="4139952" y="2420888"/>
            <a:ext cx="1088504" cy="1584176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Дуга 12"/>
          <p:cNvSpPr/>
          <p:nvPr/>
        </p:nvSpPr>
        <p:spPr>
          <a:xfrm rot="2050050">
            <a:off x="179512" y="3212976"/>
            <a:ext cx="720080" cy="864096"/>
          </a:xfrm>
          <a:prstGeom prst="arc">
            <a:avLst>
              <a:gd name="adj1" fmla="val 15707932"/>
              <a:gd name="adj2" fmla="val 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076056" y="3789040"/>
            <a:ext cx="288032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99592" y="2780928"/>
            <a:ext cx="216024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827584" y="3933056"/>
            <a:ext cx="216024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3203848" y="5301208"/>
            <a:ext cx="144016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3347864" y="5373216"/>
            <a:ext cx="144016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4860032" y="5373216"/>
            <a:ext cx="144016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5004048" y="5373216"/>
            <a:ext cx="144016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4716016" y="3789040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5724128" y="3789040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491880" y="4797152"/>
            <a:ext cx="144016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4788024" y="5949280"/>
            <a:ext cx="144016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5616" y="4725144"/>
            <a:ext cx="1008112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800" dirty="0" smtClean="0"/>
              <a:t>а</a:t>
            </a:r>
            <a:endParaRPr lang="ru-RU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251520" y="30689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А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971600" y="22048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635896" y="32129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123728" y="55892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699792" y="40050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995936" y="55172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940152" y="52292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5364088" y="64886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76056" y="40050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1115616" y="44371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779912" y="38610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076056" y="21328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372200" y="38610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3563888" y="6165304"/>
            <a:ext cx="1008112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200" dirty="0" smtClean="0"/>
              <a:t>в</a:t>
            </a:r>
            <a:endParaRPr lang="ru-RU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4788024" y="4293096"/>
            <a:ext cx="1008112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200" dirty="0" smtClean="0"/>
              <a:t>б</a:t>
            </a:r>
            <a:endParaRPr lang="ru-RU" sz="3200" dirty="0"/>
          </a:p>
        </p:txBody>
      </p:sp>
      <p:pic>
        <p:nvPicPr>
          <p:cNvPr id="52" name="Picture 10" descr="http://www.fixiki.ru/bitrix/templates/.default/markup/images/fix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708920"/>
            <a:ext cx="3563888" cy="33396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23120" y="260648"/>
            <a:ext cx="7920880" cy="1440160"/>
          </a:xfrm>
          <a:prstGeom prst="wedgeRoundRectCallout">
            <a:avLst>
              <a:gd name="adj1" fmla="val -33257"/>
              <a:gd name="adj2" fmla="val 109783"/>
              <a:gd name="adj3" fmla="val 16667"/>
            </a:avLst>
          </a:prstGeom>
          <a:solidFill>
            <a:schemeClr val="accent1">
              <a:lumMod val="50000"/>
            </a:schemeClr>
          </a:solidFill>
          <a:ln w="9525">
            <a:solidFill>
              <a:srgbClr val="660033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uk-UA" b="1" i="1" dirty="0" smtClean="0">
                <a:solidFill>
                  <a:srgbClr val="002060"/>
                </a:solidFill>
              </a:rPr>
              <a:t> </a:t>
            </a:r>
            <a:r>
              <a:rPr lang="uk-UA" sz="3600" b="1" dirty="0" smtClean="0"/>
              <a:t>Сформулюйте другу ознаку рівності трикутників</a:t>
            </a:r>
            <a:endParaRPr lang="ru-RU" sz="3600" b="1" i="1" dirty="0" smtClean="0">
              <a:solidFill>
                <a:srgbClr val="00206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851920" y="908720"/>
            <a:ext cx="5292080" cy="3672408"/>
          </a:xfrm>
          <a:prstGeom prst="wedgeRoundRectCallout">
            <a:avLst>
              <a:gd name="adj1" fmla="val -70763"/>
              <a:gd name="adj2" fmla="val -375"/>
              <a:gd name="adj3" fmla="val 16667"/>
            </a:avLst>
          </a:prstGeom>
          <a:solidFill>
            <a:schemeClr val="accent1">
              <a:lumMod val="50000"/>
            </a:schemeClr>
          </a:solidFill>
          <a:ln w="9525">
            <a:solidFill>
              <a:srgbClr val="660033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sz="3600" b="1" dirty="0" smtClean="0"/>
              <a:t>За якої умови два трикутники будуть рівними за другою ознакою?</a:t>
            </a:r>
            <a:endParaRPr lang="ru-RU" sz="360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467544" y="4653136"/>
            <a:ext cx="8280920" cy="1944216"/>
          </a:xfrm>
          <a:prstGeom prst="wedgeRoundRectCallout">
            <a:avLst>
              <a:gd name="adj1" fmla="val -20319"/>
              <a:gd name="adj2" fmla="val -105556"/>
              <a:gd name="adj3" fmla="val 16667"/>
            </a:avLst>
          </a:prstGeom>
          <a:solidFill>
            <a:schemeClr val="accent1">
              <a:lumMod val="50000"/>
            </a:schemeClr>
          </a:solidFill>
          <a:ln w="9525">
            <a:solidFill>
              <a:srgbClr val="660033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uk-UA" b="1" i="1" dirty="0" smtClean="0">
                <a:solidFill>
                  <a:srgbClr val="002060"/>
                </a:solidFill>
              </a:rPr>
              <a:t> </a:t>
            </a:r>
            <a:r>
              <a:rPr lang="uk-UA" sz="3200" b="1" dirty="0" smtClean="0"/>
              <a:t>Як можна побудувати трикутник, що дорівнюватиме даному, користуючись другою ознакою рівності трикутників?</a:t>
            </a:r>
            <a:endParaRPr lang="ru-RU" sz="32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200" b="1" i="1" dirty="0" smtClean="0">
              <a:solidFill>
                <a:srgbClr val="00206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4" descr="http://fixiki.com.ua/images/fixiki/fixiki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71380"/>
            <a:ext cx="3168352" cy="2969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Подзаголовок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179512" y="476672"/>
            <a:ext cx="5688632" cy="2448272"/>
          </a:xfrm>
          <a:prstGeom prst="wedgeRoundRectCallout">
            <a:avLst>
              <a:gd name="adj1" fmla="val -20180"/>
              <a:gd name="adj2" fmla="val 89145"/>
              <a:gd name="adj3" fmla="val 16667"/>
            </a:avLst>
          </a:prstGeom>
          <a:solidFill>
            <a:srgbClr val="FFFF99"/>
          </a:solidFill>
          <a:ln w="9525">
            <a:solidFill>
              <a:srgbClr val="660033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b="1" i="1" dirty="0" smtClean="0">
                <a:solidFill>
                  <a:srgbClr val="002060"/>
                </a:solidFill>
              </a:rPr>
              <a:t> </a:t>
            </a:r>
            <a:r>
              <a:rPr lang="uk-UA" sz="4800" b="1" i="1" dirty="0" smtClean="0">
                <a:solidFill>
                  <a:srgbClr val="002060"/>
                </a:solidFill>
              </a:rPr>
              <a:t>Домашнє завдання </a:t>
            </a:r>
            <a:br>
              <a:rPr lang="uk-UA" sz="4800" b="1" i="1" dirty="0" smtClean="0">
                <a:solidFill>
                  <a:srgbClr val="002060"/>
                </a:solidFill>
              </a:rPr>
            </a:br>
            <a:r>
              <a:rPr lang="uk-UA" sz="4800" b="1" i="1" dirty="0" smtClean="0">
                <a:solidFill>
                  <a:srgbClr val="002060"/>
                </a:solidFill>
              </a:rPr>
              <a:t>§12-13 № </a:t>
            </a:r>
            <a:r>
              <a:rPr lang="en-US" sz="4800" b="1" i="1" smtClean="0">
                <a:solidFill>
                  <a:srgbClr val="002060"/>
                </a:solidFill>
              </a:rPr>
              <a:t>38,37,19</a:t>
            </a:r>
            <a:r>
              <a:rPr lang="uk-UA" sz="4800" b="1" i="1" smtClean="0">
                <a:solidFill>
                  <a:srgbClr val="002060"/>
                </a:solidFill>
              </a:rPr>
              <a:t>   </a:t>
            </a:r>
            <a:r>
              <a:rPr lang="uk-UA" sz="4800" b="1" i="1" dirty="0" smtClean="0">
                <a:solidFill>
                  <a:srgbClr val="002060"/>
                </a:solidFill>
              </a:rPr>
              <a:t>ст.</a:t>
            </a:r>
            <a:r>
              <a:rPr lang="en-US" sz="4800" b="1" i="1" dirty="0" smtClean="0">
                <a:solidFill>
                  <a:srgbClr val="002060"/>
                </a:solidFill>
              </a:rPr>
              <a:t>103</a:t>
            </a:r>
            <a:endParaRPr lang="ru-RU" sz="4800" b="1" i="1" dirty="0" smtClean="0">
              <a:solidFill>
                <a:srgbClr val="00206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2483768" y="3429000"/>
            <a:ext cx="5256584" cy="2088232"/>
          </a:xfrm>
          <a:prstGeom prst="wedgeRoundRectCallout">
            <a:avLst>
              <a:gd name="adj1" fmla="val -60554"/>
              <a:gd name="adj2" fmla="val 7467"/>
              <a:gd name="adj3" fmla="val 16667"/>
            </a:avLst>
          </a:prstGeom>
          <a:solidFill>
            <a:srgbClr val="FFFF99"/>
          </a:solidFill>
          <a:ln w="9525">
            <a:solidFill>
              <a:srgbClr val="660033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6600" b="1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Дякую</a:t>
            </a:r>
            <a:r>
              <a:rPr kumimoji="0" lang="ru-RU" sz="6600" b="1" i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 за </a:t>
            </a:r>
            <a:r>
              <a:rPr kumimoji="0" lang="ru-RU" sz="6600" b="1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увагу</a:t>
            </a:r>
            <a:endParaRPr kumimoji="0" lang="ru-RU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3" name="Picture 6" descr="http://inach.org/b/src/141665955579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8418" y="0"/>
            <a:ext cx="3195582" cy="3339474"/>
          </a:xfrm>
          <a:prstGeom prst="rect">
            <a:avLst/>
          </a:prstGeom>
          <a:noFill/>
        </p:spPr>
      </p:pic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203848" y="5318423"/>
            <a:ext cx="5328591" cy="1350937"/>
          </a:xfrm>
          <a:prstGeom prst="wedgeRoundRectCallout">
            <a:avLst>
              <a:gd name="adj1" fmla="val 37098"/>
              <a:gd name="adj2" fmla="val -216925"/>
              <a:gd name="adj3" fmla="val 16667"/>
            </a:avLst>
          </a:prstGeom>
          <a:solidFill>
            <a:srgbClr val="FFFF99"/>
          </a:solidFill>
          <a:ln w="9525">
            <a:solidFill>
              <a:srgbClr val="660033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6600" b="1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Бувайте</a:t>
            </a:r>
            <a:endParaRPr lang="ru-RU" sz="6600" b="1" i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6600" b="1" i="1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4" name="Picture 10" descr="http://www.fixiki.ru/bitrix/templates/.default/markup/images/fix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-612576" y="2924944"/>
            <a:ext cx="4108226" cy="4157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9" dur="1"/>
                                        <p:tgtEl>
                                          <p:spTgt spid="41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0" grpId="0" animBg="1"/>
      <p:bldP spid="4100" grpId="1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2" descr="http://www.fixiki.ru/upload/iblock/818/exact_628x390_818cc4def55409eb934418a76e201048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5038" y="4149080"/>
            <a:ext cx="3998962" cy="2483432"/>
          </a:xfrm>
          <a:prstGeom prst="rect">
            <a:avLst/>
          </a:prstGeom>
          <a:noFill/>
        </p:spPr>
      </p:pic>
      <p:sp>
        <p:nvSpPr>
          <p:cNvPr id="5" name="Овальная выноска 4"/>
          <p:cNvSpPr/>
          <p:nvPr/>
        </p:nvSpPr>
        <p:spPr>
          <a:xfrm>
            <a:off x="395536" y="260648"/>
            <a:ext cx="7200800" cy="2304256"/>
          </a:xfrm>
          <a:prstGeom prst="wedgeEllipseCallout">
            <a:avLst>
              <a:gd name="adj1" fmla="val 33814"/>
              <a:gd name="adj2" fmla="val 130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uk-UA" sz="4000" dirty="0" smtClean="0"/>
              <a:t>Як називають трикутники залежно від міри їх кутів?</a:t>
            </a:r>
            <a:endParaRPr lang="ru-RU" sz="4000" dirty="0"/>
          </a:p>
        </p:txBody>
      </p:sp>
      <p:sp>
        <p:nvSpPr>
          <p:cNvPr id="7" name="Выноска-облако 6"/>
          <p:cNvSpPr/>
          <p:nvPr/>
        </p:nvSpPr>
        <p:spPr>
          <a:xfrm>
            <a:off x="0" y="476672"/>
            <a:ext cx="9144000" cy="3744416"/>
          </a:xfrm>
          <a:prstGeom prst="cloudCallou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 smtClean="0"/>
              <a:t>Гострокутний, якщо всі кути гострі.</a:t>
            </a:r>
          </a:p>
          <a:p>
            <a:pPr algn="ctr"/>
            <a:r>
              <a:rPr lang="uk-UA" sz="3200" dirty="0" smtClean="0"/>
              <a:t>Тупокутні, якщо один з кутів тупий.</a:t>
            </a:r>
          </a:p>
          <a:p>
            <a:pPr algn="ctr"/>
            <a:r>
              <a:rPr lang="uk-UA" sz="3200" dirty="0" smtClean="0"/>
              <a:t>Прямокутні, якщо один з кутів прямий.</a:t>
            </a:r>
            <a:endParaRPr lang="ru-RU" sz="3200" dirty="0"/>
          </a:p>
        </p:txBody>
      </p:sp>
      <p:pic>
        <p:nvPicPr>
          <p:cNvPr id="9" name="Picture 4" descr="http://fixiki.com.ua/images/fixiki/fixiki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933056"/>
            <a:ext cx="2876550" cy="2695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4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4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2" descr="http://www.fixiki.ru/upload/iblock/818/exact_628x390_818cc4def55409eb934418a76e2010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077072"/>
            <a:ext cx="4021001" cy="249711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вальная выноска 4"/>
          <p:cNvSpPr/>
          <p:nvPr/>
        </p:nvSpPr>
        <p:spPr>
          <a:xfrm>
            <a:off x="395536" y="260648"/>
            <a:ext cx="7776864" cy="2952328"/>
          </a:xfrm>
          <a:prstGeom prst="wedgeEllipseCallout">
            <a:avLst>
              <a:gd name="adj1" fmla="val 15499"/>
              <a:gd name="adj2" fmla="val 113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uk-UA" sz="4000" dirty="0" smtClean="0"/>
              <a:t>Як називають сторони прямокутного трикутника?</a:t>
            </a:r>
            <a:endParaRPr lang="ru-RU" sz="4000" dirty="0"/>
          </a:p>
        </p:txBody>
      </p:sp>
      <p:sp>
        <p:nvSpPr>
          <p:cNvPr id="7" name="Выноска-облако 6"/>
          <p:cNvSpPr/>
          <p:nvPr/>
        </p:nvSpPr>
        <p:spPr>
          <a:xfrm>
            <a:off x="467544" y="548680"/>
            <a:ext cx="9144000" cy="3744416"/>
          </a:xfrm>
          <a:prstGeom prst="cloudCallou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 smtClean="0"/>
              <a:t>Сторону прямокутного трикутника, що лежить проти прямого кута, називається гіпотенузою, а дві інші його сторони — катетами.</a:t>
            </a:r>
            <a:endParaRPr lang="ru-RU" sz="3200" dirty="0"/>
          </a:p>
        </p:txBody>
      </p:sp>
      <p:pic>
        <p:nvPicPr>
          <p:cNvPr id="8" name="Picture 10" descr="http://www.fixiki.ru/bitrix/templates/.default/markup/images/fix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0" y="3933056"/>
            <a:ext cx="2812082" cy="2695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4" dur="1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4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7" dur="1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2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2" descr="http://www.fixiki.ru/upload/iblock/818/exact_628x390_818cc4def55409eb934418a76e2010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005064"/>
            <a:ext cx="4021001" cy="249711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вальная выноска 4"/>
          <p:cNvSpPr/>
          <p:nvPr/>
        </p:nvSpPr>
        <p:spPr>
          <a:xfrm>
            <a:off x="611560" y="260648"/>
            <a:ext cx="7848872" cy="2376264"/>
          </a:xfrm>
          <a:prstGeom prst="wedgeEllipseCallout">
            <a:avLst>
              <a:gd name="adj1" fmla="val 18388"/>
              <a:gd name="adj2" fmla="val 130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 smtClean="0"/>
              <a:t>Як називаються трикутники залежно від довжини їх сторін?</a:t>
            </a:r>
            <a:endParaRPr lang="ru-RU" sz="4000" dirty="0"/>
          </a:p>
        </p:txBody>
      </p:sp>
      <p:sp>
        <p:nvSpPr>
          <p:cNvPr id="7" name="Выноска-облако 6"/>
          <p:cNvSpPr/>
          <p:nvPr/>
        </p:nvSpPr>
        <p:spPr>
          <a:xfrm>
            <a:off x="323528" y="188640"/>
            <a:ext cx="8352928" cy="2520280"/>
          </a:xfrm>
          <a:prstGeom prst="cloudCallout">
            <a:avLst>
              <a:gd name="adj1" fmla="val -27369"/>
              <a:gd name="adj2" fmla="val 122609"/>
            </a:avLst>
          </a:prstGeom>
          <a:solidFill>
            <a:srgbClr val="C00000"/>
          </a:solidFill>
          <a:ln>
            <a:solidFill>
              <a:srgbClr val="970E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 smtClean="0"/>
              <a:t>Різносторонні, якщо всі сторони мають різну довжину</a:t>
            </a:r>
            <a:endParaRPr lang="ru-RU" sz="3200" dirty="0"/>
          </a:p>
        </p:txBody>
      </p:sp>
      <p:sp>
        <p:nvSpPr>
          <p:cNvPr id="9" name="Выноска-облако 8"/>
          <p:cNvSpPr/>
          <p:nvPr/>
        </p:nvSpPr>
        <p:spPr>
          <a:xfrm>
            <a:off x="467544" y="1988840"/>
            <a:ext cx="8352928" cy="2240632"/>
          </a:xfrm>
          <a:prstGeom prst="cloudCallout">
            <a:avLst>
              <a:gd name="adj1" fmla="val -26307"/>
              <a:gd name="adj2" fmla="val 70538"/>
            </a:avLst>
          </a:prstGeom>
          <a:solidFill>
            <a:srgbClr val="07D72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 smtClean="0"/>
              <a:t>Рівнобедрені, якщо дві сторони рівні</a:t>
            </a:r>
            <a:endParaRPr lang="ru-RU" sz="3200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2699792" y="3573016"/>
            <a:ext cx="4104456" cy="2808312"/>
          </a:xfrm>
          <a:prstGeom prst="cloudCallout">
            <a:avLst>
              <a:gd name="adj1" fmla="val -60025"/>
              <a:gd name="adj2" fmla="val -13166"/>
            </a:avLst>
          </a:prstGeom>
          <a:solidFill>
            <a:srgbClr val="7030A0"/>
          </a:solidFill>
          <a:ln>
            <a:solidFill>
              <a:srgbClr val="702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>
              <a:buNone/>
            </a:pPr>
            <a:r>
              <a:rPr lang="uk-UA" sz="3200" dirty="0" smtClean="0"/>
              <a:t>Рівносторонні, якщо всі сторони рівні</a:t>
            </a:r>
            <a:endParaRPr lang="ru-RU" sz="3200" dirty="0"/>
          </a:p>
        </p:txBody>
      </p:sp>
      <p:pic>
        <p:nvPicPr>
          <p:cNvPr id="10" name="Picture 4" descr="http://fixiki.com.ua/images/fixiki/fixiki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33056"/>
            <a:ext cx="2876550" cy="2695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2" animBg="1"/>
      <p:bldP spid="7" grpId="0" animBg="1"/>
      <p:bldP spid="9" grpId="0" animBg="1"/>
      <p:bldP spid="8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вальная выноска 4"/>
          <p:cNvSpPr/>
          <p:nvPr/>
        </p:nvSpPr>
        <p:spPr>
          <a:xfrm>
            <a:off x="395536" y="260648"/>
            <a:ext cx="7200800" cy="2304256"/>
          </a:xfrm>
          <a:prstGeom prst="wedgeEllipseCallout">
            <a:avLst>
              <a:gd name="adj1" fmla="val 33814"/>
              <a:gd name="adj2" fmla="val 130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4000" dirty="0" smtClean="0"/>
              <a:t>Сформулюйте теорему про суму кутів трикутника</a:t>
            </a:r>
            <a:endParaRPr lang="ru-RU" sz="4000" dirty="0"/>
          </a:p>
        </p:txBody>
      </p:sp>
      <p:sp>
        <p:nvSpPr>
          <p:cNvPr id="7" name="Выноска-облако 6"/>
          <p:cNvSpPr/>
          <p:nvPr/>
        </p:nvSpPr>
        <p:spPr>
          <a:xfrm>
            <a:off x="683568" y="260648"/>
            <a:ext cx="7884368" cy="3672408"/>
          </a:xfrm>
          <a:prstGeom prst="cloudCallout">
            <a:avLst>
              <a:gd name="adj1" fmla="val -30527"/>
              <a:gd name="adj2" fmla="val 66216"/>
            </a:avLst>
          </a:prstGeom>
          <a:solidFill>
            <a:srgbClr val="7030A0"/>
          </a:solidFill>
          <a:ln>
            <a:solidFill>
              <a:srgbClr val="702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dirty="0" smtClean="0"/>
              <a:t>Сума кутів трикутника дорівнює 180˚.</a:t>
            </a:r>
            <a:endParaRPr lang="ru-RU" sz="5400" dirty="0"/>
          </a:p>
        </p:txBody>
      </p:sp>
      <p:pic>
        <p:nvPicPr>
          <p:cNvPr id="8" name="Picture 10" descr="http://www.fixiki.ru/bitrix/templates/.default/markup/images/fix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7370" y="3487647"/>
            <a:ext cx="3596630" cy="3370353"/>
          </a:xfrm>
          <a:prstGeom prst="rect">
            <a:avLst/>
          </a:prstGeom>
          <a:noFill/>
        </p:spPr>
      </p:pic>
      <p:pic>
        <p:nvPicPr>
          <p:cNvPr id="9" name="Picture 4" descr="http://fixiki.com.ua/images/fixiki/fixiki11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0528" y="3730377"/>
            <a:ext cx="3337605" cy="31276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4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http://www.knigaskazka.ru/picts/Mult/SovremenMult/Fiksiki/Hero/shpuly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48680"/>
            <a:ext cx="2265040" cy="3035154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83568" y="3140968"/>
            <a:ext cx="5472608" cy="1944216"/>
          </a:xfrm>
          <a:prstGeom prst="wedgeRoundRectCallout">
            <a:avLst>
              <a:gd name="adj1" fmla="val 63977"/>
              <a:gd name="adj2" fmla="val -1063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 smtClean="0"/>
              <a:t>Що таке бісектриса трикутника?</a:t>
            </a:r>
            <a:endParaRPr lang="ru-RU" sz="3200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539552" y="1124744"/>
            <a:ext cx="5472608" cy="1944216"/>
          </a:xfrm>
          <a:prstGeom prst="wedgeRoundRectCallout">
            <a:avLst>
              <a:gd name="adj1" fmla="val 64483"/>
              <a:gd name="adj2" fmla="val -173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 smtClean="0"/>
              <a:t>Що таке медіана трикутника? </a:t>
            </a:r>
            <a:endParaRPr lang="ru-RU" sz="32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1979712" y="4653136"/>
            <a:ext cx="5472608" cy="1944216"/>
          </a:xfrm>
          <a:prstGeom prst="wedgeRoundRectCallout">
            <a:avLst>
              <a:gd name="adj1" fmla="val 49547"/>
              <a:gd name="adj2" fmla="val -1555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 smtClean="0"/>
              <a:t>Що таке висота трикутника?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2843213" y="1341438"/>
            <a:ext cx="5616575" cy="1295400"/>
          </a:xfrm>
          <a:prstGeom prst="wedgeRoundRectCallout">
            <a:avLst>
              <a:gd name="adj1" fmla="val -56699"/>
              <a:gd name="adj2" fmla="val 79167"/>
              <a:gd name="adj3" fmla="val 16667"/>
            </a:avLst>
          </a:prstGeom>
          <a:solidFill>
            <a:srgbClr val="FFFF99"/>
          </a:solidFill>
          <a:ln w="9525">
            <a:solidFill>
              <a:srgbClr val="660033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b="1" i="1" dirty="0" smtClean="0">
                <a:solidFill>
                  <a:srgbClr val="000099"/>
                </a:solidFill>
                <a:latin typeface="Times New Roman" pitchFamily="18" charset="0"/>
              </a:rPr>
              <a:t>Вам доводилося з'ясовувати, чи рівні які-небудь два предмети, наприклад: аркуші паперу, блокноти, олівці, тенісні ракетки. Як ви діяли?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131840" y="3068960"/>
            <a:ext cx="5832475" cy="1512664"/>
          </a:xfrm>
          <a:prstGeom prst="wedgeRoundRectCallout">
            <a:avLst>
              <a:gd name="adj1" fmla="val -60778"/>
              <a:gd name="adj2" fmla="val -47356"/>
              <a:gd name="adj3" fmla="val 16667"/>
            </a:avLst>
          </a:prstGeom>
          <a:solidFill>
            <a:srgbClr val="FFFF99"/>
          </a:solidFill>
          <a:ln w="9525">
            <a:solidFill>
              <a:srgbClr val="660033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800" b="1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Прикладали</a:t>
            </a:r>
            <a:r>
              <a:rPr kumimoji="0" lang="ru-RU" sz="1800" b="1" i="1" u="none" strike="noStrike" cap="none" normalizeH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 один пр</a:t>
            </a:r>
            <a:r>
              <a:rPr lang="ru-RU" b="1" i="1" dirty="0" smtClean="0">
                <a:solidFill>
                  <a:srgbClr val="000066"/>
                </a:solidFill>
                <a:latin typeface="Times New Roman" pitchFamily="18" charset="0"/>
              </a:rPr>
              <a:t>едмет до другого. </a:t>
            </a:r>
            <a:r>
              <a:rPr lang="ru-RU" b="1" i="1" dirty="0" err="1" smtClean="0">
                <a:solidFill>
                  <a:srgbClr val="000066"/>
                </a:solidFill>
                <a:latin typeface="Times New Roman" pitchFamily="18" charset="0"/>
              </a:rPr>
              <a:t>Наприклад</a:t>
            </a:r>
            <a:r>
              <a:rPr lang="ru-RU" b="1" i="1" dirty="0" smtClean="0">
                <a:solidFill>
                  <a:srgbClr val="000066"/>
                </a:solidFill>
                <a:latin typeface="Times New Roman" pitchFamily="18" charset="0"/>
              </a:rPr>
              <a:t>, коли </a:t>
            </a:r>
            <a:r>
              <a:rPr lang="ru-RU" b="1" i="1" dirty="0" err="1" smtClean="0">
                <a:solidFill>
                  <a:srgbClr val="000066"/>
                </a:solidFill>
                <a:latin typeface="Times New Roman" pitchFamily="18" charset="0"/>
              </a:rPr>
              <a:t>купували</a:t>
            </a:r>
            <a:r>
              <a:rPr lang="ru-RU" b="1" i="1" dirty="0" smtClean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ru-RU" b="1" i="1" dirty="0" err="1" smtClean="0">
                <a:solidFill>
                  <a:srgbClr val="000066"/>
                </a:solidFill>
                <a:latin typeface="Times New Roman" pitchFamily="18" charset="0"/>
              </a:rPr>
              <a:t>взуття</a:t>
            </a:r>
            <a:r>
              <a:rPr lang="ru-RU" b="1" i="1" dirty="0" smtClean="0">
                <a:solidFill>
                  <a:srgbClr val="000066"/>
                </a:solidFill>
                <a:latin typeface="Times New Roman" pitchFamily="18" charset="0"/>
              </a:rPr>
              <a:t>, </a:t>
            </a:r>
            <a:r>
              <a:rPr lang="ru-RU" b="1" i="1" dirty="0" err="1" smtClean="0">
                <a:solidFill>
                  <a:srgbClr val="000066"/>
                </a:solidFill>
                <a:latin typeface="Times New Roman" pitchFamily="18" charset="0"/>
              </a:rPr>
              <a:t>аби</a:t>
            </a:r>
            <a:r>
              <a:rPr lang="ru-RU" b="1" i="1" dirty="0" smtClean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ru-RU" b="1" i="1" dirty="0" err="1" smtClean="0">
                <a:solidFill>
                  <a:srgbClr val="000066"/>
                </a:solidFill>
                <a:latin typeface="Times New Roman" pitchFamily="18" charset="0"/>
              </a:rPr>
              <a:t>переконатися</a:t>
            </a:r>
            <a:r>
              <a:rPr lang="ru-RU" b="1" i="1" dirty="0" smtClean="0">
                <a:solidFill>
                  <a:srgbClr val="000066"/>
                </a:solidFill>
                <a:latin typeface="Times New Roman" pitchFamily="18" charset="0"/>
              </a:rPr>
              <a:t>, </a:t>
            </a:r>
            <a:r>
              <a:rPr lang="ru-RU" b="1" i="1" dirty="0" err="1" smtClean="0">
                <a:solidFill>
                  <a:srgbClr val="000066"/>
                </a:solidFill>
                <a:latin typeface="Times New Roman" pitchFamily="18" charset="0"/>
              </a:rPr>
              <a:t>що</a:t>
            </a:r>
            <a:r>
              <a:rPr lang="ru-RU" b="1" i="1" dirty="0" smtClean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ru-RU" b="1" i="1" dirty="0" err="1" smtClean="0">
                <a:solidFill>
                  <a:srgbClr val="000066"/>
                </a:solidFill>
                <a:latin typeface="Times New Roman" pitchFamily="18" charset="0"/>
              </a:rPr>
              <a:t>воно</a:t>
            </a:r>
            <a:r>
              <a:rPr lang="ru-RU" b="1" i="1" dirty="0" smtClean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ru-RU" b="1" i="1" dirty="0" err="1" smtClean="0">
                <a:solidFill>
                  <a:srgbClr val="000066"/>
                </a:solidFill>
                <a:latin typeface="Times New Roman" pitchFamily="18" charset="0"/>
              </a:rPr>
              <a:t>однакове</a:t>
            </a:r>
            <a:r>
              <a:rPr lang="ru-RU" b="1" i="1" dirty="0" smtClean="0">
                <a:solidFill>
                  <a:srgbClr val="000066"/>
                </a:solidFill>
                <a:latin typeface="Times New Roman" pitchFamily="18" charset="0"/>
              </a:rPr>
              <a:t>, </a:t>
            </a:r>
            <a:r>
              <a:rPr lang="ru-RU" b="1" i="1" dirty="0" err="1" smtClean="0">
                <a:solidFill>
                  <a:srgbClr val="000066"/>
                </a:solidFill>
                <a:latin typeface="Times New Roman" pitchFamily="18" charset="0"/>
              </a:rPr>
              <a:t>продавець</a:t>
            </a:r>
            <a:r>
              <a:rPr lang="ru-RU" b="1" i="1" dirty="0" smtClean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ru-RU" b="1" i="1" dirty="0" err="1" smtClean="0">
                <a:solidFill>
                  <a:srgbClr val="000066"/>
                </a:solidFill>
                <a:latin typeface="Times New Roman" pitchFamily="18" charset="0"/>
              </a:rPr>
              <a:t>прикладав</a:t>
            </a:r>
            <a:r>
              <a:rPr lang="ru-RU" b="1" i="1" dirty="0" smtClean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ru-RU" b="1" i="1" dirty="0" err="1" smtClean="0">
                <a:solidFill>
                  <a:srgbClr val="000066"/>
                </a:solidFill>
                <a:latin typeface="Times New Roman" pitchFamily="18" charset="0"/>
              </a:rPr>
              <a:t>підошвами</a:t>
            </a:r>
            <a:r>
              <a:rPr lang="ru-RU" b="1" i="1" dirty="0" smtClean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ru-RU" b="1" i="1" dirty="0" err="1" smtClean="0">
                <a:solidFill>
                  <a:srgbClr val="000066"/>
                </a:solidFill>
                <a:latin typeface="Times New Roman" pitchFamily="18" charset="0"/>
              </a:rPr>
              <a:t>туфлі</a:t>
            </a:r>
            <a:r>
              <a:rPr lang="ru-RU" b="1" i="1" dirty="0" smtClean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ru-RU" b="1" i="1" dirty="0" err="1" smtClean="0">
                <a:solidFill>
                  <a:srgbClr val="000066"/>
                </a:solidFill>
                <a:latin typeface="Times New Roman" pitchFamily="18" charset="0"/>
              </a:rPr>
              <a:t>або</a:t>
            </a:r>
            <a:r>
              <a:rPr lang="ru-RU" b="1" i="1" dirty="0" smtClean="0">
                <a:solidFill>
                  <a:srgbClr val="000066"/>
                </a:solidFill>
                <a:latin typeface="Times New Roman" pitchFamily="18" charset="0"/>
              </a:rPr>
              <a:t> черевики </a:t>
            </a:r>
            <a:r>
              <a:rPr lang="ru-RU" b="1" i="1" dirty="0" err="1" smtClean="0">
                <a:solidFill>
                  <a:srgbClr val="000066"/>
                </a:solidFill>
                <a:latin typeface="Times New Roman" pitchFamily="18" charset="0"/>
              </a:rPr>
              <a:t>відібраної</a:t>
            </a:r>
            <a:r>
              <a:rPr lang="ru-RU" b="1" i="1" dirty="0" smtClean="0">
                <a:solidFill>
                  <a:srgbClr val="000066"/>
                </a:solidFill>
                <a:latin typeface="Times New Roman" pitchFamily="18" charset="0"/>
              </a:rPr>
              <a:t> пари.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2771800" y="4653137"/>
            <a:ext cx="5832475" cy="1152128"/>
          </a:xfrm>
          <a:prstGeom prst="wedgeRoundRectCallout">
            <a:avLst>
              <a:gd name="adj1" fmla="val -60778"/>
              <a:gd name="adj2" fmla="val -47356"/>
              <a:gd name="adj3" fmla="val 16667"/>
            </a:avLst>
          </a:prstGeom>
          <a:solidFill>
            <a:srgbClr val="FFFF99"/>
          </a:solidFill>
          <a:ln w="9525">
            <a:solidFill>
              <a:srgbClr val="660033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1" i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Так </a:t>
            </a:r>
            <a:r>
              <a:rPr kumimoji="0" lang="ru-RU" sz="1800" b="1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можна</a:t>
            </a:r>
            <a:r>
              <a:rPr kumimoji="0" lang="ru-RU" sz="1800" b="1" i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 </a:t>
            </a:r>
            <a:r>
              <a:rPr kumimoji="0" lang="ru-RU" sz="1800" b="1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порівняти</a:t>
            </a:r>
            <a:r>
              <a:rPr kumimoji="0" lang="ru-RU" sz="1800" b="1" i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 два </a:t>
            </a:r>
            <a:r>
              <a:rPr kumimoji="0" lang="ru-RU" sz="1800" b="1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відрізки</a:t>
            </a:r>
            <a:r>
              <a:rPr kumimoji="0" lang="ru-RU" sz="1800" b="1" i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 </a:t>
            </a:r>
            <a:r>
              <a:rPr kumimoji="0" lang="ru-RU" sz="1800" b="1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або</a:t>
            </a:r>
            <a:r>
              <a:rPr kumimoji="0" lang="ru-RU" sz="1800" b="1" i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 </a:t>
            </a:r>
            <a:r>
              <a:rPr kumimoji="0" lang="ru-RU" sz="1800" b="1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два</a:t>
            </a:r>
            <a:r>
              <a:rPr kumimoji="0" lang="ru-RU" sz="1800" b="1" i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 кути </a:t>
            </a:r>
            <a:r>
              <a:rPr kumimoji="0" lang="ru-RU" sz="1800" b="1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і</a:t>
            </a:r>
            <a:r>
              <a:rPr kumimoji="0" lang="ru-RU" sz="1800" b="1" i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 </a:t>
            </a:r>
            <a:r>
              <a:rPr kumimoji="0" lang="ru-RU" sz="1800" b="1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взагалі</a:t>
            </a:r>
            <a:r>
              <a:rPr kumimoji="0" lang="ru-RU" sz="1800" b="1" i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 </a:t>
            </a:r>
            <a:r>
              <a:rPr kumimoji="0" lang="ru-RU" sz="1800" b="1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будь-які</a:t>
            </a:r>
            <a:r>
              <a:rPr kumimoji="0" lang="ru-RU" sz="1800" b="1" i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 </a:t>
            </a:r>
            <a:r>
              <a:rPr kumimoji="0" lang="ru-RU" sz="1800" b="1" i="1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дві</a:t>
            </a:r>
            <a:r>
              <a:rPr kumimoji="0" lang="ru-RU" sz="1800" b="1" i="1" u="none" strike="noStrike" cap="none" normalizeH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 </a:t>
            </a:r>
            <a:r>
              <a:rPr kumimoji="0" lang="ru-RU" sz="1800" b="1" i="1" u="none" strike="noStrike" cap="none" normalizeH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геометричні</a:t>
            </a:r>
            <a:r>
              <a:rPr kumimoji="0" lang="ru-RU" sz="1800" b="1" i="1" u="none" strike="noStrike" cap="none" normalizeH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 </a:t>
            </a:r>
            <a:r>
              <a:rPr kumimoji="0" lang="ru-RU" sz="1800" b="1" i="1" u="none" strike="noStrike" cap="none" normalizeH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фігури</a:t>
            </a:r>
            <a:r>
              <a:rPr kumimoji="0" lang="ru-RU" sz="1800" b="1" i="1" u="none" strike="noStrike" cap="none" normalizeH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</a:rPr>
              <a:t>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20" descr="http://fixiki.com.ua/images/personaji/dedy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420888"/>
            <a:ext cx="2214186" cy="20665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1027" grpId="1" animBg="1"/>
      <p:bldP spid="1028" grpId="0" animBg="1"/>
      <p:bldP spid="1028" grpId="1" animBg="1"/>
      <p:bldP spid="1029" grpId="0" animBg="1"/>
      <p:bldP spid="102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63888" y="0"/>
            <a:ext cx="5328592" cy="2548880"/>
          </a:xfrm>
        </p:spPr>
        <p:txBody>
          <a:bodyPr/>
          <a:lstStyle/>
          <a:p>
            <a:pPr>
              <a:buBlip>
                <a:blip r:embed="rId4"/>
              </a:buBlip>
            </a:pPr>
            <a:r>
              <a:rPr lang="uk-UA" dirty="0" smtClean="0"/>
              <a:t>Дві геометричні фігури називаються рівними, якщо при накладанні вони суміщаються.</a:t>
            </a:r>
            <a:endParaRPr lang="ru-RU" dirty="0"/>
          </a:p>
        </p:txBody>
      </p:sp>
      <p:pic>
        <p:nvPicPr>
          <p:cNvPr id="4" name="Picture 2" descr="1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260648"/>
            <a:ext cx="2828886" cy="1584176"/>
          </a:xfrm>
          <a:prstGeom prst="rect">
            <a:avLst/>
          </a:prstGeom>
          <a:noFill/>
        </p:spPr>
      </p:pic>
      <p:sp>
        <p:nvSpPr>
          <p:cNvPr id="5" name="Фигура, имеющая форму буквы L 4"/>
          <p:cNvSpPr/>
          <p:nvPr/>
        </p:nvSpPr>
        <p:spPr>
          <a:xfrm>
            <a:off x="2123728" y="2780928"/>
            <a:ext cx="1584176" cy="208823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8" name="Фигура, имеющая форму буквы L 7"/>
          <p:cNvSpPr/>
          <p:nvPr/>
        </p:nvSpPr>
        <p:spPr>
          <a:xfrm rot="2779453">
            <a:off x="5442116" y="3678811"/>
            <a:ext cx="1584176" cy="208823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endParaRPr lang="ru-RU" dirty="0"/>
          </a:p>
        </p:txBody>
      </p:sp>
      <p:sp>
        <p:nvSpPr>
          <p:cNvPr id="10" name="Фигура, имеющая форму буквы L 9"/>
          <p:cNvSpPr/>
          <p:nvPr/>
        </p:nvSpPr>
        <p:spPr>
          <a:xfrm>
            <a:off x="4932040" y="2852936"/>
            <a:ext cx="1584176" cy="208823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3321E-6 L -0.30712 -0.005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1" animBg="1"/>
      <p:bldP spid="10" grpId="0" animBg="1"/>
      <p:bldP spid="10" grpId="1" animBg="1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Тема Office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Бумаж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Литейная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Литейная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Литейная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Words>1037</Words>
  <Application>Microsoft Office PowerPoint</Application>
  <PresentationFormat>Экран (4:3)</PresentationFormat>
  <Paragraphs>121</Paragraphs>
  <Slides>23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6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Тема Office</vt:lpstr>
      <vt:lpstr>Бумажная</vt:lpstr>
      <vt:lpstr>Изящная</vt:lpstr>
      <vt:lpstr>Литейная</vt:lpstr>
      <vt:lpstr>1_Литейная</vt:lpstr>
      <vt:lpstr>2_Литейная</vt:lpstr>
      <vt:lpstr>Перша і друга ознаки рівності трикутників.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∆ABC=∆A1B1C1</vt:lpstr>
      <vt:lpstr>На малюнку зображено рівні фігури F, F1.  поясніть, як їх можна сумістити накладанням.</vt:lpstr>
      <vt:lpstr>Презентация PowerPoint</vt:lpstr>
      <vt:lpstr>Дано:∆ABC і ∆A1B1C1, АВ=А1В1, АС=А1С1, ∠А=∠А1. Довести: ∆ABC=∆A1B1C1 .</vt:lpstr>
      <vt:lpstr>Презентация PowerPoint</vt:lpstr>
      <vt:lpstr>Презентация PowerPoint</vt:lpstr>
      <vt:lpstr>Презентация PowerPoint</vt:lpstr>
      <vt:lpstr>Дано: ∆АВС і ∆А1В1С1, АС=А1С1, ∠А=∠А1, ∠С=∠С1. Довести: ∆АВС=∆А1В1С1. </vt:lpstr>
      <vt:lpstr>Задача. Трикутники АВС і СDА розміщені так як показано на малюнку. Причому АО=СО, ∠ОСD=∠ОАВ. Доведіть, що  АВ=СD і ∠В=∠D.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pc</cp:lastModifiedBy>
  <cp:revision>77</cp:revision>
  <dcterms:modified xsi:type="dcterms:W3CDTF">2016-10-09T13:26:24Z</dcterms:modified>
</cp:coreProperties>
</file>