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4AF"/>
    <a:srgbClr val="A3C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6" Type="http://schemas.openxmlformats.org/officeDocument/2006/relationships/image" Target="../media/image71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A3C3D1"/>
            </a:gs>
            <a:gs pos="100000">
              <a:srgbClr val="5194AF"/>
            </a:gs>
          </a:gsLst>
          <a:path path="circle">
            <a:fillToRect l="50000" t="2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8C56-A2A2-4A63-B566-C3A84C57B1C4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CB87-E21C-4356-B8A6-4E1674C5999C}" type="slidenum">
              <a:rPr lang="uk-UA" smtClean="0"/>
              <a:t>‹№›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71.w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6.wmf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8.w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jpg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9" Type="http://schemas.openxmlformats.org/officeDocument/2006/relationships/image" Target="../media/image20.jpg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17" Type="http://schemas.openxmlformats.org/officeDocument/2006/relationships/image" Target="../media/image30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19" Type="http://schemas.openxmlformats.org/officeDocument/2006/relationships/image" Target="../media/image28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2.gif"/><Relationship Id="rId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5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9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1916832"/>
            <a:ext cx="6172199" cy="2880320"/>
          </a:xfrm>
        </p:spPr>
        <p:txBody>
          <a:bodyPr/>
          <a:lstStyle/>
          <a:p>
            <a:pPr algn="ctr"/>
            <a:r>
              <a:rPr lang="uk-UA" sz="4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Додавання і віднімання дробів з різними знаменниками </a:t>
            </a:r>
            <a:endParaRPr lang="uk-UA" sz="44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289073" y="6022696"/>
            <a:ext cx="2854927" cy="83530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chemeClr val="bg1">
                    <a:lumMod val="50000"/>
                  </a:schemeClr>
                </a:solidFill>
              </a:rPr>
              <a:t>6 клас</a:t>
            </a:r>
            <a:endParaRPr lang="uk-UA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751" y="1"/>
            <a:ext cx="3286607" cy="692695"/>
          </a:xfrm>
        </p:spPr>
        <p:txBody>
          <a:bodyPr/>
          <a:lstStyle/>
          <a:p>
            <a:r>
              <a:rPr lang="ru-RU" sz="2800" dirty="0" smtClean="0">
                <a:solidFill>
                  <a:srgbClr val="FFFF00"/>
                </a:solidFill>
              </a:rPr>
              <a:t>Приклад 1.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r>
              <a:rPr lang="ru-RU" sz="4000" b="1" i="0" dirty="0" smtClean="0"/>
              <a:t>1)</a:t>
            </a:r>
          </a:p>
          <a:p>
            <a:endParaRPr lang="ru-RU" sz="4000" b="1" i="0" dirty="0" smtClean="0"/>
          </a:p>
          <a:p>
            <a:r>
              <a:rPr lang="ru-RU" sz="4000" b="1" i="0" dirty="0" smtClean="0"/>
              <a:t>2)</a:t>
            </a:r>
          </a:p>
          <a:p>
            <a:r>
              <a:rPr lang="ru-RU" sz="4000" b="1" i="0" dirty="0" smtClean="0"/>
              <a:t>3)</a:t>
            </a:r>
          </a:p>
          <a:p>
            <a:r>
              <a:rPr lang="ru-RU" sz="2400" b="1" i="0" dirty="0" err="1" smtClean="0">
                <a:solidFill>
                  <a:srgbClr val="FFFF00"/>
                </a:solidFill>
              </a:rPr>
              <a:t>Щоб</a:t>
            </a:r>
            <a:r>
              <a:rPr lang="ru-RU" sz="2400" b="1" i="0" dirty="0" smtClean="0">
                <a:solidFill>
                  <a:srgbClr val="FFFF00"/>
                </a:solidFill>
              </a:rPr>
              <a:t> </a:t>
            </a:r>
            <a:r>
              <a:rPr lang="ru-RU" sz="2400" b="1" i="0" dirty="0" err="1" smtClean="0">
                <a:solidFill>
                  <a:srgbClr val="FFFF00"/>
                </a:solidFill>
              </a:rPr>
              <a:t>додати</a:t>
            </a:r>
            <a:r>
              <a:rPr lang="ru-RU" sz="2400" b="1" i="0" dirty="0" smtClean="0">
                <a:solidFill>
                  <a:srgbClr val="FFFF00"/>
                </a:solidFill>
              </a:rPr>
              <a:t> два </a:t>
            </a:r>
            <a:r>
              <a:rPr lang="ru-RU" sz="2400" b="1" i="0" dirty="0" err="1" smtClean="0">
                <a:solidFill>
                  <a:srgbClr val="FFFF00"/>
                </a:solidFill>
              </a:rPr>
              <a:t>мішаних</a:t>
            </a:r>
            <a:r>
              <a:rPr lang="ru-RU" sz="2400" b="1" i="0" dirty="0" smtClean="0">
                <a:solidFill>
                  <a:srgbClr val="FFFF00"/>
                </a:solidFill>
              </a:rPr>
              <a:t> числа, треба </a:t>
            </a:r>
            <a:r>
              <a:rPr lang="ru-RU" sz="2400" b="1" i="0" dirty="0" err="1" smtClean="0">
                <a:solidFill>
                  <a:srgbClr val="FFFF00"/>
                </a:solidFill>
              </a:rPr>
              <a:t>окремо</a:t>
            </a:r>
            <a:r>
              <a:rPr lang="ru-RU" sz="2400" b="1" i="0" dirty="0" smtClean="0">
                <a:solidFill>
                  <a:srgbClr val="FFFF00"/>
                </a:solidFill>
              </a:rPr>
              <a:t> </a:t>
            </a:r>
            <a:r>
              <a:rPr lang="ru-RU" sz="2400" b="1" i="0" dirty="0" err="1" smtClean="0">
                <a:solidFill>
                  <a:srgbClr val="FFFF00"/>
                </a:solidFill>
              </a:rPr>
              <a:t>додати</a:t>
            </a:r>
            <a:r>
              <a:rPr lang="ru-RU" sz="2400" b="1" i="0" dirty="0" smtClean="0">
                <a:solidFill>
                  <a:srgbClr val="FFFF00"/>
                </a:solidFill>
              </a:rPr>
              <a:t> </a:t>
            </a:r>
            <a:r>
              <a:rPr lang="ru-RU" sz="2400" b="1" i="0" dirty="0" err="1" smtClean="0">
                <a:solidFill>
                  <a:srgbClr val="FFFF00"/>
                </a:solidFill>
              </a:rPr>
              <a:t>їхню</a:t>
            </a:r>
            <a:r>
              <a:rPr lang="ru-RU" sz="2400" b="1" i="0" dirty="0" smtClean="0">
                <a:solidFill>
                  <a:srgbClr val="FFFF00"/>
                </a:solidFill>
              </a:rPr>
              <a:t> </a:t>
            </a:r>
            <a:r>
              <a:rPr lang="ru-RU" sz="2400" b="1" i="0" dirty="0" err="1" smtClean="0">
                <a:solidFill>
                  <a:srgbClr val="FFFF00"/>
                </a:solidFill>
              </a:rPr>
              <a:t>цілу</a:t>
            </a:r>
            <a:r>
              <a:rPr lang="ru-RU" sz="2400" b="1" i="0" dirty="0" smtClean="0">
                <a:solidFill>
                  <a:srgbClr val="FFFF00"/>
                </a:solidFill>
              </a:rPr>
              <a:t> та </a:t>
            </a:r>
            <a:r>
              <a:rPr lang="ru-RU" sz="2400" b="1" i="0" dirty="0" err="1" smtClean="0">
                <a:solidFill>
                  <a:srgbClr val="FFFF00"/>
                </a:solidFill>
              </a:rPr>
              <a:t>добову</a:t>
            </a:r>
            <a:r>
              <a:rPr lang="ru-RU" sz="2400" b="1" i="0" dirty="0" smtClean="0">
                <a:solidFill>
                  <a:srgbClr val="FFFF00"/>
                </a:solidFill>
              </a:rPr>
              <a:t> </a:t>
            </a:r>
            <a:r>
              <a:rPr lang="ru-RU" sz="2400" b="1" i="0" dirty="0" err="1" smtClean="0">
                <a:solidFill>
                  <a:srgbClr val="FFFF00"/>
                </a:solidFill>
              </a:rPr>
              <a:t>частину</a:t>
            </a:r>
            <a:endParaRPr lang="ru-RU" sz="2400" b="1" i="0" dirty="0" smtClean="0">
              <a:solidFill>
                <a:srgbClr val="FFFF00"/>
              </a:solidFill>
            </a:endParaRPr>
          </a:p>
          <a:p>
            <a:endParaRPr lang="uk-UA" sz="2400" b="1" i="0" dirty="0"/>
          </a:p>
          <a:p>
            <a:endParaRPr lang="uk-UA" sz="2400" b="1" i="0" dirty="0" smtClean="0"/>
          </a:p>
          <a:p>
            <a:r>
              <a:rPr lang="uk-UA" sz="2400" b="1" i="0" dirty="0" err="1" smtClean="0">
                <a:solidFill>
                  <a:srgbClr val="FFFF00"/>
                </a:solidFill>
              </a:rPr>
              <a:t>Доречі</a:t>
            </a:r>
            <a:r>
              <a:rPr lang="uk-UA" sz="2400" b="1" i="0" dirty="0" smtClean="0">
                <a:solidFill>
                  <a:srgbClr val="FFFF00"/>
                </a:solidFill>
              </a:rPr>
              <a:t> якщо в результаті додавання(віднімання)дробів отримаємо скоротний дріб, то треба виконати скорочення дробу.</a:t>
            </a:r>
            <a:endParaRPr lang="uk-UA" sz="2400" b="1" i="0" dirty="0">
              <a:solidFill>
                <a:srgbClr val="FFFF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22472"/>
              </p:ext>
            </p:extLst>
          </p:nvPr>
        </p:nvGraphicFramePr>
        <p:xfrm>
          <a:off x="539552" y="692696"/>
          <a:ext cx="13477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Формула" r:id="rId3" imgW="507960" imgH="393480" progId="Equation.3">
                  <p:embed/>
                </p:oleObj>
              </mc:Choice>
              <mc:Fallback>
                <p:oleObj name="Формула" r:id="rId3" imgW="507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692696"/>
                        <a:ext cx="1347787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39666"/>
              </p:ext>
            </p:extLst>
          </p:nvPr>
        </p:nvGraphicFramePr>
        <p:xfrm>
          <a:off x="683568" y="1916832"/>
          <a:ext cx="12128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Формула" r:id="rId5" imgW="558720" imgH="393480" progId="Equation.3">
                  <p:embed/>
                </p:oleObj>
              </mc:Choice>
              <mc:Fallback>
                <p:oleObj name="Формула" r:id="rId5" imgW="5587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1916832"/>
                        <a:ext cx="1212850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89856"/>
              </p:ext>
            </p:extLst>
          </p:nvPr>
        </p:nvGraphicFramePr>
        <p:xfrm>
          <a:off x="611560" y="2852936"/>
          <a:ext cx="1944216" cy="7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Формула" r:id="rId7" imgW="609480" imgH="393480" progId="Equation.3">
                  <p:embed/>
                </p:oleObj>
              </mc:Choice>
              <mc:Fallback>
                <p:oleObj name="Формула" r:id="rId7" imgW="609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2852936"/>
                        <a:ext cx="1944216" cy="7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96015"/>
              </p:ext>
            </p:extLst>
          </p:nvPr>
        </p:nvGraphicFramePr>
        <p:xfrm>
          <a:off x="27654" y="4365104"/>
          <a:ext cx="6344546" cy="8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Формула" r:id="rId9" imgW="3022560" imgH="393480" progId="Equation.3">
                  <p:embed/>
                </p:oleObj>
              </mc:Choice>
              <mc:Fallback>
                <p:oleObj name="Формула" r:id="rId9" imgW="3022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54" y="4365104"/>
                        <a:ext cx="6344546" cy="8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62799"/>
              </p:ext>
            </p:extLst>
          </p:nvPr>
        </p:nvGraphicFramePr>
        <p:xfrm>
          <a:off x="1835696" y="764704"/>
          <a:ext cx="3888432" cy="93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Формула" r:id="rId11" imgW="1638000" imgH="393480" progId="Equation.3">
                  <p:embed/>
                </p:oleObj>
              </mc:Choice>
              <mc:Fallback>
                <p:oleObj name="Формула" r:id="rId11" imgW="1638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696" y="764704"/>
                        <a:ext cx="3888432" cy="934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66246"/>
              </p:ext>
            </p:extLst>
          </p:nvPr>
        </p:nvGraphicFramePr>
        <p:xfrm>
          <a:off x="1979712" y="1988840"/>
          <a:ext cx="3888432" cy="94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Формула" r:id="rId13" imgW="1612800" imgH="393480" progId="Equation.3">
                  <p:embed/>
                </p:oleObj>
              </mc:Choice>
              <mc:Fallback>
                <p:oleObj name="Формула" r:id="rId13" imgW="1612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9712" y="1988840"/>
                        <a:ext cx="3888432" cy="94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597"/>
            <a:ext cx="7344815" cy="582819"/>
          </a:xfrm>
        </p:spPr>
        <p:txBody>
          <a:bodyPr/>
          <a:lstStyle/>
          <a:p>
            <a:r>
              <a:rPr lang="uk-UA" sz="3600" dirty="0" smtClean="0">
                <a:solidFill>
                  <a:srgbClr val="FFFF00"/>
                </a:solidFill>
              </a:rPr>
              <a:t>Виконайте самостійно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64" y="548680"/>
            <a:ext cx="9132235" cy="6309320"/>
          </a:xfrm>
        </p:spPr>
        <p:txBody>
          <a:bodyPr>
            <a:normAutofit/>
          </a:bodyPr>
          <a:lstStyle/>
          <a:p>
            <a:r>
              <a:rPr lang="uk-UA" sz="4000" b="1" i="0" dirty="0" smtClean="0"/>
              <a:t>1)                                          5)</a:t>
            </a:r>
          </a:p>
          <a:p>
            <a:endParaRPr lang="uk-UA" sz="4000" b="1" i="0" dirty="0"/>
          </a:p>
          <a:p>
            <a:r>
              <a:rPr lang="uk-UA" sz="4000" b="1" i="0" dirty="0" smtClean="0"/>
              <a:t>2)                                          6)</a:t>
            </a:r>
          </a:p>
          <a:p>
            <a:endParaRPr lang="uk-UA" sz="4000" b="1" i="0" dirty="0"/>
          </a:p>
          <a:p>
            <a:r>
              <a:rPr lang="uk-UA" sz="4000" b="1" i="0" dirty="0" smtClean="0"/>
              <a:t>3)                                           7)</a:t>
            </a:r>
          </a:p>
          <a:p>
            <a:endParaRPr lang="uk-UA" sz="4000" b="1" i="0" dirty="0"/>
          </a:p>
          <a:p>
            <a:r>
              <a:rPr lang="uk-UA" sz="4000" b="1" i="0" dirty="0" smtClean="0"/>
              <a:t>4)                                            8)</a:t>
            </a:r>
            <a:endParaRPr lang="ru-RU" sz="4000" b="1" i="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5979"/>
              </p:ext>
            </p:extLst>
          </p:nvPr>
        </p:nvGraphicFramePr>
        <p:xfrm>
          <a:off x="461963" y="692150"/>
          <a:ext cx="13065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Формула" r:id="rId3" imgW="431640" imgH="393480" progId="Equation.3">
                  <p:embed/>
                </p:oleObj>
              </mc:Choice>
              <mc:Fallback>
                <p:oleObj name="Формула" r:id="rId3" imgW="431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3" y="692150"/>
                        <a:ext cx="1306512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30490"/>
              </p:ext>
            </p:extLst>
          </p:nvPr>
        </p:nvGraphicFramePr>
        <p:xfrm>
          <a:off x="542925" y="1989138"/>
          <a:ext cx="12890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Формула" r:id="rId5" imgW="482400" imgH="393480" progId="Equation.3">
                  <p:embed/>
                </p:oleObj>
              </mc:Choice>
              <mc:Fallback>
                <p:oleObj name="Формула" r:id="rId5" imgW="482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925" y="1989138"/>
                        <a:ext cx="1289050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55133"/>
              </p:ext>
            </p:extLst>
          </p:nvPr>
        </p:nvGraphicFramePr>
        <p:xfrm>
          <a:off x="687388" y="3482975"/>
          <a:ext cx="13604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Формула" r:id="rId7" imgW="571320" imgH="393480" progId="Equation.3">
                  <p:embed/>
                </p:oleObj>
              </mc:Choice>
              <mc:Fallback>
                <p:oleObj name="Формула" r:id="rId7" imgW="571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388" y="3482975"/>
                        <a:ext cx="1360487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03013"/>
              </p:ext>
            </p:extLst>
          </p:nvPr>
        </p:nvGraphicFramePr>
        <p:xfrm>
          <a:off x="776288" y="5013325"/>
          <a:ext cx="14319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Формула" r:id="rId9" imgW="495000" imgH="393480" progId="Equation.3">
                  <p:embed/>
                </p:oleObj>
              </mc:Choice>
              <mc:Fallback>
                <p:oleObj name="Формула" r:id="rId9" imgW="495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6288" y="5013325"/>
                        <a:ext cx="14319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556780"/>
              </p:ext>
            </p:extLst>
          </p:nvPr>
        </p:nvGraphicFramePr>
        <p:xfrm>
          <a:off x="5672138" y="620713"/>
          <a:ext cx="19700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Формула" r:id="rId11" imgW="672840" imgH="393480" progId="Equation.3">
                  <p:embed/>
                </p:oleObj>
              </mc:Choice>
              <mc:Fallback>
                <p:oleObj name="Формула" r:id="rId11" imgW="672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72138" y="620713"/>
                        <a:ext cx="1970087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239254"/>
              </p:ext>
            </p:extLst>
          </p:nvPr>
        </p:nvGraphicFramePr>
        <p:xfrm>
          <a:off x="5737225" y="2060575"/>
          <a:ext cx="19891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Формула" r:id="rId13" imgW="736560" imgH="393480" progId="Equation.3">
                  <p:embed/>
                </p:oleObj>
              </mc:Choice>
              <mc:Fallback>
                <p:oleObj name="Формула" r:id="rId13" imgW="736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37225" y="2060575"/>
                        <a:ext cx="1989138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66196"/>
              </p:ext>
            </p:extLst>
          </p:nvPr>
        </p:nvGraphicFramePr>
        <p:xfrm>
          <a:off x="5895975" y="3573463"/>
          <a:ext cx="19605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Формула" r:id="rId15" imgW="622080" imgH="393480" progId="Equation.3">
                  <p:embed/>
                </p:oleObj>
              </mc:Choice>
              <mc:Fallback>
                <p:oleObj name="Формула" r:id="rId15" imgW="622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5975" y="3573463"/>
                        <a:ext cx="19605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20539"/>
              </p:ext>
            </p:extLst>
          </p:nvPr>
        </p:nvGraphicFramePr>
        <p:xfrm>
          <a:off x="6035675" y="5013325"/>
          <a:ext cx="19700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Формула" r:id="rId17" imgW="787320" imgH="393480" progId="Equation.3">
                  <p:embed/>
                </p:oleObj>
              </mc:Choice>
              <mc:Fallback>
                <p:oleObj name="Формула" r:id="rId17" imgW="787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35675" y="5013325"/>
                        <a:ext cx="19700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5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4139952" cy="620688"/>
          </a:xfrm>
        </p:spPr>
        <p:txBody>
          <a:bodyPr/>
          <a:lstStyle/>
          <a:p>
            <a:r>
              <a:rPr lang="uk-UA" sz="3600" dirty="0" err="1" smtClean="0">
                <a:solidFill>
                  <a:srgbClr val="FFFF00"/>
                </a:solidFill>
              </a:rPr>
              <a:t>Перевір</a:t>
            </a:r>
            <a:r>
              <a:rPr lang="uk-UA" sz="3600" dirty="0" smtClean="0">
                <a:solidFill>
                  <a:srgbClr val="FFFF00"/>
                </a:solidFill>
              </a:rPr>
              <a:t> себе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uk-UA" sz="4000" b="1" i="0" dirty="0" smtClean="0"/>
              <a:t>1)</a:t>
            </a:r>
          </a:p>
          <a:p>
            <a:r>
              <a:rPr lang="uk-UA" sz="4000" b="1" i="0" dirty="0" smtClean="0"/>
              <a:t>2)                              </a:t>
            </a:r>
          </a:p>
          <a:p>
            <a:r>
              <a:rPr lang="uk-UA" sz="4000" b="1" i="0" dirty="0"/>
              <a:t>3</a:t>
            </a:r>
            <a:r>
              <a:rPr lang="uk-UA" sz="4000" b="1" i="0" dirty="0" smtClean="0"/>
              <a:t>)                         </a:t>
            </a:r>
          </a:p>
          <a:p>
            <a:r>
              <a:rPr lang="uk-UA" sz="4000" b="1" i="0" dirty="0"/>
              <a:t>4</a:t>
            </a:r>
            <a:r>
              <a:rPr lang="uk-UA" sz="4000" b="1" i="0" dirty="0" smtClean="0"/>
              <a:t>)</a:t>
            </a:r>
          </a:p>
          <a:p>
            <a:r>
              <a:rPr lang="uk-UA" sz="4000" b="1" i="0" dirty="0"/>
              <a:t>5</a:t>
            </a:r>
            <a:r>
              <a:rPr lang="uk-UA" sz="4000" b="1" i="0" dirty="0" smtClean="0"/>
              <a:t>) </a:t>
            </a:r>
          </a:p>
          <a:p>
            <a:r>
              <a:rPr lang="uk-UA" sz="4000" b="1" i="0" dirty="0" smtClean="0"/>
              <a:t>6)</a:t>
            </a:r>
          </a:p>
          <a:p>
            <a:r>
              <a:rPr lang="uk-UA" sz="4000" b="1" i="0" dirty="0" smtClean="0"/>
              <a:t>7)</a:t>
            </a:r>
          </a:p>
          <a:p>
            <a:r>
              <a:rPr lang="uk-UA" sz="4000" b="1" i="0" dirty="0" smtClean="0"/>
              <a:t>8)</a:t>
            </a:r>
            <a:endParaRPr lang="uk-UA" sz="4000" b="1" i="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8187"/>
              </p:ext>
            </p:extLst>
          </p:nvPr>
        </p:nvGraphicFramePr>
        <p:xfrm>
          <a:off x="539552" y="548680"/>
          <a:ext cx="9445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Формула" r:id="rId3" imgW="495000" imgH="393480" progId="Equation.3">
                  <p:embed/>
                </p:oleObj>
              </mc:Choice>
              <mc:Fallback>
                <p:oleObj name="Формула" r:id="rId3" imgW="495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548680"/>
                        <a:ext cx="944562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409199"/>
              </p:ext>
            </p:extLst>
          </p:nvPr>
        </p:nvGraphicFramePr>
        <p:xfrm>
          <a:off x="611560" y="1340768"/>
          <a:ext cx="10652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Формула" r:id="rId5" imgW="558720" imgH="393480" progId="Equation.3">
                  <p:embed/>
                </p:oleObj>
              </mc:Choice>
              <mc:Fallback>
                <p:oleObj name="Формула" r:id="rId5" imgW="5587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1340768"/>
                        <a:ext cx="106521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97560"/>
              </p:ext>
            </p:extLst>
          </p:nvPr>
        </p:nvGraphicFramePr>
        <p:xfrm>
          <a:off x="611560" y="2132856"/>
          <a:ext cx="12509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Формула" r:id="rId7" imgW="634680" imgH="393480" progId="Equation.3">
                  <p:embed/>
                </p:oleObj>
              </mc:Choice>
              <mc:Fallback>
                <p:oleObj name="Формула" r:id="rId7" imgW="634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2132856"/>
                        <a:ext cx="125095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45122"/>
              </p:ext>
            </p:extLst>
          </p:nvPr>
        </p:nvGraphicFramePr>
        <p:xfrm>
          <a:off x="611560" y="2852936"/>
          <a:ext cx="9969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Формула" r:id="rId9" imgW="558720" imgH="393480" progId="Equation.3">
                  <p:embed/>
                </p:oleObj>
              </mc:Choice>
              <mc:Fallback>
                <p:oleObj name="Формула" r:id="rId9" imgW="5587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60" y="2852936"/>
                        <a:ext cx="996950" cy="70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95903"/>
              </p:ext>
            </p:extLst>
          </p:nvPr>
        </p:nvGraphicFramePr>
        <p:xfrm>
          <a:off x="683568" y="3501008"/>
          <a:ext cx="15970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Формула" r:id="rId11" imgW="736560" imgH="393480" progId="Equation.3">
                  <p:embed/>
                </p:oleObj>
              </mc:Choice>
              <mc:Fallback>
                <p:oleObj name="Формула" r:id="rId11" imgW="736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568" y="3501008"/>
                        <a:ext cx="1597025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472251"/>
              </p:ext>
            </p:extLst>
          </p:nvPr>
        </p:nvGraphicFramePr>
        <p:xfrm>
          <a:off x="683568" y="4293096"/>
          <a:ext cx="39925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Формула" r:id="rId13" imgW="2031840" imgH="393480" progId="Equation.3">
                  <p:embed/>
                </p:oleObj>
              </mc:Choice>
              <mc:Fallback>
                <p:oleObj name="Формула" r:id="rId13" imgW="2031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568" y="4293096"/>
                        <a:ext cx="3992562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3771"/>
              </p:ext>
            </p:extLst>
          </p:nvPr>
        </p:nvGraphicFramePr>
        <p:xfrm>
          <a:off x="611560" y="5085184"/>
          <a:ext cx="12509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Формула" r:id="rId15" imgW="685800" imgH="393480" progId="Equation.3">
                  <p:embed/>
                </p:oleObj>
              </mc:Choice>
              <mc:Fallback>
                <p:oleObj name="Формула" r:id="rId15" imgW="685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560" y="5085184"/>
                        <a:ext cx="125095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482408"/>
              </p:ext>
            </p:extLst>
          </p:nvPr>
        </p:nvGraphicFramePr>
        <p:xfrm>
          <a:off x="683568" y="5805264"/>
          <a:ext cx="19462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Формула" r:id="rId17" imgW="863280" imgH="393480" progId="Equation.3">
                  <p:embed/>
                </p:oleObj>
              </mc:Choice>
              <mc:Fallback>
                <p:oleObj name="Формула" r:id="rId17" imgW="863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3568" y="5805264"/>
                        <a:ext cx="194627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39873"/>
              </p:ext>
            </p:extLst>
          </p:nvPr>
        </p:nvGraphicFramePr>
        <p:xfrm>
          <a:off x="1479550" y="620713"/>
          <a:ext cx="39608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Формула" r:id="rId19" imgW="1968480" imgH="393480" progId="Equation.3">
                  <p:embed/>
                </p:oleObj>
              </mc:Choice>
              <mc:Fallback>
                <p:oleObj name="Формула" r:id="rId19" imgW="1968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79550" y="620713"/>
                        <a:ext cx="3960813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'є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60170"/>
              </p:ext>
            </p:extLst>
          </p:nvPr>
        </p:nvGraphicFramePr>
        <p:xfrm>
          <a:off x="1763688" y="1412776"/>
          <a:ext cx="1512168" cy="7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Формула" r:id="rId21" imgW="749160" imgH="393480" progId="Equation.3">
                  <p:embed/>
                </p:oleObj>
              </mc:Choice>
              <mc:Fallback>
                <p:oleObj name="Формула" r:id="rId21" imgW="749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63688" y="1412776"/>
                        <a:ext cx="1512168" cy="72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'є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588812"/>
              </p:ext>
            </p:extLst>
          </p:nvPr>
        </p:nvGraphicFramePr>
        <p:xfrm>
          <a:off x="1907704" y="2204864"/>
          <a:ext cx="1440160" cy="64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" name="Формула" r:id="rId23" imgW="876240" imgH="393480" progId="Equation.3">
                  <p:embed/>
                </p:oleObj>
              </mc:Choice>
              <mc:Fallback>
                <p:oleObj name="Формула" r:id="rId23" imgW="876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07704" y="2204864"/>
                        <a:ext cx="1440160" cy="647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'є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84616"/>
              </p:ext>
            </p:extLst>
          </p:nvPr>
        </p:nvGraphicFramePr>
        <p:xfrm>
          <a:off x="1691680" y="2852936"/>
          <a:ext cx="1584176" cy="75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Формула" r:id="rId25" imgW="825480" imgH="393480" progId="Equation.3">
                  <p:embed/>
                </p:oleObj>
              </mc:Choice>
              <mc:Fallback>
                <p:oleObj name="Формула" r:id="rId25" imgW="825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91680" y="2852936"/>
                        <a:ext cx="1584176" cy="75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'є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29342"/>
              </p:ext>
            </p:extLst>
          </p:nvPr>
        </p:nvGraphicFramePr>
        <p:xfrm>
          <a:off x="2195736" y="3573016"/>
          <a:ext cx="422756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Формула" r:id="rId27" imgW="2311200" imgH="393480" progId="Equation.3">
                  <p:embed/>
                </p:oleObj>
              </mc:Choice>
              <mc:Fallback>
                <p:oleObj name="Формула" r:id="rId27" imgW="2311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95736" y="3573016"/>
                        <a:ext cx="4227566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'є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910882"/>
              </p:ext>
            </p:extLst>
          </p:nvPr>
        </p:nvGraphicFramePr>
        <p:xfrm>
          <a:off x="4716016" y="4365104"/>
          <a:ext cx="382571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Формула" r:id="rId29" imgW="2323800" imgH="393480" progId="Equation.3">
                  <p:embed/>
                </p:oleObj>
              </mc:Choice>
              <mc:Fallback>
                <p:oleObj name="Формула" r:id="rId29" imgW="2323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16016" y="4365104"/>
                        <a:ext cx="3825715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'є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17479"/>
              </p:ext>
            </p:extLst>
          </p:nvPr>
        </p:nvGraphicFramePr>
        <p:xfrm>
          <a:off x="1907704" y="5067304"/>
          <a:ext cx="3384376" cy="70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Формула" r:id="rId31" imgW="1892160" imgH="393480" progId="Equation.3">
                  <p:embed/>
                </p:oleObj>
              </mc:Choice>
              <mc:Fallback>
                <p:oleObj name="Формула" r:id="rId31" imgW="1892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907704" y="5067304"/>
                        <a:ext cx="3384376" cy="704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'є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81232"/>
              </p:ext>
            </p:extLst>
          </p:nvPr>
        </p:nvGraphicFramePr>
        <p:xfrm>
          <a:off x="2627783" y="5949281"/>
          <a:ext cx="4922089" cy="73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Формула" r:id="rId33" imgW="2628720" imgH="393480" progId="Equation.3">
                  <p:embed/>
                </p:oleObj>
              </mc:Choice>
              <mc:Fallback>
                <p:oleObj name="Формула" r:id="rId33" imgW="26287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27783" y="5949281"/>
                        <a:ext cx="4922089" cy="737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5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123"/>
            <a:ext cx="6172199" cy="1446916"/>
          </a:xfrm>
        </p:spPr>
        <p:txBody>
          <a:bodyPr/>
          <a:lstStyle/>
          <a:p>
            <a:r>
              <a:rPr lang="uk-UA" sz="4400" dirty="0" smtClean="0">
                <a:solidFill>
                  <a:srgbClr val="FFFF00"/>
                </a:solidFill>
              </a:rPr>
              <a:t>Пригадаємо</a:t>
            </a:r>
            <a:r>
              <a:rPr lang="en-US" sz="4400" dirty="0" smtClean="0">
                <a:solidFill>
                  <a:srgbClr val="FFFF00"/>
                </a:solidFill>
              </a:rPr>
              <a:t>:</a:t>
            </a:r>
            <a:endParaRPr lang="uk-UA" sz="4400" dirty="0">
              <a:solidFill>
                <a:srgbClr val="FFFF00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uk-UA" sz="4000" b="1" i="0" dirty="0" smtClean="0"/>
              <a:t>Правило</a:t>
            </a:r>
            <a:r>
              <a:rPr lang="uk-UA" sz="4000" dirty="0" smtClean="0"/>
              <a:t> </a:t>
            </a:r>
            <a:r>
              <a:rPr lang="uk-UA" sz="4000" b="1" i="0" dirty="0" smtClean="0"/>
              <a:t>додавання(віднімання) дробів з однаковими знаменниками </a:t>
            </a:r>
          </a:p>
          <a:p>
            <a:endParaRPr lang="uk-UA" sz="4000" b="1" i="0" dirty="0" smtClean="0"/>
          </a:p>
          <a:p>
            <a:endParaRPr lang="uk-UA" sz="4000" dirty="0" smtClean="0"/>
          </a:p>
          <a:p>
            <a:endParaRPr lang="uk-UA" sz="4000" dirty="0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44196"/>
              </p:ext>
            </p:extLst>
          </p:nvPr>
        </p:nvGraphicFramePr>
        <p:xfrm>
          <a:off x="-1" y="2492896"/>
          <a:ext cx="586814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Формула" r:id="rId3" imgW="914400" imgH="393480" progId="Equation.3">
                  <p:embed/>
                </p:oleObj>
              </mc:Choice>
              <mc:Fallback>
                <p:oleObj name="Формула" r:id="rId3" imgW="914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2492896"/>
                        <a:ext cx="5868145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66495"/>
              </p:ext>
            </p:extLst>
          </p:nvPr>
        </p:nvGraphicFramePr>
        <p:xfrm>
          <a:off x="0" y="4221088"/>
          <a:ext cx="5436096" cy="1257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Формула" r:id="rId5" imgW="850680" imgH="393480" progId="Equation.3">
                  <p:embed/>
                </p:oleObj>
              </mc:Choice>
              <mc:Fallback>
                <p:oleObj name="Формула" r:id="rId5" imgW="850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221088"/>
                        <a:ext cx="5436096" cy="1257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82644"/>
            <a:ext cx="3563888" cy="35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 smtClean="0">
                <a:solidFill>
                  <a:srgbClr val="FFFF00"/>
                </a:solidFill>
              </a:rPr>
              <a:t>1.Обчисліть</a:t>
            </a:r>
            <a:r>
              <a:rPr lang="en-US" sz="3200" dirty="0" smtClean="0">
                <a:solidFill>
                  <a:srgbClr val="FFFF00"/>
                </a:solidFill>
              </a:rPr>
              <a:t>:</a:t>
            </a:r>
            <a:endParaRPr lang="uk-UA" sz="3200" dirty="0">
              <a:solidFill>
                <a:srgbClr val="FFFF00"/>
              </a:solidFill>
            </a:endParaRPr>
          </a:p>
        </p:txBody>
      </p:sp>
      <p:graphicFrame>
        <p:nvGraphicFramePr>
          <p:cNvPr id="5" name="Місце для вмісту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3794527"/>
              </p:ext>
            </p:extLst>
          </p:nvPr>
        </p:nvGraphicFramePr>
        <p:xfrm>
          <a:off x="611188" y="1539875"/>
          <a:ext cx="13922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Формула" r:id="rId3" imgW="507960" imgH="393480" progId="Equation.3">
                  <p:embed/>
                </p:oleObj>
              </mc:Choice>
              <mc:Fallback>
                <p:oleObj name="Формула" r:id="rId3" imgW="507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539875"/>
                        <a:ext cx="1392237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0" y="1628800"/>
            <a:ext cx="9144000" cy="52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 smtClean="0"/>
              <a:t>1)</a:t>
            </a:r>
          </a:p>
          <a:p>
            <a:endParaRPr lang="uk-UA" sz="2800" dirty="0"/>
          </a:p>
          <a:p>
            <a:pPr marL="0" indent="0">
              <a:buNone/>
            </a:pPr>
            <a:r>
              <a:rPr lang="uk-UA" sz="2800" dirty="0" smtClean="0"/>
              <a:t>2)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3)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4)                                               </a:t>
            </a:r>
          </a:p>
          <a:p>
            <a:endParaRPr lang="en-US" sz="2800" dirty="0"/>
          </a:p>
          <a:p>
            <a:endParaRPr lang="uk-UA" sz="2800" dirty="0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636856"/>
              </p:ext>
            </p:extLst>
          </p:nvPr>
        </p:nvGraphicFramePr>
        <p:xfrm>
          <a:off x="539552" y="2636912"/>
          <a:ext cx="19510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Формула" r:id="rId5" imgW="482400" imgH="393480" progId="Equation.3">
                  <p:embed/>
                </p:oleObj>
              </mc:Choice>
              <mc:Fallback>
                <p:oleObj name="Формула" r:id="rId5" imgW="482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2636912"/>
                        <a:ext cx="1951037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90724"/>
              </p:ext>
            </p:extLst>
          </p:nvPr>
        </p:nvGraphicFramePr>
        <p:xfrm>
          <a:off x="467544" y="3717032"/>
          <a:ext cx="16827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Формула" r:id="rId7" imgW="622080" imgH="393480" progId="Equation.3">
                  <p:embed/>
                </p:oleObj>
              </mc:Choice>
              <mc:Fallback>
                <p:oleObj name="Формула" r:id="rId7" imgW="622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544" y="3717032"/>
                        <a:ext cx="168275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03508"/>
              </p:ext>
            </p:extLst>
          </p:nvPr>
        </p:nvGraphicFramePr>
        <p:xfrm>
          <a:off x="395536" y="5517232"/>
          <a:ext cx="23685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Формула" r:id="rId9" imgW="774360" imgH="393480" progId="Equation.3">
                  <p:embed/>
                </p:oleObj>
              </mc:Choice>
              <mc:Fallback>
                <p:oleObj name="Формула" r:id="rId9" imgW="7743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536" y="5517232"/>
                        <a:ext cx="2368550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73" y="0"/>
            <a:ext cx="4266667" cy="26369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861049"/>
            <a:ext cx="3635896" cy="2996952"/>
          </a:xfrm>
          <a:prstGeom prst="rect">
            <a:avLst/>
          </a:prstGeom>
        </p:spPr>
      </p:pic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231607"/>
              </p:ext>
            </p:extLst>
          </p:nvPr>
        </p:nvGraphicFramePr>
        <p:xfrm>
          <a:off x="2051720" y="1564962"/>
          <a:ext cx="665261" cy="107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Формула" r:id="rId13" imgW="152280" imgH="393480" progId="Equation.3">
                  <p:embed/>
                </p:oleObj>
              </mc:Choice>
              <mc:Fallback>
                <p:oleObj name="Формула" r:id="rId13" imgW="152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1720" y="1564962"/>
                        <a:ext cx="665261" cy="1074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347876"/>
              </p:ext>
            </p:extLst>
          </p:nvPr>
        </p:nvGraphicFramePr>
        <p:xfrm>
          <a:off x="2339752" y="2636912"/>
          <a:ext cx="2129501" cy="103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Формула" r:id="rId15" imgW="812520" imgH="393480" progId="Equation.3">
                  <p:embed/>
                </p:oleObj>
              </mc:Choice>
              <mc:Fallback>
                <p:oleObj name="Формула" r:id="rId15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39752" y="2636912"/>
                        <a:ext cx="2129501" cy="103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'є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49969"/>
              </p:ext>
            </p:extLst>
          </p:nvPr>
        </p:nvGraphicFramePr>
        <p:xfrm>
          <a:off x="2267744" y="3861048"/>
          <a:ext cx="504056" cy="91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Формула" r:id="rId17" imgW="215640" imgH="393480" progId="Equation.3">
                  <p:embed/>
                </p:oleObj>
              </mc:Choice>
              <mc:Fallback>
                <p:oleObj name="Формула" r:id="rId17" imgW="215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67744" y="3861048"/>
                        <a:ext cx="504056" cy="919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'є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14595"/>
              </p:ext>
            </p:extLst>
          </p:nvPr>
        </p:nvGraphicFramePr>
        <p:xfrm>
          <a:off x="2771800" y="5589240"/>
          <a:ext cx="1623664" cy="91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Формула" r:id="rId19" imgW="698400" imgH="393480" progId="Equation.3">
                  <p:embed/>
                </p:oleObj>
              </mc:Choice>
              <mc:Fallback>
                <p:oleObj name="Формула" r:id="rId19" imgW="698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71800" y="5589240"/>
                        <a:ext cx="1623664" cy="915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2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97" y="0"/>
            <a:ext cx="6172199" cy="908720"/>
          </a:xfrm>
        </p:spPr>
        <p:txBody>
          <a:bodyPr/>
          <a:lstStyle/>
          <a:p>
            <a:r>
              <a:rPr lang="en-US" sz="3600" dirty="0" smtClean="0">
                <a:solidFill>
                  <a:srgbClr val="FFFF00"/>
                </a:solidFill>
              </a:rPr>
              <a:t>2.</a:t>
            </a:r>
            <a:r>
              <a:rPr lang="uk-UA" sz="3600" dirty="0" smtClean="0">
                <a:solidFill>
                  <a:srgbClr val="FFFF00"/>
                </a:solidFill>
              </a:rPr>
              <a:t>Скоротіть дроби</a:t>
            </a:r>
            <a:r>
              <a:rPr lang="en-US" sz="3600" dirty="0" smtClean="0">
                <a:solidFill>
                  <a:srgbClr val="FFFF00"/>
                </a:solidFill>
              </a:rPr>
              <a:t>:</a:t>
            </a:r>
            <a:endParaRPr lang="uk-UA" sz="3600" dirty="0">
              <a:solidFill>
                <a:srgbClr val="FFFF00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9143999" cy="6165304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078630"/>
              </p:ext>
            </p:extLst>
          </p:nvPr>
        </p:nvGraphicFramePr>
        <p:xfrm>
          <a:off x="323528" y="692696"/>
          <a:ext cx="1511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Формула" r:id="rId3" imgW="266400" imgH="393480" progId="Equation.3">
                  <p:embed/>
                </p:oleObj>
              </mc:Choice>
              <mc:Fallback>
                <p:oleObj name="Формула" r:id="rId3" imgW="266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692696"/>
                        <a:ext cx="15113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394560"/>
              </p:ext>
            </p:extLst>
          </p:nvPr>
        </p:nvGraphicFramePr>
        <p:xfrm>
          <a:off x="179512" y="2276872"/>
          <a:ext cx="14351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Формула" r:id="rId5" imgW="342720" imgH="393480" progId="Equation.3">
                  <p:embed/>
                </p:oleObj>
              </mc:Choice>
              <mc:Fallback>
                <p:oleObj name="Формула" r:id="rId5" imgW="3427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2276872"/>
                        <a:ext cx="1435100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55620"/>
              </p:ext>
            </p:extLst>
          </p:nvPr>
        </p:nvGraphicFramePr>
        <p:xfrm>
          <a:off x="0" y="4437658"/>
          <a:ext cx="1630362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Формула" r:id="rId7" imgW="342720" imgH="393480" progId="Equation.3">
                  <p:embed/>
                </p:oleObj>
              </mc:Choice>
              <mc:Fallback>
                <p:oleObj name="Формула" r:id="rId7" imgW="3427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4437658"/>
                        <a:ext cx="1630362" cy="187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80728"/>
            <a:ext cx="5849353" cy="5328592"/>
          </a:xfrm>
          <a:prstGeom prst="rect">
            <a:avLst/>
          </a:prstGeom>
        </p:spPr>
      </p:pic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04468"/>
              </p:ext>
            </p:extLst>
          </p:nvPr>
        </p:nvGraphicFramePr>
        <p:xfrm>
          <a:off x="1619672" y="692696"/>
          <a:ext cx="792088" cy="153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Формула" r:id="rId10" imgW="203040" imgH="393480" progId="Equation.3">
                  <p:embed/>
                </p:oleObj>
              </mc:Choice>
              <mc:Fallback>
                <p:oleObj name="Формула" r:id="rId10" imgW="203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9672" y="692696"/>
                        <a:ext cx="792088" cy="1534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746971"/>
              </p:ext>
            </p:extLst>
          </p:nvPr>
        </p:nvGraphicFramePr>
        <p:xfrm>
          <a:off x="1691680" y="2473790"/>
          <a:ext cx="648072" cy="125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Формула" r:id="rId12" imgW="203040" imgH="393480" progId="Equation.3">
                  <p:embed/>
                </p:oleObj>
              </mc:Choice>
              <mc:Fallback>
                <p:oleObj name="Формула" r:id="rId12" imgW="203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91680" y="2473790"/>
                        <a:ext cx="648072" cy="125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'є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65091"/>
              </p:ext>
            </p:extLst>
          </p:nvPr>
        </p:nvGraphicFramePr>
        <p:xfrm>
          <a:off x="1619672" y="4653136"/>
          <a:ext cx="504056" cy="142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Формула" r:id="rId14" imgW="139680" imgH="393480" progId="Equation.3">
                  <p:embed/>
                </p:oleObj>
              </mc:Choice>
              <mc:Fallback>
                <p:oleObj name="Формула" r:id="rId14" imgW="139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19672" y="4653136"/>
                        <a:ext cx="504056" cy="142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2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40" y="10732"/>
            <a:ext cx="6172199" cy="2410156"/>
          </a:xfrm>
        </p:spPr>
        <p:txBody>
          <a:bodyPr/>
          <a:lstStyle/>
          <a:p>
            <a:r>
              <a:rPr lang="uk-UA" sz="2800" dirty="0" smtClean="0">
                <a:solidFill>
                  <a:srgbClr val="FFFF00"/>
                </a:solidFill>
              </a:rPr>
              <a:t>3.Знайди найменший Спільний знаменник дробів</a:t>
            </a:r>
            <a:endParaRPr lang="uk-UA" sz="2800" dirty="0">
              <a:solidFill>
                <a:srgbClr val="FFFF00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9144000" cy="4941168"/>
          </a:xfrm>
        </p:spPr>
        <p:txBody>
          <a:bodyPr>
            <a:normAutofit/>
          </a:bodyPr>
          <a:lstStyle/>
          <a:p>
            <a:endParaRPr lang="uk-UA" sz="3200" dirty="0" smtClean="0"/>
          </a:p>
          <a:p>
            <a:endParaRPr lang="uk-UA" sz="3200" dirty="0" smtClean="0"/>
          </a:p>
          <a:p>
            <a:r>
              <a:rPr lang="uk-UA" sz="4000" dirty="0" smtClean="0">
                <a:solidFill>
                  <a:schemeClr val="bg1">
                    <a:lumMod val="50000"/>
                  </a:schemeClr>
                </a:solidFill>
              </a:rPr>
              <a:t>НСК(5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3)=15</a:t>
            </a:r>
          </a:p>
          <a:p>
            <a:r>
              <a:rPr lang="uk-UA" sz="2800" dirty="0" smtClean="0">
                <a:solidFill>
                  <a:schemeClr val="bg1">
                    <a:lumMod val="50000"/>
                  </a:schemeClr>
                </a:solidFill>
              </a:rPr>
              <a:t>Додатковий  множник до дробу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uk-UA" sz="2500" dirty="0" smtClean="0">
                <a:solidFill>
                  <a:schemeClr val="bg1">
                    <a:lumMod val="50000"/>
                  </a:schemeClr>
                </a:solidFill>
              </a:rPr>
              <a:t>Додатковий  множник до дробу</a:t>
            </a:r>
          </a:p>
          <a:p>
            <a:r>
              <a:rPr lang="uk-UA" sz="3600" dirty="0" smtClean="0">
                <a:solidFill>
                  <a:schemeClr val="bg1">
                    <a:lumMod val="50000"/>
                  </a:schemeClr>
                </a:solidFill>
              </a:rPr>
              <a:t>Маємо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uk-UA" sz="36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sz="36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99831"/>
              </p:ext>
            </p:extLst>
          </p:nvPr>
        </p:nvGraphicFramePr>
        <p:xfrm>
          <a:off x="1547664" y="1844824"/>
          <a:ext cx="1656184" cy="99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7" name="Формула" r:id="rId3" imgW="317160" imgH="393480" progId="Equation.3">
                  <p:embed/>
                </p:oleObj>
              </mc:Choice>
              <mc:Fallback>
                <p:oleObj name="Формула" r:id="rId3" imgW="317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1844824"/>
                        <a:ext cx="1656184" cy="99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62011"/>
              </p:ext>
            </p:extLst>
          </p:nvPr>
        </p:nvGraphicFramePr>
        <p:xfrm>
          <a:off x="5148064" y="3573016"/>
          <a:ext cx="57606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" name="Формула" r:id="rId5" imgW="139680" imgH="393480" progId="Equation.3">
                  <p:embed/>
                </p:oleObj>
              </mc:Choice>
              <mc:Fallback>
                <p:oleObj name="Формула" r:id="rId5" imgW="139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064" y="3573016"/>
                        <a:ext cx="576064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5885"/>
              </p:ext>
            </p:extLst>
          </p:nvPr>
        </p:nvGraphicFramePr>
        <p:xfrm>
          <a:off x="5561856" y="4581128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" name="Формула" r:id="rId7" imgW="558720" imgH="177480" progId="Equation.3">
                  <p:embed/>
                </p:oleObj>
              </mc:Choice>
              <mc:Fallback>
                <p:oleObj name="Формула" r:id="rId7" imgW="558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1856" y="4581128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085892"/>
              </p:ext>
            </p:extLst>
          </p:nvPr>
        </p:nvGraphicFramePr>
        <p:xfrm>
          <a:off x="1597025" y="5876925"/>
          <a:ext cx="22780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0" name="Формула" r:id="rId9" imgW="888840" imgH="393480" progId="Equation.3">
                  <p:embed/>
                </p:oleObj>
              </mc:Choice>
              <mc:Fallback>
                <p:oleObj name="Формула" r:id="rId9" imgW="888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7025" y="5876925"/>
                        <a:ext cx="2278063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79428"/>
              </p:ext>
            </p:extLst>
          </p:nvPr>
        </p:nvGraphicFramePr>
        <p:xfrm>
          <a:off x="4572000" y="4293096"/>
          <a:ext cx="64807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1" name="Формула" r:id="rId11" imgW="190440" imgH="393480" progId="Equation.3">
                  <p:embed/>
                </p:oleObj>
              </mc:Choice>
              <mc:Fallback>
                <p:oleObj name="Формула" r:id="rId11" imgW="190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4293096"/>
                        <a:ext cx="648072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'є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2028"/>
              </p:ext>
            </p:extLst>
          </p:nvPr>
        </p:nvGraphicFramePr>
        <p:xfrm>
          <a:off x="4037013" y="5876925"/>
          <a:ext cx="17891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" name="Формула" r:id="rId13" imgW="838080" imgH="393480" progId="Equation.3">
                  <p:embed/>
                </p:oleObj>
              </mc:Choice>
              <mc:Fallback>
                <p:oleObj name="Формула" r:id="rId13" imgW="838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7013" y="5876925"/>
                        <a:ext cx="1789112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'є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996629"/>
              </p:ext>
            </p:extLst>
          </p:nvPr>
        </p:nvGraphicFramePr>
        <p:xfrm>
          <a:off x="6156176" y="5872810"/>
          <a:ext cx="1584176" cy="84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" name="Формула" r:id="rId15" imgW="444240" imgH="393480" progId="Equation.3">
                  <p:embed/>
                </p:oleObj>
              </mc:Choice>
              <mc:Fallback>
                <p:oleObj name="Формула" r:id="rId15" imgW="444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176" y="5872810"/>
                        <a:ext cx="1584176" cy="841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0"/>
            <a:ext cx="4067944" cy="3312367"/>
          </a:xfrm>
          <a:prstGeom prst="rect">
            <a:avLst/>
          </a:prstGeom>
        </p:spPr>
      </p:pic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7250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" name="Формула" r:id="rId18" imgW="114120" imgH="215640" progId="Equation.3">
                  <p:embed/>
                </p:oleObj>
              </mc:Choice>
              <mc:Fallback>
                <p:oleObj name="Формула" r:id="rId18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'є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311399"/>
              </p:ext>
            </p:extLst>
          </p:nvPr>
        </p:nvGraphicFramePr>
        <p:xfrm>
          <a:off x="6084168" y="3933056"/>
          <a:ext cx="135786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Формула" r:id="rId20" imgW="558720" imgH="177480" progId="Equation.3">
                  <p:embed/>
                </p:oleObj>
              </mc:Choice>
              <mc:Fallback>
                <p:oleObj name="Формула" r:id="rId20" imgW="558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84168" y="3933056"/>
                        <a:ext cx="135786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5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081" y="0"/>
            <a:ext cx="9164081" cy="1268760"/>
          </a:xfrm>
        </p:spPr>
        <p:txBody>
          <a:bodyPr/>
          <a:lstStyle/>
          <a:p>
            <a:r>
              <a:rPr lang="en-US" sz="2800" dirty="0" smtClean="0">
                <a:solidFill>
                  <a:srgbClr val="FFFF00"/>
                </a:solidFill>
              </a:rPr>
              <a:t>4.</a:t>
            </a:r>
            <a:r>
              <a:rPr lang="uk-UA" sz="2800" dirty="0" smtClean="0">
                <a:solidFill>
                  <a:srgbClr val="FFFF00"/>
                </a:solidFill>
              </a:rPr>
              <a:t>Як додати дроби            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4800" dirty="0" smtClean="0">
                <a:solidFill>
                  <a:srgbClr val="FFFF00"/>
                </a:solidFill>
              </a:rPr>
              <a:t>?</a:t>
            </a:r>
            <a:endParaRPr lang="ru-RU" sz="18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uk-UA" sz="4000" b="1" i="0" dirty="0" smtClean="0"/>
              <a:t>Щоб додати два дроби з різними знаменниками треба</a:t>
            </a:r>
            <a:r>
              <a:rPr lang="en-US" sz="4000" b="1" i="0" dirty="0" smtClean="0"/>
              <a:t>:</a:t>
            </a:r>
          </a:p>
          <a:p>
            <a:r>
              <a:rPr lang="uk-UA" sz="4000" b="1" i="0" dirty="0" smtClean="0"/>
              <a:t> 1)</a:t>
            </a:r>
            <a:r>
              <a:rPr lang="uk-UA" sz="4000" b="1" i="0" dirty="0" smtClean="0">
                <a:solidFill>
                  <a:srgbClr val="FF0000"/>
                </a:solidFill>
              </a:rPr>
              <a:t>звести їх до спільного знаменника .</a:t>
            </a:r>
            <a:endParaRPr lang="en-US" sz="4000" b="1" i="0" dirty="0" smtClean="0">
              <a:solidFill>
                <a:srgbClr val="FF0000"/>
              </a:solidFill>
            </a:endParaRPr>
          </a:p>
          <a:p>
            <a:r>
              <a:rPr lang="uk-UA" sz="4000" b="1" i="0" dirty="0" smtClean="0">
                <a:solidFill>
                  <a:srgbClr val="FF0000"/>
                </a:solidFill>
              </a:rPr>
              <a:t> </a:t>
            </a:r>
            <a:r>
              <a:rPr lang="uk-UA" sz="4000" b="1" i="0" dirty="0" smtClean="0">
                <a:solidFill>
                  <a:schemeClr val="tx1"/>
                </a:solidFill>
              </a:rPr>
              <a:t>2)</a:t>
            </a:r>
            <a:r>
              <a:rPr lang="uk-UA" sz="4000" b="1" i="0" dirty="0" smtClean="0">
                <a:solidFill>
                  <a:srgbClr val="FF0000"/>
                </a:solidFill>
              </a:rPr>
              <a:t>застосувати правило додавання (віднімання)дробів з однаковими знаменниками.</a:t>
            </a:r>
            <a:endParaRPr lang="ru-RU" sz="4000" b="1" i="0" dirty="0">
              <a:solidFill>
                <a:srgbClr val="FF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916354"/>
              </p:ext>
            </p:extLst>
          </p:nvPr>
        </p:nvGraphicFramePr>
        <p:xfrm>
          <a:off x="4211960" y="0"/>
          <a:ext cx="18732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Формула" r:id="rId3" imgW="330120" imgH="393480" progId="Equation.3">
                  <p:embed/>
                </p:oleObj>
              </mc:Choice>
              <mc:Fallback>
                <p:oleObj name="Формула" r:id="rId3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0" y="0"/>
                        <a:ext cx="1873250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592457"/>
            <a:ext cx="424847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52735"/>
          </a:xfrm>
        </p:spPr>
        <p:txBody>
          <a:bodyPr/>
          <a:lstStyle/>
          <a:p>
            <a:r>
              <a:rPr lang="uk-UA" sz="2800" dirty="0" smtClean="0">
                <a:solidFill>
                  <a:srgbClr val="FFFF00"/>
                </a:solidFill>
              </a:rPr>
              <a:t>1)Знайдемо суму 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uk-UA" sz="4000" b="1" i="0" dirty="0" smtClean="0">
                <a:solidFill>
                  <a:schemeClr val="bg1"/>
                </a:solidFill>
              </a:rPr>
              <a:t>НСК (5</a:t>
            </a:r>
            <a:r>
              <a:rPr lang="en-US" sz="4000" b="1" i="0" dirty="0" smtClean="0">
                <a:solidFill>
                  <a:schemeClr val="bg1"/>
                </a:solidFill>
              </a:rPr>
              <a:t>:7)=35.</a:t>
            </a:r>
            <a:r>
              <a:rPr lang="uk-UA" sz="4000" b="1" i="0" dirty="0" smtClean="0">
                <a:solidFill>
                  <a:schemeClr val="bg1"/>
                </a:solidFill>
              </a:rPr>
              <a:t>Додаткові множники до першого дробу 7,а до другого 5. Кожний з </a:t>
            </a:r>
            <a:r>
              <a:rPr lang="uk-UA" sz="4000" b="1" i="0" dirty="0" err="1" smtClean="0">
                <a:solidFill>
                  <a:schemeClr val="bg1"/>
                </a:solidFill>
              </a:rPr>
              <a:t>дробів</a:t>
            </a:r>
            <a:r>
              <a:rPr lang="uk-UA" sz="4000" b="1" i="0" dirty="0" smtClean="0">
                <a:solidFill>
                  <a:schemeClr val="bg1"/>
                </a:solidFill>
              </a:rPr>
              <a:t> замінимо на рівний йому дріб із знаменником 35 і </a:t>
            </a:r>
            <a:r>
              <a:rPr lang="uk-UA" sz="4000" b="1" i="0" dirty="0" err="1" smtClean="0">
                <a:solidFill>
                  <a:schemeClr val="bg1"/>
                </a:solidFill>
              </a:rPr>
              <a:t>додамо</a:t>
            </a:r>
            <a:r>
              <a:rPr lang="uk-UA" sz="4000" b="1" i="0" dirty="0" smtClean="0">
                <a:solidFill>
                  <a:schemeClr val="bg1"/>
                </a:solidFill>
              </a:rPr>
              <a:t> одержані дроби</a:t>
            </a:r>
            <a:r>
              <a:rPr lang="en-US" sz="4000" b="1" i="0" dirty="0" smtClean="0">
                <a:solidFill>
                  <a:schemeClr val="bg1"/>
                </a:solidFill>
              </a:rPr>
              <a:t>:</a:t>
            </a:r>
            <a:endParaRPr lang="ru-RU" sz="4000" b="1" i="0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67069"/>
              </p:ext>
            </p:extLst>
          </p:nvPr>
        </p:nvGraphicFramePr>
        <p:xfrm>
          <a:off x="3926129" y="25121"/>
          <a:ext cx="1296144" cy="98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Формула" r:id="rId3" imgW="330120" imgH="393480" progId="Equation.3">
                  <p:embed/>
                </p:oleObj>
              </mc:Choice>
              <mc:Fallback>
                <p:oleObj name="Формула" r:id="rId3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6129" y="25121"/>
                        <a:ext cx="1296144" cy="98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12113"/>
              </p:ext>
            </p:extLst>
          </p:nvPr>
        </p:nvGraphicFramePr>
        <p:xfrm>
          <a:off x="0" y="4149080"/>
          <a:ext cx="474788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Формула" r:id="rId5" imgW="1854000" imgH="393480" progId="Equation.3">
                  <p:embed/>
                </p:oleObj>
              </mc:Choice>
              <mc:Fallback>
                <p:oleObj name="Формула" r:id="rId5" imgW="1854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149080"/>
                        <a:ext cx="474788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451380"/>
            <a:ext cx="39239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893" y="12711"/>
            <a:ext cx="9164893" cy="968017"/>
          </a:xfrm>
        </p:spPr>
        <p:txBody>
          <a:bodyPr/>
          <a:lstStyle/>
          <a:p>
            <a:r>
              <a:rPr lang="uk-UA" sz="2800" dirty="0" smtClean="0">
                <a:solidFill>
                  <a:srgbClr val="FFFF00"/>
                </a:solidFill>
              </a:rPr>
              <a:t>2) обчислити</a:t>
            </a:r>
            <a:r>
              <a:rPr lang="en-US" sz="2800" dirty="0" smtClean="0">
                <a:solidFill>
                  <a:srgbClr val="FFFF00"/>
                </a:solidFill>
              </a:rPr>
              <a:t>: 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ru-RU" sz="4000" b="1" i="0" dirty="0" smtClean="0">
                <a:solidFill>
                  <a:schemeClr val="bg1"/>
                </a:solidFill>
              </a:rPr>
              <a:t>НСК(12</a:t>
            </a:r>
            <a:r>
              <a:rPr lang="en-US" sz="4000" b="1" i="0" dirty="0" smtClean="0">
                <a:solidFill>
                  <a:schemeClr val="bg1"/>
                </a:solidFill>
              </a:rPr>
              <a:t>:8)=24, </a:t>
            </a:r>
            <a:r>
              <a:rPr lang="uk-UA" sz="4000" b="1" i="0" dirty="0" smtClean="0">
                <a:solidFill>
                  <a:schemeClr val="bg1"/>
                </a:solidFill>
              </a:rPr>
              <a:t>тоді</a:t>
            </a:r>
            <a:endParaRPr lang="ru-RU" sz="4000" b="1" i="0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403738"/>
              </p:ext>
            </p:extLst>
          </p:nvPr>
        </p:nvGraphicFramePr>
        <p:xfrm>
          <a:off x="3203848" y="16737"/>
          <a:ext cx="151216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Формула" r:id="rId3" imgW="431640" imgH="393480" progId="Equation.3">
                  <p:embed/>
                </p:oleObj>
              </mc:Choice>
              <mc:Fallback>
                <p:oleObj name="Формула" r:id="rId3" imgW="431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6737"/>
                        <a:ext cx="1512168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32164"/>
              </p:ext>
            </p:extLst>
          </p:nvPr>
        </p:nvGraphicFramePr>
        <p:xfrm>
          <a:off x="170533" y="1916832"/>
          <a:ext cx="1881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Формула" r:id="rId5" imgW="558720" imgH="393480" progId="Equation.3">
                  <p:embed/>
                </p:oleObj>
              </mc:Choice>
              <mc:Fallback>
                <p:oleObj name="Формула" r:id="rId5" imgW="5587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533" y="1916832"/>
                        <a:ext cx="1881187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81337"/>
            <a:ext cx="4896544" cy="2976664"/>
          </a:xfrm>
          <a:prstGeom prst="rect">
            <a:avLst/>
          </a:prstGeom>
        </p:spPr>
      </p:pic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611"/>
              </p:ext>
            </p:extLst>
          </p:nvPr>
        </p:nvGraphicFramePr>
        <p:xfrm>
          <a:off x="2051720" y="2060848"/>
          <a:ext cx="354465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Формула" r:id="rId8" imgW="1384200" imgH="393480" progId="Equation.3">
                  <p:embed/>
                </p:oleObj>
              </mc:Choice>
              <mc:Fallback>
                <p:oleObj name="Формула" r:id="rId8" imgW="1384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1720" y="2060848"/>
                        <a:ext cx="3544652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1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085" y="1825"/>
            <a:ext cx="9169085" cy="1698983"/>
          </a:xfrm>
        </p:spPr>
        <p:txBody>
          <a:bodyPr/>
          <a:lstStyle/>
          <a:p>
            <a:r>
              <a:rPr lang="uk-UA" sz="3200" dirty="0" smtClean="0">
                <a:solidFill>
                  <a:srgbClr val="FFFF00"/>
                </a:solidFill>
              </a:rPr>
              <a:t>Для дробів, як і для натуральних Чисел, використовують властивості Додавання</a:t>
            </a:r>
            <a:r>
              <a:rPr lang="en-US" sz="3200" dirty="0" smtClean="0">
                <a:solidFill>
                  <a:srgbClr val="FFFF00"/>
                </a:solidFill>
              </a:rPr>
              <a:t>:</a:t>
            </a:r>
            <a:r>
              <a:rPr lang="uk-UA" sz="3600" dirty="0"/>
              <a:t/>
            </a:r>
            <a:br>
              <a:rPr lang="uk-UA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4000" dirty="0" smtClean="0">
                <a:latin typeface="Candara" panose="020E0502030303020204" pitchFamily="34" charset="0"/>
              </a:rPr>
              <a:t/>
            </a:r>
            <a:br>
              <a:rPr lang="ru-RU" sz="4000" dirty="0" smtClean="0">
                <a:latin typeface="Candara" panose="020E0502030303020204" pitchFamily="34" charset="0"/>
              </a:rPr>
            </a:br>
            <a:r>
              <a:rPr lang="en-US" sz="3600" dirty="0"/>
              <a:t/>
            </a:r>
            <a:br>
              <a:rPr lang="en-US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2448" y="1700808"/>
            <a:ext cx="9166448" cy="5157192"/>
          </a:xfrm>
        </p:spPr>
        <p:txBody>
          <a:bodyPr>
            <a:normAutofit/>
          </a:bodyPr>
          <a:lstStyle/>
          <a:p>
            <a:endParaRPr lang="en-US" sz="4000" b="1" i="0" dirty="0" smtClean="0"/>
          </a:p>
          <a:p>
            <a:endParaRPr lang="ru-RU" sz="4000" b="1" i="0" dirty="0" smtClean="0">
              <a:solidFill>
                <a:schemeClr val="bg1"/>
              </a:solidFill>
            </a:endParaRPr>
          </a:p>
          <a:p>
            <a:r>
              <a:rPr lang="ru-RU" sz="4000" b="1" i="0" dirty="0" err="1" smtClean="0">
                <a:solidFill>
                  <a:schemeClr val="bg1"/>
                </a:solidFill>
              </a:rPr>
              <a:t>переставна</a:t>
            </a:r>
            <a:r>
              <a:rPr lang="ru-RU" sz="4000" b="1" i="0" dirty="0" smtClean="0">
                <a:solidFill>
                  <a:schemeClr val="bg1"/>
                </a:solidFill>
              </a:rPr>
              <a:t> </a:t>
            </a:r>
            <a:r>
              <a:rPr lang="ru-RU" sz="4000" b="1" i="0" dirty="0" err="1" smtClean="0">
                <a:solidFill>
                  <a:schemeClr val="bg1"/>
                </a:solidFill>
              </a:rPr>
              <a:t>властивість</a:t>
            </a:r>
            <a:r>
              <a:rPr lang="ru-RU" sz="4000" b="1" i="0" dirty="0" smtClean="0">
                <a:solidFill>
                  <a:schemeClr val="bg1"/>
                </a:solidFill>
              </a:rPr>
              <a:t> </a:t>
            </a:r>
            <a:r>
              <a:rPr lang="ru-RU" sz="4000" b="1" i="0" dirty="0" err="1">
                <a:solidFill>
                  <a:schemeClr val="bg1"/>
                </a:solidFill>
              </a:rPr>
              <a:t>д</a:t>
            </a:r>
            <a:r>
              <a:rPr lang="ru-RU" sz="4000" b="1" i="0" dirty="0" err="1" smtClean="0">
                <a:solidFill>
                  <a:schemeClr val="bg1"/>
                </a:solidFill>
              </a:rPr>
              <a:t>одавання</a:t>
            </a:r>
            <a:endParaRPr lang="ru-RU" sz="4000" b="1" i="0" dirty="0" smtClean="0">
              <a:solidFill>
                <a:schemeClr val="bg1"/>
              </a:solidFill>
            </a:endParaRPr>
          </a:p>
          <a:p>
            <a:endParaRPr lang="ru-RU" sz="4000" b="1" i="0" dirty="0" smtClean="0"/>
          </a:p>
          <a:p>
            <a:endParaRPr lang="ru-RU" sz="4000" b="1" i="0" dirty="0">
              <a:solidFill>
                <a:schemeClr val="bg1"/>
              </a:solidFill>
            </a:endParaRPr>
          </a:p>
          <a:p>
            <a:r>
              <a:rPr lang="ru-RU" sz="4000" b="1" i="0" dirty="0" err="1" smtClean="0">
                <a:solidFill>
                  <a:schemeClr val="bg1"/>
                </a:solidFill>
              </a:rPr>
              <a:t>сполучна</a:t>
            </a:r>
            <a:r>
              <a:rPr lang="ru-RU" sz="4000" b="1" i="0" dirty="0" smtClean="0">
                <a:solidFill>
                  <a:schemeClr val="bg1"/>
                </a:solidFill>
              </a:rPr>
              <a:t> </a:t>
            </a:r>
            <a:r>
              <a:rPr lang="ru-RU" sz="4000" b="1" i="0" dirty="0" err="1" smtClean="0">
                <a:solidFill>
                  <a:schemeClr val="bg1"/>
                </a:solidFill>
              </a:rPr>
              <a:t>властивість</a:t>
            </a:r>
            <a:r>
              <a:rPr lang="ru-RU" sz="4000" b="1" i="0" dirty="0" smtClean="0">
                <a:solidFill>
                  <a:schemeClr val="bg1"/>
                </a:solidFill>
              </a:rPr>
              <a:t> </a:t>
            </a:r>
            <a:r>
              <a:rPr lang="ru-RU" sz="4000" b="1" i="0" dirty="0" err="1" smtClean="0">
                <a:solidFill>
                  <a:schemeClr val="bg1"/>
                </a:solidFill>
              </a:rPr>
              <a:t>додавання</a:t>
            </a:r>
            <a:endParaRPr lang="ru-RU" sz="4000" b="1" i="0" dirty="0" smtClean="0">
              <a:solidFill>
                <a:schemeClr val="bg1"/>
              </a:solidFill>
            </a:endParaRPr>
          </a:p>
          <a:p>
            <a:endParaRPr lang="ru-RU" sz="4000" b="1" i="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00740"/>
              </p:ext>
            </p:extLst>
          </p:nvPr>
        </p:nvGraphicFramePr>
        <p:xfrm>
          <a:off x="-1" y="1700808"/>
          <a:ext cx="3275857" cy="128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Формула" r:id="rId3" imgW="914400" imgH="393480" progId="Equation.3">
                  <p:embed/>
                </p:oleObj>
              </mc:Choice>
              <mc:Fallback>
                <p:oleObj name="Формула" r:id="rId3" imgW="914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700808"/>
                        <a:ext cx="3275857" cy="1289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354869"/>
              </p:ext>
            </p:extLst>
          </p:nvPr>
        </p:nvGraphicFramePr>
        <p:xfrm>
          <a:off x="323528" y="4005064"/>
          <a:ext cx="6048672" cy="125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Формула" r:id="rId5" imgW="1650960" imgH="419040" progId="Equation.3">
                  <p:embed/>
                </p:oleObj>
              </mc:Choice>
              <mc:Fallback>
                <p:oleObj name="Формула" r:id="rId5" imgW="1650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4005064"/>
                        <a:ext cx="6048672" cy="125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221</Words>
  <Application>Microsoft Office PowerPoint</Application>
  <PresentationFormat>Екран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4" baseType="lpstr">
      <vt:lpstr>Tradeshow</vt:lpstr>
      <vt:lpstr>Формула</vt:lpstr>
      <vt:lpstr>Додавання і віднімання дробів з різними знаменниками </vt:lpstr>
      <vt:lpstr>Пригадаємо:</vt:lpstr>
      <vt:lpstr>1.Обчисліть:</vt:lpstr>
      <vt:lpstr>2.Скоротіть дроби:</vt:lpstr>
      <vt:lpstr>3.Знайди найменший Спільний знаменник дробів</vt:lpstr>
      <vt:lpstr>4.Як додати дроби                 ?</vt:lpstr>
      <vt:lpstr>1)Знайдемо суму </vt:lpstr>
      <vt:lpstr>2) обчислити: </vt:lpstr>
      <vt:lpstr>Для дробів, як і для натуральних Чисел, використовують властивості Додавання:    </vt:lpstr>
      <vt:lpstr>Приклад 1.</vt:lpstr>
      <vt:lpstr>Виконайте самостійно</vt:lpstr>
      <vt:lpstr>Перевір себе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Додавання і віднімання дробів з різними знаменниками</dc:title>
  <dc:creator>328-Учень</dc:creator>
  <cp:lastModifiedBy>Голуб</cp:lastModifiedBy>
  <cp:revision>31</cp:revision>
  <dcterms:created xsi:type="dcterms:W3CDTF">2017-10-24T11:05:54Z</dcterms:created>
  <dcterms:modified xsi:type="dcterms:W3CDTF">2017-11-01T09:05:59Z</dcterms:modified>
</cp:coreProperties>
</file>