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4" r:id="rId26"/>
    <p:sldId id="346" r:id="rId27"/>
    <p:sldId id="347" r:id="rId28"/>
    <p:sldId id="348" r:id="rId29"/>
    <p:sldId id="349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2" r:id="rId50"/>
    <p:sldId id="373" r:id="rId51"/>
    <p:sldId id="374" r:id="rId52"/>
    <p:sldId id="375" r:id="rId53"/>
    <p:sldId id="376" r:id="rId54"/>
    <p:sldId id="377" r:id="rId55"/>
    <p:sldId id="379" r:id="rId56"/>
    <p:sldId id="381" r:id="rId57"/>
    <p:sldId id="382" r:id="rId58"/>
    <p:sldId id="383" r:id="rId59"/>
    <p:sldId id="271" r:id="rId6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16" autoAdjust="0"/>
  </p:normalViewPr>
  <p:slideViewPr>
    <p:cSldViewPr>
      <p:cViewPr varScale="1">
        <p:scale>
          <a:sx n="113" d="100"/>
          <a:sy n="113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23362891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Ch_09_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자바스크립트 기본 문법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/59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Ch_09_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자바스크립트 기본 문법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/59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84076958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Ch_09_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자바스크립트 기본 문법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/59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Ch_09_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자바스크립트 기본 문법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/59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09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자바스크립트 기본 문법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9-2 </a:t>
            </a:r>
            <a:r>
              <a:rPr lang="ko-KR" altLang="en-US" sz="1100" dirty="0">
                <a:solidFill>
                  <a:schemeClr val="tx1"/>
                </a:solidFill>
              </a:rPr>
              <a:t>외부 자바스크립트 문서 작성 후 </a:t>
            </a:r>
            <a:r>
              <a:rPr lang="ko-KR" altLang="en-US" sz="1100" dirty="0" smtClean="0">
                <a:solidFill>
                  <a:schemeClr val="tx1"/>
                </a:solidFill>
              </a:rPr>
              <a:t>참조하기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ch09/ejs.js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92736"/>
            <a:ext cx="8344461" cy="10561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age=23;  </a:t>
            </a:r>
          </a:p>
          <a:p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문자에 스타일 속성 적용 *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"&lt;div style='color: red; font-size: 24px;'&gt;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자바스크립트 파일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&lt;/div&gt;"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나이는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age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68344" y="2473544"/>
            <a:ext cx="108011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c09/02_js.html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5" y="2473544"/>
            <a:ext cx="8344461" cy="230962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="utf-8"/&gt;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="./ejs/ejs.js"&gt;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버튼을 클릭하면 메시지 창 출력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자바스크립트 파일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버튼 클릭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532427"/>
            <a:ext cx="4765473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0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4056"/>
          </a:xfrm>
        </p:spPr>
        <p:txBody>
          <a:bodyPr/>
          <a:lstStyle/>
          <a:p>
            <a:r>
              <a:rPr lang="ko-KR" altLang="en-US" dirty="0" smtClean="0"/>
              <a:t>외부 자바스크립트 파일 참조 방법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5"/>
          <a:stretch/>
        </p:blipFill>
        <p:spPr>
          <a:xfrm>
            <a:off x="1763688" y="1572330"/>
            <a:ext cx="5610294" cy="492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7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5536" y="932696"/>
            <a:ext cx="8352928" cy="912128"/>
            <a:chOff x="395536" y="932696"/>
            <a:chExt cx="8352928" cy="912128"/>
          </a:xfrm>
        </p:grpSpPr>
        <p:sp>
          <p:nvSpPr>
            <p:cNvPr id="7" name="직사각형 6"/>
            <p:cNvSpPr/>
            <p:nvPr/>
          </p:nvSpPr>
          <p:spPr>
            <a:xfrm>
              <a:off x="395536" y="932696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ko-KR" sz="1100" b="1" dirty="0" smtClean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9-3 </a:t>
              </a:r>
              <a:r>
                <a:rPr lang="ko-KR" altLang="en-US" sz="1100" dirty="0">
                  <a:solidFill>
                    <a:schemeClr val="tx1"/>
                  </a:solidFill>
                </a:rPr>
                <a:t>여러 개의 외부 자바스크립트 파일 참조하기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                                                                                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ch09/ejs1.js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5536" y="1292736"/>
              <a:ext cx="8344461" cy="552088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"ejs1.js"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"&lt;div style='color: red; font-size: 24px;'&gt;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외부 자바스크립트 파일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&lt;/div&gt;"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4001" y="2079685"/>
            <a:ext cx="8352927" cy="576064"/>
            <a:chOff x="404001" y="1916832"/>
            <a:chExt cx="8352927" cy="576064"/>
          </a:xfrm>
        </p:grpSpPr>
        <p:sp>
          <p:nvSpPr>
            <p:cNvPr id="9" name="직사각형 8"/>
            <p:cNvSpPr/>
            <p:nvPr/>
          </p:nvSpPr>
          <p:spPr>
            <a:xfrm>
              <a:off x="7541261" y="1916832"/>
              <a:ext cx="1215667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ch09/ejs2.js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4001" y="1916832"/>
              <a:ext cx="8344461" cy="576064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"ejs2.js"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"&lt;div style='color: blue; font-size: 20px;'&gt;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외부 자바스크립트 파일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&lt;/div&gt;"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04003" y="2890609"/>
            <a:ext cx="8352927" cy="576064"/>
            <a:chOff x="404003" y="2890609"/>
            <a:chExt cx="8352927" cy="576064"/>
          </a:xfrm>
        </p:grpSpPr>
        <p:sp>
          <p:nvSpPr>
            <p:cNvPr id="14" name="직사각형 13"/>
            <p:cNvSpPr/>
            <p:nvPr/>
          </p:nvSpPr>
          <p:spPr>
            <a:xfrm>
              <a:off x="7541261" y="2890609"/>
              <a:ext cx="1215669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ch09/ejs3.js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04003" y="2890609"/>
              <a:ext cx="8344461" cy="576064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"ejs3.js"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"&lt;div style='color: green; font-size: 16px;'&gt;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외부 자바스크립트 파일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&lt;/div&gt;"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541261" y="3814813"/>
            <a:ext cx="122413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ch09/03_js.html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2469" y="3814813"/>
            <a:ext cx="8344461" cy="20162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="utf-8"/&gt;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="./ejs/ejs1.js"&gt;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="./ejs/ejs2.js"&gt;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="./ejs/ejs3.js"&gt;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941168"/>
            <a:ext cx="3024336" cy="15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6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9-4 </a:t>
            </a:r>
            <a:r>
              <a:rPr lang="ko-KR" altLang="en-US" sz="1100" dirty="0">
                <a:solidFill>
                  <a:schemeClr val="tx1"/>
                </a:solidFill>
              </a:rPr>
              <a:t>내포 관계인 자바스크립트 파일 참조하기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ch09/njs1.js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6961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"njs1.js"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"&lt;div style='color: red; font-size: 24px;'&gt;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자바스크립트 파일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&lt;/div&gt;"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"&lt;script src='./ejs/njs2.js'&gt; &lt;/script&gt;"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5536" y="2146773"/>
            <a:ext cx="8352928" cy="720080"/>
            <a:chOff x="395536" y="2348880"/>
            <a:chExt cx="8352928" cy="720080"/>
          </a:xfrm>
        </p:grpSpPr>
        <p:sp>
          <p:nvSpPr>
            <p:cNvPr id="13" name="직사각형 12"/>
            <p:cNvSpPr/>
            <p:nvPr/>
          </p:nvSpPr>
          <p:spPr>
            <a:xfrm>
              <a:off x="7740352" y="2348880"/>
              <a:ext cx="1008112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ch09/njs2.js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5536" y="2348880"/>
              <a:ext cx="8344461" cy="720080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"njs2.js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는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njs1.js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에 포함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"&lt;div style='color: blue; font-size: 20px;'&gt;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외부 자바스크립트 파일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&lt;/div&gt;"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"&lt;script src='./ejs/njs3.js'&gt; &lt;/script&gt;"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95536" y="3024786"/>
            <a:ext cx="8352928" cy="648072"/>
            <a:chOff x="395536" y="3501008"/>
            <a:chExt cx="8352928" cy="648072"/>
          </a:xfrm>
        </p:grpSpPr>
        <p:sp>
          <p:nvSpPr>
            <p:cNvPr id="20" name="직사각형 19"/>
            <p:cNvSpPr/>
            <p:nvPr/>
          </p:nvSpPr>
          <p:spPr>
            <a:xfrm>
              <a:off x="7740352" y="3501008"/>
              <a:ext cx="1008112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ch09/njs3.js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5536" y="3501008"/>
              <a:ext cx="8344461" cy="648072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"njs3.js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는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njs2.js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에 포함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"&lt;div style='color: green; font-size: 16px;'&gt;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외부 자바스크립트 파일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&lt;/div&gt;"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alert(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'Nested Script File'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7524328" y="4005064"/>
            <a:ext cx="122413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ch09/04_js.html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4005064"/>
            <a:ext cx="8344461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="utf-8"/&gt;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="./ejs/njs1.js"&gt;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087461"/>
            <a:ext cx="2474595" cy="12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4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53277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9-5 </a:t>
            </a:r>
            <a:r>
              <a:rPr lang="ko-KR" altLang="en-US" sz="1100" dirty="0">
                <a:solidFill>
                  <a:schemeClr val="tx1"/>
                </a:solidFill>
              </a:rPr>
              <a:t>혼합 방법으로 자바스크립트 파일 </a:t>
            </a:r>
            <a:r>
              <a:rPr lang="ko-KR" altLang="en-US" sz="1100" dirty="0" smtClean="0">
                <a:solidFill>
                  <a:schemeClr val="tx1"/>
                </a:solidFill>
              </a:rPr>
              <a:t>포함하기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ch09/mjs.js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892816"/>
            <a:ext cx="8344461" cy="6720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"mjs1.js"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"&lt;div style='color: red; font-size: 24px;'&gt;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외부 자바스크립트 파일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&lt;/div&gt;"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60787" y="2708920"/>
            <a:ext cx="1296144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ch09/05_js.html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4003" y="2708919"/>
            <a:ext cx="8344461" cy="223224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="utf-8"/&gt;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="./ejs/mjs.js"&gt;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"&lt;div style='color: blue; font-size: 20px;'&gt;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내부 자바스크립트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&lt;/div&gt;"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4056"/>
          </a:xfrm>
        </p:spPr>
        <p:txBody>
          <a:bodyPr/>
          <a:lstStyle/>
          <a:p>
            <a:r>
              <a:rPr lang="ko-KR" altLang="en-US" dirty="0" smtClean="0"/>
              <a:t>혼합 방법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725144"/>
            <a:ext cx="3318129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8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데이터 타입과 변수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3977089" cy="50405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59" y="3273990"/>
            <a:ext cx="5504021" cy="28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5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데이터 타입과 변수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9-6 </a:t>
            </a:r>
            <a:r>
              <a:rPr lang="en-US" altLang="ko-KR" sz="1100" dirty="0" err="1">
                <a:solidFill>
                  <a:schemeClr val="tx1"/>
                </a:solidFill>
              </a:rPr>
              <a:t>typeof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연산자를 사용하여 데이터 타입 확인하기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ch09/06_js.html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292736"/>
            <a:ext cx="8344461" cy="29283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="utf-8"/&gt;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num;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변숫 값이 없음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 변숫 값이 없음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100+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10.5+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홍길동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[1,2,3]+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{name: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홍길동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age:25}+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num+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obj+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772816"/>
            <a:ext cx="1283599" cy="22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7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데이터 타입과 변수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933181"/>
            <a:ext cx="8136904" cy="1728192"/>
          </a:xfrm>
        </p:spPr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작성 규칙</a:t>
            </a:r>
            <a:endParaRPr lang="en-US" altLang="ko-KR" dirty="0" smtClean="0"/>
          </a:p>
          <a:p>
            <a:pPr lvl="1"/>
            <a:r>
              <a:rPr lang="ko-KR" altLang="en-US" sz="1600" b="0" smtClean="0"/>
              <a:t>문자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밑줄</a:t>
            </a:r>
            <a:r>
              <a:rPr lang="en-US" altLang="ko-KR" sz="1600" b="0" dirty="0"/>
              <a:t>(_), </a:t>
            </a:r>
            <a:r>
              <a:rPr lang="ko-KR" altLang="en-US" sz="1600" b="0" dirty="0"/>
              <a:t>달러 기호</a:t>
            </a:r>
            <a:r>
              <a:rPr lang="en-US" altLang="ko-KR" sz="1600" b="0" dirty="0"/>
              <a:t>($)</a:t>
            </a:r>
            <a:r>
              <a:rPr lang="ko-KR" altLang="en-US" sz="1600" b="0" dirty="0"/>
              <a:t>로 </a:t>
            </a:r>
            <a:r>
              <a:rPr lang="ko-KR" altLang="en-US" sz="1600" b="0" dirty="0" smtClean="0"/>
              <a:t>시작</a:t>
            </a:r>
            <a:endParaRPr lang="en-US" altLang="ko-KR" sz="1600" b="0" dirty="0"/>
          </a:p>
          <a:p>
            <a:pPr lvl="1"/>
            <a:r>
              <a:rPr lang="ko-KR" altLang="en-US" sz="1600" b="0" smtClean="0"/>
              <a:t>대소문자 구별</a:t>
            </a:r>
            <a:r>
              <a:rPr lang="en-US" altLang="ko-KR" sz="1600" b="0" smtClean="0"/>
              <a:t>(‘</a:t>
            </a:r>
            <a:r>
              <a:rPr lang="ko-KR" altLang="en-US" sz="1600" b="0" dirty="0"/>
              <a:t>변수 </a:t>
            </a:r>
            <a:r>
              <a:rPr lang="en-US" altLang="ko-KR" sz="1600" b="0" dirty="0"/>
              <a:t>A</a:t>
            </a:r>
            <a:r>
              <a:rPr lang="ko-KR" altLang="en-US" sz="1600" b="0" dirty="0"/>
              <a:t>’와 ‘변수 </a:t>
            </a:r>
            <a:r>
              <a:rPr lang="en-US" altLang="ko-KR" sz="1600" b="0" dirty="0"/>
              <a:t>a</a:t>
            </a:r>
            <a:r>
              <a:rPr lang="ko-KR" altLang="en-US" sz="1600" b="0" dirty="0"/>
              <a:t>’는 서로 </a:t>
            </a:r>
            <a:r>
              <a:rPr lang="ko-KR" altLang="en-US" sz="1600" b="0"/>
              <a:t>다른 </a:t>
            </a:r>
            <a:r>
              <a:rPr lang="ko-KR" altLang="en-US" sz="1600" b="0" smtClean="0"/>
              <a:t>변수</a:t>
            </a:r>
            <a:r>
              <a:rPr lang="en-US" altLang="ko-KR" sz="1600" b="0" smtClean="0"/>
              <a:t>)</a:t>
            </a:r>
            <a:endParaRPr lang="en-US" altLang="ko-KR" sz="1600" b="0" dirty="0"/>
          </a:p>
          <a:p>
            <a:pPr lvl="1"/>
            <a:r>
              <a:rPr lang="ko-KR" altLang="en-US" sz="1600" b="0" smtClean="0"/>
              <a:t>한글은 사용 가능하나 영문자 사용 권장</a:t>
            </a:r>
            <a:endParaRPr lang="en-US" altLang="ko-KR" sz="1600" b="0" dirty="0" smtClean="0"/>
          </a:p>
          <a:p>
            <a:pPr lvl="1"/>
            <a:r>
              <a:rPr lang="ko-KR" altLang="en-US" sz="1600" b="0" smtClean="0"/>
              <a:t>자바스크립트에서 </a:t>
            </a:r>
            <a:r>
              <a:rPr lang="ko-KR" altLang="en-US" sz="1600" b="0"/>
              <a:t>정한 </a:t>
            </a:r>
            <a:r>
              <a:rPr lang="ko-KR" altLang="en-US" sz="1600" b="0" smtClean="0"/>
              <a:t>예약어는 변수명으로 사용 불가능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61373"/>
            <a:ext cx="486655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0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변수 사용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데이터 타입과 변수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2880320"/>
          </a:xfrm>
        </p:spPr>
        <p:txBody>
          <a:bodyPr/>
          <a:lstStyle/>
          <a:p>
            <a:r>
              <a:rPr lang="ko-KR" altLang="en-US" dirty="0" smtClean="0"/>
              <a:t>변수 </a:t>
            </a:r>
            <a:r>
              <a:rPr lang="ko-KR" altLang="en-US" smtClean="0"/>
              <a:t>사용 예</a:t>
            </a:r>
            <a:endParaRPr lang="en-US" altLang="ko-KR" smtClean="0"/>
          </a:p>
          <a:p>
            <a:endParaRPr lang="en-US" altLang="ko-KR" sz="800" dirty="0" smtClean="0"/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x; </a:t>
            </a:r>
            <a:r>
              <a:rPr lang="en-US" altLang="ko-KR" sz="1600" b="0" dirty="0" smtClean="0"/>
              <a:t>             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x </a:t>
            </a:r>
            <a:r>
              <a:rPr lang="ko-KR" altLang="en-US" sz="1600" b="0" dirty="0">
                <a:solidFill>
                  <a:srgbClr val="00B050"/>
                </a:solidFill>
              </a:rPr>
              <a:t>선언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y=10; </a:t>
            </a:r>
            <a:r>
              <a:rPr lang="en-US" altLang="ko-KR" sz="1600" b="0" dirty="0" smtClean="0"/>
              <a:t>       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y </a:t>
            </a:r>
            <a:r>
              <a:rPr lang="ko-KR" altLang="en-US" sz="1600" b="0" dirty="0">
                <a:solidFill>
                  <a:srgbClr val="00B050"/>
                </a:solidFill>
              </a:rPr>
              <a:t>선언 및 </a:t>
            </a:r>
            <a:r>
              <a:rPr lang="ko-KR" altLang="en-US" sz="1600" b="0" dirty="0" err="1">
                <a:solidFill>
                  <a:srgbClr val="00B050"/>
                </a:solidFill>
              </a:rPr>
              <a:t>초깃값</a:t>
            </a:r>
            <a:r>
              <a:rPr lang="ko-KR" altLang="en-US" sz="1600" b="0" dirty="0">
                <a:solidFill>
                  <a:srgbClr val="00B050"/>
                </a:solidFill>
              </a:rPr>
              <a:t> 할당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x=y</a:t>
            </a:r>
            <a:r>
              <a:rPr lang="en-US" altLang="ko-KR" sz="1600" b="0" dirty="0" smtClean="0"/>
              <a:t>;          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y</a:t>
            </a:r>
            <a:r>
              <a:rPr lang="ko-KR" altLang="en-US" sz="1600" b="0" dirty="0">
                <a:solidFill>
                  <a:srgbClr val="00B050"/>
                </a:solidFill>
              </a:rPr>
              <a:t>의 값을 변수 </a:t>
            </a:r>
            <a:r>
              <a:rPr lang="en-US" altLang="ko-KR" sz="1600" b="0" dirty="0">
                <a:solidFill>
                  <a:srgbClr val="00B050"/>
                </a:solidFill>
              </a:rPr>
              <a:t>x</a:t>
            </a:r>
            <a:r>
              <a:rPr lang="ko-KR" altLang="en-US" sz="1600" b="0" dirty="0">
                <a:solidFill>
                  <a:srgbClr val="00B050"/>
                </a:solidFill>
              </a:rPr>
              <a:t>에 저장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a, b, c</a:t>
            </a:r>
            <a:r>
              <a:rPr lang="en-US" altLang="ko-KR" sz="1600" b="0" dirty="0" smtClean="0"/>
              <a:t>;       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a, b, c </a:t>
            </a:r>
            <a:r>
              <a:rPr lang="ko-KR" altLang="en-US" sz="1600" b="0" dirty="0">
                <a:solidFill>
                  <a:srgbClr val="00B050"/>
                </a:solidFill>
              </a:rPr>
              <a:t>선언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a=10, b=11, c=12; </a:t>
            </a:r>
            <a:r>
              <a:rPr lang="en-US" altLang="ko-KR" sz="1600" b="0" dirty="0" smtClean="0"/>
              <a:t>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a, b, c </a:t>
            </a:r>
            <a:r>
              <a:rPr lang="ko-KR" altLang="en-US" sz="1600" b="0" dirty="0">
                <a:solidFill>
                  <a:srgbClr val="00B050"/>
                </a:solidFill>
              </a:rPr>
              <a:t>선언 및 각각 다른 </a:t>
            </a:r>
            <a:r>
              <a:rPr lang="ko-KR" altLang="en-US" sz="1600" b="0" dirty="0" err="1">
                <a:solidFill>
                  <a:srgbClr val="00B050"/>
                </a:solidFill>
              </a:rPr>
              <a:t>초깃값</a:t>
            </a:r>
            <a:r>
              <a:rPr lang="ko-KR" altLang="en-US" sz="1600" b="0" dirty="0">
                <a:solidFill>
                  <a:srgbClr val="00B050"/>
                </a:solidFill>
              </a:rPr>
              <a:t> 할당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a=b=c=10; </a:t>
            </a:r>
            <a:r>
              <a:rPr lang="en-US" altLang="ko-KR" sz="1600" b="0" dirty="0" smtClean="0"/>
              <a:t>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a, b, c </a:t>
            </a:r>
            <a:r>
              <a:rPr lang="ko-KR" altLang="en-US" sz="1600" b="0" dirty="0">
                <a:solidFill>
                  <a:srgbClr val="00B050"/>
                </a:solidFill>
              </a:rPr>
              <a:t>선언 및 같은 </a:t>
            </a:r>
            <a:r>
              <a:rPr lang="ko-KR" altLang="en-US" sz="1600" b="0" dirty="0" err="1">
                <a:solidFill>
                  <a:srgbClr val="00B050"/>
                </a:solidFill>
              </a:rPr>
              <a:t>초깃값</a:t>
            </a:r>
            <a:r>
              <a:rPr lang="ko-KR" altLang="en-US" sz="1600" b="0" dirty="0">
                <a:solidFill>
                  <a:srgbClr val="00B050"/>
                </a:solidFill>
              </a:rPr>
              <a:t> 할당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name=“</a:t>
            </a:r>
            <a:r>
              <a:rPr lang="ko-KR" altLang="en-US" sz="1600" b="0" dirty="0"/>
              <a:t>홍길동”</a:t>
            </a:r>
            <a:r>
              <a:rPr lang="en-US" altLang="ko-KR" sz="1600" b="0" dirty="0"/>
              <a:t>, age=25; </a:t>
            </a:r>
            <a:r>
              <a:rPr lang="en-US" altLang="ko-KR" sz="1600" b="0" dirty="0" smtClean="0"/>
              <a:t>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name, age </a:t>
            </a:r>
            <a:r>
              <a:rPr lang="ko-KR" altLang="en-US" sz="1600" b="0" dirty="0">
                <a:solidFill>
                  <a:srgbClr val="00B050"/>
                </a:solidFill>
              </a:rPr>
              <a:t>선언 및 각각 다른 </a:t>
            </a:r>
            <a:r>
              <a:rPr lang="ko-KR" altLang="en-US" sz="1600" b="0" dirty="0" err="1">
                <a:solidFill>
                  <a:srgbClr val="00B050"/>
                </a:solidFill>
              </a:rPr>
              <a:t>초깃값</a:t>
            </a:r>
            <a:r>
              <a:rPr lang="ko-KR" altLang="en-US" sz="1600" b="0" dirty="0">
                <a:solidFill>
                  <a:srgbClr val="00B050"/>
                </a:solidFill>
              </a:rPr>
              <a:t> 할당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total=</a:t>
            </a:r>
            <a:r>
              <a:rPr lang="en-US" altLang="ko-KR" sz="1600" b="0" dirty="0" err="1"/>
              <a:t>a+b+c</a:t>
            </a:r>
            <a:r>
              <a:rPr lang="en-US" altLang="ko-KR" sz="1600" b="0" dirty="0"/>
              <a:t>; </a:t>
            </a:r>
            <a:r>
              <a:rPr lang="en-US" altLang="ko-KR" sz="1600" b="0" dirty="0" smtClean="0"/>
              <a:t>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변수 </a:t>
            </a:r>
            <a:r>
              <a:rPr lang="en-US" altLang="ko-KR" sz="1600" b="0" dirty="0">
                <a:solidFill>
                  <a:srgbClr val="00B050"/>
                </a:solidFill>
              </a:rPr>
              <a:t>a, b, c </a:t>
            </a:r>
            <a:r>
              <a:rPr lang="ko-KR" altLang="en-US" sz="1600" b="0" dirty="0">
                <a:solidFill>
                  <a:srgbClr val="00B050"/>
                </a:solidFill>
              </a:rPr>
              <a:t>값을 더한 결과를 변수 </a:t>
            </a:r>
            <a:r>
              <a:rPr lang="en-US" altLang="ko-KR" sz="1600" b="0" dirty="0">
                <a:solidFill>
                  <a:srgbClr val="00B050"/>
                </a:solidFill>
              </a:rPr>
              <a:t>total</a:t>
            </a:r>
            <a:r>
              <a:rPr lang="ko-KR" altLang="en-US" sz="1600" b="0" dirty="0">
                <a:solidFill>
                  <a:srgbClr val="00B050"/>
                </a:solidFill>
              </a:rPr>
              <a:t>에 저장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81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변수 사용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데이터 타입과 변수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176464"/>
          </a:xfrm>
        </p:spPr>
        <p:txBody>
          <a:bodyPr/>
          <a:lstStyle/>
          <a:p>
            <a:r>
              <a:rPr lang="ko-KR" altLang="en-US" dirty="0" smtClean="0"/>
              <a:t>변수 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문법적으로 오류가 </a:t>
            </a:r>
            <a:r>
              <a:rPr lang="ko-KR" altLang="en-US" smtClean="0"/>
              <a:t>발생한 사례</a:t>
            </a:r>
            <a:endParaRPr lang="en-US" altLang="ko-KR" smtClean="0"/>
          </a:p>
          <a:p>
            <a:endParaRPr lang="en-US" altLang="ko-KR" sz="800" dirty="0" smtClean="0"/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7num=100; </a:t>
            </a:r>
            <a:r>
              <a:rPr lang="en-US" altLang="ko-KR" sz="1600" b="0" dirty="0" smtClean="0"/>
              <a:t>      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숫자로 시작하는 </a:t>
            </a:r>
            <a:r>
              <a:rPr lang="ko-KR" altLang="en-US" sz="1600" b="0" dirty="0" err="1">
                <a:solidFill>
                  <a:srgbClr val="00B050"/>
                </a:solidFill>
              </a:rPr>
              <a:t>변수명</a:t>
            </a:r>
            <a:r>
              <a:rPr lang="ko-KR" altLang="en-US" sz="1600" b="0" dirty="0">
                <a:solidFill>
                  <a:srgbClr val="00B050"/>
                </a:solidFill>
              </a:rPr>
              <a:t> 잘못 사용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&amp;</a:t>
            </a:r>
            <a:r>
              <a:rPr lang="en-US" altLang="ko-KR" sz="1600" b="0" dirty="0" err="1"/>
              <a:t>num</a:t>
            </a:r>
            <a:r>
              <a:rPr lang="en-US" altLang="ko-KR" sz="1600" b="0" dirty="0"/>
              <a:t>=100</a:t>
            </a:r>
            <a:r>
              <a:rPr lang="en-US" altLang="ko-KR" sz="1600" b="0" dirty="0" smtClean="0"/>
              <a:t>;       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특수 문자로 시작하는 </a:t>
            </a:r>
            <a:r>
              <a:rPr lang="ko-KR" altLang="en-US" sz="1600" b="0" dirty="0" err="1">
                <a:solidFill>
                  <a:srgbClr val="00B050"/>
                </a:solidFill>
              </a:rPr>
              <a:t>변수명</a:t>
            </a:r>
            <a:r>
              <a:rPr lang="ko-KR" altLang="en-US" sz="1600" b="0" dirty="0">
                <a:solidFill>
                  <a:srgbClr val="00B050"/>
                </a:solidFill>
              </a:rPr>
              <a:t> 잘못 사용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true=1; </a:t>
            </a:r>
            <a:r>
              <a:rPr lang="en-US" altLang="ko-KR" sz="1600" b="0" dirty="0" smtClean="0"/>
              <a:t>            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err="1">
                <a:solidFill>
                  <a:srgbClr val="00B050"/>
                </a:solidFill>
              </a:rPr>
              <a:t>예약어를</a:t>
            </a:r>
            <a:r>
              <a:rPr lang="ko-KR" altLang="en-US" sz="1600" b="0" dirty="0">
                <a:solidFill>
                  <a:srgbClr val="00B050"/>
                </a:solidFill>
              </a:rPr>
              <a:t> </a:t>
            </a:r>
            <a:r>
              <a:rPr lang="ko-KR" altLang="en-US" sz="1600" b="0" dirty="0" err="1">
                <a:solidFill>
                  <a:srgbClr val="00B050"/>
                </a:solidFill>
              </a:rPr>
              <a:t>변수명으로</a:t>
            </a:r>
            <a:r>
              <a:rPr lang="ko-KR" altLang="en-US" sz="1600" b="0" dirty="0">
                <a:solidFill>
                  <a:srgbClr val="00B050"/>
                </a:solidFill>
              </a:rPr>
              <a:t> 잘못 사용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10=x</a:t>
            </a:r>
            <a:r>
              <a:rPr lang="en-US" altLang="ko-KR" sz="1600" b="0" dirty="0" smtClean="0"/>
              <a:t>;               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좌변에 </a:t>
            </a:r>
            <a:r>
              <a:rPr lang="ko-KR" altLang="en-US" sz="1600" b="0" dirty="0" err="1">
                <a:solidFill>
                  <a:srgbClr val="00B050"/>
                </a:solidFill>
              </a:rPr>
              <a:t>상수값</a:t>
            </a:r>
            <a:r>
              <a:rPr lang="ko-KR" altLang="en-US" sz="1600" b="0" dirty="0">
                <a:solidFill>
                  <a:srgbClr val="00B050"/>
                </a:solidFill>
              </a:rPr>
              <a:t> 잘못 선언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/>
              <a:t>a+b</a:t>
            </a:r>
            <a:r>
              <a:rPr lang="en-US" altLang="ko-KR" sz="1600" b="0" dirty="0"/>
              <a:t>=20; </a:t>
            </a:r>
            <a:r>
              <a:rPr lang="en-US" altLang="ko-KR" sz="1600" b="0" dirty="0" smtClean="0"/>
              <a:t>          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좌변에 </a:t>
            </a:r>
            <a:r>
              <a:rPr lang="ko-KR" altLang="en-US" sz="1600" b="0" dirty="0" err="1">
                <a:solidFill>
                  <a:srgbClr val="00B050"/>
                </a:solidFill>
              </a:rPr>
              <a:t>연산식</a:t>
            </a:r>
            <a:r>
              <a:rPr lang="ko-KR" altLang="en-US" sz="1600" b="0" dirty="0">
                <a:solidFill>
                  <a:srgbClr val="00B050"/>
                </a:solidFill>
              </a:rPr>
              <a:t> 잘못 선언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ko-KR" altLang="en-US" sz="1600" b="0" dirty="0"/>
              <a:t>“홍길동”</a:t>
            </a:r>
            <a:r>
              <a:rPr lang="en-US" altLang="ko-KR" sz="1600" b="0" dirty="0"/>
              <a:t>=name; </a:t>
            </a:r>
            <a:r>
              <a:rPr lang="en-US" altLang="ko-KR" sz="1600" b="0" dirty="0" smtClean="0"/>
              <a:t>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좌변에 </a:t>
            </a:r>
            <a:r>
              <a:rPr lang="ko-KR" altLang="en-US" sz="1600" b="0" dirty="0" err="1">
                <a:solidFill>
                  <a:srgbClr val="00B050"/>
                </a:solidFill>
              </a:rPr>
              <a:t>문자열값</a:t>
            </a:r>
            <a:r>
              <a:rPr lang="ko-KR" altLang="en-US" sz="1600" b="0" dirty="0">
                <a:solidFill>
                  <a:srgbClr val="00B050"/>
                </a:solidFill>
              </a:rPr>
              <a:t> 잘못 선언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get Number=100; </a:t>
            </a:r>
            <a:r>
              <a:rPr lang="en-US" altLang="ko-KR" sz="1600" b="0" dirty="0" smtClean="0"/>
              <a:t>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 // </a:t>
            </a:r>
            <a:r>
              <a:rPr lang="ko-KR" altLang="en-US" sz="1600" b="0" dirty="0" err="1">
                <a:solidFill>
                  <a:srgbClr val="00B050"/>
                </a:solidFill>
              </a:rPr>
              <a:t>변수명</a:t>
            </a:r>
            <a:r>
              <a:rPr lang="ko-KR" altLang="en-US" sz="1600" b="0" dirty="0">
                <a:solidFill>
                  <a:srgbClr val="00B050"/>
                </a:solidFill>
              </a:rPr>
              <a:t> 사이에 공백</a:t>
            </a:r>
            <a:r>
              <a:rPr lang="en-US" altLang="ko-KR" sz="1600" b="0" dirty="0">
                <a:solidFill>
                  <a:srgbClr val="00B050"/>
                </a:solidFill>
              </a:rPr>
              <a:t>(space) </a:t>
            </a:r>
            <a:r>
              <a:rPr lang="ko-KR" altLang="en-US" sz="1600" b="0" dirty="0">
                <a:solidFill>
                  <a:srgbClr val="00B050"/>
                </a:solidFill>
              </a:rPr>
              <a:t>잘못 선언</a:t>
            </a:r>
          </a:p>
          <a:p>
            <a:pPr lvl="1">
              <a:lnSpc>
                <a:spcPct val="150000"/>
              </a:lnSpc>
            </a:pPr>
            <a:r>
              <a:rPr lang="en-US" altLang="ko-KR" sz="1600" b="0" dirty="0" err="1" smtClean="0"/>
              <a:t>var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a, b, c=100; </a:t>
            </a:r>
            <a:r>
              <a:rPr lang="en-US" altLang="ko-KR" sz="1600" b="0" dirty="0" smtClean="0"/>
              <a:t>                              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>
                <a:solidFill>
                  <a:srgbClr val="00B050"/>
                </a:solidFill>
              </a:rPr>
              <a:t>콤마로 구분한 </a:t>
            </a:r>
            <a:r>
              <a:rPr lang="ko-KR" altLang="en-US" sz="1600" b="0" dirty="0" err="1">
                <a:solidFill>
                  <a:srgbClr val="00B050"/>
                </a:solidFill>
              </a:rPr>
              <a:t>변수명</a:t>
            </a:r>
            <a:r>
              <a:rPr lang="ko-KR" altLang="en-US" sz="1600" b="0" dirty="0">
                <a:solidFill>
                  <a:srgbClr val="00B050"/>
                </a:solidFill>
              </a:rPr>
              <a:t> 잘못 선언</a:t>
            </a:r>
            <a:endParaRPr lang="en-US" altLang="ko-KR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5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ko-KR" altLang="en-US" dirty="0">
                <a:latin typeface="+mn-ea"/>
                <a:ea typeface="+mn-ea"/>
              </a:rPr>
              <a:t>자바스크립트 개요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kumimoji="0" lang="ko-KR" altLang="en-US" dirty="0">
                <a:latin typeface="+mn-ea"/>
                <a:ea typeface="+mn-ea"/>
              </a:rPr>
              <a:t>데이터 타입과 변수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kumimoji="0" lang="ko-KR" altLang="en-US" dirty="0">
                <a:latin typeface="+mn-ea"/>
                <a:ea typeface="+mn-ea"/>
              </a:rPr>
              <a:t>연산자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04 </a:t>
            </a:r>
            <a:r>
              <a:rPr kumimoji="0" lang="ko-KR" altLang="en-US" dirty="0" err="1">
                <a:latin typeface="+mn-ea"/>
                <a:ea typeface="+mn-ea"/>
              </a:rPr>
              <a:t>제어문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변수 사용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데이터 타입과 변수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>
                <a:solidFill>
                  <a:schemeClr val="tx1"/>
                </a:solidFill>
              </a:rPr>
              <a:t>9-7 </a:t>
            </a:r>
            <a:r>
              <a:rPr lang="ko-KR" altLang="en-US" sz="1100" dirty="0">
                <a:solidFill>
                  <a:schemeClr val="tx1"/>
                </a:solidFill>
              </a:rPr>
              <a:t>변수의 데이터 </a:t>
            </a:r>
            <a:r>
              <a:rPr lang="ko-KR" altLang="en-US" sz="1100">
                <a:solidFill>
                  <a:schemeClr val="tx1"/>
                </a:solidFill>
              </a:rPr>
              <a:t>타입 </a:t>
            </a:r>
            <a:r>
              <a:rPr lang="ko-KR" altLang="en-US" sz="1100" smtClean="0">
                <a:solidFill>
                  <a:schemeClr val="tx1"/>
                </a:solidFill>
              </a:rPr>
              <a:t>변경하기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ch09/07_js.html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20642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="utf-8"/&gt;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num=10;    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"num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변수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"---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값 변경 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---&lt;p/&gt;"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홍길동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"num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변수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73016"/>
            <a:ext cx="4105657" cy="147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8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변수 사용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데이터 타입과 변수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9-8 </a:t>
            </a:r>
            <a:r>
              <a:rPr lang="ko-KR" altLang="en-US" sz="1100" dirty="0" err="1">
                <a:solidFill>
                  <a:schemeClr val="tx1"/>
                </a:solidFill>
              </a:rPr>
              <a:t>변수명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재선언</a:t>
            </a:r>
            <a:r>
              <a:rPr lang="ko-KR" altLang="en-US" sz="1100" dirty="0">
                <a:solidFill>
                  <a:schemeClr val="tx1"/>
                </a:solidFill>
              </a:rPr>
              <a:t> 시 데이터 값 변화 </a:t>
            </a:r>
            <a:r>
              <a:rPr lang="ko-KR" altLang="en-US" sz="1100" dirty="0" smtClean="0">
                <a:solidFill>
                  <a:schemeClr val="tx1"/>
                </a:solidFill>
              </a:rPr>
              <a:t>살펴보기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Ch09/08_js.html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241031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="utf-8"/&gt;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stdName=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홍길동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var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키워드 생략    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comGrade=96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var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키워드 생략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stdName; 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변수명 재선언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comGrade;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변수명 재선언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학생 이름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stdName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컴퓨터 점수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comGrade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6" y="3933056"/>
            <a:ext cx="1968904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전역 변수와 지역 변수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데이터 타입과 변수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3" y="2348880"/>
            <a:ext cx="7278053" cy="3257550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176464"/>
          </a:xfrm>
        </p:spPr>
        <p:txBody>
          <a:bodyPr/>
          <a:lstStyle/>
          <a:p>
            <a:r>
              <a:rPr lang="ko-KR" altLang="en-US" smtClean="0"/>
              <a:t>변수의</a:t>
            </a:r>
            <a:r>
              <a:rPr lang="en-US" altLang="ko-KR" smtClean="0"/>
              <a:t> </a:t>
            </a:r>
            <a:r>
              <a:rPr lang="ko-KR" altLang="en-US" smtClean="0"/>
              <a:t>메모리 수명</a:t>
            </a:r>
            <a:endParaRPr lang="en-US" altLang="ko-KR" smtClean="0"/>
          </a:p>
          <a:p>
            <a:pPr lvl="1"/>
            <a:r>
              <a:rPr lang="ko-KR" altLang="en-US" smtClean="0"/>
              <a:t>변수가 생성되어 역할을 다한 후 해제되기까지의 주기</a:t>
            </a:r>
            <a:endParaRPr lang="en-US" altLang="ko-KR" smtClean="0"/>
          </a:p>
          <a:p>
            <a:endParaRPr lang="en-US" altLang="ko-KR" sz="800" smtClean="0"/>
          </a:p>
        </p:txBody>
      </p:sp>
    </p:spTree>
    <p:extLst>
      <p:ext uri="{BB962C8B-B14F-4D97-AF65-F5344CB8AC3E}">
        <p14:creationId xmlns:p14="http://schemas.microsoft.com/office/powerpoint/2010/main" val="730753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전역 변수와 지역 변수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데이터 타입과 변수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2088232"/>
          </a:xfrm>
        </p:spPr>
        <p:txBody>
          <a:bodyPr/>
          <a:lstStyle/>
          <a:p>
            <a:r>
              <a:rPr lang="ko-KR" altLang="en-US"/>
              <a:t>전역 </a:t>
            </a:r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코드 </a:t>
            </a:r>
            <a:r>
              <a:rPr lang="ko-KR" altLang="en-US" dirty="0"/>
              <a:t>내 어느 위치에서든 </a:t>
            </a:r>
            <a:r>
              <a:rPr lang="ko-KR" altLang="en-US"/>
              <a:t>선언하여 </a:t>
            </a:r>
            <a:r>
              <a:rPr lang="ko-KR" altLang="en-US" smtClean="0"/>
              <a:t>전 </a:t>
            </a:r>
            <a:r>
              <a:rPr lang="ko-KR" altLang="en-US" dirty="0"/>
              <a:t>영역에서 사용할 수 있는 </a:t>
            </a:r>
            <a:r>
              <a:rPr lang="ko-KR" altLang="en-US" dirty="0" smtClean="0"/>
              <a:t>변수</a:t>
            </a:r>
            <a:endParaRPr lang="en-US" altLang="ko-KR" dirty="0"/>
          </a:p>
          <a:p>
            <a:r>
              <a:rPr lang="ko-KR" altLang="en-US" smtClean="0"/>
              <a:t>지역 변수</a:t>
            </a:r>
            <a:endParaRPr lang="en-US" altLang="ko-KR" smtClean="0"/>
          </a:p>
          <a:p>
            <a:pPr lvl="1"/>
            <a:r>
              <a:rPr lang="ko-KR" altLang="en-US" smtClean="0"/>
              <a:t>변수가 </a:t>
            </a:r>
            <a:r>
              <a:rPr lang="ko-KR" altLang="en-US" dirty="0"/>
              <a:t>선언된 해당 블록에서 선언하여 범위 내에서만 유효하게 사용할 수 있는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52936"/>
            <a:ext cx="7056784" cy="35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49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전역 변수와 지역 변수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데이터 타입과 변수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9-9 </a:t>
            </a:r>
            <a:r>
              <a:rPr lang="ko-KR" altLang="en-US" sz="1100" dirty="0">
                <a:solidFill>
                  <a:schemeClr val="tx1"/>
                </a:solidFill>
              </a:rPr>
              <a:t>전역 변수와 지역 변수 이해하기 </a:t>
            </a:r>
            <a:r>
              <a:rPr lang="en-US" altLang="ko-KR" sz="1100" dirty="0" smtClean="0">
                <a:solidFill>
                  <a:schemeClr val="tx1"/>
                </a:solidFill>
              </a:rPr>
              <a:t>1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ch09/09_js.html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247431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="utf-8"/&gt;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getGrade() {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정의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kor=95;  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 변수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kor=100;    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전역 변수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getGrade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 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국어 점수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kor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140968"/>
            <a:ext cx="1426845" cy="44005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95536" y="4127094"/>
            <a:ext cx="8352928" cy="1920240"/>
            <a:chOff x="395536" y="932696"/>
            <a:chExt cx="8352928" cy="1920240"/>
          </a:xfrm>
        </p:grpSpPr>
        <p:sp>
          <p:nvSpPr>
            <p:cNvPr id="11" name="직사각형 10"/>
            <p:cNvSpPr/>
            <p:nvPr/>
          </p:nvSpPr>
          <p:spPr>
            <a:xfrm>
              <a:off x="395536" y="932696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9-10 </a:t>
              </a:r>
              <a:r>
                <a:rPr lang="ko-KR" altLang="en-US" sz="1100" dirty="0">
                  <a:solidFill>
                    <a:schemeClr val="tx1"/>
                  </a:solidFill>
                </a:rPr>
                <a:t>전역 변수와 지역 변수 이해하기 </a:t>
              </a:r>
              <a:r>
                <a:rPr lang="en-US" altLang="ko-KR" sz="1100" dirty="0">
                  <a:solidFill>
                    <a:schemeClr val="tx1"/>
                  </a:solidFill>
                </a:rPr>
                <a:t>2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                                                                                      ch09/10_js.html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5536" y="1292736"/>
              <a:ext cx="8344461" cy="1560200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function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getGrade() {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함수 정의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kor=95;          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자동 전역 변수 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kor=100;         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전역 변수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getGrade();          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함수 호출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국어 점수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"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kor +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296" y="2276872"/>
              <a:ext cx="1420178" cy="433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1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전역 변수와 지역 변수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데이터 타입과 변수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7671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9-11 </a:t>
            </a:r>
            <a:r>
              <a:rPr lang="ko-KR" altLang="en-US" sz="1100" dirty="0">
                <a:solidFill>
                  <a:schemeClr val="tx1"/>
                </a:solidFill>
              </a:rPr>
              <a:t>전역 변수와 지역 변수 이해하기 </a:t>
            </a:r>
            <a:r>
              <a:rPr lang="en-US" altLang="ko-KR" sz="1100" dirty="0">
                <a:solidFill>
                  <a:schemeClr val="tx1"/>
                </a:solidFill>
              </a:rPr>
              <a:t>3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                                                                   ch09/11_js.html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36752"/>
            <a:ext cx="8344461" cy="156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getGrade() {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정의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kor=95;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 변수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getGrade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 변수 값은 함수 외부에서 사용할 수 없습니다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국어 점수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kor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1710122"/>
            <a:ext cx="4147185" cy="50673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5536" y="3270322"/>
            <a:ext cx="8352928" cy="1992248"/>
            <a:chOff x="395536" y="932696"/>
            <a:chExt cx="8352928" cy="1992248"/>
          </a:xfrm>
        </p:grpSpPr>
        <p:sp>
          <p:nvSpPr>
            <p:cNvPr id="10" name="직사각형 9"/>
            <p:cNvSpPr/>
            <p:nvPr/>
          </p:nvSpPr>
          <p:spPr>
            <a:xfrm>
              <a:off x="395536" y="932696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9-12 </a:t>
              </a:r>
              <a:r>
                <a:rPr lang="ko-KR" altLang="en-US" sz="1100" dirty="0">
                  <a:solidFill>
                    <a:schemeClr val="tx1"/>
                  </a:solidFill>
                </a:rPr>
                <a:t>전역 변수와 지역 변수 이해하기 </a:t>
              </a:r>
              <a:r>
                <a:rPr lang="en-US" altLang="ko-KR" sz="1100" dirty="0">
                  <a:solidFill>
                    <a:schemeClr val="tx1"/>
                  </a:solidFill>
                </a:rPr>
                <a:t>4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                                                                                      ch09/12_js.html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536" y="1292736"/>
              <a:ext cx="8344461" cy="1632208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function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getGrade() {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함수 정의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kor=95;     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지역 변수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return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kor;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</a:t>
              </a:r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getKor=getGrade();  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함수 호출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국어 점수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"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getKor +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288" y="2348880"/>
              <a:ext cx="1420178" cy="433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742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</a:t>
            </a:r>
            <a:r>
              <a:rPr lang="en-US" altLang="ko-KR" smtClean="0"/>
              <a:t>.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연산자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7"/>
          <a:stretch/>
        </p:blipFill>
        <p:spPr>
          <a:xfrm>
            <a:off x="687070" y="2708920"/>
            <a:ext cx="7680960" cy="2732346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2088232"/>
          </a:xfrm>
        </p:spPr>
        <p:txBody>
          <a:bodyPr/>
          <a:lstStyle/>
          <a:p>
            <a:r>
              <a:rPr lang="ko-KR" altLang="en-US" smtClean="0"/>
              <a:t>연산자</a:t>
            </a:r>
            <a:endParaRPr lang="en-US" altLang="ko-KR" smtClean="0"/>
          </a:p>
          <a:p>
            <a:pPr lvl="1"/>
            <a:r>
              <a:rPr lang="ko-KR" altLang="en-US" smtClean="0"/>
              <a:t>피연산자에게 연산 명령을 내리기 위해 사용하는 </a:t>
            </a:r>
            <a:r>
              <a:rPr lang="ko-KR" altLang="en-US" smtClean="0"/>
              <a:t>기호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연산자의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93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문자열 연산자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연산자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1210666"/>
          </a:xfrm>
        </p:spPr>
        <p:txBody>
          <a:bodyPr/>
          <a:lstStyle/>
          <a:p>
            <a:r>
              <a:rPr lang="ko-KR" altLang="en-US" smtClean="0"/>
              <a:t>문자열 연산자</a:t>
            </a:r>
            <a:endParaRPr lang="en-US" altLang="ko-KR" smtClean="0"/>
          </a:p>
          <a:p>
            <a:pPr lvl="1"/>
            <a:r>
              <a:rPr lang="en-US" altLang="ko-KR" smtClean="0"/>
              <a:t>‘+’ </a:t>
            </a:r>
            <a:r>
              <a:rPr lang="ko-KR" altLang="en-US" dirty="0" smtClean="0"/>
              <a:t>기호를 사용하여 </a:t>
            </a:r>
            <a:r>
              <a:rPr lang="ko-KR" altLang="en-US" smtClean="0"/>
              <a:t>문자열을 연결</a:t>
            </a:r>
            <a:endParaRPr lang="en-US" altLang="ko-KR" smtClean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" y="2015370"/>
            <a:ext cx="7680960" cy="640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" y="2924944"/>
            <a:ext cx="7694295" cy="8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18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연산자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19690"/>
            <a:ext cx="8568952" cy="2664296"/>
          </a:xfrm>
        </p:spPr>
        <p:txBody>
          <a:bodyPr/>
          <a:lstStyle/>
          <a:p>
            <a:r>
              <a:rPr lang="ko-KR" altLang="en-US" smtClean="0"/>
              <a:t>산술 연산자</a:t>
            </a:r>
            <a:endParaRPr lang="en-US" altLang="ko-KR" smtClean="0"/>
          </a:p>
          <a:p>
            <a:pPr marL="627063" lvl="1" indent="-271463"/>
            <a:r>
              <a:rPr lang="ko-KR" altLang="en-US" smtClean="0"/>
              <a:t>사칙 </a:t>
            </a:r>
            <a:r>
              <a:rPr lang="ko-KR" altLang="en-US"/>
              <a:t>연산을 </a:t>
            </a:r>
            <a:r>
              <a:rPr lang="ko-KR" altLang="en-US" smtClean="0"/>
              <a:t>수행</a:t>
            </a:r>
            <a:endParaRPr lang="en-US" altLang="ko-KR" dirty="0" smtClean="0"/>
          </a:p>
          <a:p>
            <a:pPr marL="627063" lvl="1" indent="-271463"/>
            <a:r>
              <a:rPr lang="ko-KR" altLang="en-US" smtClean="0"/>
              <a:t>종류 </a:t>
            </a:r>
            <a:r>
              <a:rPr lang="en-US" altLang="ko-KR" smtClean="0"/>
              <a:t>: </a:t>
            </a:r>
            <a:r>
              <a:rPr lang="ko-KR" altLang="en-US" smtClean="0"/>
              <a:t>더하기</a:t>
            </a:r>
            <a:r>
              <a:rPr lang="en-US" altLang="ko-KR" smtClean="0"/>
              <a:t>(</a:t>
            </a:r>
            <a:r>
              <a:rPr lang="en-US" altLang="ko-KR" b="0" smtClean="0"/>
              <a:t>+), </a:t>
            </a:r>
            <a:r>
              <a:rPr lang="ko-KR" altLang="en-US" b="0" smtClean="0"/>
              <a:t>빼기</a:t>
            </a:r>
            <a:r>
              <a:rPr lang="en-US" altLang="ko-KR" b="0" smtClean="0"/>
              <a:t>(-), </a:t>
            </a:r>
            <a:r>
              <a:rPr lang="ko-KR" altLang="en-US" b="0" smtClean="0"/>
              <a:t>곱하기</a:t>
            </a:r>
            <a:r>
              <a:rPr lang="en-US" altLang="ko-KR" b="0" smtClean="0"/>
              <a:t>(*), </a:t>
            </a:r>
            <a:r>
              <a:rPr lang="ko-KR" altLang="en-US" b="0" smtClean="0"/>
              <a:t>나누기</a:t>
            </a:r>
            <a:r>
              <a:rPr lang="en-US" altLang="ko-KR" b="0" smtClean="0"/>
              <a:t>(/), </a:t>
            </a:r>
            <a:r>
              <a:rPr lang="ko-KR" altLang="en-US" b="0" smtClean="0"/>
              <a:t>나머지</a:t>
            </a:r>
            <a:r>
              <a:rPr lang="en-US" altLang="ko-KR" b="0" smtClean="0"/>
              <a:t>(%), </a:t>
            </a:r>
            <a:r>
              <a:rPr lang="ko-KR" altLang="en-US" b="0" smtClean="0"/>
              <a:t>증감</a:t>
            </a:r>
            <a:r>
              <a:rPr lang="en-US" altLang="ko-KR" b="0" smtClean="0"/>
              <a:t>(++), </a:t>
            </a:r>
            <a:r>
              <a:rPr lang="ko-KR" altLang="en-US" b="0" smtClean="0"/>
              <a:t>감소</a:t>
            </a:r>
            <a:r>
              <a:rPr lang="en-US" altLang="ko-KR" b="0" smtClean="0"/>
              <a:t>(--)</a:t>
            </a:r>
            <a:endParaRPr lang="en-US" altLang="ko-KR" b="0" dirty="0"/>
          </a:p>
          <a:p>
            <a:pPr marL="1027113" lvl="2" indent="-271463"/>
            <a:r>
              <a:rPr lang="ko-KR" altLang="en-US" b="0" dirty="0" smtClean="0"/>
              <a:t>나머지</a:t>
            </a:r>
            <a:r>
              <a:rPr lang="en-US" altLang="ko-KR" b="0"/>
              <a:t>(%) </a:t>
            </a:r>
            <a:r>
              <a:rPr lang="en-US" altLang="ko-KR" b="0" smtClean="0"/>
              <a:t>: </a:t>
            </a:r>
            <a:r>
              <a:rPr lang="ko-KR" altLang="en-US" b="0" smtClean="0"/>
              <a:t>나눗셈 </a:t>
            </a:r>
            <a:r>
              <a:rPr lang="ko-KR" altLang="en-US" b="0" dirty="0"/>
              <a:t>결과 나머지 값을 </a:t>
            </a:r>
            <a:r>
              <a:rPr lang="ko-KR" altLang="en-US" b="0" dirty="0" smtClean="0"/>
              <a:t>구함</a:t>
            </a:r>
            <a:endParaRPr lang="en-US" altLang="ko-KR" b="0" dirty="0"/>
          </a:p>
          <a:p>
            <a:pPr marL="1027113" lvl="2" indent="-271463"/>
            <a:r>
              <a:rPr lang="ko-KR" altLang="en-US" b="0" dirty="0" smtClean="0"/>
              <a:t>증가</a:t>
            </a:r>
            <a:r>
              <a:rPr lang="en-US" altLang="ko-KR" b="0"/>
              <a:t>(++) </a:t>
            </a:r>
            <a:r>
              <a:rPr lang="en-US" altLang="ko-KR" b="0" smtClean="0"/>
              <a:t>:</a:t>
            </a:r>
            <a:r>
              <a:rPr lang="ko-KR" altLang="en-US" b="0" smtClean="0"/>
              <a:t> </a:t>
            </a:r>
            <a:r>
              <a:rPr lang="ko-KR" altLang="en-US" b="0" err="1"/>
              <a:t>변숫값을</a:t>
            </a:r>
            <a:r>
              <a:rPr lang="ko-KR" altLang="en-US" b="0"/>
              <a:t> </a:t>
            </a:r>
            <a:r>
              <a:rPr lang="ko-KR" altLang="en-US" b="0" smtClean="0"/>
              <a:t>증가시킴</a:t>
            </a:r>
            <a:endParaRPr lang="en-US" altLang="ko-KR" b="0" dirty="0" smtClean="0"/>
          </a:p>
          <a:p>
            <a:pPr marL="1027113" lvl="2" indent="-271463"/>
            <a:r>
              <a:rPr lang="ko-KR" altLang="en-US" b="0" dirty="0" smtClean="0"/>
              <a:t>감소</a:t>
            </a:r>
            <a:r>
              <a:rPr lang="en-US" altLang="ko-KR" b="0"/>
              <a:t>(--) </a:t>
            </a:r>
            <a:r>
              <a:rPr lang="en-US" altLang="ko-KR" b="0" smtClean="0"/>
              <a:t>:</a:t>
            </a:r>
            <a:r>
              <a:rPr lang="ko-KR" altLang="en-US" b="0" smtClean="0"/>
              <a:t> </a:t>
            </a:r>
            <a:r>
              <a:rPr lang="ko-KR" altLang="en-US" b="0" err="1"/>
              <a:t>변숫값을</a:t>
            </a:r>
            <a:r>
              <a:rPr lang="ko-KR" altLang="en-US" b="0"/>
              <a:t> </a:t>
            </a:r>
            <a:r>
              <a:rPr lang="ko-KR" altLang="en-US" b="0" smtClean="0"/>
              <a:t>감소시킴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395536" y="3356992"/>
            <a:ext cx="8352928" cy="2698349"/>
            <a:chOff x="395536" y="932696"/>
            <a:chExt cx="8352928" cy="2698349"/>
          </a:xfrm>
        </p:grpSpPr>
        <p:sp>
          <p:nvSpPr>
            <p:cNvPr id="7" name="직사각형 6"/>
            <p:cNvSpPr/>
            <p:nvPr/>
          </p:nvSpPr>
          <p:spPr>
            <a:xfrm>
              <a:off x="395536" y="932696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9-13 </a:t>
              </a:r>
              <a:r>
                <a:rPr lang="ko-KR" altLang="en-US" sz="1100" dirty="0">
                  <a:solidFill>
                    <a:schemeClr val="tx1"/>
                  </a:solidFill>
                </a:rPr>
                <a:t>다양한 산술 연산자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활용하기                                                                                            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ch09/13_js.html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5536" y="1292736"/>
              <a:ext cx="8344461" cy="2338309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incData=1;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decData=5;    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r1=r2=0;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r1=15%6;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나머지 연산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"15%3 = 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r1 +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"incData++ = 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incData++ +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후위 증가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"++incData = 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++incData +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전위 증가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"decData-- = 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decData-- +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후위 감소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"--decData = 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--decData +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전위 감소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r2=incData*decData;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곱셈 연산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"incData*decData = 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r2 +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 </a:t>
              </a:r>
            </a:p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2060848"/>
              <a:ext cx="2126933" cy="1453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83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비교 연산자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연산자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179512" y="1124744"/>
            <a:ext cx="3087379" cy="1944216"/>
          </a:xfrm>
        </p:spPr>
        <p:txBody>
          <a:bodyPr/>
          <a:lstStyle/>
          <a:p>
            <a:r>
              <a:rPr lang="ko-KR" altLang="en-US" smtClean="0"/>
              <a:t>비교 연산자</a:t>
            </a:r>
            <a:endParaRPr lang="en-US" altLang="ko-KR" smtClean="0"/>
          </a:p>
          <a:p>
            <a:pPr marL="541338" lvl="1" indent="-185738" algn="just"/>
            <a:r>
              <a:rPr lang="ko-KR" altLang="en-US" smtClean="0"/>
              <a:t>두 </a:t>
            </a:r>
            <a:r>
              <a:rPr lang="ko-KR" altLang="en-US" dirty="0" err="1"/>
              <a:t>피연산자의</a:t>
            </a:r>
            <a:r>
              <a:rPr lang="ko-KR" altLang="en-US" dirty="0"/>
              <a:t> 값을 비교하여 참</a:t>
            </a:r>
            <a:r>
              <a:rPr lang="en-US" altLang="ko-KR" dirty="0"/>
              <a:t>(true) </a:t>
            </a:r>
            <a:r>
              <a:rPr lang="ko-KR" altLang="en-US" dirty="0"/>
              <a:t>또는 거짓</a:t>
            </a:r>
            <a:r>
              <a:rPr lang="en-US" altLang="ko-KR" dirty="0"/>
              <a:t>(false) </a:t>
            </a:r>
            <a:r>
              <a:rPr lang="ko-KR" altLang="en-US"/>
              <a:t>값을 </a:t>
            </a:r>
            <a:r>
              <a:rPr lang="ko-KR" altLang="en-US" smtClean="0"/>
              <a:t>반환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10" y="1103861"/>
            <a:ext cx="5413509" cy="197788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95536" y="3429000"/>
            <a:ext cx="8352928" cy="3058389"/>
            <a:chOff x="395536" y="932696"/>
            <a:chExt cx="8352928" cy="3058389"/>
          </a:xfrm>
        </p:grpSpPr>
        <p:sp>
          <p:nvSpPr>
            <p:cNvPr id="7" name="직사각형 6"/>
            <p:cNvSpPr/>
            <p:nvPr/>
          </p:nvSpPr>
          <p:spPr>
            <a:xfrm>
              <a:off x="395536" y="932696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9-14 </a:t>
              </a:r>
              <a:r>
                <a:rPr lang="ko-KR" altLang="en-US" sz="1100" dirty="0">
                  <a:solidFill>
                    <a:schemeClr val="tx1"/>
                  </a:solidFill>
                </a:rPr>
                <a:t>비교 연산자 활용하기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                                                                                                     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ch09/14_js.html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5536" y="1292736"/>
              <a:ext cx="8344461" cy="2698349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x=5;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y=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"5"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result;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result=(x&gt;y);    </a:t>
              </a:r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 smtClean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비교 연산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s-E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s-E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 x &gt; y : "</a:t>
              </a:r>
              <a:r>
                <a:rPr lang="es-E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result + </a:t>
              </a:r>
              <a:r>
                <a:rPr lang="es-E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s-E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result=(x==y);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두 값이 같은지 비교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s-E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s-E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 x == y : "</a:t>
              </a:r>
              <a:r>
                <a:rPr lang="es-E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result + </a:t>
              </a:r>
              <a:r>
                <a:rPr lang="es-E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s-E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result=(x===y);   </a:t>
              </a:r>
              <a:r>
                <a:rPr lang="en-US" altLang="ko-KR" sz="1100" smtClean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두 값과 타입이 같은지 비교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s-E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s-E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 x === y : "</a:t>
              </a:r>
              <a:r>
                <a:rPr lang="es-E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result +</a:t>
              </a:r>
              <a:r>
                <a:rPr lang="es-E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 &lt;br&gt;"</a:t>
              </a:r>
              <a:r>
                <a:rPr lang="es-E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result=(x!=y);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두 값이 다른지 비교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s-E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s-E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 x != y : "</a:t>
              </a:r>
              <a:r>
                <a:rPr lang="es-E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result + </a:t>
              </a:r>
              <a:r>
                <a:rPr lang="es-E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s-E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result=(x!==y);   </a:t>
              </a:r>
              <a:r>
                <a:rPr lang="en-US" altLang="ko-KR" sz="1100" smtClean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두 값이 다르거나 또는 타입이 다른지 비교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s-E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s-E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 x !== y : "</a:t>
              </a:r>
              <a:r>
                <a:rPr lang="es-E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result + </a:t>
              </a:r>
              <a:r>
                <a:rPr lang="es-E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s-E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564904"/>
              <a:ext cx="1553528" cy="1326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551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  <a:ea typeface="+mn-ea"/>
              </a:rPr>
              <a:t>자바스크립트의 역할을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자바스크립트 </a:t>
            </a:r>
            <a:r>
              <a:rPr lang="ko-KR" altLang="en-US" dirty="0">
                <a:latin typeface="+mn-ea"/>
                <a:ea typeface="+mn-ea"/>
              </a:rPr>
              <a:t>코드를 </a:t>
            </a:r>
            <a:r>
              <a:rPr lang="en-US" altLang="ko-KR" dirty="0">
                <a:latin typeface="+mn-ea"/>
                <a:ea typeface="+mn-ea"/>
              </a:rPr>
              <a:t>HTML5 </a:t>
            </a:r>
            <a:r>
              <a:rPr lang="ko-KR" altLang="en-US" dirty="0">
                <a:latin typeface="+mn-ea"/>
                <a:ea typeface="+mn-ea"/>
              </a:rPr>
              <a:t>문서에 포함하는 방법을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자바스크립트 </a:t>
            </a:r>
            <a:r>
              <a:rPr lang="ko-KR" altLang="en-US" dirty="0">
                <a:latin typeface="+mn-ea"/>
                <a:ea typeface="+mn-ea"/>
              </a:rPr>
              <a:t>기본 문법을 알고 이를 활용하여 코드를 작성할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연산자와 </a:t>
            </a:r>
            <a:r>
              <a:rPr lang="ko-KR" altLang="en-US" dirty="0">
                <a:latin typeface="+mn-ea"/>
                <a:ea typeface="+mn-ea"/>
              </a:rPr>
              <a:t>제어문의 종류를 알고 이를 활용하여 코드를 작성할 수 있다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연산자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2880320"/>
          </a:xfrm>
        </p:spPr>
        <p:txBody>
          <a:bodyPr/>
          <a:lstStyle/>
          <a:p>
            <a:r>
              <a:rPr lang="ko-KR" altLang="en-US" smtClean="0"/>
              <a:t>일반 논리 </a:t>
            </a:r>
            <a:r>
              <a:rPr lang="ko-KR" altLang="en-US" smtClean="0"/>
              <a:t>연산자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 smtClean="0"/>
              <a:t>일반 논리 연산자의 진리표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4"/>
          <a:stretch/>
        </p:blipFill>
        <p:spPr>
          <a:xfrm>
            <a:off x="819138" y="3789040"/>
            <a:ext cx="5021580" cy="208178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33033"/>
              </p:ext>
            </p:extLst>
          </p:nvPr>
        </p:nvGraphicFramePr>
        <p:xfrm>
          <a:off x="819138" y="1609296"/>
          <a:ext cx="7416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582"/>
                <a:gridCol w="618424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논리곱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(&amp;&amp;)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두 개의 피연산자 값이 모두 참일 때만 참이고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하나라도 거짓이면 거짓</a:t>
                      </a:r>
                      <a:endParaRPr lang="en-US" altLang="ko-KR" sz="14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논리합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(||)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두 개의 피연산자 값 중 하나라도 참이면 참이고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모두 거짓이면 거짓</a:t>
                      </a:r>
                      <a:endParaRPr lang="en-US" altLang="ko-KR" sz="14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논리 부정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(!)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피연산자 값이 참이면 거짓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거짓이면 참</a:t>
                      </a:r>
                      <a:endParaRPr lang="en-US" altLang="ko-KR" sz="14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741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연산자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9-15 </a:t>
            </a:r>
            <a:r>
              <a:rPr lang="ko-KR" altLang="en-US" sz="1100" dirty="0">
                <a:solidFill>
                  <a:schemeClr val="tx1"/>
                </a:solidFill>
              </a:rPr>
              <a:t>일반 논리 연산자 활용하기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ch09/15_js.html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8344461" cy="197826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x=5;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y=7;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result=(x&lt;10 &amp;&amp; y&gt;10);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논리곱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s-E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"(x&lt;10 &amp;&amp; y&gt;10) : "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result + </a:t>
            </a:r>
            <a:r>
              <a:rPr lang="es-E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result=(x&lt;10 || y&gt;10);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논리합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s-E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"(x&lt;10 || y&gt;10) : "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result + </a:t>
            </a:r>
            <a:r>
              <a:rPr lang="es-E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result=!(x&lt;10 &amp;&amp; y&gt;10);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논리 부정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s-E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"!(x&lt;10 &amp;&amp; y&gt;10) : "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result + </a:t>
            </a:r>
            <a:r>
              <a:rPr lang="es-E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98214"/>
            <a:ext cx="2180273" cy="8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14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연산자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2088232"/>
          </a:xfrm>
        </p:spPr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 </a:t>
            </a:r>
            <a:r>
              <a:rPr lang="ko-KR" altLang="en-US" smtClean="0"/>
              <a:t>논리 </a:t>
            </a:r>
            <a:r>
              <a:rPr lang="ko-KR" altLang="en-US" smtClean="0"/>
              <a:t>연산자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z="1000"/>
          </a:p>
          <a:p>
            <a:r>
              <a:rPr lang="ko-KR" altLang="en-US" smtClean="0"/>
              <a:t>비트 논리 연산자의 진리표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5"/>
          <a:stretch/>
        </p:blipFill>
        <p:spPr>
          <a:xfrm>
            <a:off x="683568" y="3933056"/>
            <a:ext cx="5760640" cy="195788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57826"/>
              </p:ext>
            </p:extLst>
          </p:nvPr>
        </p:nvGraphicFramePr>
        <p:xfrm>
          <a:off x="683568" y="1566789"/>
          <a:ext cx="74168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68863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비트곱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(&amp;)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두 비트 모두 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일 때만 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이고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하나라도 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비트합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(|)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두 비트 중 하나라도 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이고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모두 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비트 부정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(~)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비트 값이 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0, 0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배타적 비트합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(^)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두 비트가 같을 때 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이고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다를 때 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4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72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연산자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9-16 </a:t>
            </a:r>
            <a:r>
              <a:rPr lang="ko-KR" altLang="en-US" sz="1100" dirty="0">
                <a:solidFill>
                  <a:schemeClr val="tx1"/>
                </a:solidFill>
              </a:rPr>
              <a:t>비트 논리 연산자 </a:t>
            </a:r>
            <a:r>
              <a:rPr lang="ko-KR" altLang="en-US" sz="1100" dirty="0" smtClean="0">
                <a:solidFill>
                  <a:schemeClr val="tx1"/>
                </a:solidFill>
              </a:rPr>
              <a:t>활용하기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ch09/16_js.html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8344461" cy="235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x=5;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0101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y=7;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0111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result=(x &amp; y);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비트곱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s-E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"x &amp; y = "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result + </a:t>
            </a:r>
            <a:r>
              <a:rPr lang="es-E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result=(x | y);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비트합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s-E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"x | y = "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result + </a:t>
            </a:r>
            <a:r>
              <a:rPr lang="es-E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result=(x ^ y);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배타적 비트합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s-E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"x ^ y = "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result + </a:t>
            </a:r>
            <a:r>
              <a:rPr lang="es-E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result=(~x);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비트 부정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"~x =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result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581197"/>
            <a:ext cx="121348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65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조건 연산자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연산자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1138658"/>
          </a:xfrm>
        </p:spPr>
        <p:txBody>
          <a:bodyPr/>
          <a:lstStyle/>
          <a:p>
            <a:r>
              <a:rPr lang="ko-KR" altLang="en-US" smtClean="0"/>
              <a:t>조건 연산자</a:t>
            </a:r>
            <a:endParaRPr lang="en-US" altLang="ko-KR" smtClean="0"/>
          </a:p>
          <a:p>
            <a:pPr lvl="1"/>
            <a:r>
              <a:rPr lang="ko-KR" altLang="en-US" b="0" smtClean="0"/>
              <a:t>조건식을 </a:t>
            </a:r>
            <a:r>
              <a:rPr lang="ko-KR" altLang="en-US" b="0" dirty="0"/>
              <a:t>판별하여 참이냐 거짓이냐에 따라 다음 문장을 </a:t>
            </a:r>
            <a:r>
              <a:rPr lang="ko-KR" altLang="en-US" b="0"/>
              <a:t>선택적으로 </a:t>
            </a:r>
            <a:r>
              <a:rPr lang="ko-KR" altLang="en-US" b="0" smtClean="0"/>
              <a:t>실행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6" y="1924689"/>
            <a:ext cx="7680960" cy="62674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95536" y="3047240"/>
            <a:ext cx="8352928" cy="2088232"/>
            <a:chOff x="395536" y="2708920"/>
            <a:chExt cx="8352928" cy="2088232"/>
          </a:xfrm>
        </p:grpSpPr>
        <p:sp>
          <p:nvSpPr>
            <p:cNvPr id="7" name="직사각형 6"/>
            <p:cNvSpPr/>
            <p:nvPr/>
          </p:nvSpPr>
          <p:spPr>
            <a:xfrm>
              <a:off x="395536" y="2708920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9-17 </a:t>
              </a:r>
              <a:r>
                <a:rPr lang="ko-KR" altLang="en-US" sz="1100" dirty="0">
                  <a:solidFill>
                    <a:schemeClr val="tx1"/>
                  </a:solidFill>
                </a:rPr>
                <a:t>조건 연산자 활용하기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                                                                                                     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ch09/17_js.html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5536" y="3068960"/>
              <a:ext cx="8344461" cy="1728192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x=5;   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y=7;   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result;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result=(x &gt; y)? x : y;    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조건 연산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큰 값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"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result +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result=(x &gt; y)? x-y : y-x;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조건 연산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큰 값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-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작은 값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"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result +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4077072"/>
              <a:ext cx="1560195" cy="620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068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대</a:t>
            </a:r>
            <a:r>
              <a:rPr lang="ko-KR" altLang="en-US" dirty="0"/>
              <a:t>입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연산자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4056"/>
          </a:xfrm>
        </p:spPr>
        <p:txBody>
          <a:bodyPr/>
          <a:lstStyle/>
          <a:p>
            <a:r>
              <a:rPr lang="ko-KR" altLang="en-US" smtClean="0"/>
              <a:t>대입 연산자</a:t>
            </a:r>
            <a:endParaRPr lang="en-US" altLang="ko-KR" smtClean="0"/>
          </a:p>
          <a:p>
            <a:pPr lvl="1"/>
            <a:r>
              <a:rPr lang="ko-KR" altLang="en-US" smtClean="0"/>
              <a:t>‘</a:t>
            </a:r>
            <a:r>
              <a:rPr lang="en-US" altLang="ko-KR" dirty="0"/>
              <a:t>=’ </a:t>
            </a:r>
            <a:r>
              <a:rPr lang="ko-KR" altLang="en-US" dirty="0"/>
              <a:t>기호를 사용하여 값이나 </a:t>
            </a:r>
            <a:r>
              <a:rPr lang="ko-KR" altLang="en-US"/>
              <a:t>변수를 </a:t>
            </a:r>
            <a:r>
              <a:rPr lang="ko-KR" altLang="en-US" smtClean="0"/>
              <a:t>할당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395536" y="1988840"/>
            <a:ext cx="8352928" cy="3186156"/>
            <a:chOff x="395536" y="1610996"/>
            <a:chExt cx="8352928" cy="3186156"/>
          </a:xfrm>
        </p:grpSpPr>
        <p:sp>
          <p:nvSpPr>
            <p:cNvPr id="7" name="직사각형 6"/>
            <p:cNvSpPr/>
            <p:nvPr/>
          </p:nvSpPr>
          <p:spPr>
            <a:xfrm>
              <a:off x="395536" y="1610996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9-18 </a:t>
              </a:r>
              <a:r>
                <a:rPr lang="ko-KR" altLang="en-US" sz="1100" dirty="0">
                  <a:solidFill>
                    <a:schemeClr val="tx1"/>
                  </a:solidFill>
                </a:rPr>
                <a:t>복합 대입 연산자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활용하기                                                                                               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ch09/18_js.html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5536" y="1971036"/>
              <a:ext cx="8344461" cy="2826116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x1=x2=x3=x4=x5=10;   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st=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"Hello 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   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x1+=1;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"x1 : 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x1 +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x2-=2;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"x2 : 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x2 +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x3*=3;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"x3 : 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x3 +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x4/=4;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"x4 : 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x4 +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x5%=5;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"x5 : 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x5 +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st+=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"Javascript"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"st : 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st +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3384094"/>
              <a:ext cx="1880235" cy="1263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248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</a:t>
            </a:r>
            <a:r>
              <a:rPr lang="en-US" altLang="ko-KR" smtClean="0"/>
              <a:t>.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/>
          <a:stretch/>
        </p:blipFill>
        <p:spPr>
          <a:xfrm>
            <a:off x="634895" y="2564904"/>
            <a:ext cx="7785310" cy="3214380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936104"/>
          </a:xfrm>
        </p:spPr>
        <p:txBody>
          <a:bodyPr/>
          <a:lstStyle/>
          <a:p>
            <a:r>
              <a:rPr lang="ko-KR" altLang="en-US" smtClean="0"/>
              <a:t>제어문</a:t>
            </a:r>
            <a:endParaRPr lang="en-US" altLang="ko-KR" smtClean="0"/>
          </a:p>
          <a:p>
            <a:pPr lvl="1"/>
            <a:r>
              <a:rPr lang="ko-KR" altLang="en-US" smtClean="0"/>
              <a:t>프로그램의 실행 과정을 제어하기 위해 사용하는 </a:t>
            </a:r>
            <a:r>
              <a:rPr lang="ko-KR" altLang="en-US" smtClean="0"/>
              <a:t>구문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자바스크립트 제어문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7936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720080"/>
          </a:xfrm>
        </p:spPr>
        <p:txBody>
          <a:bodyPr/>
          <a:lstStyle/>
          <a:p>
            <a:r>
              <a:rPr lang="en-US" altLang="ko-KR"/>
              <a:t>i</a:t>
            </a:r>
            <a:r>
              <a:rPr lang="en-US" altLang="ko-KR" smtClean="0"/>
              <a:t>f</a:t>
            </a:r>
            <a:r>
              <a:rPr lang="ko-KR" altLang="en-US" smtClean="0"/>
              <a:t>문</a:t>
            </a:r>
            <a:endParaRPr lang="en-US" altLang="ko-KR" smtClean="0"/>
          </a:p>
          <a:p>
            <a:pPr lvl="1"/>
            <a:r>
              <a:rPr lang="ko-KR" altLang="en-US" smtClean="0"/>
              <a:t>조건식이 </a:t>
            </a:r>
            <a:r>
              <a:rPr lang="ko-KR" altLang="en-US" dirty="0"/>
              <a:t>참</a:t>
            </a:r>
            <a:r>
              <a:rPr lang="en-US" altLang="ko-KR" dirty="0"/>
              <a:t>(true)</a:t>
            </a:r>
            <a:r>
              <a:rPr lang="ko-KR" altLang="en-US" dirty="0"/>
              <a:t>이면 블록 내의 문장을 처리하고</a:t>
            </a:r>
            <a:r>
              <a:rPr lang="en-US" altLang="ko-KR" dirty="0"/>
              <a:t>, </a:t>
            </a:r>
            <a:r>
              <a:rPr lang="ko-KR" altLang="en-US" dirty="0"/>
              <a:t>거짓이면 블록을 </a:t>
            </a:r>
            <a:r>
              <a:rPr lang="ko-KR" altLang="en-US" dirty="0" smtClean="0"/>
              <a:t>빠져나감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8008620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84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720080"/>
          </a:xfrm>
        </p:spPr>
        <p:txBody>
          <a:bodyPr/>
          <a:lstStyle/>
          <a:p>
            <a:r>
              <a:rPr lang="en-US" altLang="ko-KR" smtClean="0"/>
              <a:t>if~else</a:t>
            </a:r>
            <a:r>
              <a:rPr lang="ko-KR" altLang="en-US" smtClean="0"/>
              <a:t>문</a:t>
            </a:r>
            <a:endParaRPr lang="en-US" altLang="ko-KR" smtClean="0"/>
          </a:p>
          <a:p>
            <a:pPr lvl="1"/>
            <a:r>
              <a:rPr lang="ko-KR" altLang="en-US" b="0" smtClean="0"/>
              <a:t>조건식이 </a:t>
            </a:r>
            <a:r>
              <a:rPr lang="ko-KR" altLang="en-US" b="0" dirty="0"/>
              <a:t>참</a:t>
            </a:r>
            <a:r>
              <a:rPr lang="en-US" altLang="ko-KR" b="0" dirty="0"/>
              <a:t>(true)</a:t>
            </a:r>
            <a:r>
              <a:rPr lang="ko-KR" altLang="en-US" b="0" dirty="0"/>
              <a:t>인 경우와 거짓</a:t>
            </a:r>
            <a:r>
              <a:rPr lang="en-US" altLang="ko-KR" b="0" dirty="0"/>
              <a:t>(false)</a:t>
            </a:r>
            <a:r>
              <a:rPr lang="ko-KR" altLang="en-US" b="0" dirty="0"/>
              <a:t>인 경우 처리할 문장이 각각 따로 있을 </a:t>
            </a:r>
            <a:r>
              <a:rPr lang="ko-KR" altLang="en-US" b="0" dirty="0" smtClean="0"/>
              <a:t>때 사용하는 </a:t>
            </a:r>
            <a:r>
              <a:rPr lang="ko-KR" altLang="en-US" b="0" dirty="0" err="1"/>
              <a:t>제어문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7714297" cy="198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80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9-19 </a:t>
            </a:r>
            <a:r>
              <a:rPr lang="ko-KR" altLang="en-US" sz="1100" dirty="0">
                <a:solidFill>
                  <a:schemeClr val="tx1"/>
                </a:solidFill>
              </a:rPr>
              <a:t>성별과 성년을 구분하는 프로그램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ch09/19_js.h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37204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gender=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남자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(M),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여자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(F)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age=21;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(gender==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(age&gt;=19) {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남자 성인입니다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남자 미성년자입니다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(age&gt;=19) {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여자 성인입니다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여자 미성년자입니다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당신은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result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437112"/>
            <a:ext cx="20669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5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자바스크립트의 역할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2376264"/>
          </a:xfrm>
        </p:spPr>
        <p:txBody>
          <a:bodyPr/>
          <a:lstStyle/>
          <a:p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웹 문서를 </a:t>
            </a:r>
            <a:r>
              <a:rPr lang="ko-KR" altLang="en-US" b="0" dirty="0"/>
              <a:t>동적으로 제어하기 위해 고안된 </a:t>
            </a:r>
            <a:r>
              <a:rPr lang="ko-KR" altLang="en-US" b="0"/>
              <a:t>프로그래밍 </a:t>
            </a:r>
            <a:r>
              <a:rPr lang="ko-KR" altLang="en-US" b="0" smtClean="0"/>
              <a:t>언어</a:t>
            </a:r>
            <a:endParaRPr lang="en-US" altLang="ko-KR" b="0" smtClean="0"/>
          </a:p>
          <a:p>
            <a:pPr lvl="1"/>
            <a:endParaRPr lang="en-US" altLang="ko-KR" sz="1000" b="0" dirty="0" smtClean="0"/>
          </a:p>
          <a:p>
            <a:r>
              <a:rPr lang="ko-KR" altLang="en-US" smtClean="0"/>
              <a:t>웹 삼총사</a:t>
            </a:r>
            <a:endParaRPr lang="en-US" altLang="ko-KR" smtClean="0"/>
          </a:p>
          <a:p>
            <a:pPr lvl="1"/>
            <a:r>
              <a:rPr lang="en-US" altLang="ko-KR" b="0" smtClean="0"/>
              <a:t>HTML: </a:t>
            </a:r>
            <a:r>
              <a:rPr lang="ko-KR" altLang="en-US" b="0" smtClean="0"/>
              <a:t>모델 담당</a:t>
            </a:r>
            <a:endParaRPr lang="en-US" altLang="ko-KR" b="0" smtClean="0"/>
          </a:p>
          <a:p>
            <a:pPr lvl="1"/>
            <a:r>
              <a:rPr lang="en-US" altLang="ko-KR" b="0" smtClean="0"/>
              <a:t>CSS: </a:t>
            </a:r>
            <a:r>
              <a:rPr lang="ko-KR" altLang="en-US" b="0" smtClean="0"/>
              <a:t>뷰 담당</a:t>
            </a:r>
            <a:endParaRPr lang="en-US" altLang="ko-KR" b="0" smtClean="0"/>
          </a:p>
          <a:p>
            <a:pPr lvl="1"/>
            <a:r>
              <a:rPr lang="ko-KR" altLang="en-US" b="0" smtClean="0"/>
              <a:t>자바스크립트</a:t>
            </a:r>
            <a:r>
              <a:rPr lang="en-US" altLang="ko-KR" b="0" smtClean="0"/>
              <a:t>: </a:t>
            </a:r>
            <a:r>
              <a:rPr lang="ko-KR" altLang="en-US" b="0" smtClean="0"/>
              <a:t>제어</a:t>
            </a:r>
            <a:r>
              <a:rPr lang="ko-KR" altLang="en-US" smtClean="0"/>
              <a:t> 담당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3591878" cy="251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9-20 </a:t>
            </a:r>
            <a:r>
              <a:rPr lang="ko-KR" altLang="en-US" sz="1100" dirty="0">
                <a:solidFill>
                  <a:schemeClr val="tx1"/>
                </a:solidFill>
              </a:rPr>
              <a:t>로그인 프로그램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ch09/20_html.html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84784"/>
            <a:ext cx="8344461" cy="1848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="utf-8"/&gt;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 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="./ejs/script.js"&gt;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5536" y="3663381"/>
            <a:ext cx="8352928" cy="2410317"/>
            <a:chOff x="395536" y="932696"/>
            <a:chExt cx="8352928" cy="2410317"/>
          </a:xfrm>
        </p:grpSpPr>
        <p:sp>
          <p:nvSpPr>
            <p:cNvPr id="9" name="직사각형 8"/>
            <p:cNvSpPr/>
            <p:nvPr/>
          </p:nvSpPr>
          <p:spPr>
            <a:xfrm>
              <a:off x="7668344" y="932696"/>
              <a:ext cx="1080120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ch09/script.js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5536" y="932696"/>
              <a:ext cx="8344461" cy="2410317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id=prompt(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'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아이디 입력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'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if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(id==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'admin'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 {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password=prompt(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'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비밀번호 입력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'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if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(password===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'123456'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 {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location.href=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"20_login.html"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else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{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location.href=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"20_error.html"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else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{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location.href=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"20_error.html"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185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95536" y="1340768"/>
            <a:ext cx="8352928" cy="2016224"/>
            <a:chOff x="395536" y="1124744"/>
            <a:chExt cx="8352928" cy="2016224"/>
          </a:xfrm>
        </p:grpSpPr>
        <p:sp>
          <p:nvSpPr>
            <p:cNvPr id="6" name="직사각형 5"/>
            <p:cNvSpPr/>
            <p:nvPr/>
          </p:nvSpPr>
          <p:spPr>
            <a:xfrm>
              <a:off x="395536" y="1124744"/>
              <a:ext cx="8344461" cy="2016224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!DOCTYPE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meta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charset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="utf-8"/&gt;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회원 인증에 성공했습니다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저자 홈페이지를 클릭하세요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href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="http://cafe.naver.com/go2web"&gt;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차세대 웹 프로그래밍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a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308304" y="1124744"/>
              <a:ext cx="1440160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ch09/20_login.html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95536" y="3546003"/>
            <a:ext cx="8352928" cy="2016224"/>
            <a:chOff x="395536" y="3501008"/>
            <a:chExt cx="8352928" cy="2016224"/>
          </a:xfrm>
        </p:grpSpPr>
        <p:sp>
          <p:nvSpPr>
            <p:cNvPr id="10" name="직사각형 9"/>
            <p:cNvSpPr/>
            <p:nvPr/>
          </p:nvSpPr>
          <p:spPr>
            <a:xfrm>
              <a:off x="7308304" y="3501008"/>
              <a:ext cx="1440160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ch09/20_error.html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536" y="3501008"/>
              <a:ext cx="8344461" cy="2016224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!DOCTYPE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meta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charset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="utf-8"/&gt;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회원 인증에 실패했습니다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웹 문서에 접근할 수 없습니다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관리자에게 문의하시기 바랍니다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관리자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e-mail : gosyhong@gmail.com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695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7" y="1772816"/>
            <a:ext cx="768910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42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다중 </a:t>
            </a: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432048"/>
          </a:xfrm>
        </p:spPr>
        <p:txBody>
          <a:bodyPr/>
          <a:lstStyle/>
          <a:p>
            <a:r>
              <a:rPr lang="ko-KR" altLang="en-US" smtClean="0"/>
              <a:t>다중 </a:t>
            </a:r>
            <a:r>
              <a:rPr lang="en-US" altLang="ko-KR" smtClean="0"/>
              <a:t>if~else</a:t>
            </a:r>
            <a:r>
              <a:rPr lang="ko-KR" altLang="en-US" smtClean="0"/>
              <a:t>문</a:t>
            </a:r>
            <a:endParaRPr lang="en-US" altLang="ko-KR" smtClean="0"/>
          </a:p>
          <a:p>
            <a:pPr lvl="1"/>
            <a:r>
              <a:rPr lang="ko-KR" altLang="en-US" smtClean="0"/>
              <a:t>여러 조건을 체크해야 할 때 사용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9" y="1988840"/>
            <a:ext cx="7700962" cy="27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1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다중 </a:t>
            </a:r>
            <a:r>
              <a:rPr lang="en-US" altLang="ko-KR" dirty="0" err="1"/>
              <a:t>if~else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9-21 </a:t>
            </a:r>
            <a:r>
              <a:rPr lang="ko-KR" altLang="en-US" sz="1100" dirty="0">
                <a:solidFill>
                  <a:schemeClr val="tx1"/>
                </a:solidFill>
              </a:rPr>
              <a:t>학점 환산 프로그램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ch09/21_js.html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48725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point=93;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과목 점수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grade=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(point&gt;100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"0~100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점 사이 값을 입력해야 합니다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(point&gt;=90)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grade=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아주 잘했어요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(point&gt;=80)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grade=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잘했어요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(point&gt;=70)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grade=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조금만 노력하면 잘할 수 있어요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(point&gt;=60)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grade=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좀 더 노력하세요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grade=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많이 노력하시기 바랍니다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학생의 학점은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grade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"&lt;/b&gt;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28" y="5301208"/>
            <a:ext cx="1900728" cy="7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85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/>
              <a:t>swith~case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720080"/>
          </a:xfrm>
        </p:spPr>
        <p:txBody>
          <a:bodyPr/>
          <a:lstStyle/>
          <a:p>
            <a:r>
              <a:rPr lang="en-US" altLang="ko-KR" smtClean="0"/>
              <a:t>switch~case</a:t>
            </a:r>
            <a:r>
              <a:rPr lang="ko-KR" altLang="en-US" smtClean="0"/>
              <a:t>문</a:t>
            </a:r>
            <a:endParaRPr lang="en-US" altLang="ko-KR" smtClean="0"/>
          </a:p>
          <a:p>
            <a:pPr lvl="1"/>
            <a:r>
              <a:rPr lang="ko-KR" altLang="en-US" b="0" smtClean="0"/>
              <a:t>조건문을 </a:t>
            </a:r>
            <a:r>
              <a:rPr lang="ko-KR" altLang="en-US" b="0" dirty="0" smtClean="0"/>
              <a:t>체크하여 </a:t>
            </a:r>
            <a:r>
              <a:rPr lang="ko-KR" altLang="en-US" b="0" dirty="0"/>
              <a:t>다음에 처리할 문장의 위치를 파악한 후 해당 문장으로 가서 바로 처리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9" y="2276872"/>
            <a:ext cx="7700962" cy="30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86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/>
              <a:t>swith~case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9-22 </a:t>
            </a:r>
            <a:r>
              <a:rPr lang="ko-KR" altLang="en-US" sz="1100" dirty="0">
                <a:solidFill>
                  <a:schemeClr val="tx1"/>
                </a:solidFill>
              </a:rPr>
              <a:t>요일을 알려주는 프로그램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ch09/22_js.html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40084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day;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week=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Date().getDay();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0(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일요일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)~6(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토요일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(week)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day=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일요일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day=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월요일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day=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화요일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3: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day=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수요일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4: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day=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목요일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5: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day=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금요일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6: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day=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토요일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day=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없는 요일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오늘은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day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"&lt;/b&gt;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725144"/>
            <a:ext cx="1800225" cy="4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05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/>
              <a:t>swith~case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9-23 </a:t>
            </a:r>
            <a:r>
              <a:rPr lang="ko-KR" altLang="en-US" sz="1100" dirty="0" err="1">
                <a:solidFill>
                  <a:schemeClr val="tx1"/>
                </a:solidFill>
              </a:rPr>
              <a:t>요일별</a:t>
            </a:r>
            <a:r>
              <a:rPr lang="ko-KR" altLang="en-US" sz="1100" dirty="0">
                <a:solidFill>
                  <a:schemeClr val="tx1"/>
                </a:solidFill>
              </a:rPr>
              <a:t> 일정을 알려주는 프로그램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ch09/23_js.html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392248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week=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Date().getDay();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0(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일요일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)~6(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토요일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(week)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월요일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화요일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"HTML5"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3: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수요일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4: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목요일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자바스크립트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5: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금요일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6: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토요일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영어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일요일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수영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오늘은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&lt;b&gt;"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text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"&lt;/b&gt;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학습하는 날입니다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293096"/>
            <a:ext cx="2747010" cy="4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12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6048672" cy="4968552"/>
          </a:xfrm>
        </p:spPr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 형식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b="0" smtClean="0"/>
              <a:t>초기식 </a:t>
            </a:r>
            <a:r>
              <a:rPr lang="en-US" altLang="ko-KR" b="0" smtClean="0"/>
              <a:t>: </a:t>
            </a:r>
            <a:r>
              <a:rPr lang="ko-KR" altLang="en-US" b="0" smtClean="0"/>
              <a:t>반복 </a:t>
            </a:r>
            <a:r>
              <a:rPr lang="ko-KR" altLang="en-US" b="0" dirty="0" err="1"/>
              <a:t>변숫값을</a:t>
            </a:r>
            <a:r>
              <a:rPr lang="ko-KR" altLang="en-US" b="0" dirty="0"/>
              <a:t> </a:t>
            </a:r>
            <a:r>
              <a:rPr lang="ko-KR" altLang="en-US" b="0" dirty="0" smtClean="0"/>
              <a:t>초기화하며</a:t>
            </a:r>
            <a:r>
              <a:rPr lang="en-US" altLang="ko-KR" b="0" dirty="0" smtClean="0"/>
              <a:t>, for</a:t>
            </a:r>
            <a:r>
              <a:rPr lang="ko-KR" altLang="en-US" b="0" dirty="0"/>
              <a:t>문이 처음 시작할 때 단 한 </a:t>
            </a:r>
            <a:r>
              <a:rPr lang="ko-KR" altLang="en-US" b="0"/>
              <a:t>번만 </a:t>
            </a:r>
            <a:r>
              <a:rPr lang="ko-KR" altLang="en-US" b="0" smtClean="0"/>
              <a:t>실행됨</a:t>
            </a:r>
            <a:endParaRPr lang="en-US" altLang="ko-KR" b="0" smtClean="0"/>
          </a:p>
          <a:p>
            <a:pPr lvl="1"/>
            <a:endParaRPr lang="en-US" altLang="ko-KR" sz="800" b="0" dirty="0" smtClean="0"/>
          </a:p>
          <a:p>
            <a:pPr lvl="1"/>
            <a:r>
              <a:rPr lang="ko-KR" altLang="en-US" b="0" smtClean="0"/>
              <a:t>조건식 </a:t>
            </a:r>
            <a:r>
              <a:rPr lang="en-US" altLang="ko-KR" b="0" smtClean="0"/>
              <a:t>: </a:t>
            </a:r>
            <a:r>
              <a:rPr lang="ko-KR" altLang="en-US" b="0" smtClean="0"/>
              <a:t>블록 </a:t>
            </a:r>
            <a:r>
              <a:rPr lang="ko-KR" altLang="en-US" b="0" dirty="0"/>
              <a:t>내 문장을 얼마나 반복할지 </a:t>
            </a:r>
            <a:r>
              <a:rPr lang="ko-KR" altLang="en-US" b="0" dirty="0" smtClean="0"/>
              <a:t>결정하며</a:t>
            </a:r>
            <a:r>
              <a:rPr lang="en-US" altLang="ko-KR" b="0" dirty="0" smtClean="0"/>
              <a:t>, </a:t>
            </a:r>
            <a:r>
              <a:rPr lang="ko-KR" altLang="en-US" b="0" dirty="0"/>
              <a:t>조건식이 참인 </a:t>
            </a:r>
            <a:r>
              <a:rPr lang="ko-KR" altLang="en-US" b="0"/>
              <a:t>동안 </a:t>
            </a:r>
            <a:r>
              <a:rPr lang="ko-KR" altLang="en-US" b="0" smtClean="0"/>
              <a:t>반복함</a:t>
            </a:r>
            <a:endParaRPr lang="en-US" altLang="ko-KR" b="0" smtClean="0"/>
          </a:p>
          <a:p>
            <a:pPr lvl="1"/>
            <a:endParaRPr lang="en-US" altLang="ko-KR" sz="800" b="0" dirty="0"/>
          </a:p>
          <a:p>
            <a:pPr lvl="1"/>
            <a:r>
              <a:rPr lang="ko-KR" altLang="en-US" b="0" smtClean="0"/>
              <a:t>증감식 </a:t>
            </a:r>
            <a:r>
              <a:rPr lang="en-US" altLang="ko-KR" b="0" smtClean="0"/>
              <a:t>: </a:t>
            </a:r>
            <a:r>
              <a:rPr lang="ko-KR" altLang="en-US" b="0" smtClean="0"/>
              <a:t>초기식에서 </a:t>
            </a:r>
            <a:r>
              <a:rPr lang="ko-KR" altLang="en-US" b="0" dirty="0"/>
              <a:t>초기화한 변수의 값을 증가 또는 </a:t>
            </a:r>
            <a:r>
              <a:rPr lang="ko-KR" altLang="en-US" b="0" dirty="0" smtClean="0"/>
              <a:t>감소시킴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" y="1523315"/>
            <a:ext cx="7714297" cy="11801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93" y="2780928"/>
            <a:ext cx="2056505" cy="358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05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184576"/>
          </a:xfrm>
        </p:spPr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smtClean="0"/>
              <a:t>문의 변칙</a:t>
            </a:r>
            <a:r>
              <a:rPr lang="ko-KR" altLang="en-US"/>
              <a:t>적</a:t>
            </a:r>
            <a:r>
              <a:rPr lang="ko-KR" altLang="en-US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b="0" dirty="0" smtClean="0"/>
              <a:t>① </a:t>
            </a:r>
            <a:r>
              <a:rPr lang="ko-KR" altLang="en-US" b="0" dirty="0" err="1" smtClean="0"/>
              <a:t>초기식을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for</a:t>
            </a:r>
            <a:r>
              <a:rPr lang="ko-KR" altLang="en-US" b="0" dirty="0" smtClean="0"/>
              <a:t>문 이전에 먼저 선언을 했다면 </a:t>
            </a:r>
            <a:r>
              <a:rPr lang="en-US" altLang="ko-KR" b="0" dirty="0" smtClean="0"/>
              <a:t>for</a:t>
            </a:r>
            <a:r>
              <a:rPr lang="ko-KR" altLang="en-US" b="0" dirty="0" smtClean="0"/>
              <a:t>문에서는 생략 가능</a:t>
            </a:r>
            <a:endParaRPr lang="en-US" altLang="ko-KR" b="0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/>
              <a:t>② </a:t>
            </a:r>
            <a:r>
              <a:rPr lang="ko-KR" altLang="en-US" dirty="0" err="1"/>
              <a:t>초기식은</a:t>
            </a:r>
            <a:r>
              <a:rPr lang="ko-KR" altLang="en-US" dirty="0"/>
              <a:t> 여러 개 선언할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73" y="4136118"/>
            <a:ext cx="6206490" cy="21316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04" y="1813783"/>
            <a:ext cx="6253673" cy="16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자바스크립트의 역할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032448"/>
          </a:xfrm>
        </p:spPr>
        <p:txBody>
          <a:bodyPr/>
          <a:lstStyle/>
          <a:p>
            <a:r>
              <a:rPr lang="ko-KR" altLang="en-US" smtClean="0"/>
              <a:t>자바스크립트의 역할</a:t>
            </a:r>
            <a:endParaRPr lang="en-US" altLang="ko-KR" smtClean="0"/>
          </a:p>
          <a:p>
            <a:endParaRPr lang="en-US" altLang="ko-KR" sz="800" smtClean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/>
              <a:t>요소의 추가 및 삭제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/>
              <a:t>CSS </a:t>
            </a:r>
            <a:r>
              <a:rPr lang="ko-KR" altLang="en-US"/>
              <a:t>및 </a:t>
            </a:r>
            <a:r>
              <a:rPr lang="en-US" altLang="ko-KR"/>
              <a:t>HTML </a:t>
            </a:r>
            <a:r>
              <a:rPr lang="ko-KR" altLang="en-US"/>
              <a:t>요소의 스타일 변경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/>
              <a:t>사용자와의 상호작용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/>
              <a:t>폼의 유효성 검증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/>
              <a:t>마우스와 키보드 이벤트에 대한 스크립트 실행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/>
              <a:t>웹 브라우저 제어 및 쿠키 등의 설정과 조회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/>
              <a:t>AJAX </a:t>
            </a:r>
            <a:r>
              <a:rPr lang="ko-KR" altLang="en-US"/>
              <a:t>기술을 이용한 웹 서버와의 통신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4652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680520"/>
          </a:xfrm>
        </p:spPr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smtClean="0"/>
              <a:t>문의 변칙적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/>
              <a:t>③ </a:t>
            </a:r>
            <a:r>
              <a:rPr lang="en-US" altLang="ko-KR" dirty="0"/>
              <a:t>for</a:t>
            </a:r>
            <a:r>
              <a:rPr lang="ko-KR" altLang="en-US" dirty="0"/>
              <a:t>문의 블록 내에 </a:t>
            </a:r>
            <a:r>
              <a:rPr lang="ko-KR" altLang="en-US" dirty="0" err="1"/>
              <a:t>증감식</a:t>
            </a:r>
            <a:r>
              <a:rPr lang="ko-KR" altLang="en-US" dirty="0"/>
              <a:t> 문장을 포함한다면 </a:t>
            </a:r>
            <a:r>
              <a:rPr lang="en-US" altLang="ko-KR" dirty="0"/>
              <a:t>for</a:t>
            </a:r>
            <a:r>
              <a:rPr lang="ko-KR" altLang="en-US" dirty="0"/>
              <a:t>문 자체에서 </a:t>
            </a:r>
            <a:r>
              <a:rPr lang="ko-KR" altLang="en-US" dirty="0" err="1"/>
              <a:t>증감식을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생략해도 </a:t>
            </a:r>
            <a:r>
              <a:rPr lang="ko-KR" altLang="en-US" dirty="0"/>
              <a:t>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6" y="2204864"/>
            <a:ext cx="696964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68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184576"/>
          </a:xfrm>
        </p:spPr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smtClean="0"/>
              <a:t>문의 변칙적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④ </a:t>
            </a:r>
            <a:r>
              <a:rPr lang="en-US" altLang="ko-KR" dirty="0"/>
              <a:t>for( ; ; )</a:t>
            </a:r>
            <a:r>
              <a:rPr lang="ko-KR" altLang="en-US" dirty="0"/>
              <a:t>와 같이 </a:t>
            </a:r>
            <a:r>
              <a:rPr lang="ko-KR" altLang="en-US" dirty="0" err="1"/>
              <a:t>초기식</a:t>
            </a:r>
            <a:r>
              <a:rPr lang="en-US" altLang="ko-KR" dirty="0"/>
              <a:t>, </a:t>
            </a:r>
            <a:r>
              <a:rPr lang="ko-KR" altLang="en-US" dirty="0" err="1"/>
              <a:t>조건식</a:t>
            </a:r>
            <a:r>
              <a:rPr lang="en-US" altLang="ko-KR" dirty="0"/>
              <a:t>, </a:t>
            </a:r>
            <a:r>
              <a:rPr lang="ko-KR" altLang="en-US" dirty="0" err="1"/>
              <a:t>증감식을</a:t>
            </a:r>
            <a:r>
              <a:rPr lang="ko-KR" altLang="en-US" dirty="0"/>
              <a:t> 모두 작성하지 않으면 블록 </a:t>
            </a:r>
            <a:r>
              <a:rPr lang="ko-KR" altLang="en-US" dirty="0" smtClean="0"/>
              <a:t>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 문장을 무한 반복하게 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204864"/>
            <a:ext cx="708438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86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9-24 </a:t>
            </a:r>
            <a:r>
              <a:rPr lang="ko-KR" altLang="en-US" sz="1100" dirty="0">
                <a:solidFill>
                  <a:schemeClr val="tx1"/>
                </a:solidFill>
              </a:rPr>
              <a:t>구구단 프로그램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ch09/24_js.html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17042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y;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(x=2; x&lt;=5; x++)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"&lt;b&gt; ---["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x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]--- &lt;/b&gt;"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(y=1; y &lt;= 9; y++) {</a:t>
            </a:r>
          </a:p>
          <a:p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s-E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document.write(x + </a:t>
            </a:r>
            <a:r>
              <a:rPr lang="es-E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"*"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y + </a:t>
            </a:r>
            <a:r>
              <a:rPr lang="es-E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"="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(x * y) + </a:t>
            </a:r>
            <a:r>
              <a:rPr lang="es-E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110174"/>
            <a:ext cx="1173480" cy="177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5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 smtClean="0"/>
              <a:t>문의 형식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49419"/>
            <a:ext cx="7714297" cy="11801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52936"/>
            <a:ext cx="265938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96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9-25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부터 </a:t>
            </a:r>
            <a:r>
              <a:rPr lang="en-US" altLang="ko-KR" sz="1100" dirty="0">
                <a:solidFill>
                  <a:schemeClr val="tx1"/>
                </a:solidFill>
              </a:rPr>
              <a:t>100</a:t>
            </a:r>
            <a:r>
              <a:rPr lang="ko-KR" altLang="en-US" sz="1100" dirty="0">
                <a:solidFill>
                  <a:schemeClr val="tx1"/>
                </a:solidFill>
              </a:rPr>
              <a:t>까지 합 구하기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ch09/25_js.html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92736"/>
            <a:ext cx="8344461" cy="163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x=1;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sum=0;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(x&lt;=100)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sum+=x;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x++;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"1~100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까지 합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&lt;b&gt;"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sum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"&lt;/b&gt;"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420888"/>
            <a:ext cx="1760220" cy="38671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95536" y="3259501"/>
            <a:ext cx="8352928" cy="2352288"/>
            <a:chOff x="395536" y="932696"/>
            <a:chExt cx="8352928" cy="2352288"/>
          </a:xfrm>
        </p:grpSpPr>
        <p:sp>
          <p:nvSpPr>
            <p:cNvPr id="11" name="직사각형 10"/>
            <p:cNvSpPr/>
            <p:nvPr/>
          </p:nvSpPr>
          <p:spPr>
            <a:xfrm>
              <a:off x="395536" y="932696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9-26 </a:t>
              </a:r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r>
                <a:rPr lang="ko-KR" altLang="en-US" sz="1100" dirty="0">
                  <a:solidFill>
                    <a:schemeClr val="tx1"/>
                  </a:solidFill>
                </a:rPr>
                <a:t>부터 </a:t>
              </a:r>
              <a:r>
                <a:rPr lang="en-US" altLang="ko-KR" sz="1100" dirty="0">
                  <a:solidFill>
                    <a:schemeClr val="tx1"/>
                  </a:solidFill>
                </a:rPr>
                <a:t>10000</a:t>
              </a:r>
              <a:r>
                <a:rPr lang="ko-KR" altLang="en-US" sz="1100" dirty="0">
                  <a:solidFill>
                    <a:schemeClr val="tx1"/>
                  </a:solidFill>
                </a:rPr>
                <a:t>까지 합 구하기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                                                                                              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ch09/26_js.html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5536" y="1292736"/>
              <a:ext cx="8344461" cy="1992248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x=1;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sum=0;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while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(1) { 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</a:t>
              </a:r>
              <a:r>
                <a:rPr lang="ko-KR" altLang="en-US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무한 반복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sum+=x;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x++;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if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(x==10001)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break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</a:t>
              </a: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 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"1~10000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까지 합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&lt;b&gt;"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sum +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"&lt;/b&gt;"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   </a:t>
              </a:r>
            </a:p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2708920"/>
              <a:ext cx="2513648" cy="446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515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en-US" altLang="ko-KR" dirty="0" err="1" smtClean="0"/>
              <a:t>do~while</a:t>
            </a:r>
            <a:r>
              <a:rPr lang="ko-KR" altLang="en-US" dirty="0" smtClean="0"/>
              <a:t>문의 형식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1521400"/>
            <a:ext cx="8075242" cy="15068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3212976"/>
            <a:ext cx="2430780" cy="301752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760440" y="3583101"/>
            <a:ext cx="4899000" cy="2647395"/>
            <a:chOff x="393080" y="932696"/>
            <a:chExt cx="4899000" cy="2647395"/>
          </a:xfrm>
        </p:grpSpPr>
        <p:sp>
          <p:nvSpPr>
            <p:cNvPr id="8" name="직사각형 7"/>
            <p:cNvSpPr/>
            <p:nvPr/>
          </p:nvSpPr>
          <p:spPr>
            <a:xfrm>
              <a:off x="395536" y="932696"/>
              <a:ext cx="4896544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9-27 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do~while</a:t>
              </a:r>
              <a:r>
                <a:rPr lang="ko-KR" altLang="en-US" sz="1100" dirty="0">
                  <a:solidFill>
                    <a:schemeClr val="tx1"/>
                  </a:solidFill>
                </a:rPr>
                <a:t>문으로 </a:t>
              </a:r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r>
                <a:rPr lang="ko-KR" altLang="en-US" sz="1100" dirty="0">
                  <a:solidFill>
                    <a:schemeClr val="tx1"/>
                  </a:solidFill>
                </a:rPr>
                <a:t>부터 </a:t>
              </a:r>
              <a:r>
                <a:rPr lang="en-US" altLang="ko-KR" sz="1100" dirty="0">
                  <a:solidFill>
                    <a:schemeClr val="tx1"/>
                  </a:solidFill>
                </a:rPr>
                <a:t>100</a:t>
              </a:r>
              <a:r>
                <a:rPr lang="ko-KR" altLang="en-US" sz="1100" dirty="0">
                  <a:solidFill>
                    <a:schemeClr val="tx1"/>
                  </a:solidFill>
                </a:rPr>
                <a:t>까지 </a:t>
              </a:r>
              <a:r>
                <a:rPr lang="ko-KR" altLang="en-US" sz="1100">
                  <a:solidFill>
                    <a:schemeClr val="tx1"/>
                  </a:solidFill>
                </a:rPr>
                <a:t>합 </a:t>
              </a:r>
              <a:r>
                <a:rPr lang="ko-KR" altLang="en-US" sz="1100" smtClean="0">
                  <a:solidFill>
                    <a:schemeClr val="tx1"/>
                  </a:solidFill>
                </a:rPr>
                <a:t>구하기        </a:t>
              </a:r>
              <a:r>
                <a:rPr lang="en-US" altLang="ko-KR" sz="1100" smtClean="0">
                  <a:solidFill>
                    <a:schemeClr val="tx1"/>
                  </a:solidFill>
                </a:rPr>
                <a:t>ch09/27_js.html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5536" y="1292736"/>
              <a:ext cx="4896543" cy="1730624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x=1;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sum=0;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{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sum+=x;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x++;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while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(x&lt;=100);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"1~100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까지 합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&lt;b&gt;"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sum +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"&lt;/b&gt;"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   </a:t>
              </a:r>
            </a:p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080" y="3186708"/>
              <a:ext cx="2026920" cy="393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6670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en-US" altLang="ko-KR" dirty="0"/>
              <a:t>break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428855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9-28 </a:t>
            </a:r>
            <a:r>
              <a:rPr lang="en-US" altLang="ko-KR" sz="1100" dirty="0">
                <a:solidFill>
                  <a:schemeClr val="tx1"/>
                </a:solidFill>
              </a:rPr>
              <a:t>break</a:t>
            </a:r>
            <a:r>
              <a:rPr lang="ko-KR" altLang="en-US" sz="1100" dirty="0">
                <a:solidFill>
                  <a:schemeClr val="tx1"/>
                </a:solidFill>
              </a:rPr>
              <a:t>문으로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부터 </a:t>
            </a:r>
            <a:r>
              <a:rPr lang="en-US" altLang="ko-KR" sz="1100" dirty="0">
                <a:solidFill>
                  <a:schemeClr val="tx1"/>
                </a:solidFill>
              </a:rPr>
              <a:t>100</a:t>
            </a:r>
            <a:r>
              <a:rPr lang="ko-KR" altLang="en-US" sz="1100" dirty="0">
                <a:solidFill>
                  <a:schemeClr val="tx1"/>
                </a:solidFill>
              </a:rPr>
              <a:t>까지 수 중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의 배수 합 구하기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ch09/28_js.html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788895"/>
            <a:ext cx="8344461" cy="238430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x=0;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sum=0;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 {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x+=3;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3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배수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(x&gt;100)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sum+=x;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document.write(x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"1~100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까지 수 중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배수 합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&lt;b&gt;"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sum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"&lt;/b&gt;"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5013176"/>
            <a:ext cx="5180648" cy="1040130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720080"/>
          </a:xfrm>
        </p:spPr>
        <p:txBody>
          <a:bodyPr/>
          <a:lstStyle/>
          <a:p>
            <a:r>
              <a:rPr lang="en-US" altLang="ko-KR" smtClean="0"/>
              <a:t>break</a:t>
            </a:r>
            <a:r>
              <a:rPr lang="ko-KR" altLang="en-US" smtClean="0"/>
              <a:t>문</a:t>
            </a:r>
            <a:endParaRPr lang="en-US" altLang="ko-KR" smtClean="0"/>
          </a:p>
          <a:p>
            <a:pPr lvl="1"/>
            <a:r>
              <a:rPr lang="en-US" altLang="ko-KR" b="0" smtClean="0"/>
              <a:t>for</a:t>
            </a:r>
            <a:r>
              <a:rPr lang="ko-KR" altLang="en-US" b="0" dirty="0"/>
              <a:t>문</a:t>
            </a:r>
            <a:r>
              <a:rPr lang="en-US" altLang="ko-KR" b="0" dirty="0"/>
              <a:t>, while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b="0" dirty="0" err="1"/>
              <a:t>do~while</a:t>
            </a:r>
            <a:r>
              <a:rPr lang="ko-KR" altLang="en-US" b="0" dirty="0"/>
              <a:t>문과 같은 </a:t>
            </a:r>
            <a:r>
              <a:rPr lang="ko-KR" altLang="en-US" b="0" dirty="0" err="1"/>
              <a:t>반복문이나</a:t>
            </a:r>
            <a:r>
              <a:rPr lang="ko-KR" altLang="en-US" b="0" dirty="0"/>
              <a:t> </a:t>
            </a:r>
            <a:r>
              <a:rPr lang="en-US" altLang="ko-KR" b="0" dirty="0" err="1"/>
              <a:t>switch~case</a:t>
            </a:r>
            <a:r>
              <a:rPr lang="ko-KR" altLang="en-US" b="0" dirty="0"/>
              <a:t>문 내에서 해당 </a:t>
            </a:r>
            <a:r>
              <a:rPr lang="ko-KR" altLang="en-US" b="0" dirty="0" smtClean="0"/>
              <a:t>블록을 </a:t>
            </a:r>
            <a:r>
              <a:rPr lang="ko-KR" altLang="en-US" b="0" dirty="0"/>
              <a:t>강제적으로 벗어나 다음 문장을 처리하도록 할 때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96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9. </a:t>
            </a:r>
            <a:r>
              <a:rPr lang="en-US" altLang="ko-KR" dirty="0"/>
              <a:t>continue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5536" y="2348880"/>
            <a:ext cx="8352928" cy="2545656"/>
            <a:chOff x="395536" y="2035472"/>
            <a:chExt cx="8352928" cy="2545656"/>
          </a:xfrm>
        </p:grpSpPr>
        <p:sp>
          <p:nvSpPr>
            <p:cNvPr id="8" name="직사각형 7"/>
            <p:cNvSpPr/>
            <p:nvPr/>
          </p:nvSpPr>
          <p:spPr>
            <a:xfrm>
              <a:off x="395536" y="2035472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9-29 </a:t>
              </a:r>
              <a:r>
                <a:rPr lang="en-US" altLang="ko-KR" sz="1100" dirty="0">
                  <a:solidFill>
                    <a:schemeClr val="tx1"/>
                  </a:solidFill>
                </a:rPr>
                <a:t>continue</a:t>
              </a:r>
              <a:r>
                <a:rPr lang="ko-KR" altLang="en-US" sz="1100" dirty="0">
                  <a:solidFill>
                    <a:schemeClr val="tx1"/>
                  </a:solidFill>
                </a:rPr>
                <a:t>문으로 </a:t>
              </a:r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r>
                <a:rPr lang="ko-KR" altLang="en-US" sz="1100" dirty="0">
                  <a:solidFill>
                    <a:schemeClr val="tx1"/>
                  </a:solidFill>
                </a:rPr>
                <a:t>부터 </a:t>
              </a:r>
              <a:r>
                <a:rPr lang="en-US" altLang="ko-KR" sz="1100" dirty="0">
                  <a:solidFill>
                    <a:schemeClr val="tx1"/>
                  </a:solidFill>
                </a:rPr>
                <a:t>100</a:t>
              </a:r>
              <a:r>
                <a:rPr lang="ko-KR" altLang="en-US" sz="1100" dirty="0">
                  <a:solidFill>
                    <a:schemeClr val="tx1"/>
                  </a:solidFill>
                </a:rPr>
                <a:t>까지 수 중 </a:t>
              </a:r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  <a:r>
                <a:rPr lang="ko-KR" altLang="en-US" sz="1100" dirty="0">
                  <a:solidFill>
                    <a:schemeClr val="tx1"/>
                  </a:solidFill>
                </a:rPr>
                <a:t>의 배수 합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구하기                                                         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ch09/29_js.html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5536" y="2395512"/>
              <a:ext cx="8344461" cy="2185616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x=0;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sum=0;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for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(x=1; x&lt;=100; x++) {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if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(x%3 != 0)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continue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    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sum+=x;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document.write(x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 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"&lt;p/&gt;"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"1~100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까지 수 중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3</a:t>
              </a:r>
              <a:r>
                <a:rPr lang="ko-KR" altLang="en-US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의 배수 합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&lt;b&gt;"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+ sum + </a:t>
              </a:r>
              <a:r>
                <a:rPr lang="en-US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"&lt;/b&gt;"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   </a:t>
              </a:r>
            </a:p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797852"/>
            <a:ext cx="4953953" cy="913448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720080"/>
          </a:xfrm>
        </p:spPr>
        <p:txBody>
          <a:bodyPr/>
          <a:lstStyle/>
          <a:p>
            <a:r>
              <a:rPr lang="en-US" altLang="ko-KR" smtClean="0"/>
              <a:t>continue</a:t>
            </a:r>
            <a:r>
              <a:rPr lang="ko-KR" altLang="en-US" smtClean="0"/>
              <a:t>문</a:t>
            </a:r>
            <a:endParaRPr lang="en-US" altLang="ko-KR" smtClean="0"/>
          </a:p>
          <a:p>
            <a:pPr lvl="1"/>
            <a:r>
              <a:rPr lang="en-US" altLang="ko-KR" b="0" smtClean="0"/>
              <a:t>if</a:t>
            </a:r>
            <a:r>
              <a:rPr lang="ko-KR" altLang="en-US" b="0" dirty="0"/>
              <a:t>문의 조건식이 참이면 </a:t>
            </a:r>
            <a:r>
              <a:rPr lang="en-US" altLang="ko-KR" b="0" dirty="0"/>
              <a:t>continue</a:t>
            </a:r>
            <a:r>
              <a:rPr lang="ko-KR" altLang="en-US" b="0" dirty="0"/>
              <a:t>문 이후의 </a:t>
            </a:r>
            <a:r>
              <a:rPr lang="ko-KR" altLang="en-US" b="0" dirty="0" smtClean="0"/>
              <a:t>문장을 </a:t>
            </a:r>
            <a:r>
              <a:rPr lang="ko-KR" altLang="en-US" b="0" dirty="0"/>
              <a:t>처리하지 않고 제어를 반복문의 시작 </a:t>
            </a:r>
            <a:r>
              <a:rPr lang="ko-KR" altLang="en-US" b="0"/>
              <a:t>위치로 </a:t>
            </a:r>
            <a:r>
              <a:rPr lang="ko-KR" altLang="en-US" b="0" smtClean="0"/>
              <a:t>옮김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0853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en-US" altLang="ko-KR" dirty="0"/>
              <a:t>label</a:t>
            </a:r>
            <a:r>
              <a:rPr lang="ko-KR" altLang="en-US" dirty="0"/>
              <a:t>문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제어문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2060848"/>
            <a:ext cx="8352928" cy="2784336"/>
            <a:chOff x="395536" y="1652776"/>
            <a:chExt cx="8352928" cy="2784336"/>
          </a:xfrm>
        </p:grpSpPr>
        <p:sp>
          <p:nvSpPr>
            <p:cNvPr id="8" name="직사각형 7"/>
            <p:cNvSpPr/>
            <p:nvPr/>
          </p:nvSpPr>
          <p:spPr>
            <a:xfrm>
              <a:off x="395536" y="1652776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9-30 </a:t>
              </a:r>
              <a:r>
                <a:rPr lang="en-US" altLang="ko-KR" sz="1100" dirty="0">
                  <a:solidFill>
                    <a:schemeClr val="tx1"/>
                  </a:solidFill>
                </a:rPr>
                <a:t>label</a:t>
              </a:r>
              <a:r>
                <a:rPr lang="ko-KR" altLang="en-US" sz="1100" dirty="0">
                  <a:solidFill>
                    <a:schemeClr val="tx1"/>
                  </a:solidFill>
                </a:rPr>
                <a:t>문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활용하기                                                                                                            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ch09/30_js.html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5536" y="2012816"/>
              <a:ext cx="8344461" cy="2424296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var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i, j;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outloop: 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label name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for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(i=0; i&lt;3; i++) {     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inloop:  </a:t>
              </a:r>
              <a:r>
                <a:rPr lang="en-US" altLang="ko-KR" sz="110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// label name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for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(j=0; j&lt;3; j++) {  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if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(i===1 &amp;&amp; j===0) {</a:t>
              </a:r>
            </a:p>
            <a:p>
              <a:r>
                <a:rPr lang="en-US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continue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outloop;</a:t>
              </a: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</a:p>
            <a:p>
              <a:r>
                <a:rPr lang="it-IT" altLang="ko-KR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it-IT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document.write(</a:t>
              </a:r>
              <a:r>
                <a:rPr lang="it-IT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"i = "</a:t>
              </a:r>
              <a:r>
                <a:rPr lang="it-IT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i + </a:t>
              </a:r>
              <a:r>
                <a:rPr lang="it-IT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", j = "</a:t>
              </a:r>
              <a:r>
                <a:rPr lang="it-IT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+ j + </a:t>
              </a:r>
              <a:r>
                <a:rPr lang="it-IT" altLang="ko-KR" sz="1100">
                  <a:solidFill>
                    <a:srgbClr val="A31515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"&lt;br&gt;"</a:t>
              </a:r>
              <a:r>
                <a:rPr lang="it-IT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);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}</a:t>
              </a:r>
            </a:p>
            <a:p>
              <a:r>
                <a:rPr lang="en-US" altLang="ko-KR" sz="1100" smtClean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script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2780928"/>
              <a:ext cx="1220153" cy="1506855"/>
            </a:xfrm>
            <a:prstGeom prst="rect">
              <a:avLst/>
            </a:prstGeom>
          </p:spPr>
        </p:pic>
      </p:grpSp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32048"/>
          </a:xfrm>
        </p:spPr>
        <p:txBody>
          <a:bodyPr/>
          <a:lstStyle/>
          <a:p>
            <a:r>
              <a:rPr lang="en-US" altLang="ko-KR"/>
              <a:t>l</a:t>
            </a:r>
            <a:r>
              <a:rPr lang="en-US" altLang="ko-KR" smtClean="0"/>
              <a:t>abel</a:t>
            </a:r>
            <a:r>
              <a:rPr lang="ko-KR" altLang="en-US" smtClean="0"/>
              <a:t>문</a:t>
            </a:r>
            <a:endParaRPr lang="en-US" altLang="ko-KR" smtClean="0"/>
          </a:p>
          <a:p>
            <a:pPr lvl="1"/>
            <a:r>
              <a:rPr lang="ko-KR" altLang="en-US" smtClean="0"/>
              <a:t>제어를 블록 바깥으로 옮김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273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자바스크립트 작성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472608"/>
          </a:xfrm>
        </p:spPr>
        <p:txBody>
          <a:bodyPr/>
          <a:lstStyle/>
          <a:p>
            <a:r>
              <a:rPr lang="ko-KR" altLang="en-US" smtClean="0"/>
              <a:t>대소문자 </a:t>
            </a:r>
            <a:r>
              <a:rPr lang="ko-KR" altLang="en-US" dirty="0" smtClean="0"/>
              <a:t>구분하여 작성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문장은 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으로 구분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큰따옴표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(“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”)</a:t>
            </a:r>
            <a:r>
              <a:rPr lang="ko-KR" altLang="en-US" dirty="0"/>
              <a:t>와 작은따옴표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(‘ ’)</a:t>
            </a:r>
            <a:r>
              <a:rPr lang="ko-KR" altLang="en-US" dirty="0"/>
              <a:t>를 구분하여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3"/>
          <a:stretch/>
        </p:blipFill>
        <p:spPr>
          <a:xfrm>
            <a:off x="691373" y="2204864"/>
            <a:ext cx="5923932" cy="2160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1"/>
          <a:stretch/>
        </p:blipFill>
        <p:spPr>
          <a:xfrm>
            <a:off x="691373" y="5229200"/>
            <a:ext cx="602433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0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472608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 내부에 코드를 </a:t>
            </a:r>
            <a:r>
              <a:rPr lang="ko-KR" altLang="en-US"/>
              <a:t>작성하는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endParaRPr lang="en-US" altLang="ko-KR" sz="800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smtClean="0"/>
              <a:t>&lt;</a:t>
            </a:r>
            <a:r>
              <a:rPr lang="en-US" altLang="ko-KR" b="0" dirty="0"/>
              <a:t>head&gt; </a:t>
            </a:r>
            <a:r>
              <a:rPr lang="ko-KR" altLang="en-US" b="0" dirty="0"/>
              <a:t>태그 또는 </a:t>
            </a:r>
            <a:r>
              <a:rPr lang="en-US" altLang="ko-KR" b="0" dirty="0"/>
              <a:t>&lt;body&gt; </a:t>
            </a:r>
            <a:r>
              <a:rPr lang="ko-KR" altLang="en-US" b="0"/>
              <a:t>태그 </a:t>
            </a:r>
            <a:r>
              <a:rPr lang="ko-KR" altLang="en-US" b="0" smtClean="0"/>
              <a:t>내에 코드 </a:t>
            </a:r>
            <a:r>
              <a:rPr lang="ko-KR" altLang="en-US" b="0" dirty="0" smtClean="0"/>
              <a:t>작성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b="0" dirty="0" smtClean="0"/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ko-KR" dirty="0"/>
              <a:t>HTML </a:t>
            </a:r>
            <a:r>
              <a:rPr lang="ko-KR" altLang="en-US" dirty="0"/>
              <a:t>태그 안에 속성값으로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84908"/>
            <a:ext cx="6412230" cy="30632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94" y="5826973"/>
            <a:ext cx="6417945" cy="5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7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14872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9-1 </a:t>
            </a:r>
            <a:r>
              <a:rPr lang="ko-KR" altLang="en-US" sz="1100" dirty="0">
                <a:solidFill>
                  <a:schemeClr val="tx1"/>
                </a:solidFill>
              </a:rPr>
              <a:t>자바스크립트 코드의 실행 순서 살펴보기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ch09/01_js.html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508760"/>
            <a:ext cx="8344461" cy="39364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="utf-8"/&gt;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자바스크립트 예제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num=0;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"head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내 실행 순서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num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num=1;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"head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내 실행 순서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num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num=2;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"body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내 실행 순서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num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 = 3;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"body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내 실행 순서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num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077072"/>
            <a:ext cx="2448272" cy="117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1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방법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개요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40560"/>
          </a:xfrm>
        </p:spPr>
        <p:txBody>
          <a:bodyPr/>
          <a:lstStyle/>
          <a:p>
            <a:r>
              <a:rPr lang="ko-KR" altLang="en-US" smtClean="0"/>
              <a:t>별도로 </a:t>
            </a:r>
            <a:r>
              <a:rPr lang="ko-KR" altLang="en-US" dirty="0"/>
              <a:t>작성한 후 </a:t>
            </a:r>
            <a:r>
              <a:rPr lang="en-US" altLang="ko-KR" dirty="0"/>
              <a:t>HTML </a:t>
            </a:r>
            <a:r>
              <a:rPr lang="ko-KR" altLang="en-US" dirty="0"/>
              <a:t>문서에서 참조하는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b="0" dirty="0"/>
              <a:t>외부 </a:t>
            </a:r>
            <a:r>
              <a:rPr lang="ko-KR" altLang="en-US" b="0" dirty="0" smtClean="0"/>
              <a:t>자바스크립트</a:t>
            </a:r>
            <a:r>
              <a:rPr lang="en-US" altLang="ko-KR" b="0" dirty="0"/>
              <a:t> </a:t>
            </a:r>
            <a:r>
              <a:rPr lang="ko-KR" altLang="en-US" b="0" dirty="0" smtClean="0"/>
              <a:t>파일을 </a:t>
            </a:r>
            <a:r>
              <a:rPr lang="ko-KR" altLang="en-US" b="0" dirty="0"/>
              <a:t>만든 후 </a:t>
            </a:r>
            <a:r>
              <a:rPr lang="en-US" altLang="ko-KR" b="0" dirty="0"/>
              <a:t>HTML </a:t>
            </a:r>
            <a:r>
              <a:rPr lang="ko-KR" altLang="en-US" b="0" dirty="0"/>
              <a:t>문서의 </a:t>
            </a:r>
            <a:r>
              <a:rPr lang="en-US" altLang="ko-KR" b="0" dirty="0"/>
              <a:t>&lt;script&gt; </a:t>
            </a:r>
            <a:r>
              <a:rPr lang="ko-KR" altLang="en-US" b="0" dirty="0"/>
              <a:t>태그에 </a:t>
            </a:r>
            <a:r>
              <a:rPr lang="en-US" altLang="ko-KR" b="0" dirty="0" err="1"/>
              <a:t>src</a:t>
            </a:r>
            <a:r>
              <a:rPr lang="en-US" altLang="ko-KR" b="0" dirty="0"/>
              <a:t> </a:t>
            </a:r>
            <a:r>
              <a:rPr lang="ko-KR" altLang="en-US" b="0" dirty="0" smtClean="0"/>
              <a:t>속성을 </a:t>
            </a:r>
            <a:r>
              <a:rPr lang="ko-KR" altLang="en-US" b="0"/>
              <a:t>추가하여 </a:t>
            </a:r>
            <a:r>
              <a:rPr lang="ko-KR" altLang="en-US" b="0" smtClean="0"/>
              <a:t>참조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6872"/>
            <a:ext cx="7808655" cy="201622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27584" y="4581128"/>
            <a:ext cx="7848872" cy="1656184"/>
          </a:xfrm>
          <a:prstGeom prst="roundRect">
            <a:avLst>
              <a:gd name="adj" fmla="val 848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1463" lvl="1" indent="-177800" eaLnBrk="0" hangingPunct="0">
              <a:spcBef>
                <a:spcPct val="20000"/>
              </a:spcBef>
              <a:tabLst>
                <a:tab pos="355600" algn="l"/>
              </a:tabLst>
            </a:pPr>
            <a:r>
              <a:rPr kumimoji="0" lang="en-US" altLang="ko-KR" sz="1400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&lt;</a:t>
            </a:r>
            <a:r>
              <a:rPr kumimoji="0" lang="ko-KR" altLang="en-US" sz="1400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자바스크립트 </a:t>
            </a:r>
            <a:r>
              <a:rPr kumimoji="0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</a:rPr>
              <a:t>파일을 외부에서 작성했을 때의 </a:t>
            </a:r>
            <a:r>
              <a:rPr kumimoji="0" lang="ko-KR" altLang="en-US" sz="1400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장점</a:t>
            </a:r>
            <a:r>
              <a:rPr kumimoji="0" lang="en-US" altLang="ko-KR" sz="1400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&gt;</a:t>
            </a:r>
          </a:p>
          <a:p>
            <a:pPr marL="271463" lvl="1" indent="-177800" eaLnBrk="0" hangingPunct="0">
              <a:spcBef>
                <a:spcPct val="20000"/>
              </a:spcBef>
              <a:tabLst>
                <a:tab pos="355600" algn="l"/>
              </a:tabLst>
            </a:pPr>
            <a:endParaRPr kumimoji="0" lang="en-US" altLang="ko-KR" sz="80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71463" lvl="2" indent="-177800" eaLnBrk="0" hangingPunct="0">
              <a:spcBef>
                <a:spcPct val="20000"/>
              </a:spcBef>
              <a:buFont typeface="Arial" charset="0"/>
              <a:buChar char="•"/>
              <a:tabLst>
                <a:tab pos="355600" algn="l"/>
              </a:tabLst>
            </a:pPr>
            <a:r>
              <a:rPr kumimoji="0" lang="ko-KR" altLang="en-US" sz="1400">
                <a:solidFill>
                  <a:prstClr val="black"/>
                </a:solidFill>
                <a:latin typeface="맑은 고딕" panose="020B0503020000020004" pitchFamily="50" charset="-127"/>
              </a:rPr>
              <a:t>자바스크립트 파일을 </a:t>
            </a:r>
            <a:r>
              <a:rPr kumimoji="0" lang="en-US" altLang="ko-KR" sz="1400">
                <a:solidFill>
                  <a:prstClr val="black"/>
                </a:solidFill>
                <a:latin typeface="맑은 고딕" panose="020B0503020000020004" pitchFamily="50" charset="-127"/>
              </a:rPr>
              <a:t>HTML </a:t>
            </a:r>
            <a:r>
              <a:rPr kumimoji="0" lang="ko-KR" altLang="en-US" sz="1400">
                <a:solidFill>
                  <a:prstClr val="black"/>
                </a:solidFill>
                <a:latin typeface="맑은 고딕" panose="020B0503020000020004" pitchFamily="50" charset="-127"/>
              </a:rPr>
              <a:t>문서와 분리하여 관리할 수 있음</a:t>
            </a:r>
            <a:endParaRPr kumimoji="0" lang="en-US" altLang="ko-KR" sz="140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71463" lvl="2" indent="-177800" eaLnBrk="0" hangingPunct="0">
              <a:spcBef>
                <a:spcPct val="20000"/>
              </a:spcBef>
              <a:buFont typeface="Arial" charset="0"/>
              <a:buChar char="•"/>
              <a:tabLst>
                <a:tab pos="355600" algn="l"/>
              </a:tabLst>
            </a:pPr>
            <a:r>
              <a:rPr kumimoji="0" lang="ko-KR" altLang="en-US" sz="1400">
                <a:solidFill>
                  <a:prstClr val="black"/>
                </a:solidFill>
                <a:latin typeface="맑은 고딕" panose="020B0503020000020004" pitchFamily="50" charset="-127"/>
              </a:rPr>
              <a:t>자바스크립트 코드를 관리</a:t>
            </a:r>
            <a:r>
              <a:rPr kumimoji="0" lang="en-US" altLang="ko-KR" sz="140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0" lang="ko-KR" altLang="en-US" sz="1400">
                <a:solidFill>
                  <a:prstClr val="black"/>
                </a:solidFill>
                <a:latin typeface="맑은 고딕" panose="020B0503020000020004" pitchFamily="50" charset="-127"/>
              </a:rPr>
              <a:t>유지보수</a:t>
            </a:r>
            <a:r>
              <a:rPr kumimoji="0" lang="en-US" altLang="ko-KR" sz="140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0" lang="ko-KR" altLang="en-US" sz="1400">
                <a:solidFill>
                  <a:prstClr val="black"/>
                </a:solidFill>
                <a:latin typeface="맑은 고딕" panose="020B0503020000020004" pitchFamily="50" charset="-127"/>
              </a:rPr>
              <a:t>디버깅하기 쉬움</a:t>
            </a:r>
            <a:endParaRPr kumimoji="0" lang="en-US" altLang="ko-KR" sz="140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271463" lvl="2" indent="-177800" eaLnBrk="0" hangingPunct="0">
              <a:spcBef>
                <a:spcPct val="20000"/>
              </a:spcBef>
              <a:buFont typeface="Arial" charset="0"/>
              <a:buChar char="•"/>
              <a:tabLst>
                <a:tab pos="355600" algn="l"/>
              </a:tabLst>
            </a:pPr>
            <a:r>
              <a:rPr kumimoji="0" lang="ko-KR" altLang="en-US" sz="1400">
                <a:solidFill>
                  <a:prstClr val="black"/>
                </a:solidFill>
                <a:latin typeface="맑은 고딕" panose="020B0503020000020004" pitchFamily="50" charset="-127"/>
              </a:rPr>
              <a:t>자바스크립트 코드의 보안성과 안전성을 높일 수 있음</a:t>
            </a:r>
            <a:endParaRPr kumimoji="0"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705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4543</Words>
  <Application>Microsoft Office PowerPoint</Application>
  <PresentationFormat>화면 슬라이드 쇼(4:3)</PresentationFormat>
  <Paragraphs>805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HY견명조</vt:lpstr>
      <vt:lpstr>굴림</vt:lpstr>
      <vt:lpstr>나눔고딕</vt:lpstr>
      <vt:lpstr>돋움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자바스크립트의 역할</vt:lpstr>
      <vt:lpstr>1. 자바스크립트의 역할</vt:lpstr>
      <vt:lpstr>2. 자바스크립트 작성 방법</vt:lpstr>
      <vt:lpstr>3. 자바스크립트 포함 방법</vt:lpstr>
      <vt:lpstr>3. 자바스크립트 포함 방법</vt:lpstr>
      <vt:lpstr>3. 자바스크립트 포함 방법</vt:lpstr>
      <vt:lpstr>3. 자바스크립트 포함 방법</vt:lpstr>
      <vt:lpstr>3. 자바스크립트 포함 방법</vt:lpstr>
      <vt:lpstr>3. 자바스크립트 포함 방법</vt:lpstr>
      <vt:lpstr>3. 자바스크립트 포함 방법</vt:lpstr>
      <vt:lpstr>3. 자바스크립트 포함 방법</vt:lpstr>
      <vt:lpstr>1. 데이터 타입</vt:lpstr>
      <vt:lpstr>1. 데이터 타입</vt:lpstr>
      <vt:lpstr>2. 변수명 규칙</vt:lpstr>
      <vt:lpstr>3. 변수 사용 방법</vt:lpstr>
      <vt:lpstr>3. 변수 사용 방법</vt:lpstr>
      <vt:lpstr>3. 변수 사용 방법</vt:lpstr>
      <vt:lpstr>3. 변수 사용 방법</vt:lpstr>
      <vt:lpstr>4. 전역 변수와 지역 변수</vt:lpstr>
      <vt:lpstr>4. 전역 변수와 지역 변수</vt:lpstr>
      <vt:lpstr>4. 전역 변수와 지역 변수</vt:lpstr>
      <vt:lpstr>4. 전역 변수와 지역 변수</vt:lpstr>
      <vt:lpstr>0. 개요</vt:lpstr>
      <vt:lpstr>1. 문자열 연산자</vt:lpstr>
      <vt:lpstr>2. 산술 연산자</vt:lpstr>
      <vt:lpstr>3. 비교 연산자</vt:lpstr>
      <vt:lpstr>4. 논리 연산자</vt:lpstr>
      <vt:lpstr>4. 논리 연산자</vt:lpstr>
      <vt:lpstr>4. 논리 연산자</vt:lpstr>
      <vt:lpstr>4. 논리 연산자</vt:lpstr>
      <vt:lpstr>5. 조건 연산자</vt:lpstr>
      <vt:lpstr>5. 대입 연산자</vt:lpstr>
      <vt:lpstr>0. 개요</vt:lpstr>
      <vt:lpstr>1. if문</vt:lpstr>
      <vt:lpstr>2. if~else문</vt:lpstr>
      <vt:lpstr>2. if~else문</vt:lpstr>
      <vt:lpstr>2. if~else문</vt:lpstr>
      <vt:lpstr>2. if~else문</vt:lpstr>
      <vt:lpstr>2. if~else문</vt:lpstr>
      <vt:lpstr>3. 다중 if~else문</vt:lpstr>
      <vt:lpstr>3. 다중 if~else문</vt:lpstr>
      <vt:lpstr>4. swith~case문</vt:lpstr>
      <vt:lpstr>4. swith~case문</vt:lpstr>
      <vt:lpstr>4. swith~case문</vt:lpstr>
      <vt:lpstr>5. for문</vt:lpstr>
      <vt:lpstr>5. for문</vt:lpstr>
      <vt:lpstr>5. for문</vt:lpstr>
      <vt:lpstr>5. for문</vt:lpstr>
      <vt:lpstr>5. for문</vt:lpstr>
      <vt:lpstr>6. while문</vt:lpstr>
      <vt:lpstr>6. while문</vt:lpstr>
      <vt:lpstr>7. do~while문</vt:lpstr>
      <vt:lpstr>8. break문</vt:lpstr>
      <vt:lpstr>9. continue문</vt:lpstr>
      <vt:lpstr>10. label문</vt:lpstr>
      <vt:lpstr>PowerPoint 프레젠테이션</vt:lpstr>
    </vt:vector>
  </TitlesOfParts>
  <Company>한빛가족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변소현</cp:lastModifiedBy>
  <cp:revision>405</cp:revision>
  <dcterms:created xsi:type="dcterms:W3CDTF">2012-08-06T11:28:05Z</dcterms:created>
  <dcterms:modified xsi:type="dcterms:W3CDTF">2017-09-11T03:28:52Z</dcterms:modified>
</cp:coreProperties>
</file>