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9" r:id="rId1"/>
  </p:sldMasterIdLst>
  <p:notesMasterIdLst>
    <p:notesMasterId r:id="rId40"/>
  </p:notesMasterIdLst>
  <p:handoutMasterIdLst>
    <p:handoutMasterId r:id="rId41"/>
  </p:handoutMasterIdLst>
  <p:sldIdLst>
    <p:sldId id="707" r:id="rId2"/>
    <p:sldId id="619" r:id="rId3"/>
    <p:sldId id="630" r:id="rId4"/>
    <p:sldId id="714" r:id="rId5"/>
    <p:sldId id="718" r:id="rId6"/>
    <p:sldId id="719" r:id="rId7"/>
    <p:sldId id="750" r:id="rId8"/>
    <p:sldId id="751" r:id="rId9"/>
    <p:sldId id="752" r:id="rId10"/>
    <p:sldId id="753" r:id="rId11"/>
    <p:sldId id="724" r:id="rId12"/>
    <p:sldId id="754" r:id="rId13"/>
    <p:sldId id="726" r:id="rId14"/>
    <p:sldId id="755" r:id="rId15"/>
    <p:sldId id="756" r:id="rId16"/>
    <p:sldId id="757" r:id="rId17"/>
    <p:sldId id="758" r:id="rId18"/>
    <p:sldId id="731" r:id="rId19"/>
    <p:sldId id="759" r:id="rId20"/>
    <p:sldId id="732" r:id="rId21"/>
    <p:sldId id="733" r:id="rId22"/>
    <p:sldId id="760" r:id="rId23"/>
    <p:sldId id="761" r:id="rId24"/>
    <p:sldId id="762" r:id="rId25"/>
    <p:sldId id="737" r:id="rId26"/>
    <p:sldId id="763" r:id="rId27"/>
    <p:sldId id="764" r:id="rId28"/>
    <p:sldId id="765" r:id="rId29"/>
    <p:sldId id="766" r:id="rId30"/>
    <p:sldId id="742" r:id="rId31"/>
    <p:sldId id="767" r:id="rId32"/>
    <p:sldId id="743" r:id="rId33"/>
    <p:sldId id="769" r:id="rId34"/>
    <p:sldId id="768" r:id="rId35"/>
    <p:sldId id="770" r:id="rId36"/>
    <p:sldId id="771" r:id="rId37"/>
    <p:sldId id="772" r:id="rId38"/>
    <p:sldId id="70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3A2D"/>
    <a:srgbClr val="B42D23"/>
    <a:srgbClr val="AD0003"/>
    <a:srgbClr val="6361BA"/>
    <a:srgbClr val="525EC3"/>
    <a:srgbClr val="60B4F0"/>
    <a:srgbClr val="5FB5F0"/>
    <a:srgbClr val="69C830"/>
    <a:srgbClr val="64BE2E"/>
    <a:srgbClr val="4745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01" autoAdjust="0"/>
    <p:restoredTop sz="94233" autoAdjust="0"/>
  </p:normalViewPr>
  <p:slideViewPr>
    <p:cSldViewPr snapToGrid="0">
      <p:cViewPr varScale="1">
        <p:scale>
          <a:sx n="101" d="100"/>
          <a:sy n="101" d="100"/>
        </p:scale>
        <p:origin x="-594" y="-96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xmlns="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D405508-11EA-4DBE-A2D7-910C74F03CEF}"/>
              </a:ext>
            </a:extLst>
          </p:cNvPr>
          <p:cNvSpPr txBox="1"/>
          <p:nvPr userDrawn="1"/>
        </p:nvSpPr>
        <p:spPr>
          <a:xfrm>
            <a:off x="4788024" y="1526203"/>
            <a:ext cx="3929535" cy="16773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ea typeface="맑은 고딕" pitchFamily="50" charset="-127"/>
              </a:rPr>
              <a:t>[</a:t>
            </a:r>
            <a:r>
              <a:rPr kumimoji="0" lang="ko-KR" altLang="en-US" sz="20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20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한빛아카데미㈜에 </a:t>
            </a:r>
            <a:r>
              <a:rPr kumimoji="0" lang="en-US" altLang="ko-KR" sz="1400" dirty="0">
                <a:ea typeface="맑은 고딕" pitchFamily="50" charset="-127"/>
              </a:rPr>
              <a:t/>
            </a:r>
            <a:br>
              <a:rPr kumimoji="0" lang="en-US" altLang="ko-KR" sz="1400" dirty="0">
                <a:ea typeface="맑은 고딕" pitchFamily="50" charset="-127"/>
              </a:rPr>
            </a:br>
            <a:r>
              <a:rPr kumimoji="0" lang="ko-KR" altLang="en-US" sz="1400" dirty="0">
                <a:ea typeface="맑은 고딕" pitchFamily="50" charset="-127"/>
              </a:rPr>
              <a:t>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1F5BB9B3-840C-4CC8-AD47-D4BB0AAB01D6}"/>
              </a:ext>
            </a:extLst>
          </p:cNvPr>
          <p:cNvSpPr/>
          <p:nvPr userDrawn="1"/>
        </p:nvSpPr>
        <p:spPr>
          <a:xfrm>
            <a:off x="4685111" y="1052736"/>
            <a:ext cx="4136304" cy="4863821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 descr="D:\00_출간완료\Android Studio를 활용한 안드로이드프로그래밍_6판\표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170" y="1523874"/>
            <a:ext cx="3172204" cy="3993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16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18398" y="28979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4313238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200" b="1">
                <a:latin typeface="굴림" pitchFamily="50" charset="-127"/>
                <a:ea typeface="굴림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/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463549" indent="0">
              <a:buFont typeface="Arial" pitchFamily="34" charset="0"/>
              <a:buNone/>
              <a:defRPr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grpSp>
        <p:nvGrpSpPr>
          <p:cNvPr id="1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23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6750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EDC87C2-641A-4A25-9B91-2E1786683F8A}"/>
              </a:ext>
            </a:extLst>
          </p:cNvPr>
          <p:cNvSpPr txBox="1"/>
          <p:nvPr userDrawn="1"/>
        </p:nvSpPr>
        <p:spPr>
          <a:xfrm>
            <a:off x="820738" y="2073821"/>
            <a:ext cx="7423150" cy="152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4C76E6E-66A1-49F7-9075-E3DA6D3E5F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9572" y="1124744"/>
            <a:ext cx="7704856" cy="55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dirty="0">
                <a:ea typeface="맑은 고딕" pitchFamily="50" charset="-127"/>
              </a:rPr>
              <a:t>IT CookBook, </a:t>
            </a:r>
            <a:r>
              <a:rPr kumimoji="0" lang="en-US" altLang="ko-KR" sz="1800" b="1" dirty="0" smtClean="0">
                <a:ea typeface="맑은 고딕" pitchFamily="50" charset="-127"/>
              </a:rPr>
              <a:t>Android Studio</a:t>
            </a:r>
            <a:r>
              <a:rPr kumimoji="0" lang="ko-KR" altLang="en-US" sz="1800" b="1" dirty="0" smtClean="0">
                <a:ea typeface="맑은 고딕" pitchFamily="50" charset="-127"/>
              </a:rPr>
              <a:t>를 활용한 </a:t>
            </a:r>
            <a:r>
              <a:rPr kumimoji="0" lang="ko-KR" altLang="en-US" sz="1800" b="1" dirty="0" err="1" smtClean="0">
                <a:ea typeface="맑은 고딕" pitchFamily="50" charset="-127"/>
              </a:rPr>
              <a:t>안드로이드</a:t>
            </a:r>
            <a:r>
              <a:rPr kumimoji="0" lang="ko-KR" altLang="en-US" sz="1800" b="1" dirty="0" smtClean="0">
                <a:ea typeface="맑은 고딕" pitchFamily="50" charset="-127"/>
              </a:rPr>
              <a:t> 프로그래밍</a:t>
            </a:r>
            <a:r>
              <a:rPr kumimoji="0" lang="en-US" altLang="ko-KR" sz="1800" b="1" dirty="0" smtClean="0">
                <a:ea typeface="맑은 고딕" pitchFamily="50" charset="-127"/>
              </a:rPr>
              <a:t>(6</a:t>
            </a:r>
            <a:r>
              <a:rPr kumimoji="0" lang="ko-KR" altLang="en-US" sz="1800" b="1" dirty="0" smtClean="0">
                <a:ea typeface="맑은 고딕" pitchFamily="50" charset="-127"/>
              </a:rPr>
              <a:t>판</a:t>
            </a:r>
            <a:r>
              <a:rPr kumimoji="0" lang="en-US" altLang="ko-KR" sz="1800" b="1" dirty="0" smtClean="0">
                <a:ea typeface="맑은 고딕" pitchFamily="50" charset="-127"/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6032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Picture 2" descr="D:\00_출간완료\Android Studio를 활용한 안드로이드프로그래밍_6판\표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27" b="31957"/>
          <a:stretch/>
        </p:blipFill>
        <p:spPr bwMode="auto">
          <a:xfrm>
            <a:off x="2255076" y="963462"/>
            <a:ext cx="4633848" cy="397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496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102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169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 38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99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 33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75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28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699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2022-02-10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78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102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103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Chapter 14. </a:t>
            </a:r>
            <a:r>
              <a:rPr lang="ko-KR" altLang="en-US" sz="3000" b="1" dirty="0" smtClean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서비스와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브로드캐스트</a:t>
            </a:r>
            <a:r>
              <a:rPr lang="ko-KR" altLang="en-US" sz="3000" b="1" dirty="0" smtClean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리시버</a:t>
            </a:r>
            <a:endParaRPr lang="ko-KR" altLang="en-US" sz="3600" b="1" dirty="0" smtClean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8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(3)</a:t>
            </a:r>
            <a:r>
              <a:rPr lang="ko-KR" altLang="en-US" dirty="0"/>
              <a:t> </a:t>
            </a:r>
            <a:r>
              <a:rPr lang="en-US" altLang="ko-KR" dirty="0" err="1"/>
              <a:t>MusicService</a:t>
            </a:r>
            <a:r>
              <a:rPr lang="en-US" altLang="ko-KR" dirty="0"/>
              <a:t> </a:t>
            </a:r>
            <a:r>
              <a:rPr lang="ko-KR" altLang="en-US" dirty="0"/>
              <a:t>클래스에 음악을 시작하고</a:t>
            </a:r>
            <a:r>
              <a:rPr lang="en-US" altLang="ko-KR" dirty="0"/>
              <a:t>, </a:t>
            </a:r>
            <a:r>
              <a:rPr lang="ko-KR" altLang="en-US" dirty="0"/>
              <a:t>정지하는 코드 추가</a:t>
            </a:r>
          </a:p>
          <a:p>
            <a:pPr lvl="2"/>
            <a:r>
              <a:rPr lang="en-US" altLang="ko-KR" dirty="0"/>
              <a:t>res </a:t>
            </a:r>
            <a:r>
              <a:rPr lang="ko-KR" altLang="en-US" dirty="0"/>
              <a:t>폴더 아래에 </a:t>
            </a:r>
            <a:r>
              <a:rPr lang="en-US" altLang="ko-KR" dirty="0"/>
              <a:t>raw </a:t>
            </a:r>
            <a:r>
              <a:rPr lang="ko-KR" altLang="en-US" dirty="0"/>
              <a:t>폴더를 생성 </a:t>
            </a:r>
          </a:p>
          <a:p>
            <a:pPr lvl="2"/>
            <a:r>
              <a:rPr lang="en-US" altLang="ko-KR" dirty="0"/>
              <a:t>MP3 </a:t>
            </a:r>
            <a:r>
              <a:rPr lang="ko-KR" altLang="en-US" dirty="0"/>
              <a:t>파일을 하나 복사</a:t>
            </a:r>
          </a:p>
          <a:p>
            <a:pPr lvl="2"/>
            <a:r>
              <a:rPr lang="ko-KR" altLang="en-US" dirty="0"/>
              <a:t>전역변수로 </a:t>
            </a:r>
            <a:r>
              <a:rPr lang="en-US" altLang="ko-KR" dirty="0" err="1"/>
              <a:t>MediaPlayer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1</a:t>
            </a:r>
            <a:r>
              <a:rPr lang="ko-KR" altLang="en-US" dirty="0"/>
              <a:t>개 선언</a:t>
            </a:r>
          </a:p>
          <a:p>
            <a:pPr lvl="2"/>
            <a:r>
              <a:rPr lang="en-US" altLang="ko-KR" dirty="0" err="1"/>
              <a:t>onStartCommand</a:t>
            </a:r>
            <a:r>
              <a:rPr lang="en-US" altLang="ko-KR" dirty="0"/>
              <a:t>( ) 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MP3 </a:t>
            </a:r>
            <a:r>
              <a:rPr lang="ko-KR" altLang="en-US" dirty="0"/>
              <a:t>파일을 시작하는 코드를 추가</a:t>
            </a:r>
          </a:p>
          <a:p>
            <a:pPr lvl="2"/>
            <a:r>
              <a:rPr lang="en-US" altLang="ko-KR" dirty="0" err="1"/>
              <a:t>onDestroy</a:t>
            </a:r>
            <a:r>
              <a:rPr lang="en-US" altLang="ko-KR" dirty="0"/>
              <a:t>( ) </a:t>
            </a:r>
            <a:r>
              <a:rPr lang="ko-KR" altLang="en-US" dirty="0" err="1"/>
              <a:t>메소드에</a:t>
            </a:r>
            <a:r>
              <a:rPr lang="ko-KR" altLang="en-US" dirty="0"/>
              <a:t> 음악을 중지시키는 코드를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618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1760" y="1270611"/>
            <a:ext cx="6180480" cy="500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034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(4)</a:t>
            </a:r>
            <a:r>
              <a:rPr lang="ko-KR" altLang="en-US" dirty="0"/>
              <a:t> 메인 </a:t>
            </a:r>
            <a:r>
              <a:rPr lang="en-US" altLang="ko-KR" dirty="0"/>
              <a:t>Java </a:t>
            </a:r>
            <a:r>
              <a:rPr lang="ko-KR" altLang="en-US" dirty="0"/>
              <a:t>코드 완성</a:t>
            </a:r>
          </a:p>
          <a:p>
            <a:pPr lvl="2"/>
            <a:r>
              <a:rPr lang="en-US" altLang="ko-KR" dirty="0" err="1"/>
              <a:t>MusicService</a:t>
            </a:r>
            <a:r>
              <a:rPr lang="en-US" altLang="ko-KR" dirty="0"/>
              <a:t> </a:t>
            </a:r>
            <a:r>
              <a:rPr lang="ko-KR" altLang="en-US" dirty="0"/>
              <a:t>클래스를 적용할 </a:t>
            </a:r>
            <a:r>
              <a:rPr lang="ko-KR" altLang="en-US" dirty="0" err="1"/>
              <a:t>인텐트</a:t>
            </a:r>
            <a:r>
              <a:rPr lang="ko-KR" altLang="en-US" dirty="0"/>
              <a:t> 변수 </a:t>
            </a:r>
            <a:r>
              <a:rPr lang="en-US" altLang="ko-KR" dirty="0"/>
              <a:t>1</a:t>
            </a:r>
            <a:r>
              <a:rPr lang="ko-KR" altLang="en-US" dirty="0"/>
              <a:t>개와 버튼 변수 </a:t>
            </a:r>
            <a:r>
              <a:rPr lang="en-US" altLang="ko-KR" dirty="0"/>
              <a:t>2</a:t>
            </a:r>
            <a:r>
              <a:rPr lang="ko-KR" altLang="en-US" dirty="0"/>
              <a:t>개를 전역변수로 선언</a:t>
            </a:r>
          </a:p>
          <a:p>
            <a:pPr lvl="2"/>
            <a:r>
              <a:rPr lang="ko-KR" altLang="en-US" dirty="0" err="1"/>
              <a:t>인텐트</a:t>
            </a:r>
            <a:r>
              <a:rPr lang="ko-KR" altLang="en-US" dirty="0"/>
              <a:t> 변수를 생성하면서 </a:t>
            </a:r>
            <a:r>
              <a:rPr lang="en-US" altLang="ko-KR" dirty="0" err="1"/>
              <a:t>MusicService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err="1"/>
              <a:t>생성자에</a:t>
            </a:r>
            <a:r>
              <a:rPr lang="ko-KR" altLang="en-US" dirty="0"/>
              <a:t> 넘김</a:t>
            </a:r>
          </a:p>
          <a:p>
            <a:pPr lvl="2"/>
            <a:r>
              <a:rPr lang="en-US" altLang="ko-KR" dirty="0"/>
              <a:t>activity_main.xml</a:t>
            </a:r>
            <a:r>
              <a:rPr lang="ko-KR" altLang="en-US" dirty="0"/>
              <a:t>의 버튼 </a:t>
            </a:r>
            <a:r>
              <a:rPr lang="en-US" altLang="ko-KR" dirty="0"/>
              <a:t>2</a:t>
            </a:r>
            <a:r>
              <a:rPr lang="ko-KR" altLang="en-US" dirty="0"/>
              <a:t>개를 버튼 변수에 적용시킴</a:t>
            </a:r>
          </a:p>
          <a:p>
            <a:pPr lvl="2"/>
            <a:r>
              <a:rPr lang="en-US" altLang="ko-KR" dirty="0"/>
              <a:t>&lt; </a:t>
            </a:r>
            <a:r>
              <a:rPr lang="ko-KR" altLang="en-US" dirty="0"/>
              <a:t>시작</a:t>
            </a:r>
            <a:r>
              <a:rPr lang="en-US" altLang="ko-KR" dirty="0"/>
              <a:t>&gt;</a:t>
            </a:r>
            <a:r>
              <a:rPr lang="ko-KR" altLang="en-US" dirty="0"/>
              <a:t>을 클릭하면 </a:t>
            </a:r>
            <a:r>
              <a:rPr lang="en-US" altLang="ko-KR" dirty="0" err="1"/>
              <a:t>startService</a:t>
            </a:r>
            <a:r>
              <a:rPr lang="en-US" altLang="ko-KR" dirty="0"/>
              <a:t>( )</a:t>
            </a:r>
            <a:r>
              <a:rPr lang="ko-KR" altLang="en-US" dirty="0"/>
              <a:t>를 호출하고 로그를 남김</a:t>
            </a:r>
          </a:p>
          <a:p>
            <a:pPr lvl="2"/>
            <a:r>
              <a:rPr lang="en-US" altLang="ko-KR" dirty="0"/>
              <a:t>&lt;</a:t>
            </a:r>
            <a:r>
              <a:rPr lang="ko-KR" altLang="en-US" dirty="0"/>
              <a:t>중지</a:t>
            </a:r>
            <a:r>
              <a:rPr lang="en-US" altLang="ko-KR" dirty="0"/>
              <a:t>&gt;</a:t>
            </a:r>
            <a:r>
              <a:rPr lang="ko-KR" altLang="en-US" dirty="0"/>
              <a:t>를 클릭하면 </a:t>
            </a:r>
            <a:r>
              <a:rPr lang="en-US" altLang="ko-KR" dirty="0" err="1"/>
              <a:t>stopService</a:t>
            </a:r>
            <a:r>
              <a:rPr lang="en-US" altLang="ko-KR" dirty="0"/>
              <a:t>( )</a:t>
            </a:r>
            <a:r>
              <a:rPr lang="ko-KR" altLang="en-US" dirty="0"/>
              <a:t>를 호출하고 로그를 남김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863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pic>
        <p:nvPicPr>
          <p:cNvPr id="4" name="Picture 1" descr="스크린샷 2019-02-07 오후 1.57.26.png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8709" y="1196975"/>
            <a:ext cx="5926582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842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(5) AndroidManifest.xml</a:t>
            </a:r>
            <a:r>
              <a:rPr lang="ko-KR" altLang="en-US" dirty="0"/>
              <a:t>을 열고 </a:t>
            </a:r>
            <a:r>
              <a:rPr lang="en-US" altLang="ko-KR" dirty="0"/>
              <a:t>&lt;application&gt; </a:t>
            </a:r>
            <a:r>
              <a:rPr lang="ko-KR" altLang="en-US" dirty="0"/>
              <a:t>안에 서비스 등록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691" y="2619820"/>
            <a:ext cx="5618618" cy="294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702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4 </a:t>
            </a:r>
            <a:r>
              <a:rPr lang="ko-KR" altLang="en-US" sz="1600" dirty="0" smtClean="0"/>
              <a:t>프로젝트 </a:t>
            </a:r>
            <a:r>
              <a:rPr lang="ko-KR" altLang="en-US" sz="1600" dirty="0"/>
              <a:t>실행 및 결과 확인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로그 화면을 보기 위한 </a:t>
            </a:r>
            <a:r>
              <a:rPr lang="ko-KR" altLang="en-US" dirty="0" err="1"/>
              <a:t>로그캣</a:t>
            </a:r>
            <a:r>
              <a:rPr lang="ko-KR" altLang="en-US" dirty="0"/>
              <a:t> 화면이 보이지 않으면 </a:t>
            </a:r>
            <a:r>
              <a:rPr lang="en-US" altLang="ko-KR" dirty="0"/>
              <a:t>Android Studio </a:t>
            </a:r>
            <a:r>
              <a:rPr lang="ko-KR" altLang="en-US" dirty="0"/>
              <a:t>아래쪽의 </a:t>
            </a:r>
            <a:r>
              <a:rPr lang="en-US" altLang="ko-KR" dirty="0"/>
              <a:t>[</a:t>
            </a:r>
            <a:r>
              <a:rPr lang="en-US" altLang="ko-KR" dirty="0" err="1"/>
              <a:t>Logcat</a:t>
            </a:r>
            <a:r>
              <a:rPr lang="en-US" altLang="ko-KR" dirty="0"/>
              <a:t>] </a:t>
            </a:r>
            <a:r>
              <a:rPr lang="ko-KR" altLang="en-US" dirty="0"/>
              <a:t>탭 클릭</a:t>
            </a:r>
          </a:p>
          <a:p>
            <a:pPr lvl="2"/>
            <a:r>
              <a:rPr lang="ko-KR" altLang="en-US" dirty="0"/>
              <a:t>화면을 깨끗하게 하려면 </a:t>
            </a:r>
            <a:r>
              <a:rPr lang="ko-KR" altLang="en-US" dirty="0" err="1"/>
              <a:t>빈곳에서</a:t>
            </a:r>
            <a:r>
              <a:rPr lang="ko-KR" altLang="en-US" dirty="0"/>
              <a:t> 마우스 오른쪽 버튼을 클릭하고 ‘</a:t>
            </a:r>
            <a:r>
              <a:rPr lang="en-US" altLang="ko-KR" dirty="0"/>
              <a:t>Clear </a:t>
            </a:r>
            <a:r>
              <a:rPr lang="en-US" altLang="ko-KR" dirty="0" err="1"/>
              <a:t>logcat</a:t>
            </a:r>
            <a:r>
              <a:rPr lang="en-US" altLang="ko-KR" dirty="0"/>
              <a:t>’</a:t>
            </a:r>
            <a:r>
              <a:rPr lang="ko-KR" altLang="en-US" dirty="0"/>
              <a:t> 선택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1452" y="3245167"/>
            <a:ext cx="7141097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24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4 </a:t>
            </a:r>
            <a:r>
              <a:rPr lang="ko-KR" altLang="en-US" sz="1600" dirty="0" smtClean="0"/>
              <a:t>프로젝트 </a:t>
            </a:r>
            <a:r>
              <a:rPr lang="ko-KR" altLang="en-US" sz="1600" dirty="0"/>
              <a:t>실행 및 결과 확인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오른쪽 </a:t>
            </a:r>
            <a:r>
              <a:rPr lang="en-US" altLang="ko-KR" dirty="0"/>
              <a:t>[Edit Filter Configuration]</a:t>
            </a:r>
            <a:r>
              <a:rPr lang="ko-KR" altLang="en-US" dirty="0"/>
              <a:t> 선택</a:t>
            </a:r>
          </a:p>
          <a:p>
            <a:pPr lvl="1"/>
            <a:r>
              <a:rPr lang="en-US" altLang="ko-KR" dirty="0"/>
              <a:t>(3) Filter Name</a:t>
            </a:r>
            <a:r>
              <a:rPr lang="ko-KR" altLang="en-US" dirty="0"/>
              <a:t>에는 적당한 이름을 넣고</a:t>
            </a:r>
            <a:r>
              <a:rPr lang="en-US" altLang="ko-KR" dirty="0"/>
              <a:t>, Log Tag</a:t>
            </a:r>
            <a:r>
              <a:rPr lang="ko-KR" altLang="en-US" dirty="0"/>
              <a:t>에 ‘서비스’를 입력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&lt;OK&gt;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533" y="2936712"/>
            <a:ext cx="714293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109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4 </a:t>
            </a:r>
            <a:r>
              <a:rPr lang="ko-KR" altLang="en-US" sz="1600" dirty="0" smtClean="0"/>
              <a:t>프로젝트 </a:t>
            </a:r>
            <a:r>
              <a:rPr lang="ko-KR" altLang="en-US" sz="1600" dirty="0"/>
              <a:t>실행 및 결과 확인</a:t>
            </a:r>
          </a:p>
          <a:p>
            <a:pPr lvl="1"/>
            <a:r>
              <a:rPr lang="en-US" altLang="ko-KR" dirty="0"/>
              <a:t>(4) &lt;</a:t>
            </a:r>
            <a:r>
              <a:rPr lang="ko-KR" altLang="en-US" dirty="0"/>
              <a:t>음악서비스 시작</a:t>
            </a:r>
            <a:r>
              <a:rPr lang="en-US" altLang="ko-KR" dirty="0"/>
              <a:t>&gt;</a:t>
            </a:r>
            <a:r>
              <a:rPr lang="ko-KR" altLang="en-US" dirty="0"/>
              <a:t>을 클릭하면 음악이 재생되는지 확인 후 </a:t>
            </a:r>
            <a:r>
              <a:rPr lang="ko-KR" altLang="en-US" dirty="0" err="1"/>
              <a:t>로그캣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sz="1200" dirty="0"/>
          </a:p>
          <a:p>
            <a:pPr lvl="1"/>
            <a:r>
              <a:rPr lang="en-US" altLang="ko-KR" dirty="0"/>
              <a:t>(5) &lt;</a:t>
            </a:r>
            <a:r>
              <a:rPr lang="ko-KR" altLang="en-US" dirty="0"/>
              <a:t>음악서비스 중지</a:t>
            </a:r>
            <a:r>
              <a:rPr lang="en-US" altLang="ko-KR" dirty="0"/>
              <a:t>&gt;</a:t>
            </a:r>
            <a:r>
              <a:rPr lang="ko-KR" altLang="en-US" dirty="0"/>
              <a:t>를 누르고 음악이 중지되면 </a:t>
            </a:r>
            <a:r>
              <a:rPr lang="ko-KR" altLang="en-US" dirty="0" err="1"/>
              <a:t>로그캣</a:t>
            </a:r>
            <a:r>
              <a:rPr lang="ko-KR" altLang="en-US" dirty="0"/>
              <a:t> 확인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3522" y="2419024"/>
            <a:ext cx="5996957" cy="14331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2816" y="4421011"/>
            <a:ext cx="5938368" cy="15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713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871" y="1180717"/>
            <a:ext cx="7016259" cy="410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2577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90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dirty="0"/>
              <a:t>서비스의 개념을 이해한다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dirty="0" err="1"/>
              <a:t>앱을</a:t>
            </a:r>
            <a:r>
              <a:rPr lang="ko-KR" altLang="en-US" sz="2400" dirty="0"/>
              <a:t> 종료해도 음악이 계속 나오는 서비스를 만든다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dirty="0" err="1"/>
              <a:t>브로드캐스트</a:t>
            </a:r>
            <a:r>
              <a:rPr lang="ko-KR" altLang="en-US" sz="2400" dirty="0"/>
              <a:t> 리시버의 개념을 이해한다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dirty="0"/>
              <a:t>배터리 방전 시 동작하는 </a:t>
            </a:r>
            <a:r>
              <a:rPr lang="ko-KR" altLang="en-US" sz="2400" dirty="0" err="1"/>
              <a:t>앱을</a:t>
            </a:r>
            <a:r>
              <a:rPr lang="ko-KR" altLang="en-US" sz="2400" dirty="0"/>
              <a:t> 작성한다</a:t>
            </a:r>
            <a:r>
              <a:rPr lang="en-US" altLang="ko-K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  <a:r>
              <a:rPr lang="en-US" altLang="ko-KR" dirty="0"/>
              <a:t>(Broadcast </a:t>
            </a:r>
            <a:r>
              <a:rPr lang="en-US" altLang="ko-KR" dirty="0" err="1"/>
              <a:t>Receiver,BR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안드로이드는</a:t>
            </a:r>
            <a:r>
              <a:rPr lang="ko-KR" altLang="en-US" dirty="0"/>
              <a:t> 문자 메시지 도착</a:t>
            </a:r>
            <a:r>
              <a:rPr lang="en-US" altLang="ko-KR" dirty="0"/>
              <a:t>, </a:t>
            </a:r>
            <a:r>
              <a:rPr lang="ko-KR" altLang="en-US" dirty="0"/>
              <a:t>배터리 방전</a:t>
            </a:r>
            <a:r>
              <a:rPr lang="en-US" altLang="ko-KR" dirty="0"/>
              <a:t>, SD </a:t>
            </a:r>
            <a:r>
              <a:rPr lang="ko-KR" altLang="en-US" dirty="0"/>
              <a:t>카드 </a:t>
            </a:r>
            <a:r>
              <a:rPr lang="ko-KR" altLang="en-US" dirty="0" err="1"/>
              <a:t>탈부착</a:t>
            </a:r>
            <a:r>
              <a:rPr lang="en-US" altLang="ko-KR" dirty="0"/>
              <a:t>, </a:t>
            </a:r>
            <a:r>
              <a:rPr lang="ko-KR" altLang="en-US" dirty="0"/>
              <a:t>네트워크 환경 </a:t>
            </a:r>
            <a:r>
              <a:rPr lang="ko-KR" altLang="en-US" dirty="0" smtClean="0"/>
              <a:t>변화 </a:t>
            </a:r>
            <a:r>
              <a:rPr lang="ko-KR" altLang="en-US" dirty="0"/>
              <a:t>등이 발생하면 방송</a:t>
            </a:r>
            <a:r>
              <a:rPr lang="en-US" altLang="ko-KR" dirty="0"/>
              <a:t>(Broadcast) </a:t>
            </a:r>
            <a:r>
              <a:rPr lang="ko-KR" altLang="en-US" dirty="0"/>
              <a:t>신호를 </a:t>
            </a:r>
            <a:r>
              <a:rPr lang="ko-KR" altLang="en-US" dirty="0" smtClean="0"/>
              <a:t>보냄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이러한 </a:t>
            </a:r>
            <a:r>
              <a:rPr lang="ko-KR" altLang="en-US" dirty="0"/>
              <a:t>신호를 받아서 </a:t>
            </a:r>
            <a:r>
              <a:rPr lang="ko-KR" altLang="en-US" dirty="0" smtClean="0"/>
              <a:t>처리하는 </a:t>
            </a:r>
            <a:r>
              <a:rPr lang="ko-KR" altLang="en-US" dirty="0"/>
              <a:t>것이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리시버임</a:t>
            </a:r>
          </a:p>
          <a:p>
            <a:pPr lvl="1"/>
            <a:r>
              <a:rPr lang="ko-KR" altLang="en-US" dirty="0" err="1"/>
              <a:t>브로드캐스트</a:t>
            </a:r>
            <a:r>
              <a:rPr lang="ko-KR" altLang="en-US" dirty="0"/>
              <a:t> 리시버의 대표적인 응용은 배터리 상태 확인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0773" y="3172287"/>
            <a:ext cx="5302455" cy="15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117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14-2 </a:t>
            </a:r>
            <a:r>
              <a:rPr lang="ko-KR" altLang="en-US" dirty="0" smtClean="0"/>
              <a:t>배터리 상태 체크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sz="1600" dirty="0" smtClean="0"/>
              <a:t>1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프로젝트 생성</a:t>
            </a:r>
          </a:p>
          <a:p>
            <a:pPr lvl="1"/>
            <a:r>
              <a:rPr lang="en-US" altLang="ko-KR" dirty="0" smtClean="0"/>
              <a:t>(1) </a:t>
            </a:r>
            <a:r>
              <a:rPr lang="ko-KR" altLang="en-US" dirty="0" smtClean="0"/>
              <a:t>프로젝트 </a:t>
            </a:r>
            <a:r>
              <a:rPr lang="ko-KR" altLang="en-US" dirty="0"/>
              <a:t>이름 </a:t>
            </a:r>
            <a:r>
              <a:rPr lang="en-US" altLang="ko-KR" dirty="0"/>
              <a:t>: Project14_2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패키지 </a:t>
            </a:r>
            <a:r>
              <a:rPr lang="ko-KR" altLang="en-US" dirty="0"/>
              <a:t>이름 </a:t>
            </a:r>
            <a:r>
              <a:rPr lang="en-US" altLang="ko-KR" dirty="0"/>
              <a:t>: com.cookandroid.project14_2</a:t>
            </a:r>
          </a:p>
          <a:p>
            <a:endParaRPr lang="en-US" altLang="ko-KR" dirty="0"/>
          </a:p>
          <a:p>
            <a:r>
              <a:rPr lang="en-US" altLang="ko-KR" sz="1600" dirty="0" smtClean="0"/>
              <a:t>2 </a:t>
            </a:r>
            <a:r>
              <a:rPr lang="ko-KR" altLang="en-US" sz="1600" dirty="0" smtClean="0"/>
              <a:t>화면 </a:t>
            </a:r>
            <a:r>
              <a:rPr lang="ko-KR" altLang="en-US" sz="1600" dirty="0"/>
              <a:t>디자인 및 편집</a:t>
            </a:r>
          </a:p>
          <a:p>
            <a:pPr lvl="1"/>
            <a:r>
              <a:rPr lang="en-US" altLang="ko-KR" dirty="0" smtClean="0"/>
              <a:t>(1) </a:t>
            </a:r>
            <a:r>
              <a:rPr lang="ko-KR" altLang="en-US" dirty="0" smtClean="0"/>
              <a:t>배터리 </a:t>
            </a:r>
            <a:r>
              <a:rPr lang="ko-KR" altLang="en-US" dirty="0"/>
              <a:t>상태에 따라 변하는 이미지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/>
              <a:t>개를 </a:t>
            </a:r>
            <a:r>
              <a:rPr lang="en-US" altLang="ko-KR" dirty="0" smtClean="0"/>
              <a:t>/</a:t>
            </a:r>
            <a:r>
              <a:rPr lang="en-US" altLang="ko-KR" dirty="0"/>
              <a:t>res/</a:t>
            </a:r>
            <a:r>
              <a:rPr lang="en-US" altLang="ko-KR" dirty="0" err="1"/>
              <a:t>drawable</a:t>
            </a:r>
            <a:r>
              <a:rPr lang="ko-KR" altLang="en-US" dirty="0"/>
              <a:t>에 복사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0715" y="3210628"/>
            <a:ext cx="2305575" cy="33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010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14-2 </a:t>
            </a:r>
            <a:r>
              <a:rPr lang="ko-KR" altLang="en-US" dirty="0" smtClean="0"/>
              <a:t>배터리 상태 체크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sz="1600" dirty="0" smtClean="0"/>
              <a:t>2 </a:t>
            </a:r>
            <a:r>
              <a:rPr lang="ko-KR" altLang="en-US" sz="1600" dirty="0" smtClean="0"/>
              <a:t>화면 </a:t>
            </a:r>
            <a:r>
              <a:rPr lang="ko-KR" altLang="en-US" sz="1600" dirty="0"/>
              <a:t>디자인 및 편집</a:t>
            </a:r>
          </a:p>
          <a:p>
            <a:pPr lvl="1"/>
            <a:r>
              <a:rPr lang="en-US" altLang="ko-KR" dirty="0"/>
              <a:t>(2) activity_main.xml </a:t>
            </a:r>
            <a:r>
              <a:rPr lang="ko-KR" altLang="en-US" dirty="0"/>
              <a:t>수정</a:t>
            </a:r>
          </a:p>
          <a:p>
            <a:pPr lvl="2"/>
            <a:r>
              <a:rPr lang="ko-KR" altLang="en-US" dirty="0" err="1"/>
              <a:t>이미지뷰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개와 </a:t>
            </a:r>
            <a:r>
              <a:rPr lang="ko-KR" altLang="en-US" dirty="0" err="1"/>
              <a:t>에디트텍스트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개를 생성</a:t>
            </a:r>
            <a:r>
              <a:rPr lang="en-US" altLang="ko-KR" dirty="0"/>
              <a:t>, id</a:t>
            </a:r>
            <a:r>
              <a:rPr lang="ko-KR" altLang="en-US" dirty="0"/>
              <a:t>는 </a:t>
            </a:r>
            <a:r>
              <a:rPr lang="en-US" altLang="ko-KR" dirty="0" err="1"/>
              <a:t>ivBattery</a:t>
            </a:r>
            <a:r>
              <a:rPr lang="en-US" altLang="ko-KR" dirty="0"/>
              <a:t>, </a:t>
            </a:r>
            <a:r>
              <a:rPr lang="en-US" altLang="ko-KR" dirty="0" err="1"/>
              <a:t>edtBattery</a:t>
            </a:r>
            <a:r>
              <a:rPr lang="ko-KR" altLang="en-US" dirty="0"/>
              <a:t>로 함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52465" y="2973402"/>
            <a:ext cx="6439071" cy="2673366"/>
            <a:chOff x="1556943" y="3236612"/>
            <a:chExt cx="6573038" cy="272899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56943" y="3236612"/>
              <a:ext cx="6573037" cy="146417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56944" y="4580152"/>
              <a:ext cx="6573037" cy="1385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7822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14-2 </a:t>
            </a:r>
            <a:r>
              <a:rPr lang="ko-KR" altLang="en-US" dirty="0" smtClean="0"/>
              <a:t>배터리 상태 체크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  <a:endParaRPr lang="en-US" altLang="ko-KR" dirty="0"/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메인 </a:t>
            </a:r>
            <a:r>
              <a:rPr lang="en-US" altLang="ko-KR" dirty="0"/>
              <a:t>Java </a:t>
            </a:r>
            <a:r>
              <a:rPr lang="ko-KR" altLang="en-US" dirty="0"/>
              <a:t>코드 완성</a:t>
            </a:r>
          </a:p>
          <a:p>
            <a:pPr lvl="2"/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1</a:t>
            </a:r>
            <a:r>
              <a:rPr lang="ko-KR" altLang="en-US" dirty="0"/>
              <a:t>개와 </a:t>
            </a:r>
            <a:r>
              <a:rPr lang="en-US" altLang="ko-KR" dirty="0" err="1"/>
              <a:t>EditText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2</a:t>
            </a:r>
            <a:r>
              <a:rPr lang="ko-KR" altLang="en-US" dirty="0"/>
              <a:t>개를 전역변수로 선언</a:t>
            </a:r>
          </a:p>
          <a:p>
            <a:pPr lvl="2"/>
            <a:r>
              <a:rPr lang="en-US" altLang="ko-KR" dirty="0"/>
              <a:t>activity_main.xml</a:t>
            </a:r>
            <a:r>
              <a:rPr lang="ko-KR" altLang="en-US" dirty="0"/>
              <a:t>의 </a:t>
            </a:r>
            <a:r>
              <a:rPr lang="ko-KR" altLang="en-US" dirty="0" err="1"/>
              <a:t>위젯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변수에 적용시킴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Picture 1" descr="스크린샷 2019-02-07 오후 2.06.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6711" y="3014439"/>
            <a:ext cx="5710578" cy="37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0532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14-2 </a:t>
            </a:r>
            <a:r>
              <a:rPr lang="ko-KR" altLang="en-US" dirty="0" smtClean="0"/>
              <a:t>배터리 상태 체크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  <a:endParaRPr lang="en-US" altLang="ko-KR" dirty="0"/>
          </a:p>
          <a:p>
            <a:pPr lvl="1"/>
            <a:r>
              <a:rPr lang="en-US" altLang="ko-KR" dirty="0"/>
              <a:t>(2) </a:t>
            </a:r>
            <a:r>
              <a:rPr lang="en-US" altLang="ko-KR" dirty="0" err="1"/>
              <a:t>onCreate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밖에 </a:t>
            </a:r>
            <a:r>
              <a:rPr lang="en-US" altLang="ko-KR" dirty="0"/>
              <a:t>BR </a:t>
            </a:r>
            <a:r>
              <a:rPr lang="ko-KR" altLang="en-US" dirty="0"/>
              <a:t>객체 생성하고 </a:t>
            </a:r>
            <a:r>
              <a:rPr lang="en-US" altLang="ko-KR" dirty="0" err="1"/>
              <a:t>onReceive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인텐트의</a:t>
            </a:r>
            <a:r>
              <a:rPr lang="ko-KR" altLang="en-US" dirty="0"/>
              <a:t> 액션이 </a:t>
            </a:r>
            <a:r>
              <a:rPr lang="en-US" altLang="ko-KR" dirty="0"/>
              <a:t>ACTION_BATTERY_CHANGED</a:t>
            </a:r>
            <a:r>
              <a:rPr lang="ko-KR" altLang="en-US" dirty="0"/>
              <a:t>인 경우 다음을 처리</a:t>
            </a:r>
          </a:p>
          <a:p>
            <a:pPr lvl="2"/>
            <a:r>
              <a:rPr lang="ko-KR" altLang="en-US" dirty="0" err="1"/>
              <a:t>인텐트의</a:t>
            </a:r>
            <a:r>
              <a:rPr lang="ko-KR" altLang="en-US" dirty="0"/>
              <a:t> 엑스트라에서 배터리의 잔량을 추출</a:t>
            </a:r>
            <a:r>
              <a:rPr lang="en-US" altLang="ko-KR" dirty="0"/>
              <a:t>, </a:t>
            </a:r>
            <a:r>
              <a:rPr lang="ko-KR" altLang="en-US" dirty="0"/>
              <a:t>그에 따라 잔량을 표시하고 배터리 이미지를 변경</a:t>
            </a:r>
          </a:p>
          <a:p>
            <a:pPr lvl="2"/>
            <a:r>
              <a:rPr lang="ko-KR" altLang="en-US" dirty="0" err="1"/>
              <a:t>인텐트의</a:t>
            </a:r>
            <a:r>
              <a:rPr lang="ko-KR" altLang="en-US" dirty="0"/>
              <a:t> 엑스트라에서 배터리의 전원 연결 상태를 추출한 후 표시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509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8052" y="943711"/>
            <a:ext cx="5147896" cy="594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038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14-2 </a:t>
            </a:r>
            <a:r>
              <a:rPr lang="ko-KR" altLang="en-US" dirty="0" smtClean="0"/>
              <a:t>배터리 상태 체크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  <a:endParaRPr lang="en-US" altLang="ko-KR" dirty="0"/>
          </a:p>
          <a:p>
            <a:pPr lvl="1"/>
            <a:r>
              <a:rPr lang="en-US" altLang="ko-KR" dirty="0"/>
              <a:t>(3) </a:t>
            </a:r>
            <a:r>
              <a:rPr lang="en-US" altLang="ko-KR" dirty="0" err="1"/>
              <a:t>onPause</a:t>
            </a:r>
            <a:r>
              <a:rPr lang="en-US" altLang="ko-KR" dirty="0"/>
              <a:t>( ), </a:t>
            </a:r>
            <a:r>
              <a:rPr lang="en-US" altLang="ko-KR" dirty="0" err="1"/>
              <a:t>onResume</a:t>
            </a:r>
            <a:r>
              <a:rPr lang="en-US" altLang="ko-KR" dirty="0"/>
              <a:t>( )</a:t>
            </a:r>
            <a:r>
              <a:rPr lang="ko-KR" altLang="en-US" dirty="0"/>
              <a:t>를 자동 완성</a:t>
            </a:r>
          </a:p>
          <a:p>
            <a:pPr lvl="2"/>
            <a:r>
              <a:rPr lang="en-US" altLang="ko-KR" b="1" dirty="0" err="1"/>
              <a:t>onResume</a:t>
            </a:r>
            <a:r>
              <a:rPr lang="en-US" altLang="ko-KR" b="1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인텐트</a:t>
            </a:r>
            <a:r>
              <a:rPr lang="ko-KR" altLang="en-US" dirty="0"/>
              <a:t> 필터를 생성하고 </a:t>
            </a:r>
            <a:r>
              <a:rPr lang="en-US" altLang="ko-KR" dirty="0"/>
              <a:t>ACTION_BATTERY_CHANGED </a:t>
            </a:r>
            <a:r>
              <a:rPr lang="ko-KR" altLang="en-US" dirty="0"/>
              <a:t>액션을 추가한 후 </a:t>
            </a:r>
            <a:r>
              <a:rPr lang="en-US" altLang="ko-KR" dirty="0"/>
              <a:t>BR</a:t>
            </a:r>
            <a:r>
              <a:rPr lang="ko-KR" altLang="en-US" dirty="0"/>
              <a:t>에 등록</a:t>
            </a:r>
          </a:p>
          <a:p>
            <a:pPr lvl="2"/>
            <a:r>
              <a:rPr lang="en-US" altLang="ko-KR" b="1" dirty="0" err="1"/>
              <a:t>onPause</a:t>
            </a:r>
            <a:r>
              <a:rPr lang="en-US" altLang="ko-KR" b="1" dirty="0"/>
              <a:t>( )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등록된 </a:t>
            </a:r>
            <a:r>
              <a:rPr lang="en-US" altLang="ko-KR" dirty="0"/>
              <a:t>BR</a:t>
            </a:r>
            <a:r>
              <a:rPr lang="ko-KR" altLang="en-US" dirty="0"/>
              <a:t>을 해제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1" descr="스크린샷 2019-02-07 오후 2.06.5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400" y="3217403"/>
            <a:ext cx="5543202" cy="34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3578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14-2 </a:t>
            </a:r>
            <a:r>
              <a:rPr lang="ko-KR" altLang="en-US" dirty="0" smtClean="0"/>
              <a:t>배터리 상태 체크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sz="1600" dirty="0" smtClean="0"/>
              <a:t>4 </a:t>
            </a:r>
            <a:r>
              <a:rPr lang="ko-KR" altLang="en-US" sz="1600" dirty="0" smtClean="0"/>
              <a:t>프로젝트 </a:t>
            </a:r>
            <a:r>
              <a:rPr lang="ko-KR" altLang="en-US" sz="1600" dirty="0"/>
              <a:t>실행 및 결과 확인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명령 </a:t>
            </a:r>
            <a:r>
              <a:rPr lang="ko-KR" altLang="en-US" dirty="0" smtClean="0"/>
              <a:t>프롬프트에 </a:t>
            </a:r>
            <a:r>
              <a:rPr lang="ko-KR" altLang="en-US" dirty="0"/>
              <a:t>“</a:t>
            </a:r>
            <a:r>
              <a:rPr lang="en-US" altLang="ko-KR" dirty="0"/>
              <a:t>telnet </a:t>
            </a:r>
            <a:r>
              <a:rPr lang="en-US" altLang="ko-KR" dirty="0" err="1"/>
              <a:t>localhost</a:t>
            </a:r>
            <a:r>
              <a:rPr lang="en-US" altLang="ko-KR" dirty="0"/>
              <a:t> 5554”</a:t>
            </a:r>
            <a:r>
              <a:rPr lang="ko-KR" altLang="en-US" dirty="0"/>
              <a:t>를 입력한 </a:t>
            </a:r>
            <a:r>
              <a:rPr lang="ko-KR" altLang="en-US" dirty="0" smtClean="0"/>
              <a:t>후 ‘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인증 번호’를 입력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400" y="2661789"/>
            <a:ext cx="5543202" cy="27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9129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14-2 </a:t>
            </a:r>
            <a:r>
              <a:rPr lang="ko-KR" altLang="en-US" dirty="0" smtClean="0"/>
              <a:t>배터리 상태 체크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sz="1600" dirty="0" smtClean="0"/>
              <a:t>4 </a:t>
            </a:r>
            <a:r>
              <a:rPr lang="ko-KR" altLang="en-US" sz="1600" dirty="0" smtClean="0"/>
              <a:t>프로젝트 </a:t>
            </a:r>
            <a:r>
              <a:rPr lang="ko-KR" altLang="en-US" sz="1600" dirty="0"/>
              <a:t>실행 및 결과 확인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배터리의 잔량 변경해보기</a:t>
            </a:r>
            <a:endParaRPr lang="en-US" altLang="ko-KR" dirty="0"/>
          </a:p>
          <a:p>
            <a:pPr lvl="2"/>
            <a:r>
              <a:rPr lang="en-US" altLang="ko-KR" b="1" dirty="0"/>
              <a:t>power capacity 5</a:t>
            </a:r>
            <a:r>
              <a:rPr lang="en-US" altLang="ko-KR" dirty="0"/>
              <a:t> : </a:t>
            </a:r>
            <a:r>
              <a:rPr lang="ko-KR" altLang="en-US" dirty="0"/>
              <a:t>배터리 잔량 변경을 </a:t>
            </a:r>
            <a:r>
              <a:rPr lang="en-US" altLang="ko-KR" dirty="0"/>
              <a:t>5%</a:t>
            </a:r>
            <a:r>
              <a:rPr lang="ko-KR" altLang="en-US" dirty="0"/>
              <a:t>로 변경</a:t>
            </a:r>
          </a:p>
          <a:p>
            <a:pPr lvl="2"/>
            <a:r>
              <a:rPr lang="en-US" altLang="ko-KR" b="1" dirty="0"/>
              <a:t>power ac off</a:t>
            </a:r>
            <a:r>
              <a:rPr lang="en-US" altLang="ko-KR" dirty="0"/>
              <a:t> : </a:t>
            </a:r>
            <a:r>
              <a:rPr lang="ko-KR" altLang="en-US" dirty="0"/>
              <a:t>어댑터 연결을 뺀 것이므로</a:t>
            </a:r>
            <a:r>
              <a:rPr lang="en-US" altLang="ko-KR" dirty="0"/>
              <a:t>, </a:t>
            </a:r>
            <a:r>
              <a:rPr lang="ko-KR" altLang="en-US" dirty="0"/>
              <a:t>배터리 부족 경고가 나옴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9055" y="3191892"/>
            <a:ext cx="6185891" cy="28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1163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14-2 </a:t>
            </a:r>
            <a:r>
              <a:rPr lang="ko-KR" altLang="en-US" dirty="0" smtClean="0"/>
              <a:t>배터리 상태 체크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sz="1600" dirty="0" smtClean="0"/>
              <a:t>4 </a:t>
            </a:r>
            <a:r>
              <a:rPr lang="ko-KR" altLang="en-US" sz="1600" dirty="0" smtClean="0"/>
              <a:t>프로젝트 </a:t>
            </a:r>
            <a:r>
              <a:rPr lang="ko-KR" altLang="en-US" sz="1600" dirty="0"/>
              <a:t>실행 및 결과 확인</a:t>
            </a:r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다른 명령도 사용해보기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0253" y="2671210"/>
            <a:ext cx="5063495" cy="23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13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01 </a:t>
            </a:r>
            <a:r>
              <a:rPr lang="ko-KR" altLang="en-US" sz="2400" dirty="0">
                <a:latin typeface="+mn-ea"/>
              </a:rPr>
              <a:t>서비스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02 </a:t>
            </a:r>
            <a:r>
              <a:rPr lang="ko-KR" altLang="en-US" sz="2400" dirty="0" err="1">
                <a:latin typeface="+mn-ea"/>
              </a:rPr>
              <a:t>브로드캐스트</a:t>
            </a:r>
            <a:r>
              <a:rPr lang="ko-KR" altLang="en-US" sz="2400" dirty="0">
                <a:latin typeface="+mn-ea"/>
              </a:rPr>
              <a:t> 리시버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03 </a:t>
            </a:r>
            <a:r>
              <a:rPr lang="ko-KR" altLang="en-US" sz="2400" dirty="0">
                <a:latin typeface="+mn-ea"/>
              </a:rPr>
              <a:t>콘텐트 </a:t>
            </a:r>
            <a:r>
              <a:rPr lang="ko-KR" altLang="en-US" sz="2400" dirty="0" err="1">
                <a:latin typeface="+mn-ea"/>
              </a:rPr>
              <a:t>프로바이더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17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6097" y="1263921"/>
            <a:ext cx="7051806" cy="291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81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73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콘텐트 </a:t>
            </a:r>
            <a:r>
              <a:rPr lang="ko-KR" altLang="en-US" dirty="0" err="1"/>
              <a:t>프로바이더</a:t>
            </a:r>
            <a:r>
              <a:rPr lang="en-US" altLang="ko-KR" dirty="0"/>
              <a:t>(Content Provider)</a:t>
            </a:r>
          </a:p>
          <a:p>
            <a:pPr lvl="1"/>
            <a:r>
              <a:rPr lang="ko-KR" altLang="en-US" dirty="0" err="1"/>
              <a:t>안드로이드는</a:t>
            </a:r>
            <a:r>
              <a:rPr lang="ko-KR" altLang="en-US" dirty="0"/>
              <a:t> 보안상 </a:t>
            </a:r>
            <a:r>
              <a:rPr lang="ko-KR" altLang="en-US" dirty="0" err="1"/>
              <a:t>앱에서</a:t>
            </a:r>
            <a:r>
              <a:rPr lang="ko-KR" altLang="en-US" dirty="0"/>
              <a:t> 사용하는 데이터를 외부에서 접근할 수가 없음</a:t>
            </a:r>
          </a:p>
          <a:p>
            <a:pPr lvl="1"/>
            <a:r>
              <a:rPr lang="ko-KR" altLang="en-US" dirty="0"/>
              <a:t>파일이나 데이터베이스를 외부 </a:t>
            </a:r>
            <a:r>
              <a:rPr lang="ko-KR" altLang="en-US" dirty="0" err="1"/>
              <a:t>앱에서</a:t>
            </a:r>
            <a:r>
              <a:rPr lang="ko-KR" altLang="en-US" dirty="0"/>
              <a:t> 사용하도록 하려면 콘텐트 </a:t>
            </a:r>
            <a:r>
              <a:rPr lang="ko-KR" altLang="en-US" dirty="0" err="1" smtClean="0"/>
              <a:t>프로바이더</a:t>
            </a:r>
            <a:r>
              <a:rPr lang="en-US" altLang="ko-KR" dirty="0" smtClean="0"/>
              <a:t>(</a:t>
            </a:r>
            <a:r>
              <a:rPr lang="en-US" altLang="ko-KR" dirty="0"/>
              <a:t>Content Provider, CP)</a:t>
            </a:r>
            <a:r>
              <a:rPr lang="ko-KR" altLang="en-US" dirty="0"/>
              <a:t>를 만들어서 외부로 제공</a:t>
            </a:r>
          </a:p>
          <a:p>
            <a:endParaRPr lang="ko-KR" altLang="en-US" dirty="0"/>
          </a:p>
          <a:p>
            <a:r>
              <a:rPr lang="en-US" altLang="ko-KR" dirty="0"/>
              <a:t>URI(Uniform Resource Identifier)</a:t>
            </a:r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는 콘텐트 </a:t>
            </a:r>
            <a:r>
              <a:rPr lang="ko-KR" altLang="en-US" dirty="0" err="1"/>
              <a:t>프로바이더에서</a:t>
            </a:r>
            <a:r>
              <a:rPr lang="ko-KR" altLang="en-US" dirty="0"/>
              <a:t> 제공하는 데이터에 접근하기 위한 주소</a:t>
            </a:r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는 “</a:t>
            </a:r>
            <a:r>
              <a:rPr lang="en-US" altLang="ko-KR" dirty="0"/>
              <a:t>content://</a:t>
            </a:r>
            <a:r>
              <a:rPr lang="ko-KR" altLang="en-US" dirty="0" err="1"/>
              <a:t>패키지명</a:t>
            </a:r>
            <a:r>
              <a:rPr lang="en-US" altLang="ko-KR" dirty="0"/>
              <a:t>/</a:t>
            </a:r>
            <a:r>
              <a:rPr lang="ko-KR" altLang="en-US" dirty="0"/>
              <a:t>경로</a:t>
            </a:r>
            <a:r>
              <a:rPr lang="en-US" altLang="ko-KR" dirty="0"/>
              <a:t>/</a:t>
            </a:r>
            <a:r>
              <a:rPr lang="ko-KR" altLang="en-US" dirty="0"/>
              <a:t>아이디” 형식으로 지정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880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안드로이드에서</a:t>
            </a:r>
            <a:r>
              <a:rPr lang="ko-KR" altLang="en-US" dirty="0"/>
              <a:t> 제공하는 </a:t>
            </a:r>
            <a:r>
              <a:rPr lang="en-US" altLang="ko-KR" dirty="0"/>
              <a:t>CP</a:t>
            </a:r>
            <a:r>
              <a:rPr lang="ko-KR" altLang="en-US" dirty="0"/>
              <a:t>의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3581" y="2195236"/>
            <a:ext cx="6177785" cy="31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0240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안드로이드에서</a:t>
            </a:r>
            <a:r>
              <a:rPr lang="ko-KR" altLang="en-US" dirty="0"/>
              <a:t> 제공하는 주요한 콘텐트 </a:t>
            </a:r>
            <a:r>
              <a:rPr lang="ko-KR" altLang="en-US" dirty="0" err="1"/>
              <a:t>프로바이더와</a:t>
            </a:r>
            <a:r>
              <a:rPr lang="ko-KR" altLang="en-US" dirty="0"/>
              <a:t> </a:t>
            </a:r>
            <a:r>
              <a:rPr lang="en-US" altLang="ko-KR" dirty="0"/>
              <a:t>URI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4691" y="2036435"/>
            <a:ext cx="6795564" cy="33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2465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안드로이드에서</a:t>
            </a:r>
            <a:r>
              <a:rPr lang="ko-KR" altLang="en-US" dirty="0"/>
              <a:t> 통화 기록을 가져오는 예제</a:t>
            </a:r>
          </a:p>
          <a:p>
            <a:pPr lvl="1"/>
            <a:r>
              <a:rPr lang="en-US" altLang="ko-KR" dirty="0"/>
              <a:t>AVD</a:t>
            </a:r>
            <a:r>
              <a:rPr lang="ko-KR" altLang="en-US" dirty="0"/>
              <a:t>에서 통화 버튼을 눌러서 통화 기록을 몇 건 남겨놓음</a:t>
            </a:r>
          </a:p>
          <a:p>
            <a:pPr lvl="1"/>
            <a:r>
              <a:rPr lang="ko-KR" altLang="en-US" dirty="0"/>
              <a:t>통화 기록에 접근하기 위해 </a:t>
            </a:r>
            <a:r>
              <a:rPr lang="en-US" altLang="ko-KR" dirty="0"/>
              <a:t>&lt;application </a:t>
            </a:r>
            <a:r>
              <a:rPr lang="ko-KR" altLang="en-US" dirty="0"/>
              <a:t>위에 </a:t>
            </a:r>
            <a:r>
              <a:rPr lang="en-US" altLang="ko-KR" dirty="0"/>
              <a:t>AndroidManifest.xml</a:t>
            </a:r>
            <a:r>
              <a:rPr lang="ko-KR" altLang="en-US" dirty="0"/>
              <a:t>의 다음 코드를 추가하여 접근 권한을 줌</a:t>
            </a:r>
          </a:p>
          <a:p>
            <a:endParaRPr lang="ko-KR" altLang="en-US" dirty="0"/>
          </a:p>
        </p:txBody>
      </p:sp>
      <p:pic>
        <p:nvPicPr>
          <p:cNvPr id="5" name="Picture 2" descr="스크린샷 2019-02-07 오후 2.10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1101" y="2858631"/>
            <a:ext cx="6681799" cy="661128"/>
          </a:xfrm>
          <a:prstGeom prst="rect">
            <a:avLst/>
          </a:prstGeom>
        </p:spPr>
      </p:pic>
      <p:pic>
        <p:nvPicPr>
          <p:cNvPr id="6" name="Picture 1" descr="스크린샷 2019-02-07 오후 2.11.1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488243" y="3572384"/>
            <a:ext cx="6167515" cy="233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76211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1703" y="993338"/>
            <a:ext cx="5820595" cy="586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2193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9048" y="1363355"/>
            <a:ext cx="5805905" cy="392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3224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283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18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서비스의 생명 주기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7959" y="1514475"/>
            <a:ext cx="2308083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676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1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프로젝트 생성</a:t>
            </a:r>
          </a:p>
          <a:p>
            <a:pPr lvl="1"/>
            <a:r>
              <a:rPr lang="en-US" altLang="ko-KR" dirty="0" smtClean="0"/>
              <a:t>(1) </a:t>
            </a:r>
            <a:r>
              <a:rPr lang="ko-KR" altLang="en-US" dirty="0" smtClean="0"/>
              <a:t>프로젝트 </a:t>
            </a:r>
            <a:r>
              <a:rPr lang="ko-KR" altLang="en-US" dirty="0"/>
              <a:t>이름 </a:t>
            </a:r>
            <a:r>
              <a:rPr lang="en-US" altLang="ko-KR" dirty="0"/>
              <a:t>: Project14_1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패키지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smtClean="0"/>
              <a:t>com.cookandroid.project14_1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8508" y="2979667"/>
            <a:ext cx="4486984" cy="33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81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2 </a:t>
            </a:r>
            <a:r>
              <a:rPr lang="ko-KR" altLang="en-US" sz="1600" dirty="0" smtClean="0"/>
              <a:t>화면 </a:t>
            </a:r>
            <a:r>
              <a:rPr lang="ko-KR" altLang="en-US" sz="1600" dirty="0"/>
              <a:t>디자인 및 편집</a:t>
            </a:r>
            <a:endParaRPr lang="en-US" altLang="ko-KR" sz="1600" dirty="0"/>
          </a:p>
          <a:p>
            <a:pPr lvl="1"/>
            <a:r>
              <a:rPr lang="en-US" altLang="ko-KR" dirty="0"/>
              <a:t>activity_main.xml </a:t>
            </a:r>
            <a:r>
              <a:rPr lang="ko-KR" altLang="en-US" dirty="0"/>
              <a:t>수정</a:t>
            </a:r>
          </a:p>
          <a:p>
            <a:pPr lvl="2"/>
            <a:r>
              <a:rPr lang="ko-KR" altLang="en-US" dirty="0"/>
              <a:t>버튼 </a:t>
            </a:r>
            <a:r>
              <a:rPr lang="en-US" altLang="ko-KR" dirty="0"/>
              <a:t>2</a:t>
            </a:r>
            <a:r>
              <a:rPr lang="ko-KR" altLang="en-US" dirty="0"/>
              <a:t>개를 생성하고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 err="1"/>
              <a:t>btnStart</a:t>
            </a:r>
            <a:r>
              <a:rPr lang="en-US" altLang="ko-KR" dirty="0"/>
              <a:t>, </a:t>
            </a:r>
            <a:r>
              <a:rPr lang="en-US" altLang="ko-KR" dirty="0" err="1"/>
              <a:t>btnStop</a:t>
            </a:r>
            <a:r>
              <a:rPr lang="ko-KR" altLang="en-US" dirty="0"/>
              <a:t>으로 함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1" descr="스크린샷 2019-02-07 오후 1.5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0306" y="2892629"/>
            <a:ext cx="6323389" cy="25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790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(1) Service </a:t>
            </a:r>
            <a:r>
              <a:rPr lang="ko-KR" altLang="en-US" dirty="0"/>
              <a:t>클래스의 상속을 받는 </a:t>
            </a:r>
            <a:r>
              <a:rPr lang="en-US" altLang="ko-KR" dirty="0" err="1"/>
              <a:t>MusicService</a:t>
            </a:r>
            <a:r>
              <a:rPr lang="en-US" altLang="ko-KR" dirty="0"/>
              <a:t> </a:t>
            </a:r>
            <a:r>
              <a:rPr lang="ko-KR" altLang="en-US" dirty="0"/>
              <a:t>클래스 정의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866" y="2468698"/>
            <a:ext cx="6620268" cy="41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473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465111" cy="54006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14-1 </a:t>
            </a:r>
            <a:r>
              <a:rPr lang="ko-KR" altLang="en-US" dirty="0" smtClean="0"/>
              <a:t>화면이 종료되어도 계속되는 음악 서비스 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(2) </a:t>
            </a:r>
            <a:r>
              <a:rPr lang="en-US" altLang="ko-KR" dirty="0" err="1"/>
              <a:t>onCreate</a:t>
            </a:r>
            <a:r>
              <a:rPr lang="en-US" altLang="ko-KR" dirty="0"/>
              <a:t>( ), </a:t>
            </a:r>
            <a:r>
              <a:rPr lang="en-US" altLang="ko-KR" dirty="0" err="1"/>
              <a:t>onDestroy</a:t>
            </a:r>
            <a:r>
              <a:rPr lang="en-US" altLang="ko-KR" dirty="0"/>
              <a:t>( ), </a:t>
            </a:r>
            <a:r>
              <a:rPr lang="en-US" altLang="ko-KR" dirty="0" err="1"/>
              <a:t>onStartCommand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안에 로그를 남기도록 코딩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8002" y="2594706"/>
            <a:ext cx="5647997" cy="356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925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10067</TotalTime>
  <Words>1021</Words>
  <Application>Microsoft Office PowerPoint</Application>
  <PresentationFormat>화면 슬라이드 쇼(4:3)</PresentationFormat>
  <Paragraphs>160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슬라이드 19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슬라이드 31</vt:lpstr>
      <vt:lpstr>1. 안드로이드 제공 콘텐트 프로바이더 </vt:lpstr>
      <vt:lpstr>1. 안드로이드 제공 콘텐트 프로바이더 </vt:lpstr>
      <vt:lpstr>1. 안드로이드 제공 콘텐트 프로바이더 </vt:lpstr>
      <vt:lpstr>1. 안드로이드 제공 콘텐트 프로바이더 </vt:lpstr>
      <vt:lpstr>1. 안드로이드 제공 콘텐트 프로바이더 </vt:lpstr>
      <vt:lpstr>1. 안드로이드 제공 콘텐트 프로바이더 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user</cp:lastModifiedBy>
  <cp:revision>534</cp:revision>
  <dcterms:created xsi:type="dcterms:W3CDTF">2007-11-27T23:54:21Z</dcterms:created>
  <dcterms:modified xsi:type="dcterms:W3CDTF">2022-02-10T06:47:00Z</dcterms:modified>
</cp:coreProperties>
</file>