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74" r:id="rId6"/>
    <p:sldId id="275" r:id="rId7"/>
    <p:sldId id="263" r:id="rId8"/>
    <p:sldId id="277" r:id="rId9"/>
    <p:sldId id="278" r:id="rId10"/>
    <p:sldId id="279" r:id="rId11"/>
    <p:sldId id="276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66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16" autoAdjust="0"/>
  </p:normalViewPr>
  <p:slideViewPr>
    <p:cSldViewPr>
      <p:cViewPr varScale="1">
        <p:scale>
          <a:sx n="113" d="100"/>
          <a:sy n="113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7053807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97427160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01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웹 프로그래밍의 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784976" cy="1368152"/>
          </a:xfrm>
        </p:spPr>
        <p:txBody>
          <a:bodyPr/>
          <a:lstStyle/>
          <a:p>
            <a:r>
              <a:rPr lang="ko-KR" altLang="en-US" dirty="0" err="1" smtClean="0"/>
              <a:t>이러닝</a:t>
            </a:r>
            <a:endParaRPr lang="en-US" altLang="ko-KR" dirty="0" smtClean="0"/>
          </a:p>
          <a:p>
            <a:pPr lvl="1"/>
            <a:r>
              <a:rPr lang="ko-KR" altLang="en-US" dirty="0"/>
              <a:t>정보통신기술을 활용하여 언제</a:t>
            </a:r>
            <a:r>
              <a:rPr lang="en-US" altLang="ko-KR" dirty="0"/>
              <a:t>(anytime), </a:t>
            </a:r>
            <a:r>
              <a:rPr lang="ko-KR" altLang="en-US" dirty="0"/>
              <a:t>어디서</a:t>
            </a:r>
            <a:r>
              <a:rPr lang="en-US" altLang="ko-KR" dirty="0"/>
              <a:t>(anywhere), </a:t>
            </a:r>
            <a:r>
              <a:rPr lang="ko-KR" altLang="en-US" dirty="0"/>
              <a:t>누구나</a:t>
            </a:r>
            <a:r>
              <a:rPr lang="en-US" altLang="ko-KR" dirty="0"/>
              <a:t>(anyone) </a:t>
            </a:r>
            <a:r>
              <a:rPr lang="ko-KR" altLang="en-US" dirty="0" smtClean="0"/>
              <a:t>수준별 </a:t>
            </a:r>
            <a:r>
              <a:rPr lang="ko-KR" altLang="en-US" dirty="0"/>
              <a:t>맞춤형 학습을 할 수 있는 웹 </a:t>
            </a:r>
            <a:r>
              <a:rPr lang="ko-KR" altLang="en-US" dirty="0" smtClean="0"/>
              <a:t>서비스</a:t>
            </a:r>
            <a:endParaRPr lang="en-US" altLang="ko-KR" dirty="0"/>
          </a:p>
          <a:p>
            <a:pPr lvl="1"/>
            <a:r>
              <a:rPr lang="ko-KR" altLang="en-US" dirty="0"/>
              <a:t>무들</a:t>
            </a:r>
            <a:r>
              <a:rPr lang="en-US" altLang="ko-KR" dirty="0"/>
              <a:t>(</a:t>
            </a:r>
            <a:r>
              <a:rPr lang="en-US" altLang="ko-KR"/>
              <a:t>Moodle</a:t>
            </a:r>
            <a:r>
              <a:rPr lang="en-US" altLang="ko-KR" smtClean="0"/>
              <a:t>),</a:t>
            </a:r>
            <a:r>
              <a:rPr lang="ko-KR" altLang="en-US" smtClean="0"/>
              <a:t> </a:t>
            </a:r>
            <a:r>
              <a:rPr lang="ko-KR" altLang="en-US" dirty="0" err="1"/>
              <a:t>프론터</a:t>
            </a:r>
            <a:r>
              <a:rPr lang="en-US" altLang="ko-KR" dirty="0"/>
              <a:t>(</a:t>
            </a:r>
            <a:r>
              <a:rPr lang="en-US" altLang="ko-KR" err="1"/>
              <a:t>Fronter</a:t>
            </a:r>
            <a:r>
              <a:rPr lang="en-US" altLang="ko-KR" smtClean="0"/>
              <a:t>) </a:t>
            </a:r>
            <a:r>
              <a:rPr lang="ko-KR" altLang="en-US" smtClean="0"/>
              <a:t>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이러닝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3" y="2420888"/>
            <a:ext cx="7714297" cy="3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2663303"/>
          </a:xfrm>
        </p:spPr>
        <p:txBody>
          <a:bodyPr/>
          <a:lstStyle/>
          <a:p>
            <a:r>
              <a:rPr lang="ko-KR" altLang="en-US" dirty="0" smtClean="0"/>
              <a:t>웹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간 일종의 약속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 개발하든 정해진 규칙을 준수하면 모두 호환되어 편리하게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W3C</a:t>
            </a:r>
            <a:endParaRPr lang="ko-KR" altLang="en-US" sz="800" dirty="0"/>
          </a:p>
          <a:p>
            <a:pPr lvl="1"/>
            <a:r>
              <a:rPr lang="ko-KR" altLang="en-US" smtClean="0"/>
              <a:t>웹에 </a:t>
            </a:r>
            <a:r>
              <a:rPr lang="ko-KR" altLang="en-US" dirty="0"/>
              <a:t>관련된 </a:t>
            </a:r>
            <a:r>
              <a:rPr lang="ko-KR" altLang="en-US" dirty="0" smtClean="0"/>
              <a:t>기술과 웹 브라우저 </a:t>
            </a:r>
            <a:r>
              <a:rPr lang="ko-KR" altLang="en-US" dirty="0"/>
              <a:t>사용을 </a:t>
            </a:r>
            <a:r>
              <a:rPr lang="ko-KR" altLang="en-US"/>
              <a:t>위한 </a:t>
            </a:r>
            <a:r>
              <a:rPr lang="ko-KR" altLang="en-US" smtClean="0"/>
              <a:t>표준안 제정</a:t>
            </a:r>
            <a:endParaRPr lang="en-US" altLang="ko-KR" smtClean="0"/>
          </a:p>
          <a:p>
            <a:pPr lvl="1"/>
            <a:r>
              <a:rPr lang="ko-KR" altLang="en-US" smtClean="0"/>
              <a:t>웹 </a:t>
            </a:r>
            <a:r>
              <a:rPr lang="ko-KR" altLang="en-US" dirty="0"/>
              <a:t>개발자나 사용자 간의 정보 공유 및 신기술 개발 </a:t>
            </a:r>
            <a:r>
              <a:rPr lang="ko-KR" altLang="en-US" smtClean="0"/>
              <a:t>등에 기여</a:t>
            </a:r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표준의 필요성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4568190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536504"/>
          </a:xfrm>
        </p:spPr>
        <p:txBody>
          <a:bodyPr/>
          <a:lstStyle/>
          <a:p>
            <a:r>
              <a:rPr lang="ko-KR" altLang="en-US" dirty="0" smtClean="0"/>
              <a:t>웹 표준 기술 문서의 </a:t>
            </a:r>
            <a:r>
              <a:rPr lang="ko-KR" altLang="en-US" smtClean="0"/>
              <a:t>발전 단계</a:t>
            </a:r>
            <a:endParaRPr lang="en-US" altLang="ko-KR" dirty="0"/>
          </a:p>
          <a:p>
            <a:endParaRPr lang="en-US" altLang="ko-KR" sz="800" dirty="0" smtClean="0"/>
          </a:p>
          <a:p>
            <a:pPr lvl="1"/>
            <a:r>
              <a:rPr lang="ko-KR" altLang="en-US" smtClean="0"/>
              <a:t>초안 </a:t>
            </a:r>
            <a:r>
              <a:rPr lang="en-US" altLang="ko-KR" smtClean="0"/>
              <a:t>: </a:t>
            </a:r>
            <a:r>
              <a:rPr lang="ko-KR" altLang="en-US" smtClean="0"/>
              <a:t>아직 </a:t>
            </a:r>
            <a:r>
              <a:rPr lang="ko-KR" altLang="en-US" dirty="0"/>
              <a:t>완전하지 않은 </a:t>
            </a:r>
            <a:r>
              <a:rPr lang="ko-KR" altLang="en-US" dirty="0" err="1"/>
              <a:t>워킹</a:t>
            </a:r>
            <a:r>
              <a:rPr lang="ko-KR" altLang="en-US" dirty="0"/>
              <a:t> 그룹의 </a:t>
            </a:r>
            <a:r>
              <a:rPr lang="ko-KR" altLang="en-US" dirty="0" smtClean="0"/>
              <a:t>아이디어</a:t>
            </a:r>
            <a:endParaRPr lang="en-US" altLang="ko-KR" dirty="0" smtClean="0"/>
          </a:p>
          <a:p>
            <a:pPr lvl="1"/>
            <a:r>
              <a:rPr lang="ko-KR" altLang="en-US" smtClean="0"/>
              <a:t>후보 권고안 </a:t>
            </a:r>
            <a:r>
              <a:rPr lang="en-US" altLang="ko-KR" smtClean="0"/>
              <a:t>: </a:t>
            </a:r>
            <a:r>
              <a:rPr lang="ko-KR" altLang="en-US" dirty="0" smtClean="0"/>
              <a:t>심사한 </a:t>
            </a:r>
            <a:r>
              <a:rPr lang="ko-KR" altLang="en-US" smtClean="0"/>
              <a:t>작업의 최종안</a:t>
            </a:r>
            <a:r>
              <a:rPr lang="en-US" altLang="ko-KR" smtClean="0"/>
              <a:t>(</a:t>
            </a:r>
            <a:r>
              <a:rPr lang="ko-KR" altLang="en-US" smtClean="0"/>
              <a:t>제안 </a:t>
            </a:r>
            <a:r>
              <a:rPr lang="ko-KR" altLang="en-US" dirty="0" smtClean="0"/>
              <a:t>권고안이 되기 위한 </a:t>
            </a:r>
            <a:r>
              <a:rPr lang="ko-KR" altLang="en-US" smtClean="0"/>
              <a:t>후보 문서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1"/>
            <a:r>
              <a:rPr lang="ko-KR" altLang="en-US" smtClean="0"/>
              <a:t>제안 </a:t>
            </a:r>
            <a:r>
              <a:rPr lang="ko-KR" altLang="en-US" dirty="0" smtClean="0"/>
              <a:t>권고안 </a:t>
            </a:r>
            <a:r>
              <a:rPr lang="en-US" altLang="ko-KR" smtClean="0"/>
              <a:t>: 4</a:t>
            </a:r>
            <a:r>
              <a:rPr lang="ko-KR" altLang="en-US" dirty="0" smtClean="0"/>
              <a:t>주 이내에 검토해서 최종적으로 </a:t>
            </a:r>
            <a:r>
              <a:rPr lang="ko-KR" altLang="en-US" smtClean="0"/>
              <a:t>권고안이 되는 문서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권고안 </a:t>
            </a:r>
            <a:r>
              <a:rPr lang="en-US" altLang="ko-KR" smtClean="0"/>
              <a:t>: </a:t>
            </a:r>
            <a:r>
              <a:rPr lang="ko-KR" altLang="en-US" smtClean="0"/>
              <a:t>최종적으로 </a:t>
            </a:r>
            <a:r>
              <a:rPr lang="ko-KR" altLang="en-US" dirty="0"/>
              <a:t>표준화한 규격을 정의한 </a:t>
            </a:r>
            <a:r>
              <a:rPr lang="ko-KR" altLang="en-US" dirty="0" smtClean="0"/>
              <a:t>문서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기술 문서의 발전 단계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" y="3212976"/>
            <a:ext cx="8176260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2448272"/>
          </a:xfrm>
        </p:spPr>
        <p:txBody>
          <a:bodyPr/>
          <a:lstStyle/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웹에서 사용되는 문서가 어떻게 구조화되는가를 나타내는 언어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유형</a:t>
            </a:r>
            <a:endParaRPr lang="en-US" altLang="ko-KR" dirty="0"/>
          </a:p>
          <a:p>
            <a:pPr lvl="1"/>
            <a:r>
              <a:rPr lang="ko-KR" altLang="en-US" dirty="0" smtClean="0"/>
              <a:t>구조적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문서의 구성 방식을 표현한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유형적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문서를 시각적으로 표현하는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의미적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내용 자체에 관한 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792088"/>
          </a:xfrm>
        </p:spPr>
        <p:txBody>
          <a:bodyPr/>
          <a:lstStyle/>
          <a:p>
            <a:r>
              <a:rPr lang="en-US" altLang="ko-KR" dirty="0" smtClean="0"/>
              <a:t>HTML5</a:t>
            </a:r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와 </a:t>
            </a:r>
            <a:r>
              <a:rPr lang="en-US" altLang="ko-KR" dirty="0"/>
              <a:t>WHATWG</a:t>
            </a:r>
            <a:r>
              <a:rPr lang="ko-KR" altLang="en-US" dirty="0"/>
              <a:t>의 두 단체가 협동하여 제안한 새로운 </a:t>
            </a:r>
            <a:r>
              <a:rPr lang="en-US" altLang="ko-KR" dirty="0"/>
              <a:t>HTML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H</a:t>
            </a:r>
            <a:r>
              <a:rPr lang="en-US" altLang="ko-KR" dirty="0" smtClean="0"/>
              <a:t>TML5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6184772" cy="45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5"/>
            <a:ext cx="8496944" cy="5467749"/>
          </a:xfrm>
        </p:spPr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구조적 설계 </a:t>
            </a:r>
            <a:r>
              <a:rPr lang="ko-KR" altLang="en-US" smtClean="0"/>
              <a:t>지원 </a:t>
            </a:r>
            <a:endParaRPr lang="en-US" altLang="ko-KR" smtClean="0"/>
          </a:p>
          <a:p>
            <a:pPr lvl="1"/>
            <a:r>
              <a:rPr lang="ko-KR" altLang="en-US"/>
              <a:t>그래픽 및 멀티미디어 기능 강화 </a:t>
            </a:r>
            <a:endParaRPr lang="en-US" altLang="ko-KR"/>
          </a:p>
          <a:p>
            <a:pPr lvl="1"/>
            <a:r>
              <a:rPr lang="en-US" altLang="ko-KR"/>
              <a:t>CSS3 </a:t>
            </a:r>
            <a:r>
              <a:rPr lang="ko-KR" altLang="en-US"/>
              <a:t>지원 </a:t>
            </a:r>
            <a:endParaRPr lang="en-US" altLang="ko-KR"/>
          </a:p>
          <a:p>
            <a:pPr lvl="1"/>
            <a:r>
              <a:rPr lang="ko-KR" altLang="en-US"/>
              <a:t>자바스크립트 지원 </a:t>
            </a:r>
            <a:endParaRPr lang="en-US" altLang="ko-KR"/>
          </a:p>
          <a:p>
            <a:pPr lvl="1"/>
            <a:r>
              <a:rPr lang="ko-KR" altLang="en-US"/>
              <a:t>다양한 </a:t>
            </a:r>
            <a:r>
              <a:rPr lang="en-US" altLang="ko-KR"/>
              <a:t>API </a:t>
            </a:r>
            <a:r>
              <a:rPr lang="ko-KR" altLang="en-US"/>
              <a:t>제공 </a:t>
            </a:r>
            <a:endParaRPr lang="en-US" altLang="ko-KR"/>
          </a:p>
          <a:p>
            <a:pPr lvl="1"/>
            <a:r>
              <a:rPr lang="ko-KR" altLang="en-US"/>
              <a:t>모바일 웹 지원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H</a:t>
            </a:r>
            <a:r>
              <a:rPr lang="en-US" altLang="ko-KR" dirty="0" smtClean="0"/>
              <a:t>TML5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표준과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HTML5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5" b="34891"/>
          <a:stretch/>
        </p:blipFill>
        <p:spPr>
          <a:xfrm>
            <a:off x="4860032" y="908720"/>
            <a:ext cx="3769929" cy="35622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28"/>
          <a:stretch/>
        </p:blipFill>
        <p:spPr>
          <a:xfrm>
            <a:off x="4366550" y="4604984"/>
            <a:ext cx="4263411" cy="19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3168352"/>
          </a:xfrm>
        </p:spPr>
        <p:txBody>
          <a:bodyPr/>
          <a:lstStyle/>
          <a:p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문서를 읽고 웹 페이지에 </a:t>
            </a:r>
            <a:r>
              <a:rPr lang="ko-KR" altLang="en-US" dirty="0" smtClean="0"/>
              <a:t>정보를 </a:t>
            </a:r>
            <a:r>
              <a:rPr lang="ko-KR" altLang="en-US" dirty="0"/>
              <a:t>표시하는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r>
              <a:rPr lang="en-US" altLang="ko-KR" dirty="0"/>
              <a:t>URL(Uniform Resource Locator)</a:t>
            </a:r>
            <a:r>
              <a:rPr lang="ko-KR" altLang="en-US" dirty="0"/>
              <a:t>을 통해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웹 </a:t>
            </a:r>
            <a:r>
              <a:rPr lang="ko-KR" altLang="en-US" dirty="0" smtClean="0"/>
              <a:t>브라우저 기능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페이지 탐색</a:t>
            </a:r>
          </a:p>
          <a:p>
            <a:pPr lvl="1"/>
            <a:r>
              <a:rPr lang="ko-KR" altLang="en-US" dirty="0" smtClean="0"/>
              <a:t>접속하는 </a:t>
            </a:r>
            <a:r>
              <a:rPr lang="ko-KR" altLang="en-US" dirty="0"/>
              <a:t>프로그램의 주소 관리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페이지의 저장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  <a:r>
              <a:rPr lang="en-US" altLang="ko-KR" dirty="0"/>
              <a:t>, </a:t>
            </a:r>
            <a:r>
              <a:rPr lang="ko-KR" altLang="en-US" dirty="0"/>
              <a:t>소스 파일 보기</a:t>
            </a: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페이지 보안에 관련된 각종 필터 도구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브라우저와 </a:t>
            </a:r>
            <a:r>
              <a:rPr kumimoji="0" lang="en-US" altLang="ko-KR" b="1" dirty="0">
                <a:solidFill>
                  <a:schemeClr val="bg1"/>
                </a:solidFill>
              </a:rPr>
              <a:t>H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TML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편집기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752023"/>
          </a:xfrm>
        </p:spPr>
        <p:txBody>
          <a:bodyPr/>
          <a:lstStyle/>
          <a:p>
            <a:r>
              <a:rPr lang="ko-KR" altLang="en-US" dirty="0" smtClean="0"/>
              <a:t>웹 브라우저 이용률 통계</a:t>
            </a:r>
            <a:endParaRPr lang="ko-KR" altLang="en-US" dirty="0"/>
          </a:p>
          <a:p>
            <a:pPr lvl="1"/>
            <a:r>
              <a:rPr lang="ko-KR" altLang="en-US" dirty="0"/>
              <a:t>한국 인터넷 진흥원 사이트</a:t>
            </a:r>
            <a:r>
              <a:rPr lang="en-US" altLang="ko-KR" dirty="0"/>
              <a:t>(http://www.koreahtml5.kr)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브라우저와 </a:t>
            </a:r>
            <a:r>
              <a:rPr kumimoji="0" lang="en-US" altLang="ko-KR" b="1" dirty="0">
                <a:solidFill>
                  <a:schemeClr val="bg1"/>
                </a:solidFill>
              </a:rPr>
              <a:t>H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TML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편집기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9" y="1804759"/>
            <a:ext cx="7474267" cy="43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04056"/>
          </a:xfrm>
        </p:spPr>
        <p:txBody>
          <a:bodyPr/>
          <a:lstStyle/>
          <a:p>
            <a:r>
              <a:rPr lang="ko-KR" altLang="en-US" dirty="0" smtClean="0"/>
              <a:t>웹 브라우저 종류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브라우저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브라우저와 </a:t>
            </a:r>
            <a:r>
              <a:rPr kumimoji="0" lang="en-US" altLang="ko-KR" b="1" dirty="0">
                <a:solidFill>
                  <a:schemeClr val="bg1"/>
                </a:solidFill>
              </a:rPr>
              <a:t>H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TML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편집기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7"/>
          <a:stretch/>
        </p:blipFill>
        <p:spPr>
          <a:xfrm>
            <a:off x="1674479" y="1760303"/>
            <a:ext cx="1744980" cy="1440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4"/>
          <a:stretch/>
        </p:blipFill>
        <p:spPr>
          <a:xfrm>
            <a:off x="4527550" y="1719911"/>
            <a:ext cx="2720340" cy="14805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8"/>
          <a:stretch/>
        </p:blipFill>
        <p:spPr>
          <a:xfrm>
            <a:off x="755576" y="4148820"/>
            <a:ext cx="2194560" cy="1643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2"/>
          <a:stretch/>
        </p:blipFill>
        <p:spPr>
          <a:xfrm>
            <a:off x="3371850" y="4064559"/>
            <a:ext cx="1920240" cy="17281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0"/>
          <a:stretch/>
        </p:blipFill>
        <p:spPr>
          <a:xfrm>
            <a:off x="5724128" y="4110279"/>
            <a:ext cx="1935480" cy="1682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8495" y="320046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구글 크롬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2250" y="321297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마이크로소프트 인터넷 익스플로러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029" y="5826062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모질라 파이어폭스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496" y="58260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애플 사파리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582606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오페라</a:t>
            </a:r>
            <a:endParaRPr lang="ko-KR" altLang="en-US" sz="1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82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HTML </a:t>
            </a:r>
            <a:r>
              <a:rPr lang="ko-KR" altLang="en-US" dirty="0" smtClean="0"/>
              <a:t>편집기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브라우저와 </a:t>
            </a:r>
            <a:r>
              <a:rPr kumimoji="0" lang="en-US" altLang="ko-KR" b="1" dirty="0">
                <a:solidFill>
                  <a:schemeClr val="bg1"/>
                </a:solidFill>
              </a:rPr>
              <a:t>H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TML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편집기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4"/>
          <a:stretch/>
        </p:blipFill>
        <p:spPr>
          <a:xfrm>
            <a:off x="671426" y="2116926"/>
            <a:ext cx="1444001" cy="12400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8"/>
          <a:stretch/>
        </p:blipFill>
        <p:spPr>
          <a:xfrm>
            <a:off x="2577702" y="2116927"/>
            <a:ext cx="2006917" cy="12400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8"/>
          <a:stretch/>
        </p:blipFill>
        <p:spPr>
          <a:xfrm>
            <a:off x="5117785" y="2116927"/>
            <a:ext cx="2086927" cy="124006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6974160" y="1973034"/>
            <a:ext cx="1944216" cy="131194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9"/>
          <a:stretch/>
        </p:blipFill>
        <p:spPr>
          <a:xfrm>
            <a:off x="1384472" y="4221088"/>
            <a:ext cx="2060257" cy="109880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7"/>
          <a:stretch/>
        </p:blipFill>
        <p:spPr>
          <a:xfrm>
            <a:off x="3923928" y="4226410"/>
            <a:ext cx="2016224" cy="10943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3"/>
          <a:stretch/>
        </p:blipFill>
        <p:spPr>
          <a:xfrm>
            <a:off x="6388661" y="4207211"/>
            <a:ext cx="1533612" cy="1126562"/>
          </a:xfrm>
          <a:prstGeom prst="rect">
            <a:avLst/>
          </a:prstGeom>
        </p:spPr>
      </p:pic>
      <p:sp>
        <p:nvSpPr>
          <p:cNvPr id="2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648072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편집기 종류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10761" y="348126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메모장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8884" y="3481262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노트패드</a:t>
            </a:r>
            <a:r>
              <a:rPr lang="en-US" altLang="ko-KR" sz="1400" b="1" smtClean="0">
                <a:latin typeface="+mn-ea"/>
                <a:ea typeface="+mn-ea"/>
              </a:rPr>
              <a:t>++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9965" y="348126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울트라에디트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4248" y="348126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에디트플러스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4121" y="544416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아크로에디트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160" y="544416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비주얼 스튜디오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8952" y="544416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66CC"/>
                </a:solidFill>
                <a:latin typeface="+mn-ea"/>
                <a:ea typeface="+mn-ea"/>
              </a:rPr>
              <a:t>▲</a:t>
            </a:r>
            <a:r>
              <a:rPr lang="ko-KR" altLang="en-US" sz="1400" b="1" smtClean="0">
                <a:latin typeface="+mn-ea"/>
                <a:ea typeface="+mn-ea"/>
              </a:rPr>
              <a:t> 어도비 브라켓</a:t>
            </a:r>
            <a:endParaRPr lang="ko-KR" altLang="en-US" sz="1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9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01</a:t>
            </a:r>
            <a:r>
              <a:rPr kumimoji="0" lang="en-US" altLang="en-US" dirty="0" smtClean="0">
                <a:latin typeface="+mn-ea"/>
                <a:ea typeface="+mn-ea"/>
              </a:rPr>
              <a:t> </a:t>
            </a:r>
            <a:r>
              <a:rPr kumimoji="0" lang="ko-KR" altLang="en-US" dirty="0" smtClean="0">
                <a:latin typeface="+mn-ea"/>
                <a:ea typeface="+mn-ea"/>
              </a:rPr>
              <a:t>웹의 개념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02</a:t>
            </a:r>
            <a:r>
              <a:rPr kumimoji="0" lang="en-US" altLang="en-US" dirty="0" smtClean="0">
                <a:latin typeface="+mn-ea"/>
                <a:ea typeface="+mn-ea"/>
              </a:rPr>
              <a:t> </a:t>
            </a:r>
            <a:r>
              <a:rPr kumimoji="0" lang="ko-KR" altLang="en-US" dirty="0" smtClean="0">
                <a:latin typeface="+mn-ea"/>
                <a:ea typeface="+mn-ea"/>
              </a:rPr>
              <a:t>웹의 활용 분야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웹 표준과 </a:t>
            </a:r>
            <a:r>
              <a:rPr kumimoji="0" lang="en-US" altLang="ko-KR" dirty="0" smtClean="0">
                <a:latin typeface="+mn-ea"/>
                <a:ea typeface="+mn-ea"/>
              </a:rPr>
              <a:t>HTML5</a:t>
            </a:r>
          </a:p>
          <a:p>
            <a:pPr lvl="0">
              <a:lnSpc>
                <a:spcPct val="150000"/>
              </a:lnSpc>
            </a:pPr>
            <a:r>
              <a:rPr kumimoji="0" lang="en-US" altLang="en-US" b="1" dirty="0" smtClean="0">
                <a:latin typeface="+mn-ea"/>
                <a:ea typeface="+mn-ea"/>
              </a:rPr>
              <a:t>04 </a:t>
            </a:r>
            <a:r>
              <a:rPr kumimoji="0" lang="ko-KR" altLang="en-US" dirty="0" smtClean="0">
                <a:latin typeface="+mn-ea"/>
                <a:ea typeface="+mn-ea"/>
              </a:rPr>
              <a:t>웹 브라우저와 </a:t>
            </a:r>
            <a:r>
              <a:rPr kumimoji="0" lang="en-US" altLang="ko-KR" dirty="0" smtClean="0">
                <a:latin typeface="+mn-ea"/>
                <a:ea typeface="+mn-ea"/>
              </a:rPr>
              <a:t>HTML </a:t>
            </a:r>
            <a:r>
              <a:rPr kumimoji="0" lang="ko-KR" altLang="en-US" dirty="0" smtClean="0">
                <a:latin typeface="+mn-ea"/>
                <a:ea typeface="+mn-ea"/>
              </a:rPr>
              <a:t>편집기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3600400" cy="1440160"/>
          </a:xfrm>
        </p:spPr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만들기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편집기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문서 작성 및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문서 실행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간단한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만들기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 브라우저와 </a:t>
            </a:r>
            <a:r>
              <a:rPr kumimoji="0" lang="en-US" altLang="ko-KR" b="1" dirty="0">
                <a:solidFill>
                  <a:schemeClr val="bg1"/>
                </a:solidFill>
              </a:rPr>
              <a:t>H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TML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편집기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6951"/>
            <a:ext cx="5063490" cy="53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웹의 </a:t>
            </a:r>
            <a:r>
              <a:rPr lang="ko-KR" altLang="en-US" dirty="0">
                <a:latin typeface="+mn-ea"/>
                <a:ea typeface="+mn-ea"/>
              </a:rPr>
              <a:t>등장 배경을 알고 웹이 현재 어떻게 발전하고 있는지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웹의 </a:t>
            </a:r>
            <a:r>
              <a:rPr lang="ko-KR" altLang="en-US" dirty="0">
                <a:latin typeface="+mn-ea"/>
                <a:ea typeface="+mn-ea"/>
              </a:rPr>
              <a:t>다양한 활용 분야를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표준의 필요성을 이해하고 </a:t>
            </a:r>
            <a:r>
              <a:rPr lang="en-US" altLang="ko-KR" dirty="0">
                <a:latin typeface="+mn-ea"/>
                <a:ea typeface="+mn-ea"/>
              </a:rPr>
              <a:t>HTML5</a:t>
            </a:r>
            <a:r>
              <a:rPr lang="ko-KR" altLang="en-US" dirty="0">
                <a:latin typeface="+mn-ea"/>
                <a:ea typeface="+mn-ea"/>
              </a:rPr>
              <a:t>의 특징을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웹 </a:t>
            </a:r>
            <a:r>
              <a:rPr lang="ko-KR" altLang="en-US" dirty="0">
                <a:latin typeface="+mn-ea"/>
                <a:ea typeface="+mn-ea"/>
              </a:rPr>
              <a:t>브라우저와 </a:t>
            </a:r>
            <a:r>
              <a:rPr lang="en-US" altLang="ko-KR" dirty="0">
                <a:latin typeface="+mn-ea"/>
                <a:ea typeface="+mn-ea"/>
              </a:rPr>
              <a:t>HTML </a:t>
            </a:r>
            <a:r>
              <a:rPr lang="ko-KR" altLang="en-US" dirty="0">
                <a:latin typeface="+mn-ea"/>
                <a:ea typeface="+mn-ea"/>
              </a:rPr>
              <a:t>편집기의 종류를 알고 목적에 맞게 </a:t>
            </a:r>
            <a:r>
              <a:rPr lang="ko-KR" altLang="en-US" dirty="0" smtClean="0">
                <a:latin typeface="+mn-ea"/>
                <a:ea typeface="+mn-ea"/>
              </a:rPr>
              <a:t>선택하여 사용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 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ko-KR" altLang="en-US" dirty="0" smtClean="0"/>
              <a:t>인터넷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사용하는 컴퓨터를 전 세계 규모로 연결한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인터넷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79" y="2013188"/>
            <a:ext cx="483489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792088"/>
          </a:xfrm>
        </p:spPr>
        <p:txBody>
          <a:bodyPr/>
          <a:lstStyle/>
          <a:p>
            <a:r>
              <a:rPr lang="ko-KR" altLang="en-US" dirty="0"/>
              <a:t>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 </a:t>
            </a:r>
            <a:r>
              <a:rPr lang="ko-KR" altLang="en-US" smtClean="0"/>
              <a:t>표준 문서 시스템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웹의 등장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780473" cy="24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2880320"/>
          </a:xfrm>
        </p:spPr>
        <p:txBody>
          <a:bodyPr/>
          <a:lstStyle/>
          <a:p>
            <a:r>
              <a:rPr lang="ko-KR" altLang="en-US" dirty="0" smtClean="0"/>
              <a:t>웹의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 </a:t>
            </a:r>
            <a:r>
              <a:rPr lang="ko-KR" altLang="en-US" dirty="0"/>
              <a:t>세계의 </a:t>
            </a:r>
            <a:r>
              <a:rPr lang="ko-KR" altLang="en-US" dirty="0" smtClean="0"/>
              <a:t>컴퓨터를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HTTP(Hyper </a:t>
            </a:r>
            <a:r>
              <a:rPr lang="en-US" altLang="ko-KR" dirty="0"/>
              <a:t>Text Transfer Protocol) </a:t>
            </a:r>
            <a:r>
              <a:rPr lang="ko-KR" altLang="en-US" dirty="0" smtClean="0"/>
              <a:t>프로토콜 사용</a:t>
            </a:r>
            <a:endParaRPr lang="en-US" altLang="ko-KR" dirty="0"/>
          </a:p>
          <a:p>
            <a:pPr lvl="1"/>
            <a:r>
              <a:rPr lang="en-US" altLang="ko-KR" dirty="0" smtClean="0"/>
              <a:t>HTML(Hyper </a:t>
            </a:r>
            <a:r>
              <a:rPr lang="en-US" altLang="ko-KR" dirty="0"/>
              <a:t>Text Markup Language)</a:t>
            </a:r>
            <a:r>
              <a:rPr lang="ko-KR" altLang="en-US" dirty="0"/>
              <a:t>로 작성된 </a:t>
            </a:r>
            <a:r>
              <a:rPr lang="ko-KR" altLang="en-US" dirty="0" smtClean="0"/>
              <a:t>문서 연결</a:t>
            </a:r>
            <a:endParaRPr lang="en-US" altLang="ko-KR" dirty="0"/>
          </a:p>
          <a:p>
            <a:pPr lvl="1"/>
            <a:r>
              <a:rPr lang="ko-KR" altLang="en-US" dirty="0" smtClean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프로그램 파일 등 멀티미디어 </a:t>
            </a:r>
            <a:r>
              <a:rPr lang="ko-KR" altLang="en-US" dirty="0" smtClean="0"/>
              <a:t>서비스 제공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endParaRPr lang="en-US" altLang="ko-KR" dirty="0"/>
          </a:p>
          <a:p>
            <a:pPr lvl="1"/>
            <a:r>
              <a:rPr lang="ko-KR" altLang="en-US" dirty="0" smtClean="0"/>
              <a:t>웹 서버에서 제공되는 정보가 다양한 기기에 맞춰 제공되는 웹 환경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웹의 발전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개념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61048"/>
            <a:ext cx="4143375" cy="27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793070"/>
          </a:xfrm>
        </p:spPr>
        <p:txBody>
          <a:bodyPr/>
          <a:lstStyle/>
          <a:p>
            <a:r>
              <a:rPr lang="ko-KR" altLang="en-US" dirty="0" smtClean="0"/>
              <a:t>정보 검색</a:t>
            </a:r>
            <a:endParaRPr lang="en-US" altLang="ko-KR" dirty="0" smtClean="0"/>
          </a:p>
          <a:p>
            <a:pPr lvl="1"/>
            <a:r>
              <a:rPr lang="ko-KR" altLang="en-US" dirty="0" err="1"/>
              <a:t>구글</a:t>
            </a:r>
            <a:r>
              <a:rPr lang="en-US" altLang="ko-KR" dirty="0"/>
              <a:t>(Google), </a:t>
            </a:r>
            <a:r>
              <a:rPr lang="ko-KR" altLang="en-US" dirty="0" err="1"/>
              <a:t>야후</a:t>
            </a:r>
            <a:r>
              <a:rPr lang="en-US" altLang="ko-KR" dirty="0"/>
              <a:t>(Yahoo), </a:t>
            </a:r>
            <a:r>
              <a:rPr lang="ko-KR" altLang="en-US" dirty="0"/>
              <a:t>다음</a:t>
            </a:r>
            <a:r>
              <a:rPr lang="en-US" altLang="ko-KR" dirty="0"/>
              <a:t>(</a:t>
            </a:r>
            <a:r>
              <a:rPr lang="en-US" altLang="ko-KR" dirty="0" err="1"/>
              <a:t>Daum</a:t>
            </a:r>
            <a:r>
              <a:rPr lang="en-US" altLang="ko-KR" dirty="0"/>
              <a:t>), </a:t>
            </a:r>
            <a:r>
              <a:rPr lang="ko-KR" altLang="en-US" dirty="0" err="1"/>
              <a:t>네이버</a:t>
            </a:r>
            <a:r>
              <a:rPr lang="en-US" altLang="ko-KR" dirty="0"/>
              <a:t>(</a:t>
            </a:r>
            <a:r>
              <a:rPr lang="en-US" altLang="ko-KR" dirty="0" err="1"/>
              <a:t>Naver</a:t>
            </a:r>
            <a:r>
              <a:rPr lang="en-US" altLang="ko-KR" dirty="0"/>
              <a:t>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 검색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5806"/>
            <a:ext cx="6035040" cy="475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368152"/>
          </a:xfrm>
        </p:spPr>
        <p:txBody>
          <a:bodyPr/>
          <a:lstStyle/>
          <a:p>
            <a:r>
              <a:rPr lang="ko-KR" altLang="en-US" dirty="0" smtClean="0"/>
              <a:t>온라인 쇼핑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상품 정보와 이용 후기를 공유하고 상품을 직접 구매할 수 있는 플랫폼을 제공하여 수익을 창출</a:t>
            </a:r>
            <a:endParaRPr lang="en-US" altLang="ko-KR" dirty="0" smtClean="0"/>
          </a:p>
          <a:p>
            <a:pPr lvl="1"/>
            <a:r>
              <a:rPr lang="ko-KR" altLang="en-US" dirty="0"/>
              <a:t>아마존</a:t>
            </a:r>
            <a:r>
              <a:rPr lang="en-US" altLang="ko-KR" dirty="0"/>
              <a:t>(amazon), </a:t>
            </a:r>
            <a:r>
              <a:rPr lang="ko-KR" altLang="en-US" dirty="0" err="1"/>
              <a:t>이베이</a:t>
            </a:r>
            <a:r>
              <a:rPr lang="en-US" altLang="ko-KR" dirty="0"/>
              <a:t>(</a:t>
            </a:r>
            <a:r>
              <a:rPr lang="en-US" altLang="ko-KR" dirty="0" err="1"/>
              <a:t>ebay</a:t>
            </a:r>
            <a:r>
              <a:rPr lang="en-US" altLang="ko-KR" dirty="0"/>
              <a:t>), </a:t>
            </a:r>
            <a:r>
              <a:rPr lang="ko-KR" altLang="en-US" dirty="0" err="1"/>
              <a:t>알리바바</a:t>
            </a:r>
            <a:r>
              <a:rPr lang="en-US" altLang="ko-KR" dirty="0"/>
              <a:t>(</a:t>
            </a:r>
            <a:r>
              <a:rPr lang="en-US" altLang="ko-KR" dirty="0" err="1"/>
              <a:t>alibaba</a:t>
            </a:r>
            <a:r>
              <a:rPr lang="en-US" altLang="ko-KR" dirty="0"/>
              <a:t>), </a:t>
            </a:r>
            <a:r>
              <a:rPr lang="ko-KR" altLang="en-US" dirty="0" err="1"/>
              <a:t>옥션</a:t>
            </a:r>
            <a:r>
              <a:rPr lang="en-US" altLang="ko-KR" dirty="0"/>
              <a:t>(auction) </a:t>
            </a:r>
            <a:r>
              <a:rPr lang="ko-KR" altLang="en-US" dirty="0"/>
              <a:t>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온라인 쇼</a:t>
            </a:r>
            <a:r>
              <a:rPr lang="ko-KR" altLang="en-US" dirty="0"/>
              <a:t>핑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06" y="2420888"/>
            <a:ext cx="6076950" cy="4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368152"/>
          </a:xfrm>
        </p:spPr>
        <p:txBody>
          <a:bodyPr/>
          <a:lstStyle/>
          <a:p>
            <a:r>
              <a:rPr lang="ko-KR" altLang="en-US" smtClean="0"/>
              <a:t>가상공간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 세계를 웹에 가상으로 구축해놓은 것</a:t>
            </a:r>
            <a:endParaRPr lang="en-US" altLang="ko-KR" dirty="0" smtClean="0"/>
          </a:p>
          <a:p>
            <a:pPr lvl="1"/>
            <a:r>
              <a:rPr lang="ko-KR" altLang="en-US" dirty="0"/>
              <a:t>세컨드 라이프</a:t>
            </a:r>
            <a:r>
              <a:rPr lang="en-US" altLang="ko-KR" dirty="0"/>
              <a:t>(</a:t>
            </a:r>
            <a:r>
              <a:rPr lang="en-US" altLang="ko-KR" dirty="0" err="1"/>
              <a:t>secondlife</a:t>
            </a:r>
            <a:r>
              <a:rPr lang="en-US" altLang="ko-KR" dirty="0"/>
              <a:t>), </a:t>
            </a:r>
            <a:r>
              <a:rPr lang="ko-KR" altLang="en-US" dirty="0"/>
              <a:t>액티브 월드</a:t>
            </a:r>
            <a:r>
              <a:rPr lang="en-US" altLang="ko-KR" dirty="0"/>
              <a:t>(</a:t>
            </a:r>
            <a:r>
              <a:rPr lang="en-US" altLang="ko-KR" dirty="0" err="1"/>
              <a:t>activeworld</a:t>
            </a:r>
            <a:r>
              <a:rPr lang="en-US" altLang="ko-KR" dirty="0"/>
              <a:t>), </a:t>
            </a:r>
            <a:r>
              <a:rPr lang="ko-KR" altLang="en-US" dirty="0" smtClean="0"/>
              <a:t>오픈 </a:t>
            </a:r>
            <a:r>
              <a:rPr lang="ko-KR" altLang="en-US" dirty="0"/>
              <a:t>시뮬레이터</a:t>
            </a:r>
            <a:r>
              <a:rPr lang="en-US" altLang="ko-KR" dirty="0"/>
              <a:t>(</a:t>
            </a:r>
            <a:r>
              <a:rPr lang="en-US" altLang="ko-KR" dirty="0" err="1"/>
              <a:t>opensimulator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가상공간 서비스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웹의 활용 분야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1" y="2420888"/>
            <a:ext cx="4989195" cy="4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639</Words>
  <Application>Microsoft Office PowerPoint</Application>
  <PresentationFormat>화면 슬라이드 쇼(4:3)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HY견명조</vt:lpstr>
      <vt:lpstr>굴림</vt:lpstr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인터넷</vt:lpstr>
      <vt:lpstr>2. 웹의 등장</vt:lpstr>
      <vt:lpstr>3. 웹의 발전</vt:lpstr>
      <vt:lpstr>1. 정보 검색</vt:lpstr>
      <vt:lpstr>2. 온라인 쇼핑</vt:lpstr>
      <vt:lpstr>3. 가상공간 서비스</vt:lpstr>
      <vt:lpstr>4. 이러닝</vt:lpstr>
      <vt:lpstr>1. 웹 표준의 필요성</vt:lpstr>
      <vt:lpstr>2. 웹 표준 기술 문서의 발전 단계</vt:lpstr>
      <vt:lpstr>3. 마크업 언어</vt:lpstr>
      <vt:lpstr>4. HTML5</vt:lpstr>
      <vt:lpstr>4. HTML5</vt:lpstr>
      <vt:lpstr>1. 웹 브라우저</vt:lpstr>
      <vt:lpstr>1. 웹 브라우저</vt:lpstr>
      <vt:lpstr>1. 웹 브라우저</vt:lpstr>
      <vt:lpstr>2. HTML 편집기</vt:lpstr>
      <vt:lpstr>3. 간단한 HTML 문서 만들기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208</cp:revision>
  <dcterms:created xsi:type="dcterms:W3CDTF">2012-08-06T11:28:05Z</dcterms:created>
  <dcterms:modified xsi:type="dcterms:W3CDTF">2017-08-18T07:40:06Z</dcterms:modified>
</cp:coreProperties>
</file>