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68" r:id="rId7"/>
    <p:sldId id="275" r:id="rId8"/>
    <p:sldId id="267" r:id="rId9"/>
    <p:sldId id="277" r:id="rId10"/>
    <p:sldId id="274" r:id="rId11"/>
    <p:sldId id="271" r:id="rId12"/>
    <p:sldId id="276" r:id="rId13"/>
    <p:sldId id="273" r:id="rId14"/>
    <p:sldId id="272" r:id="rId15"/>
  </p:sldIdLst>
  <p:sldSz cx="12192000" cy="6858000"/>
  <p:notesSz cx="6858000" cy="9144000"/>
  <p:defaultTextStyle>
    <a:defPPr rtl="0">
      <a:defRPr lang="es-mx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B00F19E-F1DC-4982-809C-308F51C2CB63}" type="datetime1">
              <a:rPr lang="es-MX" smtClean="0"/>
              <a:t>16/05/2023</a:t>
            </a:fld>
            <a:endParaRPr lang="es-MX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1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8F248E3-4546-48E1-B685-635B843B3791}" type="datetime1">
              <a:rPr lang="es-MX" noProof="1" smtClean="0"/>
              <a:t>16/05/2023</a:t>
            </a:fld>
            <a:endParaRPr lang="es-MX" noProof="1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1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1"/>
              <a:t>Haga clic para modificar los estilos de texto del patrón</a:t>
            </a:r>
          </a:p>
          <a:p>
            <a:pPr lvl="1" rtl="0"/>
            <a:r>
              <a:rPr lang="es-MX" noProof="1"/>
              <a:t>Segundo nivel</a:t>
            </a:r>
          </a:p>
          <a:p>
            <a:pPr lvl="2" rtl="0"/>
            <a:r>
              <a:rPr lang="es-MX" noProof="1"/>
              <a:t>Tercer nivel</a:t>
            </a:r>
          </a:p>
          <a:p>
            <a:pPr lvl="3" rtl="0"/>
            <a:r>
              <a:rPr lang="es-MX" noProof="1"/>
              <a:t>Cuarto nivel</a:t>
            </a:r>
          </a:p>
          <a:p>
            <a:pPr lvl="4" rtl="0"/>
            <a:r>
              <a:rPr lang="es-MX" noProof="1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1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MX" noProof="1" dirty="0" smtClean="0"/>
              <a:t>‹Nº›</a:t>
            </a:fld>
            <a:endParaRPr lang="es-MX" noProof="1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8465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5100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7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802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396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421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893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74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MX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AD347D-5ACD-4C99-B74B-A9C85AD731AF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8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14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  <p:sp>
        <p:nvSpPr>
          <p:cNvPr id="9" name="Cuadro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MX" noProof="0"/>
              <a:t>“</a:t>
            </a:r>
          </a:p>
        </p:txBody>
      </p:sp>
      <p:sp>
        <p:nvSpPr>
          <p:cNvPr id="13" name="Cuadro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s-MX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6" name="Marcador de texto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posición de imagen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22" name="Marcador de texto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23" name="Marcador de texto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Marcador de texto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posición de imagen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24" name="Marcador de texto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4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6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ícono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Elips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MX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MX" noProof="0" smtClean="0"/>
              <a:t>16/05/2023</a:t>
            </a:fld>
            <a:endParaRPr lang="es-MX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s-MX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MX" noProof="0" smtClean="0"/>
              <a:t>‹Nº›</a:t>
            </a:fld>
            <a:endParaRPr lang="es-MX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la metálic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425" y="104285"/>
            <a:ext cx="10031287" cy="1348381"/>
          </a:xfrm>
        </p:spPr>
        <p:txBody>
          <a:bodyPr rtlCol="0">
            <a:normAutofit/>
          </a:bodyPr>
          <a:lstStyle/>
          <a:p>
            <a:pPr rtl="0"/>
            <a:r>
              <a:rPr lang="es-MX" noProof="1"/>
              <a:t>NEURONAL NETWORK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54953"/>
            <a:ext cx="8825658" cy="1302144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s-MX" noProof="1"/>
              <a:t>Proyecto final</a:t>
            </a:r>
          </a:p>
          <a:p>
            <a:pPr rtl="0"/>
            <a:r>
              <a:rPr lang="es-MX" b="1" noProof="1"/>
              <a:t>Integrantes:</a:t>
            </a:r>
          </a:p>
          <a:p>
            <a:pPr rtl="0"/>
            <a:r>
              <a:rPr lang="es-MX" noProof="1"/>
              <a:t>Ivo Alberto ramírez Gaeta		cód. </a:t>
            </a:r>
            <a:r>
              <a:rPr lang="es-MX" dirty="0"/>
              <a:t>216462144</a:t>
            </a:r>
            <a:endParaRPr lang="es-MX" noProof="1"/>
          </a:p>
          <a:p>
            <a:pPr rtl="0"/>
            <a:r>
              <a:rPr lang="es-MX" noProof="1"/>
              <a:t>Yessica Guadalupe ramírez varela		cód. 217727664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982CE8-311C-566E-6A30-68A4F4980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3715" y="1475057"/>
            <a:ext cx="3779896" cy="3779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0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0AFC5A94-3110-0FBC-FB9E-34D496CF3959}"/>
              </a:ext>
            </a:extLst>
          </p:cNvPr>
          <p:cNvSpPr txBox="1">
            <a:spLocks/>
          </p:cNvSpPr>
          <p:nvPr/>
        </p:nvSpPr>
        <p:spPr>
          <a:xfrm>
            <a:off x="1801411" y="173896"/>
            <a:ext cx="3289573" cy="7952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400" dirty="0"/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87987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087" y="333633"/>
            <a:ext cx="8825658" cy="1070354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dirty="0"/>
              <a:t>Gracias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2D7B0F-F137-A3EF-D9D5-AC43398EA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51" y="1737610"/>
            <a:ext cx="3650006" cy="365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3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64348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dirty="0"/>
              <a:t>Introducción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3F7D11B3-39D8-569D-E183-E43AF8D53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22236" t="5225" r="21517" b="4145"/>
          <a:stretch/>
        </p:blipFill>
        <p:spPr>
          <a:xfrm>
            <a:off x="6351372" y="958731"/>
            <a:ext cx="5840627" cy="5899269"/>
          </a:xfr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3C58A24-4EB4-FB48-788F-EEF9689F9E16}"/>
              </a:ext>
            </a:extLst>
          </p:cNvPr>
          <p:cNvSpPr txBox="1"/>
          <p:nvPr/>
        </p:nvSpPr>
        <p:spPr>
          <a:xfrm>
            <a:off x="650668" y="1767016"/>
            <a:ext cx="45638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redes neuronales son una forma de inteligencia artificial  que intenta simular el comportamiento del cerebro humano.</a:t>
            </a:r>
          </a:p>
          <a:p>
            <a:endParaRPr lang="es-MX" dirty="0"/>
          </a:p>
          <a:p>
            <a:r>
              <a:rPr lang="es-MX" dirty="0"/>
              <a:t>Están construidas por una gran cantidad de neuronas, que se conectan entre sí para procesar la información.</a:t>
            </a:r>
          </a:p>
          <a:p>
            <a:endParaRPr lang="es-MX" dirty="0"/>
          </a:p>
          <a:p>
            <a:r>
              <a:rPr lang="es-MX" dirty="0"/>
              <a:t>Pueden ser usadas para procesar imágenes, entender lenguaje natural y realizar inferencias. </a:t>
            </a:r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850E04-00D7-9AF6-A9C0-571E441C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4277"/>
            <a:ext cx="9404723" cy="1400530"/>
          </a:xfrm>
        </p:spPr>
        <p:txBody>
          <a:bodyPr/>
          <a:lstStyle/>
          <a:p>
            <a:r>
              <a:rPr lang="es-MX" dirty="0"/>
              <a:t>NN para identificar imágenes o</a:t>
            </a:r>
            <a:br>
              <a:rPr lang="es-MX" dirty="0"/>
            </a:br>
            <a:r>
              <a:rPr lang="es-MX" dirty="0"/>
              <a:t>NN CONVOLUCIONALES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D19286-7AE7-4175-1E70-B87E326E0E3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8960" b="15950"/>
          <a:stretch/>
        </p:blipFill>
        <p:spPr>
          <a:xfrm>
            <a:off x="2376881" y="1909006"/>
            <a:ext cx="7435059" cy="341046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4A644AD-CD33-7587-DE54-4B0E7D1797D1}"/>
              </a:ext>
            </a:extLst>
          </p:cNvPr>
          <p:cNvSpPr txBox="1"/>
          <p:nvPr/>
        </p:nvSpPr>
        <p:spPr>
          <a:xfrm>
            <a:off x="1602730" y="5553670"/>
            <a:ext cx="8983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La convolución consiste en realizar un barrido de la imagen para tomar grupos de píxeles cercanos entre sí de la imagen de entrada y realizar un producto punto contra un kernel.</a:t>
            </a:r>
          </a:p>
        </p:txBody>
      </p:sp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850E04-00D7-9AF6-A9C0-571E441C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4277"/>
            <a:ext cx="9404723" cy="795208"/>
          </a:xfrm>
        </p:spPr>
        <p:txBody>
          <a:bodyPr/>
          <a:lstStyle/>
          <a:p>
            <a:r>
              <a:rPr lang="es-MX" dirty="0"/>
              <a:t>NN CONVOLUCIONALES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9BDF74-E9A5-8CDE-440D-7DCC2232438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0103"/>
          <a:stretch/>
        </p:blipFill>
        <p:spPr>
          <a:xfrm>
            <a:off x="959678" y="1869584"/>
            <a:ext cx="10269467" cy="376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6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78DCA2BF-DACB-0E52-6E1B-4D80B2AFF064}"/>
              </a:ext>
            </a:extLst>
          </p:cNvPr>
          <p:cNvSpPr txBox="1">
            <a:spLocks/>
          </p:cNvSpPr>
          <p:nvPr/>
        </p:nvSpPr>
        <p:spPr>
          <a:xfrm>
            <a:off x="2443963" y="185118"/>
            <a:ext cx="9404723" cy="7727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000" dirty="0"/>
              <a:t>NN CONVOLUCIONALES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4792A2-82FA-A087-0A53-8A8D330CFA34}"/>
              </a:ext>
            </a:extLst>
          </p:cNvPr>
          <p:cNvSpPr txBox="1"/>
          <p:nvPr/>
        </p:nvSpPr>
        <p:spPr>
          <a:xfrm>
            <a:off x="972534" y="1142990"/>
            <a:ext cx="1733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i="1" dirty="0"/>
              <a:t>¿</a:t>
            </a:r>
            <a:r>
              <a:rPr lang="es-MX" sz="2800" dirty="0"/>
              <a:t>Kernel</a:t>
            </a:r>
            <a:r>
              <a:rPr lang="es-MX" sz="2800" i="1" dirty="0"/>
              <a:t>?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84DAED6-16D3-003C-4412-63F2240D366E}"/>
              </a:ext>
            </a:extLst>
          </p:cNvPr>
          <p:cNvSpPr txBox="1"/>
          <p:nvPr/>
        </p:nvSpPr>
        <p:spPr>
          <a:xfrm>
            <a:off x="842437" y="1738569"/>
            <a:ext cx="10507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i="1" dirty="0"/>
              <a:t>Es un filtro, el cual, se le aplica a la imagen a procesar para así extraer características especiales de la imagen para después hacer uso de estos nuevos valores filtrados. Principalmente se detectan bordes, desenfoque, entre otras características.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D712274-6CD8-36E4-1A45-7C9617227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739" y="3631198"/>
            <a:ext cx="6866522" cy="290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850E04-00D7-9AF6-A9C0-571E441C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4277"/>
            <a:ext cx="9404723" cy="795208"/>
          </a:xfrm>
        </p:spPr>
        <p:txBody>
          <a:bodyPr/>
          <a:lstStyle/>
          <a:p>
            <a:r>
              <a:rPr lang="es-MX" dirty="0"/>
              <a:t>NN CONVOLUCIONALES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2334DE-B0FD-6EC3-CD00-EB0B77C581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655" y="1295400"/>
            <a:ext cx="8848725" cy="518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326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diseño abstracto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57" name="Rectá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7FC0812D-F7EC-EC02-ED24-D1C05F4BE29C}"/>
              </a:ext>
            </a:extLst>
          </p:cNvPr>
          <p:cNvSpPr txBox="1">
            <a:spLocks/>
          </p:cNvSpPr>
          <p:nvPr/>
        </p:nvSpPr>
        <p:spPr>
          <a:xfrm>
            <a:off x="2443963" y="185118"/>
            <a:ext cx="9404723" cy="7727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000" dirty="0"/>
              <a:t>POOLING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05B6186-26C6-B66D-BE02-F6FE68FFC04C}"/>
              </a:ext>
            </a:extLst>
          </p:cNvPr>
          <p:cNvSpPr txBox="1"/>
          <p:nvPr/>
        </p:nvSpPr>
        <p:spPr>
          <a:xfrm>
            <a:off x="1068388" y="1142990"/>
            <a:ext cx="8776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pooling es similar al kernel, solo que en cada iteración se obtiene el máximo promedio de la región que se está procesando.</a:t>
            </a:r>
          </a:p>
          <a:p>
            <a:endParaRPr lang="es-MX" dirty="0"/>
          </a:p>
          <a:p>
            <a:r>
              <a:rPr lang="es-MX" dirty="0"/>
              <a:t>MAX-POOLING</a:t>
            </a:r>
          </a:p>
          <a:p>
            <a:endParaRPr lang="es-MX" dirty="0"/>
          </a:p>
          <a:p>
            <a:r>
              <a:rPr lang="es-MX" dirty="0"/>
              <a:t>Se encarga de calcular el máximo de los elementos, este proceso se realiza para cada mapa existente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26E9CF-61DD-2F6B-DD1B-825A9218F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865" y="3615869"/>
            <a:ext cx="4992269" cy="27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7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850E04-00D7-9AF6-A9C0-571E441C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4277"/>
            <a:ext cx="9404723" cy="795208"/>
          </a:xfrm>
        </p:spPr>
        <p:txBody>
          <a:bodyPr/>
          <a:lstStyle/>
          <a:p>
            <a:r>
              <a:rPr lang="es-MX" dirty="0"/>
              <a:t>NN CONVOLUCIONALES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728474-FF7E-B029-A190-30DB2E965C86}"/>
              </a:ext>
            </a:extLst>
          </p:cNvPr>
          <p:cNvSpPr txBox="1"/>
          <p:nvPr/>
        </p:nvSpPr>
        <p:spPr>
          <a:xfrm>
            <a:off x="1393638" y="1343762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LeNet…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33254AB-F40D-E8CD-521C-C037C5902FB6}"/>
              </a:ext>
            </a:extLst>
          </p:cNvPr>
          <p:cNvSpPr txBox="1"/>
          <p:nvPr/>
        </p:nvSpPr>
        <p:spPr>
          <a:xfrm>
            <a:off x="1170404" y="1928537"/>
            <a:ext cx="96279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Concebida en 1998 por Yann LeCun, primera Red Convolucional qué logró resolver </a:t>
            </a:r>
          </a:p>
          <a:p>
            <a:r>
              <a:rPr lang="es-MX" dirty="0"/>
              <a:t>El problema de visión artificial: La clasificación de dígitos escritos a mano.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Clasificar dígitos de envíos postales de diferentes regiones de EUA.</a:t>
            </a:r>
          </a:p>
          <a:p>
            <a:endParaRPr lang="es-MX" dirty="0"/>
          </a:p>
          <a:p>
            <a:pPr algn="ctr"/>
            <a:r>
              <a:rPr lang="es-MX" dirty="0"/>
              <a:t>Se recolecto una base de datos MNIST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42F62FC-D447-570B-D6BB-F5D74F7B0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362" y="4095750"/>
            <a:ext cx="4562475" cy="23812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17D0A93-70EF-6A54-67A5-0EA71C47F8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8971" y="4047357"/>
            <a:ext cx="3220196" cy="242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5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n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Elipse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A850E04-00D7-9AF6-A9C0-571E441C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4277"/>
            <a:ext cx="9404723" cy="795208"/>
          </a:xfrm>
        </p:spPr>
        <p:txBody>
          <a:bodyPr/>
          <a:lstStyle/>
          <a:p>
            <a:r>
              <a:rPr lang="es-MX" dirty="0"/>
              <a:t>NN CONVOLUCIONALES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728474-FF7E-B029-A190-30DB2E965C86}"/>
              </a:ext>
            </a:extLst>
          </p:cNvPr>
          <p:cNvSpPr txBox="1"/>
          <p:nvPr/>
        </p:nvSpPr>
        <p:spPr>
          <a:xfrm>
            <a:off x="1393638" y="1343762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dirty="0"/>
              <a:t>LeNet…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C2CF833-6563-2827-9E97-C1BADBAE5B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646" y="2685797"/>
            <a:ext cx="943106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44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69_TF78884036_Win32.potx  -  Recuperado" id="{6CE806CD-F3F4-48C5-9BD7-6BA6D621AE17}" vid="{48FB9C7C-BDA7-498E-B126-72B0EDD257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digital</Template>
  <TotalTime>194</TotalTime>
  <Words>280</Words>
  <Application>Microsoft Office PowerPoint</Application>
  <PresentationFormat>Panorámica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NEURONAL NETWORK</vt:lpstr>
      <vt:lpstr>Introducción</vt:lpstr>
      <vt:lpstr>NN para identificar imágenes o NN CONVOLUCIONALES</vt:lpstr>
      <vt:lpstr>NN CONVOLUCIONALES</vt:lpstr>
      <vt:lpstr>Presentación de PowerPoint</vt:lpstr>
      <vt:lpstr>NN CONVOLUCIONALES</vt:lpstr>
      <vt:lpstr>Presentación de PowerPoint</vt:lpstr>
      <vt:lpstr>NN CONVOLUCIONALES</vt:lpstr>
      <vt:lpstr>NN CONVOLUCIONALES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 NETWORK</dc:title>
  <dc:creator>yessica ramirez varela</dc:creator>
  <cp:lastModifiedBy>yessica ramirez varela</cp:lastModifiedBy>
  <cp:revision>2</cp:revision>
  <dcterms:created xsi:type="dcterms:W3CDTF">2023-05-17T00:26:05Z</dcterms:created>
  <dcterms:modified xsi:type="dcterms:W3CDTF">2023-05-17T03:41:04Z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