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75" r:id="rId5"/>
    <p:sldId id="266" r:id="rId6"/>
    <p:sldId id="277" r:id="rId7"/>
    <p:sldId id="278" r:id="rId8"/>
    <p:sldId id="268" r:id="rId9"/>
    <p:sldId id="269" r:id="rId10"/>
    <p:sldId id="270" r:id="rId11"/>
    <p:sldId id="271" r:id="rId12"/>
    <p:sldId id="272" r:id="rId13"/>
    <p:sldId id="279" r:id="rId14"/>
    <p:sldId id="273" r:id="rId15"/>
    <p:sldId id="274" r:id="rId16"/>
    <p:sldId id="276"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8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0BCDD-26BE-4956-959D-EDBB21C8858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E6645B8-D6A1-4553-AC9C-62DCAEE2C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73B78CB-ABDD-476D-A57A-664245E17C17}"/>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5" name="Fußzeilenplatzhalter 4">
            <a:extLst>
              <a:ext uri="{FF2B5EF4-FFF2-40B4-BE49-F238E27FC236}">
                <a16:creationId xmlns:a16="http://schemas.microsoft.com/office/drawing/2014/main" id="{363CAE38-B484-44BE-AD9D-E862C1C511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2610214-64EE-433C-84A3-0049E49ADA93}"/>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391972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6DDB6D-1B8E-4B8E-A288-00271178B20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8DCC5A4-85AF-4DA0-AE10-14DF6373871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B39C1D3-992A-43CA-B972-46C2C521DEB6}"/>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5" name="Fußzeilenplatzhalter 4">
            <a:extLst>
              <a:ext uri="{FF2B5EF4-FFF2-40B4-BE49-F238E27FC236}">
                <a16:creationId xmlns:a16="http://schemas.microsoft.com/office/drawing/2014/main" id="{DE424758-776F-479F-83CD-C84BBC2F66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AACD1C-E146-4117-AFE3-8DF05D325EB7}"/>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54085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7727CD8-B3DB-4833-B119-C6B18D13613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C979BBE-1E39-4688-AEE1-83C34F6F0F5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D213FE-078A-417C-82BB-12ACFDEFA83A}"/>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5" name="Fußzeilenplatzhalter 4">
            <a:extLst>
              <a:ext uri="{FF2B5EF4-FFF2-40B4-BE49-F238E27FC236}">
                <a16:creationId xmlns:a16="http://schemas.microsoft.com/office/drawing/2014/main" id="{DF8E0DA9-4C5C-442B-8E51-0993A2A77A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2DBFDA-D30A-4BAA-BF4B-9CF6A15D258D}"/>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317895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09474-757C-46F5-94BD-EF5109F7E7A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AE93E89-4313-44BC-B7EA-2054A3037A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A01377-2E9B-4392-B2F9-C3D112CD1BD0}"/>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5" name="Fußzeilenplatzhalter 4">
            <a:extLst>
              <a:ext uri="{FF2B5EF4-FFF2-40B4-BE49-F238E27FC236}">
                <a16:creationId xmlns:a16="http://schemas.microsoft.com/office/drawing/2014/main" id="{E33178CE-F383-4C3E-9F32-AB3166D47CD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C4EF0A-FC29-4193-9738-C6588B1567F2}"/>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178345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55EBE6-DC7B-456A-90E0-6591EAE8483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6DBB95B-9031-4DB5-B624-5B2CB758C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BB40FC9-B2F7-47F9-883B-64B34160D858}"/>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5" name="Fußzeilenplatzhalter 4">
            <a:extLst>
              <a:ext uri="{FF2B5EF4-FFF2-40B4-BE49-F238E27FC236}">
                <a16:creationId xmlns:a16="http://schemas.microsoft.com/office/drawing/2014/main" id="{16DEA8FF-B7E7-4F8F-96D0-2B3B47341B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3229E5-33CC-431A-A6CC-C1F42FBEE45F}"/>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428240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671D9-BA8E-4FDE-9761-74F2D07F72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B282338-027B-4EDC-B489-1E39D3AE1B7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E629961-C34C-4ED3-85C8-456BC6628AF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C93759-6D07-49B6-A0C7-CCF5F63E1F11}"/>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6" name="Fußzeilenplatzhalter 5">
            <a:extLst>
              <a:ext uri="{FF2B5EF4-FFF2-40B4-BE49-F238E27FC236}">
                <a16:creationId xmlns:a16="http://schemas.microsoft.com/office/drawing/2014/main" id="{2DF29B82-7627-4B10-B350-30CCD8923D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0F0255-E997-462F-A334-C3F18FC7F0EE}"/>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239642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D8DBE-C205-4A05-9AD4-6927F2BF269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99AC1EF-21E7-4571-BB56-555913E52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E6AEA4F-BB8D-4E10-B4AC-A874A4743C3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F219572-C34C-496D-B350-5897762C4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9E21E5F-2C0A-45FF-93CE-2ADD535B5C6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1D3E7D9-C5F9-4D13-A9E0-F1F1C14E9865}"/>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8" name="Fußzeilenplatzhalter 7">
            <a:extLst>
              <a:ext uri="{FF2B5EF4-FFF2-40B4-BE49-F238E27FC236}">
                <a16:creationId xmlns:a16="http://schemas.microsoft.com/office/drawing/2014/main" id="{E0F2FF5E-A837-4279-95AF-9DD2466B479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619161F-1F5E-492C-BE6F-D59E81C0D8E5}"/>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65679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4C140-EE90-4988-9880-C3AA603D22E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998975-83A1-44E7-B56A-ED2D343A75A4}"/>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4" name="Fußzeilenplatzhalter 3">
            <a:extLst>
              <a:ext uri="{FF2B5EF4-FFF2-40B4-BE49-F238E27FC236}">
                <a16:creationId xmlns:a16="http://schemas.microsoft.com/office/drawing/2014/main" id="{62D989DD-B104-4B25-821D-B26E54CE3A5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571CF2D-328B-487A-81A2-FBF5459C50DF}"/>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268931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2A9197-A364-446F-9792-22AD5E1CF664}"/>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3" name="Fußzeilenplatzhalter 2">
            <a:extLst>
              <a:ext uri="{FF2B5EF4-FFF2-40B4-BE49-F238E27FC236}">
                <a16:creationId xmlns:a16="http://schemas.microsoft.com/office/drawing/2014/main" id="{B0F98126-F584-4656-8339-361A9FF9094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FBC89F0-2D0C-45E7-9E52-302E77A03F48}"/>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64390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74DCC-53B4-4AEF-9E1F-650E1004947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2B37D54-5330-42B8-9AB2-B853EC163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6B146AA-5748-4474-9E33-DFD2D6F7F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42040D0-293C-4DE8-AD16-36E37218F65B}"/>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6" name="Fußzeilenplatzhalter 5">
            <a:extLst>
              <a:ext uri="{FF2B5EF4-FFF2-40B4-BE49-F238E27FC236}">
                <a16:creationId xmlns:a16="http://schemas.microsoft.com/office/drawing/2014/main" id="{553C053C-0F6E-4F1B-951B-6C1AE60B4EA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8B2099B-E936-4FC1-9C99-567D800241B0}"/>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1897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A81DA-A521-4C27-82ED-BC3CA74C9D4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C7AB9DC-EDA9-4A46-BE87-71D175127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D85336C-6EA3-4532-95BC-5393AC0CD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E7A7C9F-8A04-44C0-83CE-DE13D01E6B53}"/>
              </a:ext>
            </a:extLst>
          </p:cNvPr>
          <p:cNvSpPr>
            <a:spLocks noGrp="1"/>
          </p:cNvSpPr>
          <p:nvPr>
            <p:ph type="dt" sz="half" idx="10"/>
          </p:nvPr>
        </p:nvSpPr>
        <p:spPr/>
        <p:txBody>
          <a:bodyPr/>
          <a:lstStyle/>
          <a:p>
            <a:fld id="{2400ABE2-19DD-4E65-ACA9-4D13AF94D7C9}" type="datetimeFigureOut">
              <a:rPr lang="de-DE" smtClean="0"/>
              <a:t>02.03.2020</a:t>
            </a:fld>
            <a:endParaRPr lang="de-DE"/>
          </a:p>
        </p:txBody>
      </p:sp>
      <p:sp>
        <p:nvSpPr>
          <p:cNvPr id="6" name="Fußzeilenplatzhalter 5">
            <a:extLst>
              <a:ext uri="{FF2B5EF4-FFF2-40B4-BE49-F238E27FC236}">
                <a16:creationId xmlns:a16="http://schemas.microsoft.com/office/drawing/2014/main" id="{285ACD82-074B-44A6-8399-B8BA4631B50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4A951A5-5CEC-425E-85C2-99A4777E48E5}"/>
              </a:ext>
            </a:extLst>
          </p:cNvPr>
          <p:cNvSpPr>
            <a:spLocks noGrp="1"/>
          </p:cNvSpPr>
          <p:nvPr>
            <p:ph type="sldNum" sz="quarter" idx="12"/>
          </p:nvPr>
        </p:nvSpPr>
        <p:spPr/>
        <p:txBody>
          <a:bodyPr/>
          <a:lstStyle/>
          <a:p>
            <a:fld id="{3A5D96CC-0FDB-4BFB-B7E0-15D3DE046D4D}" type="slidenum">
              <a:rPr lang="de-DE" smtClean="0"/>
              <a:t>‹Nr.›</a:t>
            </a:fld>
            <a:endParaRPr lang="de-DE"/>
          </a:p>
        </p:txBody>
      </p:sp>
    </p:spTree>
    <p:extLst>
      <p:ext uri="{BB962C8B-B14F-4D97-AF65-F5344CB8AC3E}">
        <p14:creationId xmlns:p14="http://schemas.microsoft.com/office/powerpoint/2010/main" val="18177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C6712D1-40C9-4559-97FD-F569659355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1D99859-2941-428E-8100-E2AE0E128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1BAF872-3B17-4F60-AE7A-7F007BE1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0ABE2-19DD-4E65-ACA9-4D13AF94D7C9}" type="datetimeFigureOut">
              <a:rPr lang="de-DE" smtClean="0"/>
              <a:t>02.03.2020</a:t>
            </a:fld>
            <a:endParaRPr lang="de-DE"/>
          </a:p>
        </p:txBody>
      </p:sp>
      <p:sp>
        <p:nvSpPr>
          <p:cNvPr id="5" name="Fußzeilenplatzhalter 4">
            <a:extLst>
              <a:ext uri="{FF2B5EF4-FFF2-40B4-BE49-F238E27FC236}">
                <a16:creationId xmlns:a16="http://schemas.microsoft.com/office/drawing/2014/main" id="{CA9FF836-8406-4C06-8D15-E58B5A3FD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FEC606A-23A4-4C0E-A4D5-C8024AA4F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D96CC-0FDB-4BFB-B7E0-15D3DE046D4D}" type="slidenum">
              <a:rPr lang="de-DE" smtClean="0"/>
              <a:t>‹Nr.›</a:t>
            </a:fld>
            <a:endParaRPr lang="de-DE"/>
          </a:p>
        </p:txBody>
      </p:sp>
    </p:spTree>
    <p:extLst>
      <p:ext uri="{BB962C8B-B14F-4D97-AF65-F5344CB8AC3E}">
        <p14:creationId xmlns:p14="http://schemas.microsoft.com/office/powerpoint/2010/main" val="278072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4"/>
          <p:cNvSpPr>
            <a:spLocks noGrp="1"/>
          </p:cNvSpPr>
          <p:nvPr>
            <p:ph type="ctrTitle"/>
          </p:nvPr>
        </p:nvSpPr>
        <p:spPr>
          <a:solidFill>
            <a:srgbClr val="E1E1E1"/>
          </a:solidFill>
        </p:spPr>
        <p:txBody>
          <a:bodyPr/>
          <a:lstStyle/>
          <a:p>
            <a:pPr algn="ctr" eaLnBrk="1" hangingPunct="1"/>
            <a:r>
              <a:rPr lang="de-DE" altLang="de-DE"/>
              <a:t>Informatik</a:t>
            </a:r>
          </a:p>
        </p:txBody>
      </p:sp>
      <p:sp>
        <p:nvSpPr>
          <p:cNvPr id="6" name="Untertitel 5"/>
          <p:cNvSpPr>
            <a:spLocks noGrp="1"/>
          </p:cNvSpPr>
          <p:nvPr>
            <p:ph type="subTitle" idx="1"/>
          </p:nvPr>
        </p:nvSpPr>
        <p:spPr>
          <a:xfrm>
            <a:off x="2895600" y="3886201"/>
            <a:ext cx="6400800" cy="1990725"/>
          </a:xfrm>
        </p:spPr>
        <p:txBody>
          <a:bodyPr rtlCol="0">
            <a:normAutofit/>
          </a:bodyPr>
          <a:lstStyle/>
          <a:p>
            <a:pPr>
              <a:defRPr/>
            </a:pPr>
            <a:r>
              <a:rPr lang="de-DE" sz="3600">
                <a:solidFill>
                  <a:schemeClr val="tx1">
                    <a:lumMod val="85000"/>
                    <a:lumOff val="15000"/>
                  </a:schemeClr>
                </a:solidFill>
              </a:rPr>
              <a:t>Klasse 9</a:t>
            </a:r>
            <a:endParaRPr lang="de-DE" sz="3600" dirty="0">
              <a:solidFill>
                <a:schemeClr val="tx1">
                  <a:lumMod val="85000"/>
                  <a:lumOff val="15000"/>
                </a:schemeClr>
              </a:solidFill>
            </a:endParaRPr>
          </a:p>
          <a:p>
            <a:pPr>
              <a:spcBef>
                <a:spcPts val="3000"/>
              </a:spcBef>
              <a:defRPr/>
            </a:pPr>
            <a:r>
              <a:rPr lang="de-DE" sz="3600" b="1" dirty="0">
                <a:solidFill>
                  <a:schemeClr val="tx1">
                    <a:lumMod val="85000"/>
                    <a:lumOff val="15000"/>
                  </a:schemeClr>
                </a:solidFill>
              </a:rPr>
              <a:t>Herr Karl</a:t>
            </a:r>
          </a:p>
        </p:txBody>
      </p:sp>
    </p:spTree>
    <p:extLst>
      <p:ext uri="{BB962C8B-B14F-4D97-AF65-F5344CB8AC3E}">
        <p14:creationId xmlns:p14="http://schemas.microsoft.com/office/powerpoint/2010/main" val="342376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884408" cy="5606248"/>
          </a:xfrm>
        </p:spPr>
        <p:txBody>
          <a:bodyPr>
            <a:normAutofit/>
          </a:bodyPr>
          <a:lstStyle/>
          <a:p>
            <a:pPr marL="0" indent="0">
              <a:buNone/>
            </a:pPr>
            <a:r>
              <a:rPr lang="de-DE" dirty="0"/>
              <a:t>d) Erstelle jeweils eine SQL-Abfrage für die folgenden Aufgaben:</a:t>
            </a:r>
          </a:p>
          <a:p>
            <a:pPr marL="0" indent="0">
              <a:buNone/>
            </a:pPr>
            <a:r>
              <a:rPr lang="de-DE" dirty="0" smtClean="0"/>
              <a:t>2. </a:t>
            </a:r>
            <a:r>
              <a:rPr lang="de-DE" dirty="0"/>
              <a:t>Bestimme die maximale Etagenzahl der Häuser, die im 21. Jahrhundert gebaut wurden.</a:t>
            </a:r>
          </a:p>
          <a:p>
            <a:pPr marL="0" indent="0">
              <a:buNone/>
            </a:pPr>
            <a:endParaRPr lang="de-DE" dirty="0"/>
          </a:p>
          <a:p>
            <a:pPr marL="0" indent="0">
              <a:buNone/>
            </a:pPr>
            <a:r>
              <a:rPr lang="de-DE" dirty="0" smtClean="0"/>
              <a:t>SELECT MAX(Etagenzahl)</a:t>
            </a:r>
            <a:endParaRPr lang="de-DE" dirty="0"/>
          </a:p>
          <a:p>
            <a:pPr marL="0" indent="0">
              <a:buNone/>
            </a:pPr>
            <a:r>
              <a:rPr lang="de-DE" dirty="0"/>
              <a:t>FROM </a:t>
            </a:r>
            <a:r>
              <a:rPr lang="de-DE" dirty="0" smtClean="0"/>
              <a:t>Haus</a:t>
            </a:r>
          </a:p>
          <a:p>
            <a:pPr marL="0" indent="0">
              <a:buNone/>
            </a:pPr>
            <a:r>
              <a:rPr lang="de-DE" dirty="0" smtClean="0"/>
              <a:t>WHERE Baujahr &gt;= 2000</a:t>
            </a:r>
          </a:p>
          <a:p>
            <a:pPr marL="0" indent="0">
              <a:buNone/>
            </a:pPr>
            <a:r>
              <a:rPr lang="de-DE" dirty="0" smtClean="0"/>
              <a:t>AND Baujahr &lt;= 2099</a:t>
            </a: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3838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a:t>d) Erstelle jeweils eine SQL-Abfrage für die folgenden Aufgaben:</a:t>
            </a:r>
          </a:p>
          <a:p>
            <a:pPr marL="0" indent="0">
              <a:buNone/>
            </a:pPr>
            <a:r>
              <a:rPr lang="de-DE" dirty="0"/>
              <a:t>3. Gib die Anzahl </a:t>
            </a:r>
            <a:r>
              <a:rPr lang="de-DE" dirty="0" smtClean="0"/>
              <a:t>der Mieter </a:t>
            </a:r>
            <a:r>
              <a:rPr lang="de-DE" dirty="0"/>
              <a:t>aus, die in einem Haus mit Baujahr vor 1980 leben. </a:t>
            </a:r>
          </a:p>
          <a:p>
            <a:pPr marL="0" indent="0">
              <a:buNone/>
            </a:pPr>
            <a:endParaRPr lang="de-DE" dirty="0"/>
          </a:p>
          <a:p>
            <a:pPr marL="0" indent="0">
              <a:buNone/>
            </a:pPr>
            <a:r>
              <a:rPr lang="de-DE" dirty="0"/>
              <a:t>SELECT COUNT(*)</a:t>
            </a:r>
          </a:p>
          <a:p>
            <a:pPr marL="0" indent="0">
              <a:buNone/>
            </a:pPr>
            <a:r>
              <a:rPr lang="de-DE" dirty="0"/>
              <a:t>FROM </a:t>
            </a:r>
            <a:r>
              <a:rPr lang="de-DE" dirty="0" smtClean="0"/>
              <a:t>Haus, Mieter</a:t>
            </a:r>
            <a:endParaRPr lang="de-DE" dirty="0"/>
          </a:p>
          <a:p>
            <a:pPr marL="0" indent="0">
              <a:buNone/>
            </a:pPr>
            <a:r>
              <a:rPr lang="de-DE" dirty="0"/>
              <a:t>WHERE </a:t>
            </a:r>
            <a:r>
              <a:rPr lang="de-DE" dirty="0" err="1" smtClean="0"/>
              <a:t>Haus.Adresse</a:t>
            </a:r>
            <a:r>
              <a:rPr lang="de-DE" dirty="0" smtClean="0"/>
              <a:t> </a:t>
            </a:r>
            <a:r>
              <a:rPr lang="de-DE" dirty="0"/>
              <a:t>= </a:t>
            </a:r>
            <a:r>
              <a:rPr lang="de-DE" dirty="0" err="1" smtClean="0"/>
              <a:t>Mieter.Adresse</a:t>
            </a:r>
            <a:endParaRPr lang="de-DE" dirty="0"/>
          </a:p>
          <a:p>
            <a:pPr marL="0" indent="0">
              <a:buNone/>
            </a:pPr>
            <a:r>
              <a:rPr lang="de-DE" dirty="0"/>
              <a:t>AND </a:t>
            </a:r>
            <a:r>
              <a:rPr lang="de-DE" dirty="0" smtClean="0"/>
              <a:t>Baujahr &lt; 1980</a:t>
            </a:r>
            <a:endParaRPr lang="de-DE" dirty="0"/>
          </a:p>
          <a:p>
            <a:pPr marL="0" indent="0">
              <a:buNone/>
            </a:pPr>
            <a:endParaRPr lang="de-DE" dirty="0"/>
          </a:p>
        </p:txBody>
      </p:sp>
    </p:spTree>
    <p:extLst>
      <p:ext uri="{BB962C8B-B14F-4D97-AF65-F5344CB8AC3E}">
        <p14:creationId xmlns:p14="http://schemas.microsoft.com/office/powerpoint/2010/main" val="2936726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a:t>d) Erstelle jeweils eine SQL-Abfrage für die folgenden Aufgaben:</a:t>
            </a:r>
          </a:p>
          <a:p>
            <a:pPr marL="0" indent="0">
              <a:buNone/>
            </a:pPr>
            <a:r>
              <a:rPr lang="de-DE" dirty="0"/>
              <a:t>4. Gib die Anzahl der Mieter pro </a:t>
            </a:r>
            <a:r>
              <a:rPr lang="de-DE" dirty="0" smtClean="0"/>
              <a:t>Haus (also pro Adresse) </a:t>
            </a:r>
            <a:r>
              <a:rPr lang="de-DE" dirty="0"/>
              <a:t>aus.</a:t>
            </a:r>
          </a:p>
          <a:p>
            <a:pPr marL="0" indent="0">
              <a:buNone/>
            </a:pPr>
            <a:endParaRPr lang="de-DE" dirty="0"/>
          </a:p>
          <a:p>
            <a:pPr marL="0" indent="0">
              <a:buNone/>
            </a:pPr>
            <a:r>
              <a:rPr lang="de-DE" dirty="0" smtClean="0"/>
              <a:t>SELECT Adresse, COUNT(*)</a:t>
            </a:r>
            <a:endParaRPr lang="de-DE" dirty="0"/>
          </a:p>
          <a:p>
            <a:pPr marL="0" indent="0">
              <a:buNone/>
            </a:pPr>
            <a:r>
              <a:rPr lang="de-DE" dirty="0"/>
              <a:t>FROM </a:t>
            </a:r>
            <a:r>
              <a:rPr lang="de-DE" dirty="0" smtClean="0"/>
              <a:t>Haus, Mieter</a:t>
            </a:r>
            <a:endParaRPr lang="de-DE" dirty="0"/>
          </a:p>
          <a:p>
            <a:pPr marL="0" indent="0">
              <a:buNone/>
            </a:pPr>
            <a:r>
              <a:rPr lang="de-DE" dirty="0"/>
              <a:t>WHERE </a:t>
            </a:r>
            <a:r>
              <a:rPr lang="de-DE" dirty="0" err="1" smtClean="0"/>
              <a:t>Haus.Adresse</a:t>
            </a:r>
            <a:r>
              <a:rPr lang="de-DE" dirty="0" smtClean="0"/>
              <a:t> </a:t>
            </a:r>
            <a:r>
              <a:rPr lang="de-DE" dirty="0"/>
              <a:t>= </a:t>
            </a:r>
            <a:r>
              <a:rPr lang="de-DE" dirty="0" err="1" smtClean="0"/>
              <a:t>Mieter.Adresse</a:t>
            </a:r>
            <a:endParaRPr lang="de-DE" dirty="0"/>
          </a:p>
          <a:p>
            <a:pPr marL="0" indent="0">
              <a:buNone/>
            </a:pPr>
            <a:r>
              <a:rPr lang="de-DE" dirty="0" smtClean="0"/>
              <a:t>GROUP BY Adresse</a:t>
            </a:r>
            <a:endParaRPr lang="de-DE" dirty="0"/>
          </a:p>
          <a:p>
            <a:endParaRPr lang="de-DE" dirty="0"/>
          </a:p>
          <a:p>
            <a:pPr marL="0" indent="0">
              <a:buNone/>
            </a:pPr>
            <a:endParaRPr lang="de-DE" dirty="0"/>
          </a:p>
        </p:txBody>
      </p:sp>
    </p:spTree>
    <p:extLst>
      <p:ext uri="{BB962C8B-B14F-4D97-AF65-F5344CB8AC3E}">
        <p14:creationId xmlns:p14="http://schemas.microsoft.com/office/powerpoint/2010/main" val="121615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a:t>d) Erstelle jeweils eine SQL-Abfrage für die folgenden Aufgaben:</a:t>
            </a:r>
          </a:p>
          <a:p>
            <a:pPr marL="0" indent="0">
              <a:buNone/>
            </a:pPr>
            <a:r>
              <a:rPr lang="de-DE" dirty="0"/>
              <a:t>5</a:t>
            </a:r>
            <a:r>
              <a:rPr lang="de-DE" dirty="0" smtClean="0"/>
              <a:t>. </a:t>
            </a:r>
            <a:r>
              <a:rPr lang="de-DE" dirty="0"/>
              <a:t>Gib die Adressen aller Häuser aus, die von Hans Maulwurf betreut werden.</a:t>
            </a:r>
          </a:p>
          <a:p>
            <a:pPr marL="0" indent="0">
              <a:buNone/>
            </a:pPr>
            <a:endParaRPr lang="de-DE" dirty="0"/>
          </a:p>
          <a:p>
            <a:pPr marL="0" indent="0">
              <a:buNone/>
            </a:pPr>
            <a:r>
              <a:rPr lang="de-DE" dirty="0"/>
              <a:t>SELECT </a:t>
            </a:r>
            <a:r>
              <a:rPr lang="de-DE" dirty="0" smtClean="0"/>
              <a:t>Adresse</a:t>
            </a:r>
            <a:endParaRPr lang="de-DE" dirty="0"/>
          </a:p>
          <a:p>
            <a:pPr marL="0" indent="0">
              <a:buNone/>
            </a:pPr>
            <a:r>
              <a:rPr lang="de-DE" dirty="0"/>
              <a:t>FROM </a:t>
            </a:r>
            <a:r>
              <a:rPr lang="de-DE" dirty="0" smtClean="0"/>
              <a:t>Haus, Hausmeister</a:t>
            </a:r>
            <a:endParaRPr lang="de-DE" dirty="0"/>
          </a:p>
          <a:p>
            <a:pPr marL="0" indent="0">
              <a:buNone/>
            </a:pPr>
            <a:r>
              <a:rPr lang="de-DE" dirty="0"/>
              <a:t>WHERE </a:t>
            </a:r>
            <a:r>
              <a:rPr lang="de-DE" dirty="0" err="1" smtClean="0"/>
              <a:t>Haus.HID</a:t>
            </a:r>
            <a:r>
              <a:rPr lang="de-DE" dirty="0" smtClean="0"/>
              <a:t> </a:t>
            </a:r>
            <a:r>
              <a:rPr lang="de-DE" dirty="0"/>
              <a:t>= </a:t>
            </a:r>
            <a:r>
              <a:rPr lang="de-DE" dirty="0" err="1" smtClean="0"/>
              <a:t>Hausmeister.HID</a:t>
            </a:r>
            <a:endParaRPr lang="de-DE" dirty="0"/>
          </a:p>
          <a:p>
            <a:pPr marL="0" indent="0">
              <a:buNone/>
            </a:pPr>
            <a:r>
              <a:rPr lang="de-DE" dirty="0"/>
              <a:t>AND Vorname = ‘Hans‘</a:t>
            </a:r>
          </a:p>
          <a:p>
            <a:pPr marL="0" indent="0">
              <a:buNone/>
            </a:pPr>
            <a:r>
              <a:rPr lang="de-DE" dirty="0"/>
              <a:t>AND Nachname = ‘Maulwurf‘</a:t>
            </a:r>
          </a:p>
          <a:p>
            <a:endParaRPr lang="de-DE" dirty="0"/>
          </a:p>
          <a:p>
            <a:pPr marL="0" indent="0">
              <a:buNone/>
            </a:pPr>
            <a:endParaRPr lang="de-DE" dirty="0"/>
          </a:p>
        </p:txBody>
      </p:sp>
    </p:spTree>
    <p:extLst>
      <p:ext uri="{BB962C8B-B14F-4D97-AF65-F5344CB8AC3E}">
        <p14:creationId xmlns:p14="http://schemas.microsoft.com/office/powerpoint/2010/main" val="234017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a:t>d) Erstelle jeweils eine SQL-Abfrage für die folgenden Aufgaben:</a:t>
            </a:r>
          </a:p>
          <a:p>
            <a:pPr marL="0" indent="0">
              <a:buNone/>
            </a:pPr>
            <a:r>
              <a:rPr lang="de-DE" dirty="0" smtClean="0"/>
              <a:t>6. </a:t>
            </a:r>
            <a:r>
              <a:rPr lang="de-DE" dirty="0"/>
              <a:t>Gib die Gehälter (keine Doppelnennungen) aller Anwälte aus, die in einem fünfstöckigen Haus leben.</a:t>
            </a:r>
          </a:p>
          <a:p>
            <a:pPr marL="0" indent="0">
              <a:buNone/>
            </a:pPr>
            <a:endParaRPr lang="de-DE" dirty="0"/>
          </a:p>
          <a:p>
            <a:pPr marL="0" indent="0">
              <a:buNone/>
            </a:pPr>
            <a:r>
              <a:rPr lang="de-DE" dirty="0"/>
              <a:t>SELECT DISTINCT </a:t>
            </a:r>
            <a:r>
              <a:rPr lang="de-DE" dirty="0" smtClean="0"/>
              <a:t>Gehalt</a:t>
            </a:r>
            <a:endParaRPr lang="de-DE" dirty="0"/>
          </a:p>
          <a:p>
            <a:pPr marL="0" indent="0">
              <a:buNone/>
            </a:pPr>
            <a:r>
              <a:rPr lang="de-DE" dirty="0"/>
              <a:t>FROM </a:t>
            </a:r>
            <a:r>
              <a:rPr lang="de-DE" dirty="0" smtClean="0"/>
              <a:t>Haus, Mieter</a:t>
            </a:r>
            <a:endParaRPr lang="de-DE" dirty="0"/>
          </a:p>
          <a:p>
            <a:pPr marL="0" indent="0">
              <a:buNone/>
            </a:pPr>
            <a:r>
              <a:rPr lang="de-DE" dirty="0"/>
              <a:t>WHERE </a:t>
            </a:r>
            <a:r>
              <a:rPr lang="de-DE" dirty="0" err="1" smtClean="0"/>
              <a:t>Haus.Adresse</a:t>
            </a:r>
            <a:r>
              <a:rPr lang="de-DE" dirty="0" smtClean="0"/>
              <a:t> </a:t>
            </a:r>
            <a:r>
              <a:rPr lang="de-DE" dirty="0"/>
              <a:t>= </a:t>
            </a:r>
            <a:r>
              <a:rPr lang="de-DE" dirty="0" err="1" smtClean="0"/>
              <a:t>Mieter.Adresse</a:t>
            </a:r>
            <a:endParaRPr lang="de-DE" dirty="0"/>
          </a:p>
          <a:p>
            <a:pPr marL="0" indent="0">
              <a:buNone/>
            </a:pPr>
            <a:r>
              <a:rPr lang="de-DE" dirty="0"/>
              <a:t>AND </a:t>
            </a:r>
            <a:r>
              <a:rPr lang="de-DE" dirty="0" smtClean="0"/>
              <a:t>Etagenzahl </a:t>
            </a:r>
            <a:r>
              <a:rPr lang="de-DE" dirty="0"/>
              <a:t>= </a:t>
            </a:r>
            <a:r>
              <a:rPr lang="de-DE" dirty="0" smtClean="0"/>
              <a:t>5</a:t>
            </a:r>
          </a:p>
          <a:p>
            <a:pPr marL="0" indent="0">
              <a:buNone/>
            </a:pPr>
            <a:r>
              <a:rPr lang="de-DE" dirty="0" smtClean="0"/>
              <a:t>AND Beruf = ‘Anwalt‘</a:t>
            </a:r>
            <a:endParaRPr lang="de-DE" dirty="0"/>
          </a:p>
          <a:p>
            <a:endParaRPr lang="de-DE" dirty="0"/>
          </a:p>
          <a:p>
            <a:pPr marL="0" indent="0">
              <a:buNone/>
            </a:pPr>
            <a:endParaRPr lang="de-DE" dirty="0"/>
          </a:p>
        </p:txBody>
      </p:sp>
    </p:spTree>
    <p:extLst>
      <p:ext uri="{BB962C8B-B14F-4D97-AF65-F5344CB8AC3E}">
        <p14:creationId xmlns:p14="http://schemas.microsoft.com/office/powerpoint/2010/main" val="61536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a:t>d) Erstelle jeweils eine SQL-Abfrage für die folgenden Aufgaben:</a:t>
            </a:r>
          </a:p>
          <a:p>
            <a:pPr marL="0" indent="0">
              <a:buNone/>
            </a:pPr>
            <a:r>
              <a:rPr lang="de-DE" dirty="0" smtClean="0"/>
              <a:t>7. </a:t>
            </a:r>
            <a:r>
              <a:rPr lang="de-DE" dirty="0"/>
              <a:t>Ermittle die Summe der Gehälter aller </a:t>
            </a:r>
            <a:r>
              <a:rPr lang="de-DE" dirty="0" smtClean="0"/>
              <a:t>Mieter, </a:t>
            </a:r>
            <a:r>
              <a:rPr lang="de-DE" dirty="0"/>
              <a:t>deren Haus von einem verheirateten Hausmeister betreut wird.</a:t>
            </a:r>
          </a:p>
          <a:p>
            <a:pPr marL="514350" indent="-514350">
              <a:buAutoNum type="arabicPeriod"/>
            </a:pPr>
            <a:endParaRPr lang="de-DE" dirty="0"/>
          </a:p>
          <a:p>
            <a:pPr marL="0" indent="0">
              <a:buNone/>
            </a:pPr>
            <a:r>
              <a:rPr lang="de-DE" dirty="0"/>
              <a:t>SELECT </a:t>
            </a:r>
            <a:r>
              <a:rPr lang="de-DE" dirty="0" smtClean="0"/>
              <a:t>SUM(Gehalt)</a:t>
            </a:r>
            <a:endParaRPr lang="de-DE" dirty="0"/>
          </a:p>
          <a:p>
            <a:pPr marL="0" indent="0">
              <a:buNone/>
            </a:pPr>
            <a:r>
              <a:rPr lang="de-DE" dirty="0"/>
              <a:t>FROM </a:t>
            </a:r>
            <a:r>
              <a:rPr lang="de-DE" dirty="0" smtClean="0"/>
              <a:t>Mieter, Haus, Hausmeister</a:t>
            </a:r>
          </a:p>
          <a:p>
            <a:pPr marL="0" indent="0">
              <a:buNone/>
            </a:pPr>
            <a:r>
              <a:rPr lang="de-DE" dirty="0" smtClean="0"/>
              <a:t>WHERE </a:t>
            </a:r>
            <a:r>
              <a:rPr lang="de-DE" dirty="0" err="1" smtClean="0"/>
              <a:t>Hausmeister.HID</a:t>
            </a:r>
            <a:r>
              <a:rPr lang="de-DE" dirty="0" smtClean="0"/>
              <a:t> = </a:t>
            </a:r>
            <a:r>
              <a:rPr lang="de-DE" dirty="0" err="1" smtClean="0"/>
              <a:t>Haus.HID</a:t>
            </a:r>
            <a:endParaRPr lang="de-DE" dirty="0" smtClean="0"/>
          </a:p>
          <a:p>
            <a:pPr marL="0" indent="0">
              <a:buNone/>
            </a:pPr>
            <a:r>
              <a:rPr lang="de-DE" dirty="0" smtClean="0"/>
              <a:t>AND </a:t>
            </a:r>
            <a:r>
              <a:rPr lang="de-DE" dirty="0" err="1" smtClean="0"/>
              <a:t>Haus.Adresse</a:t>
            </a:r>
            <a:r>
              <a:rPr lang="de-DE" dirty="0" smtClean="0"/>
              <a:t> = </a:t>
            </a:r>
            <a:r>
              <a:rPr lang="de-DE" dirty="0" err="1" smtClean="0"/>
              <a:t>Mieter.Adresse</a:t>
            </a:r>
            <a:endParaRPr lang="de-DE" dirty="0"/>
          </a:p>
          <a:p>
            <a:pPr marL="0" indent="0">
              <a:buNone/>
            </a:pPr>
            <a:r>
              <a:rPr lang="de-DE" dirty="0" smtClean="0"/>
              <a:t>AND verheiratet </a:t>
            </a:r>
            <a:r>
              <a:rPr lang="de-DE" dirty="0"/>
              <a:t>= </a:t>
            </a:r>
            <a:r>
              <a:rPr lang="de-DE" dirty="0" err="1" smtClean="0"/>
              <a:t>true</a:t>
            </a:r>
            <a:endParaRPr lang="de-DE" dirty="0" smtClean="0"/>
          </a:p>
          <a:p>
            <a:endParaRPr lang="de-DE" dirty="0"/>
          </a:p>
          <a:p>
            <a:pPr marL="0" indent="0">
              <a:buNone/>
            </a:pPr>
            <a:endParaRPr lang="de-DE" dirty="0"/>
          </a:p>
        </p:txBody>
      </p:sp>
    </p:spTree>
    <p:extLst>
      <p:ext uri="{BB962C8B-B14F-4D97-AF65-F5344CB8AC3E}">
        <p14:creationId xmlns:p14="http://schemas.microsoft.com/office/powerpoint/2010/main" val="275926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a:t>d) Erstelle jeweils eine SQL-Abfrage für die folgenden Aufgaben:</a:t>
            </a:r>
          </a:p>
          <a:p>
            <a:pPr marL="0" indent="0">
              <a:buNone/>
            </a:pPr>
            <a:r>
              <a:rPr lang="de-DE" dirty="0" smtClean="0"/>
              <a:t>8. </a:t>
            </a:r>
            <a:r>
              <a:rPr lang="de-DE" dirty="0"/>
              <a:t>Gib alle Adressen zusammen mit der kleinsten Wohnungsnummer eines Mieters an dieser Adresse aus, sofern dieses Minimum größer als 1 ist. </a:t>
            </a:r>
            <a:r>
              <a:rPr lang="de-DE" dirty="0" smtClean="0"/>
              <a:t>(Die </a:t>
            </a:r>
            <a:r>
              <a:rPr lang="de-DE" dirty="0"/>
              <a:t>Hausmeister sollen gefragt werden, warum sie die Wohnungsnummern nicht sinnvoll bei 1 beginnen lassen</a:t>
            </a:r>
            <a:r>
              <a:rPr lang="de-DE" dirty="0" smtClean="0"/>
              <a:t>.)</a:t>
            </a:r>
            <a:endParaRPr lang="de-DE" dirty="0"/>
          </a:p>
          <a:p>
            <a:pPr marL="514350" indent="-514350">
              <a:buAutoNum type="arabicPeriod"/>
            </a:pPr>
            <a:endParaRPr lang="de-DE" dirty="0"/>
          </a:p>
          <a:p>
            <a:pPr marL="0" indent="0">
              <a:buNone/>
            </a:pPr>
            <a:r>
              <a:rPr lang="de-DE" dirty="0"/>
              <a:t>SELECT </a:t>
            </a:r>
            <a:r>
              <a:rPr lang="de-DE" dirty="0" smtClean="0"/>
              <a:t>Adresse, MIN(Wohnungsnummer)</a:t>
            </a:r>
            <a:endParaRPr lang="de-DE" dirty="0"/>
          </a:p>
          <a:p>
            <a:pPr marL="0" indent="0">
              <a:buNone/>
            </a:pPr>
            <a:r>
              <a:rPr lang="de-DE" dirty="0"/>
              <a:t>FROM </a:t>
            </a:r>
            <a:r>
              <a:rPr lang="de-DE" dirty="0" smtClean="0"/>
              <a:t>Mieter</a:t>
            </a:r>
            <a:endParaRPr lang="de-DE" dirty="0"/>
          </a:p>
          <a:p>
            <a:pPr marL="0" indent="0">
              <a:buNone/>
            </a:pPr>
            <a:r>
              <a:rPr lang="de-DE" dirty="0" smtClean="0"/>
              <a:t>GROUP </a:t>
            </a:r>
            <a:r>
              <a:rPr lang="de-DE" dirty="0"/>
              <a:t>BY </a:t>
            </a:r>
            <a:r>
              <a:rPr lang="de-DE" dirty="0" smtClean="0"/>
              <a:t>Adresse</a:t>
            </a:r>
            <a:endParaRPr lang="de-DE" dirty="0"/>
          </a:p>
          <a:p>
            <a:pPr marL="0" indent="0">
              <a:buNone/>
            </a:pPr>
            <a:r>
              <a:rPr lang="de-DE" dirty="0"/>
              <a:t>HAVING MIN(Wohnungsnummer) </a:t>
            </a:r>
            <a:r>
              <a:rPr lang="de-DE" dirty="0" smtClean="0"/>
              <a:t>&gt; 1</a:t>
            </a:r>
            <a:endParaRPr lang="de-DE" dirty="0"/>
          </a:p>
          <a:p>
            <a:endParaRPr lang="de-DE" dirty="0"/>
          </a:p>
          <a:p>
            <a:pPr marL="0" indent="0">
              <a:buNone/>
            </a:pPr>
            <a:endParaRPr lang="de-DE" dirty="0"/>
          </a:p>
        </p:txBody>
      </p:sp>
    </p:spTree>
    <p:extLst>
      <p:ext uri="{BB962C8B-B14F-4D97-AF65-F5344CB8AC3E}">
        <p14:creationId xmlns:p14="http://schemas.microsoft.com/office/powerpoint/2010/main" val="185905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749808"/>
            <a:ext cx="10515600" cy="6108192"/>
          </a:xfrm>
        </p:spPr>
        <p:txBody>
          <a:bodyPr>
            <a:normAutofit lnSpcReduction="10000"/>
          </a:bodyPr>
          <a:lstStyle/>
          <a:p>
            <a:pPr marL="0" indent="0">
              <a:buNone/>
            </a:pPr>
            <a:r>
              <a:rPr lang="de-DE" dirty="0" smtClean="0"/>
              <a:t>In einer Datenbank werden die Daten einiger Mietshäuser verwaltet. Zu jedem Haus werden das Baujahr, die Etagenanzahl und die (eindeutige) Adresse gespeichert. Ein Hausmeister (Vorname, Nachname, Alter, verheiratet?) sorgt für ein oder mehrere Häuser, in denen jeweils mehrere Mieter wohnen, von denen die Wohnungsnummer, der Beruf und das Gehalt gespeichert werden.</a:t>
            </a:r>
            <a:endParaRPr lang="de-DE" dirty="0"/>
          </a:p>
          <a:p>
            <a:pPr marL="514350" indent="-514350">
              <a:buAutoNum type="alphaLcParenR"/>
            </a:pPr>
            <a:r>
              <a:rPr lang="de-DE" dirty="0"/>
              <a:t>Zeichne ein vereinfachtes Klassendiagramm mit allen Klassen und </a:t>
            </a:r>
            <a:r>
              <a:rPr lang="de-DE" dirty="0" smtClean="0"/>
              <a:t>Attributen</a:t>
            </a:r>
          </a:p>
          <a:p>
            <a:pPr marL="514350" indent="-514350">
              <a:buAutoNum type="alphaLcParenR"/>
            </a:pPr>
            <a:r>
              <a:rPr lang="de-DE" dirty="0" smtClean="0"/>
              <a:t>Begründe, warum für die Klasse Hausmeister der Vor- und Nachname und in der Klasse Mieter die Wohnungsnummer nicht als Primärschlüssel geeignet sind und schlage eine sinnvolle Lösung für dieses Problem vor. Ergänze das Klassendiagramm.</a:t>
            </a:r>
            <a:endParaRPr lang="de-DE" dirty="0"/>
          </a:p>
          <a:p>
            <a:pPr marL="514350" indent="-514350">
              <a:buAutoNum type="alphaLcParenR"/>
            </a:pPr>
            <a:r>
              <a:rPr lang="de-DE" dirty="0"/>
              <a:t>Trage in das Klassendiagramm sinnvolle Assoziationen mit passenden Kardinalitäten ein.</a:t>
            </a:r>
          </a:p>
          <a:p>
            <a:pPr marL="514350" indent="-514350">
              <a:buAutoNum type="alphaLcParenR"/>
            </a:pPr>
            <a:r>
              <a:rPr lang="de-DE" dirty="0"/>
              <a:t>Erstelle zum Klassendiagramm ein passendes relationales Datenbankschema, achte auf die </a:t>
            </a:r>
            <a:r>
              <a:rPr lang="de-DE" b="1" dirty="0"/>
              <a:t>Fremdschlüssel</a:t>
            </a:r>
            <a:r>
              <a:rPr lang="de-DE" dirty="0"/>
              <a:t>!</a:t>
            </a:r>
          </a:p>
          <a:p>
            <a:pPr marL="0" indent="0">
              <a:buNone/>
            </a:pPr>
            <a:endParaRPr lang="de-DE" dirty="0"/>
          </a:p>
        </p:txBody>
      </p:sp>
      <p:sp>
        <p:nvSpPr>
          <p:cNvPr id="6" name="Titel 1">
            <a:extLst>
              <a:ext uri="{FF2B5EF4-FFF2-40B4-BE49-F238E27FC236}">
                <a16:creationId xmlns:a16="http://schemas.microsoft.com/office/drawing/2014/main" id="{F6068E77-5F06-4B27-9F7C-D6FAB71A266A}"/>
              </a:ext>
            </a:extLst>
          </p:cNvPr>
          <p:cNvSpPr txBox="1">
            <a:spLocks/>
          </p:cNvSpPr>
          <p:nvPr/>
        </p:nvSpPr>
        <p:spPr>
          <a:xfrm>
            <a:off x="838200" y="79899"/>
            <a:ext cx="10515600" cy="79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Übungsaufgabe </a:t>
            </a:r>
            <a:r>
              <a:rPr lang="de-DE" dirty="0" smtClean="0"/>
              <a:t>Hausverwaltung</a:t>
            </a:r>
            <a:endParaRPr lang="de-DE" dirty="0"/>
          </a:p>
        </p:txBody>
      </p:sp>
    </p:spTree>
    <p:extLst>
      <p:ext uri="{BB962C8B-B14F-4D97-AF65-F5344CB8AC3E}">
        <p14:creationId xmlns:p14="http://schemas.microsoft.com/office/powerpoint/2010/main" val="334605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79899"/>
            <a:ext cx="10515600" cy="790113"/>
          </a:xfrm>
        </p:spPr>
        <p:txBody>
          <a:bodyPr>
            <a:normAutofit/>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807868"/>
            <a:ext cx="11061700" cy="6050132"/>
          </a:xfrm>
        </p:spPr>
        <p:txBody>
          <a:bodyPr>
            <a:normAutofit fontScale="92500" lnSpcReduction="10000"/>
          </a:bodyPr>
          <a:lstStyle/>
          <a:p>
            <a:pPr marL="0" indent="0">
              <a:buNone/>
            </a:pPr>
            <a:r>
              <a:rPr lang="de-DE" dirty="0" smtClean="0"/>
              <a:t>e) </a:t>
            </a:r>
            <a:r>
              <a:rPr lang="de-DE" dirty="0"/>
              <a:t>Erstelle jeweils eine SQL-Abfrage für die folgenden Aufgaben:</a:t>
            </a:r>
          </a:p>
          <a:p>
            <a:pPr marL="514350" indent="-514350">
              <a:buAutoNum type="arabicPeriod"/>
            </a:pPr>
            <a:r>
              <a:rPr lang="de-DE" dirty="0"/>
              <a:t>Gib die Vornamen und Nachnamen aller </a:t>
            </a:r>
            <a:r>
              <a:rPr lang="de-DE" dirty="0" smtClean="0"/>
              <a:t>verheirateten Hausmeister aus.</a:t>
            </a:r>
            <a:endParaRPr lang="de-DE" dirty="0"/>
          </a:p>
          <a:p>
            <a:pPr marL="514350" indent="-514350">
              <a:buAutoNum type="arabicPeriod"/>
            </a:pPr>
            <a:r>
              <a:rPr lang="de-DE" dirty="0" smtClean="0"/>
              <a:t>Bestimme die maximale Etagenzahl der Häuser, die im 21. Jahrhundert gebaut wurden.</a:t>
            </a:r>
          </a:p>
          <a:p>
            <a:pPr marL="514350" indent="-514350">
              <a:buAutoNum type="arabicPeriod"/>
            </a:pPr>
            <a:r>
              <a:rPr lang="de-DE" dirty="0" smtClean="0"/>
              <a:t>Gib </a:t>
            </a:r>
            <a:r>
              <a:rPr lang="de-DE" dirty="0"/>
              <a:t>die Anzahl </a:t>
            </a:r>
            <a:r>
              <a:rPr lang="de-DE" dirty="0" smtClean="0"/>
              <a:t>der Mieter aus, die in einem Haus mit Baujahr vor 1980 leben. </a:t>
            </a:r>
          </a:p>
          <a:p>
            <a:pPr marL="514350" indent="-514350">
              <a:buAutoNum type="arabicPeriod"/>
            </a:pPr>
            <a:r>
              <a:rPr lang="de-DE" dirty="0" smtClean="0"/>
              <a:t>Gib die Anzahl der Mieter pro </a:t>
            </a:r>
            <a:r>
              <a:rPr lang="de-DE" dirty="0"/>
              <a:t>Haus (also pro Adresse) </a:t>
            </a:r>
            <a:r>
              <a:rPr lang="de-DE" dirty="0" smtClean="0"/>
              <a:t>aus.</a:t>
            </a:r>
            <a:endParaRPr lang="de-DE" dirty="0"/>
          </a:p>
          <a:p>
            <a:pPr marL="514350" indent="-514350">
              <a:buAutoNum type="arabicPeriod"/>
            </a:pPr>
            <a:r>
              <a:rPr lang="de-DE" dirty="0"/>
              <a:t>Gib die </a:t>
            </a:r>
            <a:r>
              <a:rPr lang="de-DE" dirty="0" smtClean="0"/>
              <a:t>Adressen </a:t>
            </a:r>
            <a:r>
              <a:rPr lang="de-DE" dirty="0"/>
              <a:t>aller </a:t>
            </a:r>
            <a:r>
              <a:rPr lang="de-DE" dirty="0" smtClean="0"/>
              <a:t>Häuser </a:t>
            </a:r>
            <a:r>
              <a:rPr lang="de-DE" dirty="0"/>
              <a:t>aus, die von Hans Maulwurf betreut werden.</a:t>
            </a:r>
          </a:p>
          <a:p>
            <a:pPr marL="514350" indent="-514350">
              <a:buAutoNum type="arabicPeriod"/>
            </a:pPr>
            <a:r>
              <a:rPr lang="de-DE" dirty="0"/>
              <a:t>Gib die </a:t>
            </a:r>
            <a:r>
              <a:rPr lang="de-DE" dirty="0" smtClean="0"/>
              <a:t>Gehälter </a:t>
            </a:r>
            <a:r>
              <a:rPr lang="de-DE" dirty="0"/>
              <a:t>(keine Doppelnennungen) </a:t>
            </a:r>
            <a:r>
              <a:rPr lang="de-DE" dirty="0" smtClean="0"/>
              <a:t>aller Anwälte </a:t>
            </a:r>
            <a:r>
              <a:rPr lang="de-DE" dirty="0"/>
              <a:t>aus, die </a:t>
            </a:r>
            <a:r>
              <a:rPr lang="de-DE" dirty="0" smtClean="0"/>
              <a:t>in einem fünfstöckigen Haus leben</a:t>
            </a:r>
            <a:r>
              <a:rPr lang="de-DE" dirty="0"/>
              <a:t>.</a:t>
            </a:r>
          </a:p>
          <a:p>
            <a:pPr marL="514350" indent="-514350">
              <a:buAutoNum type="arabicPeriod"/>
            </a:pPr>
            <a:r>
              <a:rPr lang="de-DE" dirty="0"/>
              <a:t>Ermittle die Summe der </a:t>
            </a:r>
            <a:r>
              <a:rPr lang="de-DE" dirty="0" smtClean="0"/>
              <a:t>Gehälter </a:t>
            </a:r>
            <a:r>
              <a:rPr lang="de-DE" dirty="0"/>
              <a:t>aller </a:t>
            </a:r>
            <a:r>
              <a:rPr lang="de-DE" dirty="0" smtClean="0"/>
              <a:t>Mieter, deren Haus </a:t>
            </a:r>
            <a:r>
              <a:rPr lang="de-DE" dirty="0"/>
              <a:t>von </a:t>
            </a:r>
            <a:r>
              <a:rPr lang="de-DE" dirty="0" smtClean="0"/>
              <a:t>einem verheirateten Hausmeister betreut wird.</a:t>
            </a:r>
            <a:endParaRPr lang="de-DE" dirty="0"/>
          </a:p>
          <a:p>
            <a:pPr marL="514350" indent="-514350">
              <a:buAutoNum type="arabicPeriod"/>
            </a:pPr>
            <a:r>
              <a:rPr lang="de-DE" dirty="0" smtClean="0"/>
              <a:t>Gib alle Adressen zusammen mit der kleinsten Wohnungsnummer eines Mieters an dieser Adresse aus, sofern dieses Minimum größer als 1 ist. (Die Hausmeister sollen gefragt werden, warum sie die Wohnungsnummern nicht sinnvoll bei 1 beginnen lassen.)</a:t>
            </a:r>
            <a:endParaRPr lang="de-DE" dirty="0"/>
          </a:p>
          <a:p>
            <a:pPr marL="514350" indent="-514350">
              <a:buAutoNum type="arabicPeriod"/>
            </a:pPr>
            <a:endParaRPr lang="de-DE" dirty="0"/>
          </a:p>
          <a:p>
            <a:endParaRPr lang="de-DE" dirty="0"/>
          </a:p>
          <a:p>
            <a:pPr marL="0" indent="0">
              <a:buNone/>
            </a:pPr>
            <a:endParaRPr lang="de-DE" dirty="0"/>
          </a:p>
        </p:txBody>
      </p:sp>
    </p:spTree>
    <p:extLst>
      <p:ext uri="{BB962C8B-B14F-4D97-AF65-F5344CB8AC3E}">
        <p14:creationId xmlns:p14="http://schemas.microsoft.com/office/powerpoint/2010/main" val="405066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95699-912A-4272-8965-87AB18D15FC3}"/>
              </a:ext>
            </a:extLst>
          </p:cNvPr>
          <p:cNvSpPr>
            <a:spLocks noGrp="1"/>
          </p:cNvSpPr>
          <p:nvPr>
            <p:ph type="title"/>
          </p:nvPr>
        </p:nvSpPr>
        <p:spPr/>
        <p:txBody>
          <a:bodyPr/>
          <a:lstStyle/>
          <a:p>
            <a:r>
              <a:rPr lang="de-DE" dirty="0"/>
              <a:t>Lösungen</a:t>
            </a:r>
          </a:p>
        </p:txBody>
      </p:sp>
      <p:sp>
        <p:nvSpPr>
          <p:cNvPr id="3" name="Inhaltsplatzhalter 2">
            <a:extLst>
              <a:ext uri="{FF2B5EF4-FFF2-40B4-BE49-F238E27FC236}">
                <a16:creationId xmlns:a16="http://schemas.microsoft.com/office/drawing/2014/main" id="{182ED4B8-55C0-4692-AF0B-DCAB2C1F1B4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37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080AE707-40AC-41A0-A88D-7A9A28984E46}"/>
              </a:ext>
            </a:extLst>
          </p:cNvPr>
          <p:cNvSpPr txBox="1"/>
          <p:nvPr/>
        </p:nvSpPr>
        <p:spPr>
          <a:xfrm>
            <a:off x="1340527" y="932155"/>
            <a:ext cx="1669001" cy="400110"/>
          </a:xfrm>
          <a:prstGeom prst="rect">
            <a:avLst/>
          </a:prstGeom>
          <a:noFill/>
          <a:ln w="19050">
            <a:solidFill>
              <a:schemeClr val="tx1"/>
            </a:solidFill>
          </a:ln>
        </p:spPr>
        <p:txBody>
          <a:bodyPr wrap="square" rtlCol="0">
            <a:spAutoFit/>
          </a:bodyPr>
          <a:lstStyle/>
          <a:p>
            <a:r>
              <a:rPr lang="de-DE" sz="2000" b="1" dirty="0" smtClean="0"/>
              <a:t>Hausmeister</a:t>
            </a:r>
            <a:endParaRPr lang="de-DE" sz="2000" b="1" dirty="0"/>
          </a:p>
        </p:txBody>
      </p:sp>
      <p:sp>
        <p:nvSpPr>
          <p:cNvPr id="5" name="Textfeld 4">
            <a:extLst>
              <a:ext uri="{FF2B5EF4-FFF2-40B4-BE49-F238E27FC236}">
                <a16:creationId xmlns:a16="http://schemas.microsoft.com/office/drawing/2014/main" id="{B176685A-F4B2-4AA1-A45F-41A7E31A9CB7}"/>
              </a:ext>
            </a:extLst>
          </p:cNvPr>
          <p:cNvSpPr txBox="1"/>
          <p:nvPr/>
        </p:nvSpPr>
        <p:spPr>
          <a:xfrm>
            <a:off x="1340528" y="1332265"/>
            <a:ext cx="1669002" cy="1323439"/>
          </a:xfrm>
          <a:prstGeom prst="rect">
            <a:avLst/>
          </a:prstGeom>
          <a:noFill/>
          <a:ln w="19050">
            <a:solidFill>
              <a:schemeClr val="tx1"/>
            </a:solidFill>
          </a:ln>
        </p:spPr>
        <p:txBody>
          <a:bodyPr wrap="square" rtlCol="0">
            <a:spAutoFit/>
          </a:bodyPr>
          <a:lstStyle/>
          <a:p>
            <a:r>
              <a:rPr lang="de-DE" sz="2000" b="1" dirty="0" smtClean="0"/>
              <a:t>Vorname</a:t>
            </a:r>
          </a:p>
          <a:p>
            <a:r>
              <a:rPr lang="de-DE" sz="2000" b="1" dirty="0" smtClean="0"/>
              <a:t>Nachname</a:t>
            </a:r>
          </a:p>
          <a:p>
            <a:r>
              <a:rPr lang="de-DE" sz="2000" b="1" dirty="0" smtClean="0"/>
              <a:t>Alter</a:t>
            </a:r>
          </a:p>
          <a:p>
            <a:r>
              <a:rPr lang="de-DE" sz="2000" b="1" dirty="0" smtClean="0"/>
              <a:t>verheiratet</a:t>
            </a:r>
            <a:endParaRPr lang="de-DE" sz="2000" b="1" dirty="0"/>
          </a:p>
        </p:txBody>
      </p:sp>
      <p:sp>
        <p:nvSpPr>
          <p:cNvPr id="6" name="Textfeld 5">
            <a:extLst>
              <a:ext uri="{FF2B5EF4-FFF2-40B4-BE49-F238E27FC236}">
                <a16:creationId xmlns:a16="http://schemas.microsoft.com/office/drawing/2014/main" id="{D6642BD2-EC55-48DF-8C1C-CC8286E023FE}"/>
              </a:ext>
            </a:extLst>
          </p:cNvPr>
          <p:cNvSpPr txBox="1"/>
          <p:nvPr/>
        </p:nvSpPr>
        <p:spPr>
          <a:xfrm>
            <a:off x="5113537" y="932155"/>
            <a:ext cx="1908699" cy="400110"/>
          </a:xfrm>
          <a:prstGeom prst="rect">
            <a:avLst/>
          </a:prstGeom>
          <a:noFill/>
          <a:ln w="19050">
            <a:solidFill>
              <a:schemeClr val="tx1"/>
            </a:solidFill>
          </a:ln>
        </p:spPr>
        <p:txBody>
          <a:bodyPr wrap="square" rtlCol="0">
            <a:spAutoFit/>
          </a:bodyPr>
          <a:lstStyle/>
          <a:p>
            <a:r>
              <a:rPr lang="de-DE" sz="2000" b="1" dirty="0" smtClean="0"/>
              <a:t>Haus</a:t>
            </a:r>
            <a:endParaRPr lang="de-DE" sz="2000" b="1" dirty="0"/>
          </a:p>
        </p:txBody>
      </p:sp>
      <p:sp>
        <p:nvSpPr>
          <p:cNvPr id="7" name="Textfeld 6">
            <a:extLst>
              <a:ext uri="{FF2B5EF4-FFF2-40B4-BE49-F238E27FC236}">
                <a16:creationId xmlns:a16="http://schemas.microsoft.com/office/drawing/2014/main" id="{5C965158-E54B-4677-9F6B-A43329DAD3CD}"/>
              </a:ext>
            </a:extLst>
          </p:cNvPr>
          <p:cNvSpPr txBox="1"/>
          <p:nvPr/>
        </p:nvSpPr>
        <p:spPr>
          <a:xfrm>
            <a:off x="5113535" y="1332265"/>
            <a:ext cx="1908701" cy="1015663"/>
          </a:xfrm>
          <a:prstGeom prst="rect">
            <a:avLst/>
          </a:prstGeom>
          <a:noFill/>
          <a:ln w="19050">
            <a:solidFill>
              <a:schemeClr val="tx1"/>
            </a:solidFill>
          </a:ln>
        </p:spPr>
        <p:txBody>
          <a:bodyPr wrap="square" rtlCol="0">
            <a:spAutoFit/>
          </a:bodyPr>
          <a:lstStyle/>
          <a:p>
            <a:r>
              <a:rPr lang="de-DE" sz="2000" b="1" dirty="0" smtClean="0"/>
              <a:t>Adresse </a:t>
            </a:r>
          </a:p>
          <a:p>
            <a:r>
              <a:rPr lang="de-DE" sz="2000" b="1" dirty="0" smtClean="0"/>
              <a:t>Baujahr</a:t>
            </a:r>
          </a:p>
          <a:p>
            <a:r>
              <a:rPr lang="de-DE" sz="2000" b="1" dirty="0" smtClean="0"/>
              <a:t>Etagenzahl</a:t>
            </a:r>
            <a:endParaRPr lang="de-DE" sz="2000" b="1" dirty="0"/>
          </a:p>
        </p:txBody>
      </p:sp>
      <p:sp>
        <p:nvSpPr>
          <p:cNvPr id="8" name="Textfeld 7">
            <a:extLst>
              <a:ext uri="{FF2B5EF4-FFF2-40B4-BE49-F238E27FC236}">
                <a16:creationId xmlns:a16="http://schemas.microsoft.com/office/drawing/2014/main" id="{BC0D4D65-7D72-4B4A-8723-54C7AF5F7B15}"/>
              </a:ext>
            </a:extLst>
          </p:cNvPr>
          <p:cNvSpPr txBox="1"/>
          <p:nvPr/>
        </p:nvSpPr>
        <p:spPr>
          <a:xfrm>
            <a:off x="9182471" y="932155"/>
            <a:ext cx="2238385" cy="400110"/>
          </a:xfrm>
          <a:prstGeom prst="rect">
            <a:avLst/>
          </a:prstGeom>
          <a:noFill/>
          <a:ln w="19050">
            <a:solidFill>
              <a:schemeClr val="tx1"/>
            </a:solidFill>
          </a:ln>
        </p:spPr>
        <p:txBody>
          <a:bodyPr wrap="square" rtlCol="0">
            <a:spAutoFit/>
          </a:bodyPr>
          <a:lstStyle/>
          <a:p>
            <a:r>
              <a:rPr lang="de-DE" sz="2000" b="1" dirty="0" smtClean="0"/>
              <a:t>Mieter</a:t>
            </a:r>
            <a:endParaRPr lang="de-DE" sz="2000" b="1" dirty="0"/>
          </a:p>
        </p:txBody>
      </p:sp>
      <p:sp>
        <p:nvSpPr>
          <p:cNvPr id="9" name="Textfeld 8">
            <a:extLst>
              <a:ext uri="{FF2B5EF4-FFF2-40B4-BE49-F238E27FC236}">
                <a16:creationId xmlns:a16="http://schemas.microsoft.com/office/drawing/2014/main" id="{1F659BA1-722D-4A98-8ED8-BF234CC83B41}"/>
              </a:ext>
            </a:extLst>
          </p:cNvPr>
          <p:cNvSpPr txBox="1"/>
          <p:nvPr/>
        </p:nvSpPr>
        <p:spPr>
          <a:xfrm>
            <a:off x="9182470" y="1332265"/>
            <a:ext cx="2238386" cy="1015663"/>
          </a:xfrm>
          <a:prstGeom prst="rect">
            <a:avLst/>
          </a:prstGeom>
          <a:noFill/>
          <a:ln w="19050">
            <a:solidFill>
              <a:schemeClr val="tx1"/>
            </a:solidFill>
          </a:ln>
        </p:spPr>
        <p:txBody>
          <a:bodyPr wrap="square" rtlCol="0">
            <a:spAutoFit/>
          </a:bodyPr>
          <a:lstStyle/>
          <a:p>
            <a:r>
              <a:rPr lang="de-DE" sz="2000" b="1" dirty="0" smtClean="0"/>
              <a:t>Wohnungsnummer</a:t>
            </a:r>
          </a:p>
          <a:p>
            <a:r>
              <a:rPr lang="de-DE" sz="2000" b="1" dirty="0" smtClean="0"/>
              <a:t>Beruf</a:t>
            </a:r>
          </a:p>
          <a:p>
            <a:r>
              <a:rPr lang="de-DE" sz="2000" b="1" dirty="0" smtClean="0"/>
              <a:t>Gehalt</a:t>
            </a:r>
            <a:endParaRPr lang="de-DE" sz="2000" b="1" dirty="0"/>
          </a:p>
        </p:txBody>
      </p:sp>
      <p:sp>
        <p:nvSpPr>
          <p:cNvPr id="10" name="Rechteck 9">
            <a:extLst>
              <a:ext uri="{FF2B5EF4-FFF2-40B4-BE49-F238E27FC236}">
                <a16:creationId xmlns:a16="http://schemas.microsoft.com/office/drawing/2014/main" id="{AE7DD59B-BBDA-4956-8228-447B30514B75}"/>
              </a:ext>
            </a:extLst>
          </p:cNvPr>
          <p:cNvSpPr/>
          <p:nvPr/>
        </p:nvSpPr>
        <p:spPr>
          <a:xfrm>
            <a:off x="849294" y="4761347"/>
            <a:ext cx="10437181" cy="1077218"/>
          </a:xfrm>
          <a:prstGeom prst="rect">
            <a:avLst/>
          </a:prstGeom>
        </p:spPr>
        <p:txBody>
          <a:bodyPr wrap="square">
            <a:spAutoFit/>
          </a:bodyPr>
          <a:lstStyle/>
          <a:p>
            <a:r>
              <a:rPr lang="de-DE" sz="3200" dirty="0"/>
              <a:t>a) Zeichne ein vereinfachtes Klassendiagramm mit allen Klassen und Attributen</a:t>
            </a:r>
          </a:p>
        </p:txBody>
      </p:sp>
    </p:spTree>
    <p:extLst>
      <p:ext uri="{BB962C8B-B14F-4D97-AF65-F5344CB8AC3E}">
        <p14:creationId xmlns:p14="http://schemas.microsoft.com/office/powerpoint/2010/main" val="407954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080AE707-40AC-41A0-A88D-7A9A28984E46}"/>
              </a:ext>
            </a:extLst>
          </p:cNvPr>
          <p:cNvSpPr txBox="1"/>
          <p:nvPr/>
        </p:nvSpPr>
        <p:spPr>
          <a:xfrm>
            <a:off x="1340527" y="932155"/>
            <a:ext cx="1669001" cy="400110"/>
          </a:xfrm>
          <a:prstGeom prst="rect">
            <a:avLst/>
          </a:prstGeom>
          <a:noFill/>
          <a:ln w="19050">
            <a:solidFill>
              <a:schemeClr val="tx1"/>
            </a:solidFill>
          </a:ln>
        </p:spPr>
        <p:txBody>
          <a:bodyPr wrap="square" rtlCol="0">
            <a:spAutoFit/>
          </a:bodyPr>
          <a:lstStyle/>
          <a:p>
            <a:r>
              <a:rPr lang="de-DE" sz="2000" b="1" dirty="0" smtClean="0"/>
              <a:t>Hausmeister</a:t>
            </a:r>
            <a:endParaRPr lang="de-DE" sz="2000" b="1" dirty="0"/>
          </a:p>
        </p:txBody>
      </p:sp>
      <p:sp>
        <p:nvSpPr>
          <p:cNvPr id="5" name="Textfeld 4">
            <a:extLst>
              <a:ext uri="{FF2B5EF4-FFF2-40B4-BE49-F238E27FC236}">
                <a16:creationId xmlns:a16="http://schemas.microsoft.com/office/drawing/2014/main" id="{B176685A-F4B2-4AA1-A45F-41A7E31A9CB7}"/>
              </a:ext>
            </a:extLst>
          </p:cNvPr>
          <p:cNvSpPr txBox="1"/>
          <p:nvPr/>
        </p:nvSpPr>
        <p:spPr>
          <a:xfrm>
            <a:off x="1340528" y="1332265"/>
            <a:ext cx="1669002" cy="1631216"/>
          </a:xfrm>
          <a:prstGeom prst="rect">
            <a:avLst/>
          </a:prstGeom>
          <a:noFill/>
          <a:ln w="19050">
            <a:solidFill>
              <a:schemeClr val="tx1"/>
            </a:solidFill>
          </a:ln>
        </p:spPr>
        <p:txBody>
          <a:bodyPr wrap="square" rtlCol="0">
            <a:spAutoFit/>
          </a:bodyPr>
          <a:lstStyle/>
          <a:p>
            <a:r>
              <a:rPr lang="de-DE" sz="2000" b="1" dirty="0" smtClean="0"/>
              <a:t>HID</a:t>
            </a:r>
          </a:p>
          <a:p>
            <a:r>
              <a:rPr lang="de-DE" sz="2000" b="1" dirty="0" smtClean="0"/>
              <a:t>Vorname</a:t>
            </a:r>
          </a:p>
          <a:p>
            <a:r>
              <a:rPr lang="de-DE" sz="2000" b="1" dirty="0" smtClean="0"/>
              <a:t>Nachname</a:t>
            </a:r>
          </a:p>
          <a:p>
            <a:r>
              <a:rPr lang="de-DE" sz="2000" b="1" dirty="0" smtClean="0"/>
              <a:t>Alter</a:t>
            </a:r>
          </a:p>
          <a:p>
            <a:r>
              <a:rPr lang="de-DE" sz="2000" b="1" dirty="0" smtClean="0"/>
              <a:t>verheiratet</a:t>
            </a:r>
            <a:endParaRPr lang="de-DE" sz="2000" b="1" dirty="0"/>
          </a:p>
        </p:txBody>
      </p:sp>
      <p:sp>
        <p:nvSpPr>
          <p:cNvPr id="6" name="Textfeld 5">
            <a:extLst>
              <a:ext uri="{FF2B5EF4-FFF2-40B4-BE49-F238E27FC236}">
                <a16:creationId xmlns:a16="http://schemas.microsoft.com/office/drawing/2014/main" id="{D6642BD2-EC55-48DF-8C1C-CC8286E023FE}"/>
              </a:ext>
            </a:extLst>
          </p:cNvPr>
          <p:cNvSpPr txBox="1"/>
          <p:nvPr/>
        </p:nvSpPr>
        <p:spPr>
          <a:xfrm>
            <a:off x="5113537" y="932155"/>
            <a:ext cx="1908699" cy="400110"/>
          </a:xfrm>
          <a:prstGeom prst="rect">
            <a:avLst/>
          </a:prstGeom>
          <a:noFill/>
          <a:ln w="19050">
            <a:solidFill>
              <a:schemeClr val="tx1"/>
            </a:solidFill>
          </a:ln>
        </p:spPr>
        <p:txBody>
          <a:bodyPr wrap="square" rtlCol="0">
            <a:spAutoFit/>
          </a:bodyPr>
          <a:lstStyle/>
          <a:p>
            <a:r>
              <a:rPr lang="de-DE" sz="2000" b="1" dirty="0" smtClean="0"/>
              <a:t>Haus</a:t>
            </a:r>
            <a:endParaRPr lang="de-DE" sz="2000" b="1" dirty="0"/>
          </a:p>
        </p:txBody>
      </p:sp>
      <p:sp>
        <p:nvSpPr>
          <p:cNvPr id="7" name="Textfeld 6">
            <a:extLst>
              <a:ext uri="{FF2B5EF4-FFF2-40B4-BE49-F238E27FC236}">
                <a16:creationId xmlns:a16="http://schemas.microsoft.com/office/drawing/2014/main" id="{5C965158-E54B-4677-9F6B-A43329DAD3CD}"/>
              </a:ext>
            </a:extLst>
          </p:cNvPr>
          <p:cNvSpPr txBox="1"/>
          <p:nvPr/>
        </p:nvSpPr>
        <p:spPr>
          <a:xfrm>
            <a:off x="5113535" y="1332265"/>
            <a:ext cx="1908701" cy="1015663"/>
          </a:xfrm>
          <a:prstGeom prst="rect">
            <a:avLst/>
          </a:prstGeom>
          <a:noFill/>
          <a:ln w="19050">
            <a:solidFill>
              <a:schemeClr val="tx1"/>
            </a:solidFill>
          </a:ln>
        </p:spPr>
        <p:txBody>
          <a:bodyPr wrap="square" rtlCol="0">
            <a:spAutoFit/>
          </a:bodyPr>
          <a:lstStyle/>
          <a:p>
            <a:r>
              <a:rPr lang="de-DE" sz="2000" b="1" dirty="0" smtClean="0"/>
              <a:t>Adresse </a:t>
            </a:r>
          </a:p>
          <a:p>
            <a:r>
              <a:rPr lang="de-DE" sz="2000" b="1" dirty="0" smtClean="0"/>
              <a:t>Baujahr</a:t>
            </a:r>
          </a:p>
          <a:p>
            <a:r>
              <a:rPr lang="de-DE" sz="2000" b="1" dirty="0" smtClean="0"/>
              <a:t>Etagenzahl</a:t>
            </a:r>
            <a:endParaRPr lang="de-DE" sz="2000" b="1" dirty="0"/>
          </a:p>
        </p:txBody>
      </p:sp>
      <p:sp>
        <p:nvSpPr>
          <p:cNvPr id="8" name="Textfeld 7">
            <a:extLst>
              <a:ext uri="{FF2B5EF4-FFF2-40B4-BE49-F238E27FC236}">
                <a16:creationId xmlns:a16="http://schemas.microsoft.com/office/drawing/2014/main" id="{BC0D4D65-7D72-4B4A-8723-54C7AF5F7B15}"/>
              </a:ext>
            </a:extLst>
          </p:cNvPr>
          <p:cNvSpPr txBox="1"/>
          <p:nvPr/>
        </p:nvSpPr>
        <p:spPr>
          <a:xfrm>
            <a:off x="9182471" y="932155"/>
            <a:ext cx="2238385" cy="400110"/>
          </a:xfrm>
          <a:prstGeom prst="rect">
            <a:avLst/>
          </a:prstGeom>
          <a:noFill/>
          <a:ln w="19050">
            <a:solidFill>
              <a:schemeClr val="tx1"/>
            </a:solidFill>
          </a:ln>
        </p:spPr>
        <p:txBody>
          <a:bodyPr wrap="square" rtlCol="0">
            <a:spAutoFit/>
          </a:bodyPr>
          <a:lstStyle/>
          <a:p>
            <a:r>
              <a:rPr lang="de-DE" sz="2000" b="1" dirty="0" smtClean="0"/>
              <a:t>Mieter</a:t>
            </a:r>
            <a:endParaRPr lang="de-DE" sz="2000" b="1" dirty="0"/>
          </a:p>
        </p:txBody>
      </p:sp>
      <p:sp>
        <p:nvSpPr>
          <p:cNvPr id="9" name="Textfeld 8">
            <a:extLst>
              <a:ext uri="{FF2B5EF4-FFF2-40B4-BE49-F238E27FC236}">
                <a16:creationId xmlns:a16="http://schemas.microsoft.com/office/drawing/2014/main" id="{1F659BA1-722D-4A98-8ED8-BF234CC83B41}"/>
              </a:ext>
            </a:extLst>
          </p:cNvPr>
          <p:cNvSpPr txBox="1"/>
          <p:nvPr/>
        </p:nvSpPr>
        <p:spPr>
          <a:xfrm>
            <a:off x="9182470" y="1332265"/>
            <a:ext cx="2238386" cy="1323439"/>
          </a:xfrm>
          <a:prstGeom prst="rect">
            <a:avLst/>
          </a:prstGeom>
          <a:noFill/>
          <a:ln w="19050">
            <a:solidFill>
              <a:schemeClr val="tx1"/>
            </a:solidFill>
          </a:ln>
        </p:spPr>
        <p:txBody>
          <a:bodyPr wrap="square" rtlCol="0">
            <a:spAutoFit/>
          </a:bodyPr>
          <a:lstStyle/>
          <a:p>
            <a:r>
              <a:rPr lang="de-DE" sz="2000" b="1" dirty="0" smtClean="0"/>
              <a:t>MID</a:t>
            </a:r>
          </a:p>
          <a:p>
            <a:r>
              <a:rPr lang="de-DE" sz="2000" b="1" dirty="0" smtClean="0"/>
              <a:t>Wohnungsnummer</a:t>
            </a:r>
          </a:p>
          <a:p>
            <a:r>
              <a:rPr lang="de-DE" sz="2000" b="1" dirty="0" smtClean="0"/>
              <a:t>Beruf</a:t>
            </a:r>
          </a:p>
          <a:p>
            <a:r>
              <a:rPr lang="de-DE" sz="2000" b="1" dirty="0" smtClean="0"/>
              <a:t>Gehalt</a:t>
            </a:r>
            <a:endParaRPr lang="de-DE" sz="2000" b="1" dirty="0"/>
          </a:p>
        </p:txBody>
      </p:sp>
      <p:sp>
        <p:nvSpPr>
          <p:cNvPr id="10" name="Rechteck 9">
            <a:extLst>
              <a:ext uri="{FF2B5EF4-FFF2-40B4-BE49-F238E27FC236}">
                <a16:creationId xmlns:a16="http://schemas.microsoft.com/office/drawing/2014/main" id="{AE7DD59B-BBDA-4956-8228-447B30514B75}"/>
              </a:ext>
            </a:extLst>
          </p:cNvPr>
          <p:cNvSpPr/>
          <p:nvPr/>
        </p:nvSpPr>
        <p:spPr>
          <a:xfrm>
            <a:off x="249936" y="5355707"/>
            <a:ext cx="11942064" cy="1200329"/>
          </a:xfrm>
          <a:prstGeom prst="rect">
            <a:avLst/>
          </a:prstGeom>
        </p:spPr>
        <p:txBody>
          <a:bodyPr wrap="square">
            <a:spAutoFit/>
          </a:bodyPr>
          <a:lstStyle/>
          <a:p>
            <a:r>
              <a:rPr lang="de-DE" sz="2400" dirty="0" smtClean="0"/>
              <a:t>b) Begründe</a:t>
            </a:r>
            <a:r>
              <a:rPr lang="de-DE" sz="2400" dirty="0"/>
              <a:t>, warum für die Klasse Hausmeister der Vor- und Nachname und in der Klasse Mieter die Wohnungsnummer nicht als Primärschlüssel geeignet sind und schlage eine sinnvolle Lösung für dieses Problem vor. Ergänze das Klassendiagramm.</a:t>
            </a:r>
          </a:p>
        </p:txBody>
      </p:sp>
      <p:sp>
        <p:nvSpPr>
          <p:cNvPr id="11" name="Rechteck 10">
            <a:extLst>
              <a:ext uri="{FF2B5EF4-FFF2-40B4-BE49-F238E27FC236}">
                <a16:creationId xmlns:a16="http://schemas.microsoft.com/office/drawing/2014/main" id="{AE7DD59B-BBDA-4956-8228-447B30514B75}"/>
              </a:ext>
            </a:extLst>
          </p:cNvPr>
          <p:cNvSpPr/>
          <p:nvPr/>
        </p:nvSpPr>
        <p:spPr>
          <a:xfrm>
            <a:off x="313944" y="3251653"/>
            <a:ext cx="11942064" cy="1200329"/>
          </a:xfrm>
          <a:prstGeom prst="rect">
            <a:avLst/>
          </a:prstGeom>
        </p:spPr>
        <p:txBody>
          <a:bodyPr wrap="square">
            <a:spAutoFit/>
          </a:bodyPr>
          <a:lstStyle/>
          <a:p>
            <a:r>
              <a:rPr lang="de-DE" sz="2400" dirty="0" smtClean="0"/>
              <a:t>Es kann mehrere Hausmeister mit demselben Vor- und Nachnamen geben, genauso wie Mieter mit derselben Wohnungsnummer. Man könnte in beiden Klassen jeweils eine eindeutige ID einführen.</a:t>
            </a:r>
            <a:endParaRPr lang="de-DE" sz="2400" dirty="0"/>
          </a:p>
        </p:txBody>
      </p:sp>
    </p:spTree>
    <p:extLst>
      <p:ext uri="{BB962C8B-B14F-4D97-AF65-F5344CB8AC3E}">
        <p14:creationId xmlns:p14="http://schemas.microsoft.com/office/powerpoint/2010/main" val="301665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080AE707-40AC-41A0-A88D-7A9A28984E46}"/>
              </a:ext>
            </a:extLst>
          </p:cNvPr>
          <p:cNvSpPr txBox="1"/>
          <p:nvPr/>
        </p:nvSpPr>
        <p:spPr>
          <a:xfrm>
            <a:off x="1340527" y="932155"/>
            <a:ext cx="1669001" cy="400110"/>
          </a:xfrm>
          <a:prstGeom prst="rect">
            <a:avLst/>
          </a:prstGeom>
          <a:noFill/>
          <a:ln w="19050">
            <a:solidFill>
              <a:schemeClr val="tx1"/>
            </a:solidFill>
          </a:ln>
        </p:spPr>
        <p:txBody>
          <a:bodyPr wrap="square" rtlCol="0">
            <a:spAutoFit/>
          </a:bodyPr>
          <a:lstStyle/>
          <a:p>
            <a:r>
              <a:rPr lang="de-DE" sz="2000" b="1" dirty="0" smtClean="0"/>
              <a:t>Hausmeister</a:t>
            </a:r>
            <a:endParaRPr lang="de-DE" sz="2000" b="1" dirty="0"/>
          </a:p>
        </p:txBody>
      </p:sp>
      <p:sp>
        <p:nvSpPr>
          <p:cNvPr id="5" name="Textfeld 4">
            <a:extLst>
              <a:ext uri="{FF2B5EF4-FFF2-40B4-BE49-F238E27FC236}">
                <a16:creationId xmlns:a16="http://schemas.microsoft.com/office/drawing/2014/main" id="{B176685A-F4B2-4AA1-A45F-41A7E31A9CB7}"/>
              </a:ext>
            </a:extLst>
          </p:cNvPr>
          <p:cNvSpPr txBox="1"/>
          <p:nvPr/>
        </p:nvSpPr>
        <p:spPr>
          <a:xfrm>
            <a:off x="1340528" y="1332265"/>
            <a:ext cx="1669002" cy="1631216"/>
          </a:xfrm>
          <a:prstGeom prst="rect">
            <a:avLst/>
          </a:prstGeom>
          <a:noFill/>
          <a:ln w="19050">
            <a:solidFill>
              <a:schemeClr val="tx1"/>
            </a:solidFill>
          </a:ln>
        </p:spPr>
        <p:txBody>
          <a:bodyPr wrap="square" rtlCol="0">
            <a:spAutoFit/>
          </a:bodyPr>
          <a:lstStyle/>
          <a:p>
            <a:r>
              <a:rPr lang="de-DE" sz="2000" b="1" dirty="0" smtClean="0"/>
              <a:t>HID</a:t>
            </a:r>
          </a:p>
          <a:p>
            <a:r>
              <a:rPr lang="de-DE" sz="2000" b="1" dirty="0" smtClean="0"/>
              <a:t>Vorname</a:t>
            </a:r>
          </a:p>
          <a:p>
            <a:r>
              <a:rPr lang="de-DE" sz="2000" b="1" dirty="0" smtClean="0"/>
              <a:t>Nachname</a:t>
            </a:r>
          </a:p>
          <a:p>
            <a:r>
              <a:rPr lang="de-DE" sz="2000" b="1" dirty="0" smtClean="0"/>
              <a:t>Alter</a:t>
            </a:r>
          </a:p>
          <a:p>
            <a:r>
              <a:rPr lang="de-DE" sz="2000" b="1" dirty="0" smtClean="0"/>
              <a:t>verheiratet</a:t>
            </a:r>
            <a:endParaRPr lang="de-DE" sz="2000" b="1" dirty="0"/>
          </a:p>
        </p:txBody>
      </p:sp>
      <p:sp>
        <p:nvSpPr>
          <p:cNvPr id="6" name="Textfeld 5">
            <a:extLst>
              <a:ext uri="{FF2B5EF4-FFF2-40B4-BE49-F238E27FC236}">
                <a16:creationId xmlns:a16="http://schemas.microsoft.com/office/drawing/2014/main" id="{D6642BD2-EC55-48DF-8C1C-CC8286E023FE}"/>
              </a:ext>
            </a:extLst>
          </p:cNvPr>
          <p:cNvSpPr txBox="1"/>
          <p:nvPr/>
        </p:nvSpPr>
        <p:spPr>
          <a:xfrm>
            <a:off x="5113537" y="932155"/>
            <a:ext cx="1908699" cy="400110"/>
          </a:xfrm>
          <a:prstGeom prst="rect">
            <a:avLst/>
          </a:prstGeom>
          <a:noFill/>
          <a:ln w="19050">
            <a:solidFill>
              <a:schemeClr val="tx1"/>
            </a:solidFill>
          </a:ln>
        </p:spPr>
        <p:txBody>
          <a:bodyPr wrap="square" rtlCol="0">
            <a:spAutoFit/>
          </a:bodyPr>
          <a:lstStyle/>
          <a:p>
            <a:r>
              <a:rPr lang="de-DE" sz="2000" b="1" dirty="0" smtClean="0"/>
              <a:t>Haus</a:t>
            </a:r>
            <a:endParaRPr lang="de-DE" sz="2000" b="1" dirty="0"/>
          </a:p>
        </p:txBody>
      </p:sp>
      <p:sp>
        <p:nvSpPr>
          <p:cNvPr id="7" name="Textfeld 6">
            <a:extLst>
              <a:ext uri="{FF2B5EF4-FFF2-40B4-BE49-F238E27FC236}">
                <a16:creationId xmlns:a16="http://schemas.microsoft.com/office/drawing/2014/main" id="{5C965158-E54B-4677-9F6B-A43329DAD3CD}"/>
              </a:ext>
            </a:extLst>
          </p:cNvPr>
          <p:cNvSpPr txBox="1"/>
          <p:nvPr/>
        </p:nvSpPr>
        <p:spPr>
          <a:xfrm>
            <a:off x="5113535" y="1332265"/>
            <a:ext cx="1908701" cy="1015663"/>
          </a:xfrm>
          <a:prstGeom prst="rect">
            <a:avLst/>
          </a:prstGeom>
          <a:noFill/>
          <a:ln w="19050">
            <a:solidFill>
              <a:schemeClr val="tx1"/>
            </a:solidFill>
          </a:ln>
        </p:spPr>
        <p:txBody>
          <a:bodyPr wrap="square" rtlCol="0">
            <a:spAutoFit/>
          </a:bodyPr>
          <a:lstStyle/>
          <a:p>
            <a:r>
              <a:rPr lang="de-DE" sz="2000" b="1" dirty="0" smtClean="0"/>
              <a:t>Adresse </a:t>
            </a:r>
          </a:p>
          <a:p>
            <a:r>
              <a:rPr lang="de-DE" sz="2000" b="1" dirty="0" smtClean="0"/>
              <a:t>Baujahr</a:t>
            </a:r>
          </a:p>
          <a:p>
            <a:r>
              <a:rPr lang="de-DE" sz="2000" b="1" dirty="0" smtClean="0"/>
              <a:t>Etagenzahl</a:t>
            </a:r>
            <a:endParaRPr lang="de-DE" sz="2000" b="1" dirty="0"/>
          </a:p>
        </p:txBody>
      </p:sp>
      <p:sp>
        <p:nvSpPr>
          <p:cNvPr id="8" name="Textfeld 7">
            <a:extLst>
              <a:ext uri="{FF2B5EF4-FFF2-40B4-BE49-F238E27FC236}">
                <a16:creationId xmlns:a16="http://schemas.microsoft.com/office/drawing/2014/main" id="{BC0D4D65-7D72-4B4A-8723-54C7AF5F7B15}"/>
              </a:ext>
            </a:extLst>
          </p:cNvPr>
          <p:cNvSpPr txBox="1"/>
          <p:nvPr/>
        </p:nvSpPr>
        <p:spPr>
          <a:xfrm>
            <a:off x="9182471" y="932155"/>
            <a:ext cx="2238385" cy="400110"/>
          </a:xfrm>
          <a:prstGeom prst="rect">
            <a:avLst/>
          </a:prstGeom>
          <a:noFill/>
          <a:ln w="19050">
            <a:solidFill>
              <a:schemeClr val="tx1"/>
            </a:solidFill>
          </a:ln>
        </p:spPr>
        <p:txBody>
          <a:bodyPr wrap="square" rtlCol="0">
            <a:spAutoFit/>
          </a:bodyPr>
          <a:lstStyle/>
          <a:p>
            <a:r>
              <a:rPr lang="de-DE" sz="2000" b="1" dirty="0" smtClean="0"/>
              <a:t>Mieter</a:t>
            </a:r>
            <a:endParaRPr lang="de-DE" sz="2000" b="1" dirty="0"/>
          </a:p>
        </p:txBody>
      </p:sp>
      <p:sp>
        <p:nvSpPr>
          <p:cNvPr id="9" name="Textfeld 8">
            <a:extLst>
              <a:ext uri="{FF2B5EF4-FFF2-40B4-BE49-F238E27FC236}">
                <a16:creationId xmlns:a16="http://schemas.microsoft.com/office/drawing/2014/main" id="{1F659BA1-722D-4A98-8ED8-BF234CC83B41}"/>
              </a:ext>
            </a:extLst>
          </p:cNvPr>
          <p:cNvSpPr txBox="1"/>
          <p:nvPr/>
        </p:nvSpPr>
        <p:spPr>
          <a:xfrm>
            <a:off x="9182470" y="1332265"/>
            <a:ext cx="2238386" cy="1323439"/>
          </a:xfrm>
          <a:prstGeom prst="rect">
            <a:avLst/>
          </a:prstGeom>
          <a:noFill/>
          <a:ln w="19050">
            <a:solidFill>
              <a:schemeClr val="tx1"/>
            </a:solidFill>
          </a:ln>
        </p:spPr>
        <p:txBody>
          <a:bodyPr wrap="square" rtlCol="0">
            <a:spAutoFit/>
          </a:bodyPr>
          <a:lstStyle/>
          <a:p>
            <a:r>
              <a:rPr lang="de-DE" sz="2000" b="1" dirty="0" smtClean="0"/>
              <a:t>MID</a:t>
            </a:r>
          </a:p>
          <a:p>
            <a:r>
              <a:rPr lang="de-DE" sz="2000" b="1" dirty="0" smtClean="0"/>
              <a:t>Wohnungsnummer</a:t>
            </a:r>
          </a:p>
          <a:p>
            <a:r>
              <a:rPr lang="de-DE" sz="2000" b="1" dirty="0" smtClean="0"/>
              <a:t>Beruf</a:t>
            </a:r>
          </a:p>
          <a:p>
            <a:r>
              <a:rPr lang="de-DE" sz="2000" b="1" dirty="0" smtClean="0"/>
              <a:t>Gehalt</a:t>
            </a:r>
            <a:endParaRPr lang="de-DE" sz="2000" b="1" dirty="0"/>
          </a:p>
        </p:txBody>
      </p:sp>
      <p:sp>
        <p:nvSpPr>
          <p:cNvPr id="12" name="Rechteck 11">
            <a:extLst>
              <a:ext uri="{FF2B5EF4-FFF2-40B4-BE49-F238E27FC236}">
                <a16:creationId xmlns:a16="http://schemas.microsoft.com/office/drawing/2014/main" id="{B6F7CAF7-E60C-4696-A207-5B6982BC8337}"/>
              </a:ext>
            </a:extLst>
          </p:cNvPr>
          <p:cNvSpPr/>
          <p:nvPr/>
        </p:nvSpPr>
        <p:spPr>
          <a:xfrm>
            <a:off x="849294" y="4761347"/>
            <a:ext cx="10437181" cy="1077218"/>
          </a:xfrm>
          <a:prstGeom prst="rect">
            <a:avLst/>
          </a:prstGeom>
        </p:spPr>
        <p:txBody>
          <a:bodyPr wrap="square">
            <a:spAutoFit/>
          </a:bodyPr>
          <a:lstStyle/>
          <a:p>
            <a:r>
              <a:rPr lang="de-DE" sz="3200" dirty="0" smtClean="0"/>
              <a:t>c) </a:t>
            </a:r>
            <a:r>
              <a:rPr lang="de-DE" sz="3200" dirty="0"/>
              <a:t>Trage in das Klassendiagramm sinnvolle Assoziationen mit passenden Kardinalitäten ein.</a:t>
            </a:r>
          </a:p>
        </p:txBody>
      </p:sp>
      <p:sp>
        <p:nvSpPr>
          <p:cNvPr id="13" name="Textfeld 12">
            <a:extLst>
              <a:ext uri="{FF2B5EF4-FFF2-40B4-BE49-F238E27FC236}">
                <a16:creationId xmlns:a16="http://schemas.microsoft.com/office/drawing/2014/main" id="{02FB7764-0DE8-4865-B413-EABBE4C52D09}"/>
              </a:ext>
            </a:extLst>
          </p:cNvPr>
          <p:cNvSpPr txBox="1"/>
          <p:nvPr/>
        </p:nvSpPr>
        <p:spPr>
          <a:xfrm>
            <a:off x="3079069" y="1273037"/>
            <a:ext cx="2160232" cy="369332"/>
          </a:xfrm>
          <a:prstGeom prst="rect">
            <a:avLst/>
          </a:prstGeom>
          <a:noFill/>
        </p:spPr>
        <p:txBody>
          <a:bodyPr wrap="square" rtlCol="0">
            <a:spAutoFit/>
          </a:bodyPr>
          <a:lstStyle/>
          <a:p>
            <a:r>
              <a:rPr lang="de-DE" dirty="0"/>
              <a:t>ist verantwortlich &gt;</a:t>
            </a:r>
          </a:p>
        </p:txBody>
      </p:sp>
      <p:sp>
        <p:nvSpPr>
          <p:cNvPr id="14" name="Textfeld 13">
            <a:extLst>
              <a:ext uri="{FF2B5EF4-FFF2-40B4-BE49-F238E27FC236}">
                <a16:creationId xmlns:a16="http://schemas.microsoft.com/office/drawing/2014/main" id="{267FB797-A2D5-4EB1-9DAC-194899C174A1}"/>
              </a:ext>
            </a:extLst>
          </p:cNvPr>
          <p:cNvSpPr txBox="1"/>
          <p:nvPr/>
        </p:nvSpPr>
        <p:spPr>
          <a:xfrm>
            <a:off x="3009528" y="1655430"/>
            <a:ext cx="344751" cy="369332"/>
          </a:xfrm>
          <a:prstGeom prst="rect">
            <a:avLst/>
          </a:prstGeom>
          <a:noFill/>
        </p:spPr>
        <p:txBody>
          <a:bodyPr wrap="square" rtlCol="0">
            <a:spAutoFit/>
          </a:bodyPr>
          <a:lstStyle/>
          <a:p>
            <a:r>
              <a:rPr lang="de-DE" dirty="0"/>
              <a:t>1</a:t>
            </a:r>
          </a:p>
        </p:txBody>
      </p:sp>
      <p:sp>
        <p:nvSpPr>
          <p:cNvPr id="15" name="Textfeld 14">
            <a:extLst>
              <a:ext uri="{FF2B5EF4-FFF2-40B4-BE49-F238E27FC236}">
                <a16:creationId xmlns:a16="http://schemas.microsoft.com/office/drawing/2014/main" id="{076B4B24-122E-4AFE-B697-325CC3B10AA1}"/>
              </a:ext>
            </a:extLst>
          </p:cNvPr>
          <p:cNvSpPr txBox="1"/>
          <p:nvPr/>
        </p:nvSpPr>
        <p:spPr>
          <a:xfrm>
            <a:off x="4768786" y="1705742"/>
            <a:ext cx="344751" cy="369332"/>
          </a:xfrm>
          <a:prstGeom prst="rect">
            <a:avLst/>
          </a:prstGeom>
          <a:noFill/>
        </p:spPr>
        <p:txBody>
          <a:bodyPr wrap="square" rtlCol="0">
            <a:spAutoFit/>
          </a:bodyPr>
          <a:lstStyle/>
          <a:p>
            <a:r>
              <a:rPr lang="de-DE" dirty="0"/>
              <a:t>n</a:t>
            </a:r>
          </a:p>
        </p:txBody>
      </p:sp>
      <p:cxnSp>
        <p:nvCxnSpPr>
          <p:cNvPr id="16" name="Gerader Verbinder 15">
            <a:extLst>
              <a:ext uri="{FF2B5EF4-FFF2-40B4-BE49-F238E27FC236}">
                <a16:creationId xmlns:a16="http://schemas.microsoft.com/office/drawing/2014/main" id="{D79ACA55-AE6D-4AF0-9C96-4BAE45E6DF2B}"/>
              </a:ext>
            </a:extLst>
          </p:cNvPr>
          <p:cNvCxnSpPr/>
          <p:nvPr/>
        </p:nvCxnSpPr>
        <p:spPr>
          <a:xfrm>
            <a:off x="3009528" y="1642369"/>
            <a:ext cx="210400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Gerader Verbinder 16">
            <a:extLst>
              <a:ext uri="{FF2B5EF4-FFF2-40B4-BE49-F238E27FC236}">
                <a16:creationId xmlns:a16="http://schemas.microsoft.com/office/drawing/2014/main" id="{EB3E6650-6961-4629-A1E3-FF486A7951AC}"/>
              </a:ext>
            </a:extLst>
          </p:cNvPr>
          <p:cNvCxnSpPr>
            <a:cxnSpLocks/>
          </p:cNvCxnSpPr>
          <p:nvPr/>
        </p:nvCxnSpPr>
        <p:spPr>
          <a:xfrm>
            <a:off x="7022236" y="1553592"/>
            <a:ext cx="2160234" cy="0"/>
          </a:xfrm>
          <a:prstGeom prst="line">
            <a:avLst/>
          </a:prstGeom>
          <a:ln w="19050"/>
        </p:spPr>
        <p:style>
          <a:lnRef idx="1">
            <a:schemeClr val="dk1"/>
          </a:lnRef>
          <a:fillRef idx="0">
            <a:schemeClr val="dk1"/>
          </a:fillRef>
          <a:effectRef idx="0">
            <a:schemeClr val="dk1"/>
          </a:effectRef>
          <a:fontRef idx="minor">
            <a:schemeClr val="tx1"/>
          </a:fontRef>
        </p:style>
      </p:cxnSp>
      <p:sp>
        <p:nvSpPr>
          <p:cNvPr id="18" name="Textfeld 17">
            <a:extLst>
              <a:ext uri="{FF2B5EF4-FFF2-40B4-BE49-F238E27FC236}">
                <a16:creationId xmlns:a16="http://schemas.microsoft.com/office/drawing/2014/main" id="{9342EEDB-6640-45B0-99FE-4D6A5D724A94}"/>
              </a:ext>
            </a:extLst>
          </p:cNvPr>
          <p:cNvSpPr txBox="1"/>
          <p:nvPr/>
        </p:nvSpPr>
        <p:spPr>
          <a:xfrm>
            <a:off x="8791849" y="1639453"/>
            <a:ext cx="344751" cy="369332"/>
          </a:xfrm>
          <a:prstGeom prst="rect">
            <a:avLst/>
          </a:prstGeom>
          <a:noFill/>
        </p:spPr>
        <p:txBody>
          <a:bodyPr wrap="square" rtlCol="0">
            <a:spAutoFit/>
          </a:bodyPr>
          <a:lstStyle/>
          <a:p>
            <a:r>
              <a:rPr lang="de-DE" dirty="0" smtClean="0"/>
              <a:t>n</a:t>
            </a:r>
            <a:endParaRPr lang="de-DE" dirty="0"/>
          </a:p>
        </p:txBody>
      </p:sp>
      <p:sp>
        <p:nvSpPr>
          <p:cNvPr id="19" name="Textfeld 18">
            <a:extLst>
              <a:ext uri="{FF2B5EF4-FFF2-40B4-BE49-F238E27FC236}">
                <a16:creationId xmlns:a16="http://schemas.microsoft.com/office/drawing/2014/main" id="{CA471A95-74E5-48B3-8C12-DA12F8A4B29B}"/>
              </a:ext>
            </a:extLst>
          </p:cNvPr>
          <p:cNvSpPr txBox="1"/>
          <p:nvPr/>
        </p:nvSpPr>
        <p:spPr>
          <a:xfrm>
            <a:off x="7148001" y="1640682"/>
            <a:ext cx="344751" cy="369332"/>
          </a:xfrm>
          <a:prstGeom prst="rect">
            <a:avLst/>
          </a:prstGeom>
          <a:noFill/>
        </p:spPr>
        <p:txBody>
          <a:bodyPr wrap="square" rtlCol="0">
            <a:spAutoFit/>
          </a:bodyPr>
          <a:lstStyle/>
          <a:p>
            <a:r>
              <a:rPr lang="de-DE" dirty="0" smtClean="0"/>
              <a:t>1</a:t>
            </a:r>
            <a:endParaRPr lang="de-DE" dirty="0"/>
          </a:p>
        </p:txBody>
      </p:sp>
      <p:sp>
        <p:nvSpPr>
          <p:cNvPr id="20" name="Textfeld 19">
            <a:extLst>
              <a:ext uri="{FF2B5EF4-FFF2-40B4-BE49-F238E27FC236}">
                <a16:creationId xmlns:a16="http://schemas.microsoft.com/office/drawing/2014/main" id="{2219EE53-ED75-41B3-899F-EC72DEA2A677}"/>
              </a:ext>
            </a:extLst>
          </p:cNvPr>
          <p:cNvSpPr txBox="1"/>
          <p:nvPr/>
        </p:nvSpPr>
        <p:spPr>
          <a:xfrm>
            <a:off x="7513468" y="1184260"/>
            <a:ext cx="1250269" cy="369332"/>
          </a:xfrm>
          <a:prstGeom prst="rect">
            <a:avLst/>
          </a:prstGeom>
          <a:noFill/>
        </p:spPr>
        <p:txBody>
          <a:bodyPr wrap="square" rtlCol="0">
            <a:spAutoFit/>
          </a:bodyPr>
          <a:lstStyle/>
          <a:p>
            <a:r>
              <a:rPr lang="de-DE" dirty="0" smtClean="0"/>
              <a:t>&lt; wohnt in</a:t>
            </a:r>
            <a:endParaRPr lang="de-DE" dirty="0"/>
          </a:p>
        </p:txBody>
      </p:sp>
    </p:spTree>
    <p:extLst>
      <p:ext uri="{BB962C8B-B14F-4D97-AF65-F5344CB8AC3E}">
        <p14:creationId xmlns:p14="http://schemas.microsoft.com/office/powerpoint/2010/main" val="34444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284085" y="630316"/>
                <a:ext cx="11069715" cy="4563122"/>
              </a:xfrm>
            </p:spPr>
            <p:txBody>
              <a:bodyPr>
                <a:normAutofit/>
              </a:bodyPr>
              <a:lstStyle/>
              <a:p>
                <a:pPr marL="0" indent="0">
                  <a:buNone/>
                </a:pPr>
                <a:r>
                  <a:rPr lang="de-DE" dirty="0" smtClean="0"/>
                  <a:t>Hausmeister(</a:t>
                </a:r>
                <a:r>
                  <a:rPr lang="de-DE" u="sng" dirty="0" smtClean="0"/>
                  <a:t>HID</a:t>
                </a:r>
                <a:r>
                  <a:rPr lang="de-DE" u="sng" dirty="0"/>
                  <a:t>: INTEGER</a:t>
                </a:r>
                <a:r>
                  <a:rPr lang="de-DE" dirty="0"/>
                  <a:t>, Vorname: TEXT, Nachname: TEXT</a:t>
                </a:r>
                <a:r>
                  <a:rPr lang="de-DE" dirty="0" smtClean="0"/>
                  <a:t>, Alter: INTEGER, verheiratet: BOOLEAN)</a:t>
                </a:r>
                <a:endParaRPr lang="de-DE" dirty="0"/>
              </a:p>
              <a:p>
                <a:pPr marL="0" indent="0">
                  <a:buNone/>
                </a:pPr>
                <a:endParaRPr lang="de-DE" dirty="0"/>
              </a:p>
              <a:p>
                <a:pPr marL="0" indent="0">
                  <a:buNone/>
                </a:pPr>
                <a:r>
                  <a:rPr lang="de-DE" dirty="0" smtClean="0"/>
                  <a:t>Haus(</a:t>
                </a:r>
                <a:r>
                  <a:rPr lang="de-DE" u="sng" dirty="0" smtClean="0"/>
                  <a:t>Adresse: </a:t>
                </a:r>
                <a:r>
                  <a:rPr lang="de-DE" u="sng" dirty="0"/>
                  <a:t>TEXT</a:t>
                </a:r>
                <a:r>
                  <a:rPr lang="de-DE" dirty="0"/>
                  <a:t>, </a:t>
                </a:r>
                <a:r>
                  <a:rPr lang="de-DE" dirty="0" smtClean="0"/>
                  <a:t>Baujahr: </a:t>
                </a:r>
                <a:r>
                  <a:rPr lang="de-DE" dirty="0"/>
                  <a:t>INTEGER, </a:t>
                </a:r>
                <a:r>
                  <a:rPr lang="de-DE" dirty="0" smtClean="0"/>
                  <a:t>Etagenzahl: </a:t>
                </a:r>
                <a:r>
                  <a:rPr lang="de-DE" dirty="0"/>
                  <a:t>INTEGER,</a:t>
                </a:r>
              </a:p>
              <a:p>
                <a:pPr marL="0" indent="0">
                  <a:buNone/>
                </a:pPr>
                <a:r>
                  <a:rPr lang="de-DE" dirty="0" smtClean="0"/>
                  <a:t> </a:t>
                </a:r>
                <a14:m>
                  <m:oMath xmlns:m="http://schemas.openxmlformats.org/officeDocument/2006/math">
                    <m:acc>
                      <m:accPr>
                        <m:chr m:val="̅"/>
                        <m:ctrlPr>
                          <a:rPr lang="de-DE" i="1" smtClean="0">
                            <a:latin typeface="Cambria Math" panose="02040503050406030204" pitchFamily="18" charset="0"/>
                          </a:rPr>
                        </m:ctrlPr>
                      </m:accPr>
                      <m:e>
                        <m:r>
                          <m:rPr>
                            <m:sty m:val="p"/>
                          </m:rPr>
                          <a:rPr lang="de-DE" b="0" i="0" smtClean="0">
                            <a:latin typeface="Cambria Math" panose="02040503050406030204" pitchFamily="18" charset="0"/>
                          </a:rPr>
                          <m:t>HID</m:t>
                        </m:r>
                        <m:r>
                          <a:rPr lang="de-DE" b="0" i="0" smtClean="0">
                            <a:latin typeface="Cambria Math" panose="02040503050406030204" pitchFamily="18" charset="0"/>
                          </a:rPr>
                          <m:t> :</m:t>
                        </m:r>
                        <m:r>
                          <m:rPr>
                            <m:sty m:val="p"/>
                          </m:rPr>
                          <a:rPr lang="de-DE" b="0" i="0" smtClean="0">
                            <a:latin typeface="Cambria Math"/>
                          </a:rPr>
                          <m:t>INTEGER</m:t>
                        </m:r>
                      </m:e>
                    </m:acc>
                  </m:oMath>
                </a14:m>
                <a:r>
                  <a:rPr lang="de-DE" dirty="0" smtClean="0"/>
                  <a:t>)</a:t>
                </a:r>
                <a:endParaRPr lang="de-DE" dirty="0"/>
              </a:p>
              <a:p>
                <a:pPr marL="0" indent="0">
                  <a:buNone/>
                </a:pPr>
                <a:endParaRPr lang="de-DE" dirty="0"/>
              </a:p>
              <a:p>
                <a:pPr marL="0" indent="0">
                  <a:buNone/>
                </a:pPr>
                <a:r>
                  <a:rPr lang="de-DE" dirty="0" smtClean="0"/>
                  <a:t>Mieter(</a:t>
                </a:r>
                <a:r>
                  <a:rPr lang="de-DE" u="sng" dirty="0" smtClean="0"/>
                  <a:t>MID: INTEGER</a:t>
                </a:r>
                <a:r>
                  <a:rPr lang="de-DE" dirty="0" smtClean="0"/>
                  <a:t>, Wohnungsnummer: </a:t>
                </a:r>
                <a:r>
                  <a:rPr lang="de-DE" dirty="0"/>
                  <a:t>INTEGER, </a:t>
                </a:r>
                <a:r>
                  <a:rPr lang="de-DE" dirty="0" smtClean="0"/>
                  <a:t>Beruf: TEXT, Gehalt: DOUBLE,</a:t>
                </a:r>
                <a:r>
                  <a:rPr lang="de-DE" dirty="0"/>
                  <a:t> </a:t>
                </a:r>
                <a14:m>
                  <m:oMath xmlns:m="http://schemas.openxmlformats.org/officeDocument/2006/math">
                    <m:acc>
                      <m:accPr>
                        <m:chr m:val="̅"/>
                        <m:ctrlPr>
                          <a:rPr lang="de-DE" i="1">
                            <a:latin typeface="Cambria Math" panose="02040503050406030204" pitchFamily="18" charset="0"/>
                          </a:rPr>
                        </m:ctrlPr>
                      </m:accPr>
                      <m:e>
                        <m:r>
                          <m:rPr>
                            <m:sty m:val="p"/>
                          </m:rPr>
                          <a:rPr lang="de-DE" b="0" i="0" smtClean="0">
                            <a:latin typeface="Cambria Math" panose="02040503050406030204" pitchFamily="18" charset="0"/>
                            <a:ea typeface="Cambria Math" panose="02040503050406030204" pitchFamily="18" charset="0"/>
                          </a:rPr>
                          <m:t>Adresse</m:t>
                        </m:r>
                        <m:r>
                          <a:rPr lang="de-DE" i="0">
                            <a:latin typeface="Cambria Math" panose="02040503050406030204" pitchFamily="18" charset="0"/>
                            <a:ea typeface="Cambria Math" panose="02040503050406030204" pitchFamily="18" charset="0"/>
                          </a:rPr>
                          <m:t> :</m:t>
                        </m:r>
                        <m:r>
                          <m:rPr>
                            <m:sty m:val="p"/>
                          </m:rPr>
                          <a:rPr lang="de-DE" b="0" i="0" smtClean="0">
                            <a:latin typeface="Cambria Math" panose="02040503050406030204" pitchFamily="18" charset="0"/>
                            <a:ea typeface="Cambria Math" panose="02040503050406030204" pitchFamily="18" charset="0"/>
                          </a:rPr>
                          <m:t>TEXT</m:t>
                        </m:r>
                      </m:e>
                    </m:acc>
                  </m:oMath>
                </a14:m>
                <a:r>
                  <a:rPr lang="de-DE" dirty="0" smtClean="0"/>
                  <a:t>)</a:t>
                </a:r>
                <a:endParaRPr lang="de-DE" dirty="0"/>
              </a:p>
              <a:p>
                <a:pPr marL="514350" indent="-514350">
                  <a:buAutoNum type="arabicPeriod"/>
                </a:pPr>
                <a:endParaRPr lang="de-DE" dirty="0"/>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xmlns:a14="http://schemas.microsoft.com/office/drawing/2010/main" xmlns="" id="{78D46927-0285-44E0-9A2C-22C161E0335F}"/>
                  </a:ext>
                </a:extLst>
              </p:cNvPr>
              <p:cNvSpPr>
                <a:spLocks noGrp="1" noRot="1" noChangeAspect="1" noMove="1" noResize="1" noEditPoints="1" noAdjustHandles="1" noChangeArrowheads="1" noChangeShapeType="1" noTextEdit="1"/>
              </p:cNvSpPr>
              <p:nvPr>
                <p:ph idx="1"/>
              </p:nvPr>
            </p:nvSpPr>
            <p:spPr>
              <a:xfrm>
                <a:off x="284085" y="630316"/>
                <a:ext cx="11069715" cy="4563122"/>
              </a:xfrm>
              <a:blipFill rotWithShape="1">
                <a:blip r:embed="rId2"/>
                <a:stretch>
                  <a:fillRect l="-1156" t="-2136"/>
                </a:stretch>
              </a:blipFill>
            </p:spPr>
            <p:txBody>
              <a:bodyPr/>
              <a:lstStyle/>
              <a:p>
                <a:r>
                  <a:rPr lang="de-DE">
                    <a:noFill/>
                  </a:rPr>
                  <a:t> </a:t>
                </a:r>
              </a:p>
            </p:txBody>
          </p:sp>
        </mc:Fallback>
      </mc:AlternateContent>
      <p:sp>
        <p:nvSpPr>
          <p:cNvPr id="6" name="Rechteck 5">
            <a:extLst>
              <a:ext uri="{FF2B5EF4-FFF2-40B4-BE49-F238E27FC236}">
                <a16:creationId xmlns:a16="http://schemas.microsoft.com/office/drawing/2014/main" id="{F5DAFDC1-141F-437E-8298-2DB63F39FDF0}"/>
              </a:ext>
            </a:extLst>
          </p:cNvPr>
          <p:cNvSpPr/>
          <p:nvPr/>
        </p:nvSpPr>
        <p:spPr>
          <a:xfrm>
            <a:off x="284085" y="5427172"/>
            <a:ext cx="10437181" cy="1077218"/>
          </a:xfrm>
          <a:prstGeom prst="rect">
            <a:avLst/>
          </a:prstGeom>
        </p:spPr>
        <p:txBody>
          <a:bodyPr wrap="square">
            <a:spAutoFit/>
          </a:bodyPr>
          <a:lstStyle/>
          <a:p>
            <a:r>
              <a:rPr lang="de-DE" sz="3200" dirty="0" smtClean="0"/>
              <a:t>d) </a:t>
            </a:r>
            <a:r>
              <a:rPr lang="de-DE" sz="3200" dirty="0"/>
              <a:t>Erstelle zum Klassendiagramm ein passendes relationales Datenbankschema, achte auf die </a:t>
            </a:r>
            <a:r>
              <a:rPr lang="de-DE" sz="3200" b="1" dirty="0"/>
              <a:t>Fremdschlüssel</a:t>
            </a:r>
            <a:r>
              <a:rPr lang="de-DE" sz="3200" dirty="0"/>
              <a:t>!</a:t>
            </a:r>
          </a:p>
        </p:txBody>
      </p:sp>
    </p:spTree>
    <p:extLst>
      <p:ext uri="{BB962C8B-B14F-4D97-AF65-F5344CB8AC3E}">
        <p14:creationId xmlns:p14="http://schemas.microsoft.com/office/powerpoint/2010/main" val="37374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51ABB-CF4B-490D-B0BB-F2149C6DC8B2}"/>
              </a:ext>
            </a:extLst>
          </p:cNvPr>
          <p:cNvSpPr>
            <a:spLocks noGrp="1"/>
          </p:cNvSpPr>
          <p:nvPr>
            <p:ph type="title"/>
          </p:nvPr>
        </p:nvSpPr>
        <p:spPr>
          <a:xfrm>
            <a:off x="838200" y="372862"/>
            <a:ext cx="10515600" cy="1038688"/>
          </a:xfrm>
        </p:spPr>
        <p:txBody>
          <a:bodyPr/>
          <a:lstStyle/>
          <a:p>
            <a:r>
              <a:rPr lang="de-DE" dirty="0"/>
              <a:t>Übungsaufgabe Hausverwaltung</a:t>
            </a:r>
          </a:p>
        </p:txBody>
      </p:sp>
      <p:sp>
        <p:nvSpPr>
          <p:cNvPr id="3" name="Inhaltsplatzhalter 2">
            <a:extLst>
              <a:ext uri="{FF2B5EF4-FFF2-40B4-BE49-F238E27FC236}">
                <a16:creationId xmlns:a16="http://schemas.microsoft.com/office/drawing/2014/main" id="{78D46927-0285-44E0-9A2C-22C161E0335F}"/>
              </a:ext>
            </a:extLst>
          </p:cNvPr>
          <p:cNvSpPr>
            <a:spLocks noGrp="1"/>
          </p:cNvSpPr>
          <p:nvPr>
            <p:ph idx="1"/>
          </p:nvPr>
        </p:nvSpPr>
        <p:spPr>
          <a:xfrm>
            <a:off x="838200" y="1251752"/>
            <a:ext cx="10515600" cy="5606248"/>
          </a:xfrm>
        </p:spPr>
        <p:txBody>
          <a:bodyPr>
            <a:normAutofit/>
          </a:bodyPr>
          <a:lstStyle/>
          <a:p>
            <a:pPr marL="0" indent="0">
              <a:buNone/>
            </a:pPr>
            <a:r>
              <a:rPr lang="de-DE" dirty="0" smtClean="0"/>
              <a:t>e) </a:t>
            </a:r>
            <a:r>
              <a:rPr lang="de-DE" dirty="0"/>
              <a:t>Erstelle jeweils eine SQL-Abfrage für die folgenden Aufgaben:</a:t>
            </a:r>
          </a:p>
          <a:p>
            <a:pPr marL="0" indent="0">
              <a:buNone/>
            </a:pPr>
            <a:r>
              <a:rPr lang="de-DE" dirty="0"/>
              <a:t>1. Gib die Vornamen und Nachnamen aller verheirateten Hausmeister aus.</a:t>
            </a:r>
          </a:p>
          <a:p>
            <a:pPr marL="0" indent="0">
              <a:buNone/>
            </a:pPr>
            <a:endParaRPr lang="de-DE" dirty="0"/>
          </a:p>
          <a:p>
            <a:pPr marL="0" indent="0">
              <a:buNone/>
            </a:pPr>
            <a:endParaRPr lang="de-DE" dirty="0"/>
          </a:p>
          <a:p>
            <a:pPr marL="0" indent="0">
              <a:buNone/>
            </a:pPr>
            <a:r>
              <a:rPr lang="de-DE" dirty="0"/>
              <a:t>SELECT Vorname, Nachname</a:t>
            </a:r>
          </a:p>
          <a:p>
            <a:pPr marL="0" indent="0">
              <a:buNone/>
            </a:pPr>
            <a:r>
              <a:rPr lang="de-DE" dirty="0"/>
              <a:t>FROM </a:t>
            </a:r>
            <a:r>
              <a:rPr lang="de-DE" dirty="0" smtClean="0"/>
              <a:t>Hausmeister</a:t>
            </a:r>
            <a:endParaRPr lang="de-DE" dirty="0"/>
          </a:p>
          <a:p>
            <a:pPr marL="0" indent="0">
              <a:buNone/>
            </a:pPr>
            <a:r>
              <a:rPr lang="de-DE" dirty="0"/>
              <a:t>WHERE </a:t>
            </a:r>
            <a:r>
              <a:rPr lang="de-DE" dirty="0" smtClean="0"/>
              <a:t>verheiratet = </a:t>
            </a:r>
            <a:r>
              <a:rPr lang="de-DE" dirty="0" err="1" smtClean="0"/>
              <a:t>true</a:t>
            </a:r>
            <a:endParaRPr lang="de-DE" dirty="0"/>
          </a:p>
          <a:p>
            <a:pPr marL="0" indent="0">
              <a:buNone/>
            </a:pPr>
            <a:endParaRPr lang="de-DE" dirty="0"/>
          </a:p>
          <a:p>
            <a:pPr marL="514350" indent="-514350">
              <a:buAutoNum type="arabicPeriod"/>
            </a:pPr>
            <a:endParaRPr lang="de-DE" dirty="0"/>
          </a:p>
          <a:p>
            <a:endParaRPr lang="de-DE" dirty="0"/>
          </a:p>
          <a:p>
            <a:pPr marL="0" indent="0">
              <a:buNone/>
            </a:pPr>
            <a:endParaRPr lang="de-DE" dirty="0"/>
          </a:p>
        </p:txBody>
      </p:sp>
    </p:spTree>
    <p:extLst>
      <p:ext uri="{BB962C8B-B14F-4D97-AF65-F5344CB8AC3E}">
        <p14:creationId xmlns:p14="http://schemas.microsoft.com/office/powerpoint/2010/main" val="2127073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Breitbild</PresentationFormat>
  <Paragraphs>151</Paragraphs>
  <Slides>16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Calibri</vt:lpstr>
      <vt:lpstr>Calibri Light</vt:lpstr>
      <vt:lpstr>Cambria Math</vt:lpstr>
      <vt:lpstr>Office</vt:lpstr>
      <vt:lpstr>Informatik</vt:lpstr>
      <vt:lpstr>PowerPoint-Präsentation</vt:lpstr>
      <vt:lpstr>Übungsaufgabe Hausverwaltung</vt:lpstr>
      <vt:lpstr>Lösungen</vt:lpstr>
      <vt:lpstr>PowerPoint-Präsentation</vt:lpstr>
      <vt:lpstr>PowerPoint-Präsentation</vt:lpstr>
      <vt:lpstr>PowerPoint-Präsentation</vt:lpstr>
      <vt:lpstr>PowerPoint-Präsentation</vt:lpstr>
      <vt:lpstr>Übungsaufgabe Hausverwaltung</vt:lpstr>
      <vt:lpstr>Übungsaufgabe Hausverwaltung</vt:lpstr>
      <vt:lpstr>Übungsaufgabe Hausverwaltung</vt:lpstr>
      <vt:lpstr>Übungsaufgabe Hausverwaltung</vt:lpstr>
      <vt:lpstr>Übungsaufgabe Hausverwaltung</vt:lpstr>
      <vt:lpstr>Übungsaufgabe Hausverwaltung</vt:lpstr>
      <vt:lpstr>Übungsaufgabe Hausverwaltung</vt:lpstr>
      <vt:lpstr>Übungsaufgabe Hausverwaltung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Informatik</dc:title>
  <dc:creator>Sebastian</dc:creator>
  <cp:lastModifiedBy>Sebastian</cp:lastModifiedBy>
  <cp:revision>100</cp:revision>
  <dcterms:created xsi:type="dcterms:W3CDTF">2018-04-23T20:22:59Z</dcterms:created>
  <dcterms:modified xsi:type="dcterms:W3CDTF">2020-03-02T15:48:25Z</dcterms:modified>
</cp:coreProperties>
</file>