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63" r:id="rId2"/>
    <p:sldId id="264" r:id="rId3"/>
    <p:sldId id="265" r:id="rId4"/>
    <p:sldId id="27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7" r:id="rId14"/>
    <p:sldId id="274" r:id="rId15"/>
    <p:sldId id="276" r:id="rId16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-2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48AE-81F0-4483-97EC-ECC5DB261FE6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63C3F-1582-45DB-A42A-A633F2B66A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57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140BCDD-26BE-4956-959D-EDBB21C88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9E6645B8-D6A1-4553-AC9C-62DCAEE2C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673B78CB-ABDD-476D-A57A-664245E1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ABE2-19DD-4E65-ACA9-4D13AF94D7C9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363CAE38-B484-44BE-AD9D-E862C1C5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C2610214-64EE-433C-84A3-0049E49A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96CC-0FDB-4BFB-B7E0-15D3DE046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72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36DDB6D-1B8E-4B8E-A288-00271178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68DCC5A4-85AF-4DA0-AE10-14DF63738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1B39C1D3-992A-43CA-B972-46C2C521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ABE2-19DD-4E65-ACA9-4D13AF94D7C9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DE424758-776F-479F-83CD-C84BBC2F6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A6AACD1C-E146-4117-AFE3-8DF05D32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96CC-0FDB-4BFB-B7E0-15D3DE046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85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67727CD8-B3DB-4833-B119-C6B18D136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BC979BBE-1E39-4688-AEE1-83C34F6F0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ED213FE-078A-417C-82BB-12ACFDEF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ABE2-19DD-4E65-ACA9-4D13AF94D7C9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DF8E0DA9-4C5C-442B-8E51-0993A2A7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AB2DBFDA-D30A-4BAA-BF4B-9CF6A15D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96CC-0FDB-4BFB-B7E0-15D3DE046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95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9F09474-757C-46F5-94BD-EF5109F7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AE93E89-4313-44BC-B7EA-2054A3037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4AA01377-2E9B-4392-B2F9-C3D112CD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ABE2-19DD-4E65-ACA9-4D13AF94D7C9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E33178CE-F383-4C3E-9F32-AB3166D4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8EC4EF0A-FC29-4193-9738-C6588B15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96CC-0FDB-4BFB-B7E0-15D3DE046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45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955EBE6-DC7B-456A-90E0-6591EAE8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06DBB95B-9031-4DB5-B624-5B2CB758C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7BB40FC9-B2F7-47F9-883B-64B34160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ABE2-19DD-4E65-ACA9-4D13AF94D7C9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16DEA8FF-B7E7-4F8F-96D0-2B3B4734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5A3229E5-33CC-431A-A6CC-C1F42FBE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96CC-0FDB-4BFB-B7E0-15D3DE046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40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94671D9-BA8E-4FDE-9761-74F2D07F7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B282338-027B-4EDC-B489-1E39D3AE1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EE629961-C34C-4ED3-85C8-456BC6628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C8C93759-6D07-49B6-A0C7-CCF5F63E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ABE2-19DD-4E65-ACA9-4D13AF94D7C9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2DF29B82-7627-4B10-B350-30CCD892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240F0255-E997-462F-A334-C3F18FC7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96CC-0FDB-4BFB-B7E0-15D3DE046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42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51D8DBE-C205-4A05-9AD4-6927F2BF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099AC1EF-21E7-4571-BB56-555913E52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0E6AEA4F-BB8D-4E10-B4AC-A874A4743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FF219572-C34C-496D-B350-5897762C4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69E21E5F-2C0A-45FF-93CE-2ADD535B5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A1D3E7D9-C5F9-4D13-A9E0-F1F1C14E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ABE2-19DD-4E65-ACA9-4D13AF94D7C9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E0F2FF5E-A837-4279-95AF-9DD2466B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0619161F-1F5E-492C-BE6F-D59E81C0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96CC-0FDB-4BFB-B7E0-15D3DE046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79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8B4C140-EE90-4988-9880-C3AA603D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79998975-83A1-44E7-B56A-ED2D343A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ABE2-19DD-4E65-ACA9-4D13AF94D7C9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62D989DD-B104-4B25-821D-B26E54CE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571CF2D-328B-487A-81A2-FBF5459C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96CC-0FDB-4BFB-B7E0-15D3DE046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31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AB2A9197-A364-446F-9792-22AD5E1C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ABE2-19DD-4E65-ACA9-4D13AF94D7C9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B0F98126-F584-4656-8339-361A9FF9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1FBC89F0-2D0C-45E7-9E52-302E77A0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96CC-0FDB-4BFB-B7E0-15D3DE046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90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DB74DCC-53B4-4AEF-9E1F-650E1004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2B37D54-5330-42B8-9AB2-B853EC163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A6B146AA-5748-4474-9E33-DFD2D6F7F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342040D0-293C-4DE8-AD16-36E37218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ABE2-19DD-4E65-ACA9-4D13AF94D7C9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553C053C-0F6E-4F1B-951B-6C1AE60B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18B2099B-E936-4FC1-9C99-567D8002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96CC-0FDB-4BFB-B7E0-15D3DE046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6AA81DA-A521-4C27-82ED-BC3CA74C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AC7AB9DC-EDA9-4A46-BE87-71D175127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0D85336C-6EA3-4532-95BC-5393AC0CD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1E7A7C9F-8A04-44C0-83CE-DE13D01E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ABE2-19DD-4E65-ACA9-4D13AF94D7C9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285ACD82-074B-44A6-8399-B8BA4631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34A951A5-5CEC-425E-85C2-99A4777E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96CC-0FDB-4BFB-B7E0-15D3DE046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7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CC6712D1-40C9-4559-97FD-F5696593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11D99859-2941-428E-8100-E2AE0E128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B1BAF872-3B17-4F60-AE7A-7F007BE15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ABE2-19DD-4E65-ACA9-4D13AF94D7C9}" type="datetimeFigureOut">
              <a:rPr lang="de-DE" smtClean="0"/>
              <a:t>11.04.2019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CA9FF836-8406-4C06-8D15-E58B5A3FD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4FEC606A-23A4-4C0E-A4D5-C8024AA4F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96CC-0FDB-4BFB-B7E0-15D3DE046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72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4"/>
          <p:cNvSpPr>
            <a:spLocks noGrp="1"/>
          </p:cNvSpPr>
          <p:nvPr>
            <p:ph type="ctrTitle"/>
          </p:nvPr>
        </p:nvSpPr>
        <p:spPr>
          <a:solidFill>
            <a:srgbClr val="E1E1E1"/>
          </a:solidFill>
        </p:spPr>
        <p:txBody>
          <a:bodyPr/>
          <a:lstStyle/>
          <a:p>
            <a:pPr algn="ctr" eaLnBrk="1" hangingPunct="1"/>
            <a:r>
              <a:rPr lang="de-DE" altLang="de-DE"/>
              <a:t>Informatik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2895600" y="3886201"/>
            <a:ext cx="6400800" cy="199072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de-DE" sz="3600">
                <a:solidFill>
                  <a:schemeClr val="tx1">
                    <a:lumMod val="85000"/>
                    <a:lumOff val="15000"/>
                  </a:schemeClr>
                </a:solidFill>
              </a:rPr>
              <a:t>Klasse 9</a:t>
            </a:r>
            <a:endParaRPr lang="de-DE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3000"/>
              </a:spcBef>
              <a:defRPr/>
            </a:pPr>
            <a:r>
              <a:rPr lang="de-DE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Herr Karl</a:t>
            </a:r>
          </a:p>
        </p:txBody>
      </p:sp>
    </p:spTree>
    <p:extLst>
      <p:ext uri="{BB962C8B-B14F-4D97-AF65-F5344CB8AC3E}">
        <p14:creationId xmlns:p14="http://schemas.microsoft.com/office/powerpoint/2010/main" val="3423762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8B51ABB-CF4B-490D-B0BB-F2149C6D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862"/>
            <a:ext cx="10515600" cy="1038688"/>
          </a:xfrm>
        </p:spPr>
        <p:txBody>
          <a:bodyPr/>
          <a:lstStyle/>
          <a:p>
            <a:r>
              <a:rPr lang="de-DE" dirty="0"/>
              <a:t>Übungsaufgabe Nürnberger Zoo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8D46927-0285-44E0-9A2C-22C161E0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752"/>
            <a:ext cx="10515600" cy="5606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d) Erstelle jeweils eine SQL-Abfrage für die folgenden Aufgaben:</a:t>
            </a:r>
          </a:p>
          <a:p>
            <a:pPr marL="0" indent="0">
              <a:buNone/>
            </a:pPr>
            <a:r>
              <a:rPr lang="de-DE" dirty="0"/>
              <a:t>3. Gib die Anzahl der Tiere im Zoo mit 4 Beinen aus.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SELECT COUNT(*)</a:t>
            </a:r>
          </a:p>
          <a:p>
            <a:pPr marL="0" indent="0">
              <a:buNone/>
            </a:pPr>
            <a:r>
              <a:rPr lang="de-DE" dirty="0"/>
              <a:t>FROM Tier, Tierart</a:t>
            </a:r>
          </a:p>
          <a:p>
            <a:pPr marL="0" indent="0">
              <a:buNone/>
            </a:pPr>
            <a:r>
              <a:rPr lang="de-DE" dirty="0"/>
              <a:t>WHERE </a:t>
            </a:r>
            <a:r>
              <a:rPr lang="de-DE" dirty="0" err="1"/>
              <a:t>Tier.TB</a:t>
            </a:r>
            <a:r>
              <a:rPr lang="de-DE" dirty="0"/>
              <a:t> = </a:t>
            </a:r>
            <a:r>
              <a:rPr lang="de-DE" dirty="0" err="1"/>
              <a:t>Tierart.TB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AND Beinanzahl = 4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672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8B51ABB-CF4B-490D-B0BB-F2149C6D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862"/>
            <a:ext cx="10515600" cy="1038688"/>
          </a:xfrm>
        </p:spPr>
        <p:txBody>
          <a:bodyPr/>
          <a:lstStyle/>
          <a:p>
            <a:r>
              <a:rPr lang="de-DE" dirty="0"/>
              <a:t>Übungsaufgabe Nürnberger Zoo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8D46927-0285-44E0-9A2C-22C161E0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752"/>
            <a:ext cx="10515600" cy="5606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d) Erstelle jeweils eine SQL-Abfrage für die folgenden Aufgaben:</a:t>
            </a:r>
          </a:p>
          <a:p>
            <a:pPr marL="0" indent="0">
              <a:buNone/>
            </a:pPr>
            <a:r>
              <a:rPr lang="de-DE" dirty="0"/>
              <a:t>4. Gib die Spitznamen aller Tiere aus, die von Hans Maulwurf betreut werden.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SELECT Spitzname</a:t>
            </a:r>
          </a:p>
          <a:p>
            <a:pPr marL="0" indent="0">
              <a:buNone/>
            </a:pPr>
            <a:r>
              <a:rPr lang="de-DE" dirty="0"/>
              <a:t>FROM Tier, Tierpfleger</a:t>
            </a:r>
          </a:p>
          <a:p>
            <a:pPr marL="0" indent="0">
              <a:buNone/>
            </a:pPr>
            <a:r>
              <a:rPr lang="de-DE" dirty="0"/>
              <a:t>WHERE </a:t>
            </a:r>
            <a:r>
              <a:rPr lang="de-DE" dirty="0" err="1"/>
              <a:t>Tier.PID</a:t>
            </a:r>
            <a:r>
              <a:rPr lang="de-DE" dirty="0"/>
              <a:t> = </a:t>
            </a:r>
            <a:r>
              <a:rPr lang="de-DE" dirty="0" err="1"/>
              <a:t>Tierpfleger.PID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AND Vorname = ‘Hans‘</a:t>
            </a:r>
          </a:p>
          <a:p>
            <a:pPr marL="0" indent="0">
              <a:buNone/>
            </a:pPr>
            <a:r>
              <a:rPr lang="de-DE" dirty="0"/>
              <a:t>AND Nachname = ‘Maulwurf‘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159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8B51ABB-CF4B-490D-B0BB-F2149C6D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862"/>
            <a:ext cx="10515600" cy="1038688"/>
          </a:xfrm>
        </p:spPr>
        <p:txBody>
          <a:bodyPr/>
          <a:lstStyle/>
          <a:p>
            <a:r>
              <a:rPr lang="de-DE" dirty="0"/>
              <a:t>Übungsaufgabe Nürnberger Zoo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8D46927-0285-44E0-9A2C-22C161E0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752"/>
            <a:ext cx="10515600" cy="5606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d) Erstelle jeweils eine SQL-Abfrage für die folgenden Aufgaben:</a:t>
            </a:r>
          </a:p>
          <a:p>
            <a:pPr marL="0" indent="0">
              <a:buNone/>
            </a:pPr>
            <a:r>
              <a:rPr lang="de-DE" dirty="0"/>
              <a:t>5. Gib die Tierarten (keine Doppelnennungen) und ihre Beinanzahl aller Tiere aus, die im Gehege Nummer 5 leben.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SELECT DISTINCT TB, Beinanzahl</a:t>
            </a:r>
          </a:p>
          <a:p>
            <a:pPr marL="0" indent="0">
              <a:buNone/>
            </a:pPr>
            <a:r>
              <a:rPr lang="de-DE" dirty="0"/>
              <a:t>FROM Tier, Tierart</a:t>
            </a:r>
          </a:p>
          <a:p>
            <a:pPr marL="0" indent="0">
              <a:buNone/>
            </a:pPr>
            <a:r>
              <a:rPr lang="de-DE" dirty="0"/>
              <a:t>WHERE </a:t>
            </a:r>
            <a:r>
              <a:rPr lang="de-DE" dirty="0" err="1"/>
              <a:t>Tier.TB</a:t>
            </a:r>
            <a:r>
              <a:rPr lang="de-DE" dirty="0"/>
              <a:t> = </a:t>
            </a:r>
            <a:r>
              <a:rPr lang="de-DE" dirty="0" err="1"/>
              <a:t>Tierart.TB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AND </a:t>
            </a:r>
            <a:r>
              <a:rPr lang="de-DE" dirty="0" err="1"/>
              <a:t>Gehegenummer</a:t>
            </a:r>
            <a:r>
              <a:rPr lang="de-DE" dirty="0"/>
              <a:t> = 5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36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8B51ABB-CF4B-490D-B0BB-F2149C6D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862"/>
            <a:ext cx="10515600" cy="1038688"/>
          </a:xfrm>
        </p:spPr>
        <p:txBody>
          <a:bodyPr/>
          <a:lstStyle/>
          <a:p>
            <a:r>
              <a:rPr lang="de-DE" dirty="0"/>
              <a:t>Übungsaufgabe Nürnberger Zoo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8D46927-0285-44E0-9A2C-22C161E0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752"/>
            <a:ext cx="10515600" cy="5606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d) Erstelle jeweils eine SQL-Abfrage für die folgenden Aufgaben:</a:t>
            </a:r>
          </a:p>
          <a:p>
            <a:pPr marL="0" indent="0">
              <a:buNone/>
            </a:pPr>
            <a:r>
              <a:rPr lang="de-DE" dirty="0"/>
              <a:t>6. Gib die </a:t>
            </a:r>
            <a:r>
              <a:rPr lang="de-DE" dirty="0" err="1"/>
              <a:t>Gehegenummern</a:t>
            </a:r>
            <a:r>
              <a:rPr lang="de-DE" dirty="0"/>
              <a:t> mit der Gesamtzahl der Beine aller Tiere in diesem Gehege aus. Ordne die Liste absteigend nach der Beinanzahl.</a:t>
            </a:r>
          </a:p>
          <a:p>
            <a:pPr marL="514350" indent="-514350"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dirty="0"/>
              <a:t>SELECT </a:t>
            </a:r>
            <a:r>
              <a:rPr lang="de-DE" dirty="0" err="1" smtClean="0"/>
              <a:t>Gehegenummer</a:t>
            </a:r>
            <a:r>
              <a:rPr lang="de-DE" dirty="0" smtClean="0"/>
              <a:t>, </a:t>
            </a:r>
            <a:r>
              <a:rPr lang="de-DE" dirty="0"/>
              <a:t>SUM(Beinanzahl)</a:t>
            </a:r>
          </a:p>
          <a:p>
            <a:pPr marL="0" indent="0">
              <a:buNone/>
            </a:pPr>
            <a:r>
              <a:rPr lang="de-DE" dirty="0" smtClean="0"/>
              <a:t>FROM Tier, Tierart</a:t>
            </a:r>
          </a:p>
          <a:p>
            <a:pPr marL="0" indent="0">
              <a:buNone/>
            </a:pPr>
            <a:r>
              <a:rPr lang="de-DE" dirty="0" smtClean="0"/>
              <a:t>WHERE </a:t>
            </a:r>
            <a:r>
              <a:rPr lang="de-DE" dirty="0" err="1" smtClean="0"/>
              <a:t>Tier.TB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err="1" smtClean="0"/>
              <a:t>Tierart.TB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GROUP BY </a:t>
            </a:r>
            <a:r>
              <a:rPr lang="de-DE" dirty="0" err="1" smtClean="0"/>
              <a:t>Gehegenummer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ORDER BY SUM(Beine) DESC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1457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8B51ABB-CF4B-490D-B0BB-F2149C6D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862"/>
            <a:ext cx="10515600" cy="1038688"/>
          </a:xfrm>
        </p:spPr>
        <p:txBody>
          <a:bodyPr/>
          <a:lstStyle/>
          <a:p>
            <a:r>
              <a:rPr lang="de-DE" dirty="0"/>
              <a:t>Übungsaufgabe Nürnberger Zoo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8D46927-0285-44E0-9A2C-22C161E0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752"/>
            <a:ext cx="10515600" cy="5606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d) Erstelle jeweils eine SQL-Abfrage für die folgenden Aufgaben:</a:t>
            </a:r>
          </a:p>
          <a:p>
            <a:pPr marL="0" indent="0">
              <a:buNone/>
            </a:pPr>
            <a:r>
              <a:rPr lang="de-DE" dirty="0"/>
              <a:t>7</a:t>
            </a:r>
            <a:r>
              <a:rPr lang="de-DE" dirty="0" smtClean="0"/>
              <a:t>. </a:t>
            </a:r>
            <a:r>
              <a:rPr lang="de-DE" dirty="0"/>
              <a:t>Ermittle die Summe der Beine aller Vögel, die von festangestellten Tierpflegern betreut werden.</a:t>
            </a:r>
          </a:p>
          <a:p>
            <a:pPr marL="514350" indent="-514350"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dirty="0"/>
              <a:t>SELECT </a:t>
            </a:r>
            <a:r>
              <a:rPr lang="de-DE" dirty="0" smtClean="0"/>
              <a:t>SUM(Beinanzahl)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FROM Tierpfleger, </a:t>
            </a:r>
            <a:r>
              <a:rPr lang="de-DE" dirty="0" smtClean="0"/>
              <a:t>Tier, Tierart</a:t>
            </a:r>
          </a:p>
          <a:p>
            <a:pPr marL="0" indent="0">
              <a:buNone/>
            </a:pPr>
            <a:r>
              <a:rPr lang="de-DE" dirty="0" smtClean="0"/>
              <a:t>WHERE </a:t>
            </a:r>
            <a:r>
              <a:rPr lang="de-DE" dirty="0" err="1"/>
              <a:t>Tierpfleger.PID</a:t>
            </a:r>
            <a:r>
              <a:rPr lang="de-DE" dirty="0"/>
              <a:t> = </a:t>
            </a:r>
            <a:r>
              <a:rPr lang="de-DE" dirty="0" err="1" smtClean="0"/>
              <a:t>Tier.PID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AND </a:t>
            </a:r>
            <a:r>
              <a:rPr lang="de-DE" dirty="0" err="1" smtClean="0"/>
              <a:t>Tier.TB</a:t>
            </a:r>
            <a:r>
              <a:rPr lang="de-DE" dirty="0" smtClean="0"/>
              <a:t> = </a:t>
            </a:r>
            <a:r>
              <a:rPr lang="de-DE" dirty="0" err="1" smtClean="0"/>
              <a:t>Tierart.TB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AND </a:t>
            </a:r>
            <a:r>
              <a:rPr lang="de-DE" dirty="0"/>
              <a:t>festangestellt = </a:t>
            </a:r>
            <a:r>
              <a:rPr lang="de-DE" dirty="0" err="1" smtClean="0"/>
              <a:t>true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AND TB = ‘Vogel‘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9262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8B51ABB-CF4B-490D-B0BB-F2149C6D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862"/>
            <a:ext cx="10515600" cy="1038688"/>
          </a:xfrm>
        </p:spPr>
        <p:txBody>
          <a:bodyPr/>
          <a:lstStyle/>
          <a:p>
            <a:r>
              <a:rPr lang="de-DE" dirty="0"/>
              <a:t>Übungsaufgabe Nürnberger Zoo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8D46927-0285-44E0-9A2C-22C161E0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752"/>
            <a:ext cx="10515600" cy="5606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d) Erstelle jeweils eine SQL-Abfrage für die folgenden Aufgaben:</a:t>
            </a:r>
          </a:p>
          <a:p>
            <a:pPr marL="0" indent="0">
              <a:buNone/>
            </a:pPr>
            <a:r>
              <a:rPr lang="de-DE" dirty="0"/>
              <a:t>8</a:t>
            </a:r>
            <a:r>
              <a:rPr lang="de-DE" dirty="0" smtClean="0"/>
              <a:t>. </a:t>
            </a:r>
            <a:r>
              <a:rPr lang="de-DE" dirty="0"/>
              <a:t>Gib alle Tierarten mit ihrer Gesamtbeinanzahl aus, deren Tiere im Zoo insgesamt mindestens 500 Beine haben</a:t>
            </a:r>
          </a:p>
          <a:p>
            <a:pPr marL="514350" indent="-514350"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dirty="0"/>
              <a:t>SELECT </a:t>
            </a:r>
            <a:r>
              <a:rPr lang="de-DE" dirty="0" smtClean="0"/>
              <a:t>TB, </a:t>
            </a:r>
            <a:r>
              <a:rPr lang="de-DE" dirty="0"/>
              <a:t>SUM(Beinanzahl)</a:t>
            </a:r>
          </a:p>
          <a:p>
            <a:pPr marL="0" indent="0">
              <a:buNone/>
            </a:pPr>
            <a:r>
              <a:rPr lang="de-DE" dirty="0"/>
              <a:t>FROM Tier, Tierart</a:t>
            </a:r>
          </a:p>
          <a:p>
            <a:pPr marL="0" indent="0">
              <a:buNone/>
            </a:pPr>
            <a:r>
              <a:rPr lang="de-DE" dirty="0"/>
              <a:t>WHERE </a:t>
            </a:r>
            <a:r>
              <a:rPr lang="de-DE" dirty="0" err="1"/>
              <a:t>Tier.TB</a:t>
            </a:r>
            <a:r>
              <a:rPr lang="de-DE" dirty="0"/>
              <a:t> = </a:t>
            </a:r>
            <a:r>
              <a:rPr lang="de-DE" dirty="0" err="1"/>
              <a:t>Tierart.TB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GROUP BY </a:t>
            </a:r>
            <a:r>
              <a:rPr lang="de-DE" dirty="0" smtClean="0"/>
              <a:t>TB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HAVING SUM(Beinanzahl) &gt;= 500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905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8D46927-0285-44E0-9A2C-22C161E0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81487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Zu jedem Tier wird der (eindeutige) Spitzname, die </a:t>
            </a:r>
            <a:r>
              <a:rPr lang="de-DE" dirty="0" err="1"/>
              <a:t>Gehegenummer</a:t>
            </a:r>
            <a:r>
              <a:rPr lang="de-DE" dirty="0"/>
              <a:t> und das Alter gespeichert. Jedes Tier gehört zu einer Tierart, über die die (eindeutige) </a:t>
            </a:r>
            <a:r>
              <a:rPr lang="de-DE" dirty="0" err="1"/>
              <a:t>Tierartbezeichung</a:t>
            </a:r>
            <a:r>
              <a:rPr lang="de-DE" dirty="0"/>
              <a:t> (TB), die Beinanzahl und die Tatsache, ob es Eier legt abgespeichert ist. Jeder Tierpfleger (</a:t>
            </a:r>
            <a:r>
              <a:rPr lang="de-DE" dirty="0" err="1"/>
              <a:t>PflegerID</a:t>
            </a:r>
            <a:r>
              <a:rPr lang="de-DE" dirty="0"/>
              <a:t> (PID), Vorname, Nachname, festangestellt, Gehalt) ist für mehrere Tiere verantwortlich, jedes Tier hat aber nur einen Pfleger.</a:t>
            </a:r>
          </a:p>
          <a:p>
            <a:pPr marL="514350" indent="-514350">
              <a:buAutoNum type="alphaLcParenR"/>
            </a:pPr>
            <a:r>
              <a:rPr lang="de-DE" dirty="0"/>
              <a:t>Zeichne ein vereinfachtes Klassendiagramm mit allen Klassen und Attributen</a:t>
            </a:r>
          </a:p>
          <a:p>
            <a:pPr marL="514350" indent="-514350">
              <a:buAutoNum type="alphaLcParenR"/>
            </a:pPr>
            <a:r>
              <a:rPr lang="de-DE" dirty="0"/>
              <a:t>Trage in das Klassendiagramm sinnvolle Assoziationen mit passenden Kardinalitäten ein.</a:t>
            </a:r>
          </a:p>
          <a:p>
            <a:pPr marL="514350" indent="-514350">
              <a:buAutoNum type="alphaLcParenR"/>
            </a:pPr>
            <a:r>
              <a:rPr lang="de-DE" dirty="0"/>
              <a:t>Erstelle zum Klassendiagramm ein passendes relationales Datenbankschema, achte auf die </a:t>
            </a:r>
            <a:r>
              <a:rPr lang="de-DE" b="1" dirty="0"/>
              <a:t>Fremdschlüssel</a:t>
            </a:r>
            <a:r>
              <a:rPr lang="de-DE" dirty="0"/>
              <a:t>!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="" xmlns:a16="http://schemas.microsoft.com/office/drawing/2014/main" id="{F6068E77-5F06-4B27-9F7C-D6FAB71A266A}"/>
              </a:ext>
            </a:extLst>
          </p:cNvPr>
          <p:cNvSpPr txBox="1">
            <a:spLocks/>
          </p:cNvSpPr>
          <p:nvPr/>
        </p:nvSpPr>
        <p:spPr>
          <a:xfrm>
            <a:off x="838200" y="79899"/>
            <a:ext cx="10515600" cy="79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Übungsaufgabe Nürnberger Zoo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05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8B51ABB-CF4B-490D-B0BB-F2149C6D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899"/>
            <a:ext cx="10515600" cy="790113"/>
          </a:xfrm>
        </p:spPr>
        <p:txBody>
          <a:bodyPr>
            <a:normAutofit/>
          </a:bodyPr>
          <a:lstStyle/>
          <a:p>
            <a:r>
              <a:rPr lang="de-DE" dirty="0"/>
              <a:t>Übungsaufgabe Nürnberger Zoo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8D46927-0285-44E0-9A2C-22C161E0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7868"/>
            <a:ext cx="11061700" cy="60501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d) Erstelle jeweils eine SQL-Abfrage für die folgenden Aufgaben:</a:t>
            </a:r>
          </a:p>
          <a:p>
            <a:pPr marL="514350" indent="-514350">
              <a:buAutoNum type="arabicPeriod"/>
            </a:pPr>
            <a:r>
              <a:rPr lang="de-DE" dirty="0"/>
              <a:t>Gib die Vornamen und Nachnamen aller Tierpfleger aus, die über 3000 Euro verdienen.</a:t>
            </a:r>
          </a:p>
          <a:p>
            <a:pPr marL="514350" indent="-514350">
              <a:buAutoNum type="arabicPeriod"/>
            </a:pPr>
            <a:r>
              <a:rPr lang="de-DE" dirty="0"/>
              <a:t>Gib den </a:t>
            </a:r>
            <a:r>
              <a:rPr lang="de-DE" dirty="0" smtClean="0"/>
              <a:t>Nachnamen und das </a:t>
            </a:r>
            <a:r>
              <a:rPr lang="de-DE" dirty="0"/>
              <a:t>durchschnittliche Gehalt aller Tierpfleger mit </a:t>
            </a:r>
            <a:r>
              <a:rPr lang="de-DE" dirty="0" smtClean="0"/>
              <a:t>diesem Nachnamen aus, die zusätzlich mit Vornamen Klaus heißen.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/>
              <a:t>Gib die Anzahl der Tiere im Zoo mit 4 Beinen aus.</a:t>
            </a:r>
          </a:p>
          <a:p>
            <a:pPr marL="514350" indent="-514350">
              <a:buAutoNum type="arabicPeriod"/>
            </a:pPr>
            <a:r>
              <a:rPr lang="de-DE" dirty="0"/>
              <a:t>Gib die Spitznamen aller Tiere aus, die von Hans Maulwurf betreut werden.</a:t>
            </a:r>
          </a:p>
          <a:p>
            <a:pPr marL="514350" indent="-514350">
              <a:buAutoNum type="arabicPeriod"/>
            </a:pPr>
            <a:r>
              <a:rPr lang="de-DE" dirty="0"/>
              <a:t>Gib die Tierarten (keine Doppelnennungen) und ihre Beinanzahl aller Tiere aus, die im Gehege Nummer 5 leben</a:t>
            </a:r>
            <a:r>
              <a:rPr lang="de-DE" dirty="0" smtClean="0"/>
              <a:t>.</a:t>
            </a:r>
          </a:p>
          <a:p>
            <a:pPr marL="514350" indent="-514350">
              <a:buAutoNum type="arabicPeriod"/>
            </a:pPr>
            <a:r>
              <a:rPr lang="de-DE" dirty="0" smtClean="0"/>
              <a:t>Gib die </a:t>
            </a:r>
            <a:r>
              <a:rPr lang="de-DE" dirty="0" err="1" smtClean="0"/>
              <a:t>Gehegenummern</a:t>
            </a:r>
            <a:r>
              <a:rPr lang="de-DE" dirty="0" smtClean="0"/>
              <a:t> mit der Gesamtzahl der Beine aller Tiere in diesem Gehege aus. Ordne die Liste absteigend nach der Beinanzahl.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/>
              <a:t>Ermittle die Summe der Beine aller Vögel, die von festangestellten Tierpflegern betreut werden.</a:t>
            </a:r>
          </a:p>
          <a:p>
            <a:pPr marL="514350" indent="-514350">
              <a:buAutoNum type="arabicPeriod"/>
            </a:pPr>
            <a:r>
              <a:rPr lang="de-DE" dirty="0"/>
              <a:t>Gib alle Tierarten mit ihrer Gesamtbeinanzahl aus, deren Tiere im Zoo insgesamt mindestens 500 Beine haben</a:t>
            </a:r>
          </a:p>
          <a:p>
            <a:pPr marL="514350" indent="-514350">
              <a:buAutoNum type="arabicPeriod"/>
            </a:pPr>
            <a:endParaRPr lang="de-DE" dirty="0"/>
          </a:p>
          <a:p>
            <a:pPr marL="514350" indent="-514350">
              <a:buAutoNum type="arabicPeriod"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066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4B95699-912A-4272-8965-87AB18D15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82ED4B8-55C0-4692-AF0B-DCAB2C1F1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72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080AE707-40AC-41A0-A88D-7A9A28984E46}"/>
              </a:ext>
            </a:extLst>
          </p:cNvPr>
          <p:cNvSpPr txBox="1"/>
          <p:nvPr/>
        </p:nvSpPr>
        <p:spPr>
          <a:xfrm>
            <a:off x="1340527" y="932155"/>
            <a:ext cx="166900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/>
              <a:t>Tierpfleger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="" xmlns:a16="http://schemas.microsoft.com/office/drawing/2014/main" id="{B176685A-F4B2-4AA1-A45F-41A7E31A9CB7}"/>
              </a:ext>
            </a:extLst>
          </p:cNvPr>
          <p:cNvSpPr txBox="1"/>
          <p:nvPr/>
        </p:nvSpPr>
        <p:spPr>
          <a:xfrm>
            <a:off x="1340528" y="1332265"/>
            <a:ext cx="1669002" cy="1631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/>
              <a:t>PID</a:t>
            </a:r>
          </a:p>
          <a:p>
            <a:r>
              <a:rPr lang="de-DE" sz="2000" b="1" dirty="0"/>
              <a:t>Vorname</a:t>
            </a:r>
          </a:p>
          <a:p>
            <a:r>
              <a:rPr lang="de-DE" sz="2000" b="1" dirty="0"/>
              <a:t>Nachname</a:t>
            </a:r>
          </a:p>
          <a:p>
            <a:r>
              <a:rPr lang="de-DE" sz="2000" b="1" dirty="0"/>
              <a:t>Festangestellt</a:t>
            </a:r>
          </a:p>
          <a:p>
            <a:r>
              <a:rPr lang="de-DE" sz="2000" b="1" dirty="0"/>
              <a:t>Gehalt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D6642BD2-EC55-48DF-8C1C-CC8286E023FE}"/>
              </a:ext>
            </a:extLst>
          </p:cNvPr>
          <p:cNvSpPr txBox="1"/>
          <p:nvPr/>
        </p:nvSpPr>
        <p:spPr>
          <a:xfrm>
            <a:off x="5113537" y="932155"/>
            <a:ext cx="190869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/>
              <a:t>Tier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="" xmlns:a16="http://schemas.microsoft.com/office/drawing/2014/main" id="{5C965158-E54B-4677-9F6B-A43329DAD3CD}"/>
              </a:ext>
            </a:extLst>
          </p:cNvPr>
          <p:cNvSpPr txBox="1"/>
          <p:nvPr/>
        </p:nvSpPr>
        <p:spPr>
          <a:xfrm>
            <a:off x="5113535" y="1332265"/>
            <a:ext cx="1908701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/>
              <a:t>Spitzname</a:t>
            </a:r>
          </a:p>
          <a:p>
            <a:r>
              <a:rPr lang="de-DE" sz="2000" b="1" dirty="0" err="1"/>
              <a:t>Gehegenummer</a:t>
            </a:r>
            <a:endParaRPr lang="de-DE" sz="2000" b="1" dirty="0"/>
          </a:p>
          <a:p>
            <a:r>
              <a:rPr lang="de-DE" sz="2000" b="1" dirty="0"/>
              <a:t>Alter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BC0D4D65-7D72-4B4A-8723-54C7AF5F7B15}"/>
              </a:ext>
            </a:extLst>
          </p:cNvPr>
          <p:cNvSpPr txBox="1"/>
          <p:nvPr/>
        </p:nvSpPr>
        <p:spPr>
          <a:xfrm>
            <a:off x="9182471" y="932155"/>
            <a:ext cx="166900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/>
              <a:t>Tierart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1F659BA1-722D-4A98-8ED8-BF234CC83B41}"/>
              </a:ext>
            </a:extLst>
          </p:cNvPr>
          <p:cNvSpPr txBox="1"/>
          <p:nvPr/>
        </p:nvSpPr>
        <p:spPr>
          <a:xfrm>
            <a:off x="9182470" y="1332265"/>
            <a:ext cx="1669002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/>
              <a:t>TB</a:t>
            </a:r>
          </a:p>
          <a:p>
            <a:r>
              <a:rPr lang="de-DE" sz="2000" b="1" dirty="0"/>
              <a:t>Beinanzahl</a:t>
            </a:r>
          </a:p>
          <a:p>
            <a:r>
              <a:rPr lang="de-DE" sz="2000" b="1" dirty="0"/>
              <a:t>eierlegend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AE7DD59B-BBDA-4956-8228-447B30514B75}"/>
              </a:ext>
            </a:extLst>
          </p:cNvPr>
          <p:cNvSpPr/>
          <p:nvPr/>
        </p:nvSpPr>
        <p:spPr>
          <a:xfrm>
            <a:off x="849294" y="4761347"/>
            <a:ext cx="104371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/>
              <a:t>a) Zeichne ein vereinfachtes Klassendiagramm mit allen Klassen und Attributen</a:t>
            </a:r>
          </a:p>
        </p:txBody>
      </p:sp>
    </p:spTree>
    <p:extLst>
      <p:ext uri="{BB962C8B-B14F-4D97-AF65-F5344CB8AC3E}">
        <p14:creationId xmlns:p14="http://schemas.microsoft.com/office/powerpoint/2010/main" val="407954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080AE707-40AC-41A0-A88D-7A9A28984E46}"/>
              </a:ext>
            </a:extLst>
          </p:cNvPr>
          <p:cNvSpPr txBox="1"/>
          <p:nvPr/>
        </p:nvSpPr>
        <p:spPr>
          <a:xfrm>
            <a:off x="1340527" y="932155"/>
            <a:ext cx="166900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/>
              <a:t>Tierpfleger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="" xmlns:a16="http://schemas.microsoft.com/office/drawing/2014/main" id="{B176685A-F4B2-4AA1-A45F-41A7E31A9CB7}"/>
              </a:ext>
            </a:extLst>
          </p:cNvPr>
          <p:cNvSpPr txBox="1"/>
          <p:nvPr/>
        </p:nvSpPr>
        <p:spPr>
          <a:xfrm>
            <a:off x="1340528" y="1332265"/>
            <a:ext cx="1669002" cy="1631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/>
              <a:t>PID</a:t>
            </a:r>
          </a:p>
          <a:p>
            <a:r>
              <a:rPr lang="de-DE" sz="2000" b="1" dirty="0"/>
              <a:t>Vorname</a:t>
            </a:r>
          </a:p>
          <a:p>
            <a:r>
              <a:rPr lang="de-DE" sz="2000" b="1" dirty="0"/>
              <a:t>Nachname</a:t>
            </a:r>
          </a:p>
          <a:p>
            <a:r>
              <a:rPr lang="de-DE" sz="2000" b="1" dirty="0"/>
              <a:t>Festangestellt</a:t>
            </a:r>
          </a:p>
          <a:p>
            <a:r>
              <a:rPr lang="de-DE" sz="2000" b="1" dirty="0"/>
              <a:t>Gehalt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D6642BD2-EC55-48DF-8C1C-CC8286E023FE}"/>
              </a:ext>
            </a:extLst>
          </p:cNvPr>
          <p:cNvSpPr txBox="1"/>
          <p:nvPr/>
        </p:nvSpPr>
        <p:spPr>
          <a:xfrm>
            <a:off x="5113537" y="932155"/>
            <a:ext cx="190869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/>
              <a:t>Tier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="" xmlns:a16="http://schemas.microsoft.com/office/drawing/2014/main" id="{5C965158-E54B-4677-9F6B-A43329DAD3CD}"/>
              </a:ext>
            </a:extLst>
          </p:cNvPr>
          <p:cNvSpPr txBox="1"/>
          <p:nvPr/>
        </p:nvSpPr>
        <p:spPr>
          <a:xfrm>
            <a:off x="5113535" y="1332265"/>
            <a:ext cx="1908701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/>
              <a:t>Spitzname</a:t>
            </a:r>
          </a:p>
          <a:p>
            <a:r>
              <a:rPr lang="de-DE" sz="2000" b="1" dirty="0" err="1"/>
              <a:t>Gehegenummer</a:t>
            </a:r>
            <a:endParaRPr lang="de-DE" sz="2000" b="1" dirty="0"/>
          </a:p>
          <a:p>
            <a:r>
              <a:rPr lang="de-DE" sz="2000" b="1" dirty="0"/>
              <a:t>Alter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BC0D4D65-7D72-4B4A-8723-54C7AF5F7B15}"/>
              </a:ext>
            </a:extLst>
          </p:cNvPr>
          <p:cNvSpPr txBox="1"/>
          <p:nvPr/>
        </p:nvSpPr>
        <p:spPr>
          <a:xfrm>
            <a:off x="9182471" y="932155"/>
            <a:ext cx="166900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/>
              <a:t>Tierart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1F659BA1-722D-4A98-8ED8-BF234CC83B41}"/>
              </a:ext>
            </a:extLst>
          </p:cNvPr>
          <p:cNvSpPr txBox="1"/>
          <p:nvPr/>
        </p:nvSpPr>
        <p:spPr>
          <a:xfrm>
            <a:off x="9182470" y="1332265"/>
            <a:ext cx="1669002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/>
              <a:t>TB</a:t>
            </a:r>
          </a:p>
          <a:p>
            <a:r>
              <a:rPr lang="de-DE" sz="2000" b="1" dirty="0"/>
              <a:t>Beinanzahl</a:t>
            </a:r>
          </a:p>
          <a:p>
            <a:r>
              <a:rPr lang="de-DE" sz="2000" b="1" dirty="0"/>
              <a:t>eierlegend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="" xmlns:a16="http://schemas.microsoft.com/office/drawing/2014/main" id="{D79ACA55-AE6D-4AF0-9C96-4BAE45E6DF2B}"/>
              </a:ext>
            </a:extLst>
          </p:cNvPr>
          <p:cNvCxnSpPr/>
          <p:nvPr/>
        </p:nvCxnSpPr>
        <p:spPr>
          <a:xfrm>
            <a:off x="3009528" y="1642369"/>
            <a:ext cx="210400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="" xmlns:a16="http://schemas.microsoft.com/office/drawing/2014/main" id="{EB3E6650-6961-4629-A1E3-FF486A7951AC}"/>
              </a:ext>
            </a:extLst>
          </p:cNvPr>
          <p:cNvCxnSpPr>
            <a:cxnSpLocks/>
          </p:cNvCxnSpPr>
          <p:nvPr/>
        </p:nvCxnSpPr>
        <p:spPr>
          <a:xfrm>
            <a:off x="7022236" y="1553592"/>
            <a:ext cx="216023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02FB7764-0DE8-4865-B413-EABBE4C52D09}"/>
              </a:ext>
            </a:extLst>
          </p:cNvPr>
          <p:cNvSpPr txBox="1"/>
          <p:nvPr/>
        </p:nvSpPr>
        <p:spPr>
          <a:xfrm>
            <a:off x="3079069" y="1273037"/>
            <a:ext cx="216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ist verantwortlich &gt;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="" xmlns:a16="http://schemas.microsoft.com/office/drawing/2014/main" id="{267FB797-A2D5-4EB1-9DAC-194899C174A1}"/>
              </a:ext>
            </a:extLst>
          </p:cNvPr>
          <p:cNvSpPr txBox="1"/>
          <p:nvPr/>
        </p:nvSpPr>
        <p:spPr>
          <a:xfrm>
            <a:off x="3009528" y="1655430"/>
            <a:ext cx="34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="" xmlns:a16="http://schemas.microsoft.com/office/drawing/2014/main" id="{076B4B24-122E-4AFE-B697-325CC3B10AA1}"/>
              </a:ext>
            </a:extLst>
          </p:cNvPr>
          <p:cNvSpPr txBox="1"/>
          <p:nvPr/>
        </p:nvSpPr>
        <p:spPr>
          <a:xfrm>
            <a:off x="4768786" y="1705742"/>
            <a:ext cx="34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="" xmlns:a16="http://schemas.microsoft.com/office/drawing/2014/main" id="{9342EEDB-6640-45B0-99FE-4D6A5D724A94}"/>
              </a:ext>
            </a:extLst>
          </p:cNvPr>
          <p:cNvSpPr txBox="1"/>
          <p:nvPr/>
        </p:nvSpPr>
        <p:spPr>
          <a:xfrm>
            <a:off x="8791849" y="1639453"/>
            <a:ext cx="34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="" xmlns:a16="http://schemas.microsoft.com/office/drawing/2014/main" id="{CA471A95-74E5-48B3-8C12-DA12F8A4B29B}"/>
              </a:ext>
            </a:extLst>
          </p:cNvPr>
          <p:cNvSpPr txBox="1"/>
          <p:nvPr/>
        </p:nvSpPr>
        <p:spPr>
          <a:xfrm>
            <a:off x="7148001" y="1640682"/>
            <a:ext cx="34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="" xmlns:a16="http://schemas.microsoft.com/office/drawing/2014/main" id="{2219EE53-ED75-41B3-899F-EC72DEA2A677}"/>
              </a:ext>
            </a:extLst>
          </p:cNvPr>
          <p:cNvSpPr txBox="1"/>
          <p:nvPr/>
        </p:nvSpPr>
        <p:spPr>
          <a:xfrm>
            <a:off x="7513468" y="1184260"/>
            <a:ext cx="125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gehört zu &gt;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="" xmlns:a16="http://schemas.microsoft.com/office/drawing/2014/main" id="{B6F7CAF7-E60C-4696-A207-5B6982BC8337}"/>
              </a:ext>
            </a:extLst>
          </p:cNvPr>
          <p:cNvSpPr/>
          <p:nvPr/>
        </p:nvSpPr>
        <p:spPr>
          <a:xfrm>
            <a:off x="849294" y="4761347"/>
            <a:ext cx="104371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/>
              <a:t>b) Trage in das Klassendiagramm sinnvolle Assoziationen mit passenden Kardinalitäten ein.</a:t>
            </a:r>
          </a:p>
        </p:txBody>
      </p:sp>
    </p:spTree>
    <p:extLst>
      <p:ext uri="{BB962C8B-B14F-4D97-AF65-F5344CB8AC3E}">
        <p14:creationId xmlns:p14="http://schemas.microsoft.com/office/powerpoint/2010/main" val="166752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id="{78D46927-0285-44E0-9A2C-22C161E033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085" y="630316"/>
                <a:ext cx="11069715" cy="45631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Tierpfleger(</a:t>
                </a:r>
                <a:r>
                  <a:rPr lang="de-DE" u="sng" dirty="0" err="1"/>
                  <a:t>PflegerID</a:t>
                </a:r>
                <a:r>
                  <a:rPr lang="de-DE" u="sng" dirty="0"/>
                  <a:t>: INTEGER</a:t>
                </a:r>
                <a:r>
                  <a:rPr lang="de-DE" dirty="0"/>
                  <a:t>, Vorname: TEXT, Nachname: TEXT, festangestellt: BOOLEAN, Gehalt: DOUBLE)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Tier(</a:t>
                </a:r>
                <a:r>
                  <a:rPr lang="de-DE" u="sng" dirty="0"/>
                  <a:t>Spitzname: TEXT</a:t>
                </a:r>
                <a:r>
                  <a:rPr lang="de-DE" dirty="0"/>
                  <a:t>, </a:t>
                </a:r>
                <a:r>
                  <a:rPr lang="de-DE" dirty="0" err="1"/>
                  <a:t>Gehegenummer</a:t>
                </a:r>
                <a:r>
                  <a:rPr lang="de-DE" dirty="0"/>
                  <a:t>: INTEGER, Alter: INTEGER,</a:t>
                </a:r>
              </a:p>
              <a:p>
                <a:pPr marL="0" indent="0">
                  <a:buNone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de-DE" b="0" i="0" smtClean="0">
                            <a:latin typeface="Cambria Math"/>
                          </a:rPr>
                          <m:t> :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/>
                          </a:rPr>
                          <m:t>TEXT</m:t>
                        </m:r>
                      </m:e>
                    </m:acc>
                    <m:r>
                      <a:rPr lang="de-DE" b="0" i="0" smtClean="0">
                        <a:latin typeface="Cambria Math"/>
                      </a:rPr>
                      <m:t> , </m:t>
                    </m:r>
                    <m:acc>
                      <m:accPr>
                        <m:chr m:val="̅"/>
                        <m:ctrlPr>
                          <a:rPr lang="de-DE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/>
                          </a:rPr>
                          <m:t>PflegerID</m:t>
                        </m:r>
                        <m:r>
                          <a:rPr lang="de-DE" b="0" i="0" smtClean="0">
                            <a:latin typeface="Cambria Math"/>
                          </a:rPr>
                          <m:t> :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/>
                          </a:rPr>
                          <m:t>INTEGER</m:t>
                        </m:r>
                      </m:e>
                    </m:acc>
                  </m:oMath>
                </a14:m>
                <a:r>
                  <a:rPr lang="de-DE" dirty="0"/>
                  <a:t>)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Tierart(</a:t>
                </a:r>
                <a:r>
                  <a:rPr lang="de-DE" u="sng" dirty="0"/>
                  <a:t>TB: TEXT</a:t>
                </a:r>
                <a:r>
                  <a:rPr lang="de-DE" dirty="0"/>
                  <a:t>, Beinanzahl: INTEGER, eierlegend: BOOLEAN)</a:t>
                </a:r>
              </a:p>
              <a:p>
                <a:pPr marL="514350" indent="-514350">
                  <a:buAutoNum type="arabicPeriod"/>
                </a:pPr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8D46927-0285-44E0-9A2C-22C161E033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085" y="630316"/>
                <a:ext cx="11069715" cy="4563122"/>
              </a:xfrm>
              <a:blipFill>
                <a:blip r:embed="rId2"/>
                <a:stretch>
                  <a:fillRect l="-1156" t="-21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F5DAFDC1-141F-437E-8298-2DB63F39FDF0}"/>
              </a:ext>
            </a:extLst>
          </p:cNvPr>
          <p:cNvSpPr/>
          <p:nvPr/>
        </p:nvSpPr>
        <p:spPr>
          <a:xfrm>
            <a:off x="284085" y="5427172"/>
            <a:ext cx="104371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/>
              <a:t>c) Erstelle zum Klassendiagramm ein passendes relationales Datenbankschema, achte auf die </a:t>
            </a:r>
            <a:r>
              <a:rPr lang="de-DE" sz="3200" b="1" dirty="0"/>
              <a:t>Fremdschlüssel</a:t>
            </a:r>
            <a:r>
              <a:rPr lang="de-DE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3749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8B51ABB-CF4B-490D-B0BB-F2149C6D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862"/>
            <a:ext cx="10515600" cy="1038688"/>
          </a:xfrm>
        </p:spPr>
        <p:txBody>
          <a:bodyPr/>
          <a:lstStyle/>
          <a:p>
            <a:r>
              <a:rPr lang="de-DE" dirty="0"/>
              <a:t>Übungsaufgabe Nürnberger Zoo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8D46927-0285-44E0-9A2C-22C161E0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752"/>
            <a:ext cx="10515600" cy="5606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d) Erstelle jeweils eine SQL-Abfrage für die folgenden Aufgaben:</a:t>
            </a:r>
          </a:p>
          <a:p>
            <a:pPr marL="0" indent="0">
              <a:buNone/>
            </a:pPr>
            <a:r>
              <a:rPr lang="de-DE" dirty="0"/>
              <a:t>1. Gib die Vornamen und Nachnamen aller Tierpfleger aus, die über 3000 Euro verdienen.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SELECT Vorname, Nachname</a:t>
            </a:r>
          </a:p>
          <a:p>
            <a:pPr marL="0" indent="0">
              <a:buNone/>
            </a:pPr>
            <a:r>
              <a:rPr lang="de-DE" dirty="0"/>
              <a:t>FROM Tierpfleger</a:t>
            </a:r>
          </a:p>
          <a:p>
            <a:pPr marL="0" indent="0">
              <a:buNone/>
            </a:pPr>
            <a:r>
              <a:rPr lang="de-DE" dirty="0"/>
              <a:t>WHERE Gehalt &gt; 3000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AutoNum type="arabicPeriod"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707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8B51ABB-CF4B-490D-B0BB-F2149C6D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862"/>
            <a:ext cx="10515600" cy="1038688"/>
          </a:xfrm>
        </p:spPr>
        <p:txBody>
          <a:bodyPr/>
          <a:lstStyle/>
          <a:p>
            <a:r>
              <a:rPr lang="de-DE" dirty="0"/>
              <a:t>Übungsaufgabe Nürnberger Zoo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8D46927-0285-44E0-9A2C-22C161E0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752"/>
            <a:ext cx="10884408" cy="5606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d) Erstelle jeweils eine SQL-Abfrage für die folgenden Aufgaben:</a:t>
            </a:r>
          </a:p>
          <a:p>
            <a:pPr marL="0" indent="0">
              <a:buNone/>
            </a:pPr>
            <a:r>
              <a:rPr lang="de-DE" dirty="0" smtClean="0"/>
              <a:t>2. Gib </a:t>
            </a:r>
            <a:r>
              <a:rPr lang="de-DE" dirty="0"/>
              <a:t>den Nachnamen und das durchschnittliche Gehalt aller Tierpfleger mit diesem Nachnamen aus, die zusätzlich mit </a:t>
            </a:r>
            <a:r>
              <a:rPr lang="de-DE" dirty="0" smtClean="0"/>
              <a:t>Vornamen Klaus </a:t>
            </a:r>
            <a:r>
              <a:rPr lang="de-DE" dirty="0"/>
              <a:t>heißen.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SELECT Nachname, AVG(Gehalt)</a:t>
            </a:r>
          </a:p>
          <a:p>
            <a:pPr marL="0" indent="0">
              <a:buNone/>
            </a:pPr>
            <a:r>
              <a:rPr lang="de-DE" dirty="0"/>
              <a:t>FROM </a:t>
            </a:r>
            <a:r>
              <a:rPr lang="de-DE" dirty="0" smtClean="0"/>
              <a:t>Tierpfleger</a:t>
            </a:r>
          </a:p>
          <a:p>
            <a:pPr marL="0" indent="0">
              <a:buNone/>
            </a:pPr>
            <a:r>
              <a:rPr lang="de-DE" dirty="0" smtClean="0"/>
              <a:t>WHERE Vorname = ‘Klaus‘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GROUP BY Nachname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838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Microsoft Office PowerPoint</Application>
  <PresentationFormat>Benutzerdefiniert</PresentationFormat>
  <Paragraphs>135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Office</vt:lpstr>
      <vt:lpstr>Informatik</vt:lpstr>
      <vt:lpstr>PowerPoint-Präsentation</vt:lpstr>
      <vt:lpstr>Übungsaufgabe Nürnberger Zoo</vt:lpstr>
      <vt:lpstr>Lösungen</vt:lpstr>
      <vt:lpstr>PowerPoint-Präsentation</vt:lpstr>
      <vt:lpstr>PowerPoint-Präsentation</vt:lpstr>
      <vt:lpstr>PowerPoint-Präsentation</vt:lpstr>
      <vt:lpstr>Übungsaufgabe Nürnberger Zoo</vt:lpstr>
      <vt:lpstr>Übungsaufgabe Nürnberger Zoo</vt:lpstr>
      <vt:lpstr>Übungsaufgabe Nürnberger Zoo</vt:lpstr>
      <vt:lpstr>Übungsaufgabe Nürnberger Zoo</vt:lpstr>
      <vt:lpstr>Übungsaufgabe Nürnberger Zoo</vt:lpstr>
      <vt:lpstr>Übungsaufgabe Nürnberger Zoo</vt:lpstr>
      <vt:lpstr>Übungsaufgabe Nürnberger Zoo</vt:lpstr>
      <vt:lpstr>Übungsaufgabe Nürnberger Zoo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</dc:title>
  <dc:creator>Sebastian</dc:creator>
  <cp:lastModifiedBy>Windows-Benutzer</cp:lastModifiedBy>
  <cp:revision>74</cp:revision>
  <cp:lastPrinted>2019-04-11T10:57:32Z</cp:lastPrinted>
  <dcterms:created xsi:type="dcterms:W3CDTF">2018-04-23T20:22:59Z</dcterms:created>
  <dcterms:modified xsi:type="dcterms:W3CDTF">2019-04-11T11:02:59Z</dcterms:modified>
</cp:coreProperties>
</file>