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365" r:id="rId3"/>
    <p:sldId id="428" r:id="rId4"/>
    <p:sldId id="413" r:id="rId5"/>
    <p:sldId id="429" r:id="rId6"/>
    <p:sldId id="432" r:id="rId7"/>
    <p:sldId id="433" r:id="rId8"/>
    <p:sldId id="434" r:id="rId9"/>
    <p:sldId id="437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F"/>
    <a:srgbClr val="6076B4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6BC59-1D12-4093-8C92-0A774A6C3B58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F291-89B8-4CD0-B1F6-46E41A86C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8A6264-F47A-4B0A-91C8-A97D57CBC5E9}" type="datetimeFigureOut">
              <a:rPr lang="de-DE"/>
              <a:pPr>
                <a:defRPr/>
              </a:pPr>
              <a:t>07.10.2022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43F098-1807-4033-810C-A2E69A10EB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93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D366D-86E7-43C9-BD97-D023A9B2E8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9265-6FAA-49F6-A4FD-FE6DF33985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33E7-088C-4893-81BA-89270D5100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8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2895B-18C7-4096-B861-9662BF497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9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AE0B1-A7EA-40F9-8681-B27F101716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68D75-7BA8-4324-9B9E-8CDFAE318D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7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64F1-6B14-4730-B53C-83927BB627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0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C36C-5F48-4A31-A845-16C1BFACA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A57F-6B27-4A40-8889-65AA4A22B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82F-D747-4F62-A3D4-1EE5807811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99512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fld id="{51D0DB25-C806-4764-8807-88F52EE633D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4"/>
          <p:cNvSpPr>
            <a:spLocks noGrp="1"/>
          </p:cNvSpPr>
          <p:nvPr>
            <p:ph type="ctrTitle"/>
          </p:nvPr>
        </p:nvSpPr>
        <p:spPr>
          <a:solidFill>
            <a:srgbClr val="E1E1E1"/>
          </a:solidFill>
        </p:spPr>
        <p:txBody>
          <a:bodyPr/>
          <a:lstStyle/>
          <a:p>
            <a:pPr algn="ctr" eaLnBrk="1" hangingPunct="1"/>
            <a:r>
              <a:rPr lang="de-DE" altLang="de-DE" dirty="0">
                <a:latin typeface="+mj-lt"/>
              </a:rPr>
              <a:t>Informatik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Q12</a:t>
            </a:r>
            <a:endParaRPr lang="de-DE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fontAlgn="auto" hangingPunct="1">
              <a:spcBef>
                <a:spcPts val="3000"/>
              </a:spcBef>
              <a:spcAft>
                <a:spcPts val="0"/>
              </a:spcAft>
              <a:defRPr/>
            </a:pPr>
            <a: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Herr Karl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642194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Automaten sollen automatisch arbeiten </a:t>
            </a:r>
            <a:r>
              <a:rPr lang="de-DE" dirty="0" smtClean="0">
                <a:latin typeface="+mj-lt"/>
                <a:sym typeface="Wingdings" panose="05000000000000000000" pitchFamily="2" charset="2"/>
              </a:rPr>
              <a:t> Wir wollen sie programmieren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1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4090466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Arbeitgeber: Bitte schreiben Sie mir ein Programm, das Wörter über dem Alphabet {A,B} testet, ob sie genau 2 As enthalten.</a:t>
            </a:r>
            <a:br>
              <a:rPr lang="de-DE" dirty="0" smtClean="0">
                <a:latin typeface="+mj-lt"/>
              </a:rPr>
            </a:br>
            <a:r>
              <a:rPr lang="de-DE" dirty="0">
                <a:latin typeface="+mj-lt"/>
              </a:rPr>
              <a:t/>
            </a:r>
            <a:br>
              <a:rPr lang="de-DE" dirty="0">
                <a:latin typeface="+mj-lt"/>
              </a:rPr>
            </a:br>
            <a:r>
              <a:rPr lang="de-DE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latin typeface="+mj-lt"/>
                <a:sym typeface="Wingdings" panose="05000000000000000000" pitchFamily="2" charset="2"/>
              </a:rPr>
              <a:t>Openboard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1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91680" y="548680"/>
            <a:ext cx="72008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Implementierung von Automaten</a:t>
            </a:r>
            <a:endParaRPr lang="de-DE" sz="3200" b="1" u="sng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Der Zustand eines Automaten wird in einem Attribut zustand gespeichert.</a:t>
            </a:r>
          </a:p>
          <a:p>
            <a:r>
              <a:rPr lang="de-DE" dirty="0" smtClean="0">
                <a:latin typeface="+mj-lt"/>
              </a:rPr>
              <a:t>Die Methode </a:t>
            </a:r>
            <a:r>
              <a:rPr lang="de-DE" b="1" dirty="0" err="1" smtClean="0">
                <a:latin typeface="+mj-lt"/>
              </a:rPr>
              <a:t>übergang</a:t>
            </a:r>
            <a:r>
              <a:rPr lang="de-DE" b="1" dirty="0" smtClean="0">
                <a:latin typeface="+mj-lt"/>
              </a:rPr>
              <a:t>( </a:t>
            </a:r>
            <a:r>
              <a:rPr lang="de-DE" b="1" dirty="0" err="1" smtClean="0">
                <a:latin typeface="+mj-lt"/>
              </a:rPr>
              <a:t>char</a:t>
            </a:r>
            <a:r>
              <a:rPr lang="de-DE" b="1" dirty="0" smtClean="0">
                <a:latin typeface="+mj-lt"/>
              </a:rPr>
              <a:t> c )</a:t>
            </a:r>
            <a:r>
              <a:rPr lang="de-DE" dirty="0" smtClean="0">
                <a:latin typeface="+mj-lt"/>
              </a:rPr>
              <a:t> verändert den Attributwert von zustand entsprechend des Zustandsübergangsdiagramms.</a:t>
            </a:r>
          </a:p>
          <a:p>
            <a:r>
              <a:rPr lang="de-DE" dirty="0" smtClean="0">
                <a:latin typeface="+mj-lt"/>
              </a:rPr>
              <a:t>Die Methode </a:t>
            </a:r>
            <a:r>
              <a:rPr lang="de-DE" b="1" dirty="0" smtClean="0">
                <a:latin typeface="+mj-lt"/>
              </a:rPr>
              <a:t>testen( String s ) </a:t>
            </a:r>
            <a:r>
              <a:rPr lang="de-DE" dirty="0" smtClean="0">
                <a:latin typeface="+mj-lt"/>
              </a:rPr>
              <a:t>testet das Wort s, indem sie es in einzelne Zeichen zerlegt und dann für jedes Zeichen die Methode </a:t>
            </a:r>
            <a:r>
              <a:rPr lang="de-DE" b="1" dirty="0" err="1" smtClean="0">
                <a:latin typeface="+mj-lt"/>
              </a:rPr>
              <a:t>übergang</a:t>
            </a:r>
            <a:r>
              <a:rPr lang="de-DE" dirty="0" smtClean="0">
                <a:latin typeface="+mj-lt"/>
              </a:rPr>
              <a:t> aufruft. Sie gibt zurück, ob man am Schluss in einem Endzustand gelandet ist.</a:t>
            </a:r>
            <a:endParaRPr lang="de-DE" dirty="0">
              <a:latin typeface="+mj-l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10144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Wiederholung / Vertiefung logische Ausdrücke </a:t>
            </a: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r>
              <a:rPr lang="de-DE" sz="3200" dirty="0" err="1" smtClean="0">
                <a:latin typeface="+mj-lt"/>
              </a:rPr>
              <a:t>if</a:t>
            </a:r>
            <a:r>
              <a:rPr lang="de-DE" sz="3200" dirty="0" smtClean="0">
                <a:latin typeface="+mj-lt"/>
              </a:rPr>
              <a:t>(zustand </a:t>
            </a:r>
            <a:r>
              <a:rPr lang="de-DE" sz="3200" dirty="0" smtClean="0">
                <a:latin typeface="+mj-lt"/>
              </a:rPr>
              <a:t>== 0 &amp;&amp; </a:t>
            </a:r>
            <a:r>
              <a:rPr lang="de-DE" sz="3200" dirty="0" smtClean="0">
                <a:latin typeface="+mj-lt"/>
              </a:rPr>
              <a:t>c </a:t>
            </a:r>
            <a:r>
              <a:rPr lang="de-DE" sz="3200" dirty="0" smtClean="0">
                <a:latin typeface="+mj-lt"/>
              </a:rPr>
              <a:t>== </a:t>
            </a:r>
            <a:r>
              <a:rPr lang="de-DE" sz="3200" dirty="0" smtClean="0">
                <a:latin typeface="+mj-lt"/>
              </a:rPr>
              <a:t>A){</a:t>
            </a:r>
            <a:r>
              <a:rPr lang="de-DE" sz="3200" dirty="0"/>
              <a:t>zustand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smtClean="0">
                <a:latin typeface="+mj-lt"/>
              </a:rPr>
              <a:t>= 1}</a:t>
            </a:r>
          </a:p>
          <a:p>
            <a:pPr marL="0" indent="0">
              <a:buNone/>
            </a:pPr>
            <a:r>
              <a:rPr lang="de-DE" sz="3200" dirty="0" err="1" smtClean="0"/>
              <a:t>else</a:t>
            </a:r>
            <a:r>
              <a:rPr lang="de-DE" sz="3200" dirty="0" smtClean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/>
              <a:t>== 0 &amp;&amp; </a:t>
            </a:r>
            <a:r>
              <a:rPr lang="de-DE" sz="3200" dirty="0" smtClean="0"/>
              <a:t>c </a:t>
            </a:r>
            <a:r>
              <a:rPr lang="de-DE" sz="3200" dirty="0"/>
              <a:t>== </a:t>
            </a:r>
            <a:r>
              <a:rPr lang="de-DE" sz="3200" dirty="0" smtClean="0"/>
              <a:t>B){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1}</a:t>
            </a:r>
          </a:p>
          <a:p>
            <a:pPr marL="0" indent="0">
              <a:buNone/>
            </a:pPr>
            <a:r>
              <a:rPr lang="de-DE" sz="3200" dirty="0" err="1" smtClean="0"/>
              <a:t>else</a:t>
            </a:r>
            <a:r>
              <a:rPr lang="de-DE" sz="3200" dirty="0" smtClean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/>
              <a:t>== </a:t>
            </a:r>
            <a:r>
              <a:rPr lang="de-DE" sz="3200" dirty="0" smtClean="0"/>
              <a:t>1 </a:t>
            </a:r>
            <a:r>
              <a:rPr lang="de-DE" sz="3200" dirty="0"/>
              <a:t>&amp;&amp; </a:t>
            </a:r>
            <a:r>
              <a:rPr lang="de-DE" sz="3200" dirty="0" smtClean="0"/>
              <a:t>c </a:t>
            </a:r>
            <a:r>
              <a:rPr lang="de-DE" sz="3200" dirty="0"/>
              <a:t>== 1</a:t>
            </a:r>
            <a:r>
              <a:rPr lang="de-DE" sz="3200" dirty="0" smtClean="0"/>
              <a:t>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2}</a:t>
            </a:r>
            <a:endParaRPr lang="de-DE" sz="3200" dirty="0"/>
          </a:p>
          <a:p>
            <a:pPr marL="0" indent="0">
              <a:buNone/>
            </a:pPr>
            <a:r>
              <a:rPr lang="de-DE" sz="3200" dirty="0" err="1" smtClean="0"/>
              <a:t>else</a:t>
            </a:r>
            <a:r>
              <a:rPr lang="de-DE" sz="3200" dirty="0" smtClean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/>
              <a:t>== </a:t>
            </a:r>
            <a:r>
              <a:rPr lang="de-DE" sz="3200" dirty="0" smtClean="0"/>
              <a:t>1 </a:t>
            </a:r>
            <a:r>
              <a:rPr lang="de-DE" sz="3200" dirty="0"/>
              <a:t>&amp;&amp; </a:t>
            </a:r>
            <a:r>
              <a:rPr lang="de-DE" sz="3200" dirty="0" smtClean="0"/>
              <a:t>c </a:t>
            </a:r>
            <a:r>
              <a:rPr lang="de-DE" sz="3200" dirty="0"/>
              <a:t>== 2</a:t>
            </a:r>
            <a:r>
              <a:rPr lang="de-DE" sz="3200" dirty="0" smtClean="0"/>
              <a:t>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3}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7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Wiederholung / Vertiefung logische Ausdrücke </a:t>
            </a:r>
          </a:p>
          <a:p>
            <a:pPr marL="0" indent="0">
              <a:buNone/>
            </a:pPr>
            <a:r>
              <a:rPr lang="de-DE" sz="3200" dirty="0" err="1" smtClean="0">
                <a:latin typeface="+mj-lt"/>
              </a:rPr>
              <a:t>if</a:t>
            </a:r>
            <a:r>
              <a:rPr lang="de-DE" sz="3200" dirty="0" smtClean="0">
                <a:latin typeface="+mj-lt"/>
              </a:rPr>
              <a:t>(</a:t>
            </a:r>
            <a:r>
              <a:rPr lang="de-DE" sz="3200" dirty="0"/>
              <a:t>zustand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smtClean="0">
                <a:latin typeface="+mj-lt"/>
              </a:rPr>
              <a:t>== 0)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    </a:t>
            </a:r>
            <a:r>
              <a:rPr lang="de-DE" sz="3200" dirty="0" err="1" smtClean="0">
                <a:latin typeface="+mj-lt"/>
              </a:rPr>
              <a:t>if</a:t>
            </a:r>
            <a:r>
              <a:rPr lang="de-DE" sz="3200" dirty="0" smtClean="0">
                <a:latin typeface="+mj-lt"/>
              </a:rPr>
              <a:t>(c </a:t>
            </a:r>
            <a:r>
              <a:rPr lang="de-DE" sz="3200" dirty="0" smtClean="0">
                <a:latin typeface="+mj-lt"/>
              </a:rPr>
              <a:t>== </a:t>
            </a:r>
            <a:r>
              <a:rPr lang="de-DE" sz="3200" dirty="0" smtClean="0">
                <a:latin typeface="+mj-lt"/>
              </a:rPr>
              <a:t>A){</a:t>
            </a:r>
            <a:r>
              <a:rPr lang="de-DE" sz="3200" dirty="0" smtClean="0">
                <a:latin typeface="+mj-lt"/>
              </a:rPr>
              <a:t>z = 1}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    </a:t>
            </a:r>
            <a:r>
              <a:rPr lang="de-DE" sz="3200" dirty="0" err="1" smtClean="0"/>
              <a:t>else</a:t>
            </a:r>
            <a:r>
              <a:rPr lang="de-DE" sz="3200" dirty="0" smtClean="0"/>
              <a:t> </a:t>
            </a:r>
            <a:r>
              <a:rPr lang="de-DE" sz="3200" dirty="0" err="1" smtClean="0">
                <a:latin typeface="+mj-lt"/>
              </a:rPr>
              <a:t>if</a:t>
            </a:r>
            <a:r>
              <a:rPr lang="de-DE" sz="3200" dirty="0" smtClean="0">
                <a:latin typeface="+mj-lt"/>
              </a:rPr>
              <a:t>(c </a:t>
            </a:r>
            <a:r>
              <a:rPr lang="de-DE" sz="3200" dirty="0" smtClean="0">
                <a:latin typeface="+mj-lt"/>
              </a:rPr>
              <a:t>== </a:t>
            </a:r>
            <a:r>
              <a:rPr lang="de-DE" sz="3200" dirty="0" smtClean="0">
                <a:latin typeface="+mj-lt"/>
              </a:rPr>
              <a:t>B){</a:t>
            </a:r>
            <a:r>
              <a:rPr lang="de-DE" sz="3200" dirty="0" smtClean="0">
                <a:latin typeface="+mj-lt"/>
              </a:rPr>
              <a:t>z = 1}</a:t>
            </a:r>
            <a:endParaRPr lang="de-DE" sz="3200" dirty="0">
              <a:latin typeface="+mj-lt"/>
            </a:endParaRP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} </a:t>
            </a:r>
          </a:p>
          <a:p>
            <a:pPr marL="0" indent="0">
              <a:buNone/>
            </a:pPr>
            <a:r>
              <a:rPr lang="de-DE" sz="3200" dirty="0" err="1"/>
              <a:t>else</a:t>
            </a:r>
            <a:r>
              <a:rPr lang="de-DE" sz="3200" dirty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/>
              <a:t>== </a:t>
            </a:r>
            <a:r>
              <a:rPr lang="de-DE" sz="3200" dirty="0" smtClean="0"/>
              <a:t>1)</a:t>
            </a:r>
          </a:p>
          <a:p>
            <a:pPr marL="0" indent="0">
              <a:buNone/>
            </a:pPr>
            <a:r>
              <a:rPr lang="de-DE" sz="3200" dirty="0"/>
              <a:t>{</a:t>
            </a:r>
            <a:endParaRPr lang="de-DE" sz="3200" dirty="0" smtClean="0"/>
          </a:p>
          <a:p>
            <a:pPr marL="0" indent="0">
              <a:buNone/>
            </a:pPr>
            <a:r>
              <a:rPr lang="de-DE" sz="3200" dirty="0" smtClean="0"/>
              <a:t>    </a:t>
            </a:r>
            <a:r>
              <a:rPr lang="de-DE" sz="3200" dirty="0" err="1" smtClean="0"/>
              <a:t>if</a:t>
            </a:r>
            <a:r>
              <a:rPr lang="de-DE" sz="3200" dirty="0" smtClean="0"/>
              <a:t>(c </a:t>
            </a:r>
            <a:r>
              <a:rPr lang="de-DE" sz="3200" dirty="0"/>
              <a:t>== </a:t>
            </a:r>
            <a:r>
              <a:rPr lang="de-DE" sz="3200" dirty="0" smtClean="0"/>
              <a:t>A){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2}</a:t>
            </a:r>
          </a:p>
          <a:p>
            <a:pPr marL="0" indent="0">
              <a:buNone/>
            </a:pPr>
            <a:r>
              <a:rPr lang="de-DE" sz="3200" dirty="0"/>
              <a:t> </a:t>
            </a:r>
            <a:r>
              <a:rPr lang="de-DE" sz="3200" dirty="0" smtClean="0"/>
              <a:t>   </a:t>
            </a:r>
            <a:r>
              <a:rPr lang="de-DE" sz="3200" dirty="0" err="1" smtClean="0"/>
              <a:t>else</a:t>
            </a:r>
            <a:r>
              <a:rPr lang="de-DE" sz="3200" dirty="0" smtClean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(c </a:t>
            </a:r>
            <a:r>
              <a:rPr lang="de-DE" sz="3200" dirty="0" smtClean="0"/>
              <a:t>== </a:t>
            </a:r>
            <a:r>
              <a:rPr lang="de-DE" sz="3200" dirty="0" smtClean="0"/>
              <a:t>B){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3}</a:t>
            </a:r>
            <a:endParaRPr lang="de-DE" sz="3200" dirty="0"/>
          </a:p>
          <a:p>
            <a:pPr marL="0" indent="0">
              <a:buNone/>
            </a:pPr>
            <a:r>
              <a:rPr lang="de-DE" sz="3200" dirty="0" smtClean="0"/>
              <a:t>}</a:t>
            </a: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Wiederholung / Vertiefung logische Ausdrücke </a:t>
            </a:r>
          </a:p>
          <a:p>
            <a:pPr marL="0" indent="0">
              <a:buNone/>
            </a:pPr>
            <a:r>
              <a:rPr lang="de-DE" sz="3200" dirty="0" err="1" smtClean="0">
                <a:latin typeface="+mj-lt"/>
              </a:rPr>
              <a:t>if</a:t>
            </a:r>
            <a:r>
              <a:rPr lang="de-DE" sz="3200" dirty="0" smtClean="0">
                <a:latin typeface="+mj-lt"/>
              </a:rPr>
              <a:t>(</a:t>
            </a:r>
            <a:r>
              <a:rPr lang="de-DE" sz="3200" dirty="0"/>
              <a:t>zustand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smtClean="0">
                <a:latin typeface="+mj-lt"/>
              </a:rPr>
              <a:t>== 0)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    </a:t>
            </a:r>
            <a:r>
              <a:rPr lang="de-DE" sz="3200" dirty="0" err="1" smtClean="0">
                <a:latin typeface="+mj-lt"/>
              </a:rPr>
              <a:t>if</a:t>
            </a:r>
            <a:r>
              <a:rPr lang="de-DE" sz="3200" dirty="0" smtClean="0">
                <a:latin typeface="+mj-lt"/>
              </a:rPr>
              <a:t>(c </a:t>
            </a:r>
            <a:r>
              <a:rPr lang="de-DE" sz="3200" dirty="0" smtClean="0">
                <a:latin typeface="+mj-lt"/>
              </a:rPr>
              <a:t>== </a:t>
            </a:r>
            <a:r>
              <a:rPr lang="de-DE" sz="3200" dirty="0" smtClean="0">
                <a:latin typeface="+mj-lt"/>
              </a:rPr>
              <a:t>A||c </a:t>
            </a:r>
            <a:r>
              <a:rPr lang="de-DE" sz="3200" dirty="0" smtClean="0">
                <a:latin typeface="+mj-lt"/>
              </a:rPr>
              <a:t>== </a:t>
            </a:r>
            <a:r>
              <a:rPr lang="de-DE" sz="3200" dirty="0" smtClean="0">
                <a:latin typeface="+mj-lt"/>
              </a:rPr>
              <a:t>B){</a:t>
            </a:r>
            <a:r>
              <a:rPr lang="de-DE" sz="3200" dirty="0" smtClean="0">
                <a:latin typeface="+mj-lt"/>
              </a:rPr>
              <a:t>z = 1}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} </a:t>
            </a:r>
          </a:p>
          <a:p>
            <a:pPr marL="0" indent="0">
              <a:buNone/>
            </a:pPr>
            <a:r>
              <a:rPr lang="de-DE" sz="3200" dirty="0" err="1"/>
              <a:t>else</a:t>
            </a:r>
            <a:r>
              <a:rPr lang="de-DE" sz="3200" dirty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/>
              <a:t>== </a:t>
            </a:r>
            <a:r>
              <a:rPr lang="de-DE" sz="3200" dirty="0" smtClean="0"/>
              <a:t>1)</a:t>
            </a:r>
          </a:p>
          <a:p>
            <a:pPr marL="0" indent="0">
              <a:buNone/>
            </a:pPr>
            <a:r>
              <a:rPr lang="de-DE" sz="3200" dirty="0"/>
              <a:t>{</a:t>
            </a:r>
            <a:endParaRPr lang="de-DE" sz="3200" dirty="0" smtClean="0"/>
          </a:p>
          <a:p>
            <a:pPr marL="0" indent="0">
              <a:buNone/>
            </a:pPr>
            <a:r>
              <a:rPr lang="de-DE" sz="3200" dirty="0" smtClean="0"/>
              <a:t>    </a:t>
            </a:r>
            <a:r>
              <a:rPr lang="de-DE" sz="3200" dirty="0" err="1" smtClean="0"/>
              <a:t>if</a:t>
            </a:r>
            <a:r>
              <a:rPr lang="de-DE" sz="3200" dirty="0" smtClean="0"/>
              <a:t>(c </a:t>
            </a:r>
            <a:r>
              <a:rPr lang="de-DE" sz="3200" dirty="0"/>
              <a:t>== </a:t>
            </a:r>
            <a:r>
              <a:rPr lang="de-DE" sz="3200" dirty="0" smtClean="0"/>
              <a:t>A){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2}</a:t>
            </a:r>
          </a:p>
          <a:p>
            <a:pPr marL="0" indent="0">
              <a:buNone/>
            </a:pPr>
            <a:r>
              <a:rPr lang="de-DE" sz="3200" dirty="0"/>
              <a:t> </a:t>
            </a:r>
            <a:r>
              <a:rPr lang="de-DE" sz="3200" dirty="0" smtClean="0"/>
              <a:t>   </a:t>
            </a:r>
            <a:r>
              <a:rPr lang="de-DE" sz="3200" dirty="0" err="1" smtClean="0"/>
              <a:t>else</a:t>
            </a:r>
            <a:r>
              <a:rPr lang="de-DE" sz="3200" dirty="0" smtClean="0"/>
              <a:t> </a:t>
            </a:r>
            <a:r>
              <a:rPr lang="de-DE" sz="3200" dirty="0" err="1" smtClean="0"/>
              <a:t>if</a:t>
            </a:r>
            <a:r>
              <a:rPr lang="de-DE" sz="3200" dirty="0" smtClean="0"/>
              <a:t>(c </a:t>
            </a:r>
            <a:r>
              <a:rPr lang="de-DE" sz="3200" dirty="0" smtClean="0"/>
              <a:t>== </a:t>
            </a:r>
            <a:r>
              <a:rPr lang="de-DE" sz="3200" dirty="0"/>
              <a:t>B</a:t>
            </a:r>
            <a:r>
              <a:rPr lang="de-DE" sz="3200" dirty="0" smtClean="0"/>
              <a:t>){</a:t>
            </a:r>
            <a:r>
              <a:rPr lang="de-DE" sz="3200" dirty="0"/>
              <a:t>zustand</a:t>
            </a:r>
            <a:r>
              <a:rPr lang="de-DE" sz="3200" dirty="0" smtClean="0"/>
              <a:t> </a:t>
            </a:r>
            <a:r>
              <a:rPr lang="de-DE" sz="3200" dirty="0" smtClean="0"/>
              <a:t>= 3}</a:t>
            </a:r>
            <a:endParaRPr lang="de-DE" sz="3200" dirty="0"/>
          </a:p>
          <a:p>
            <a:pPr marL="0" indent="0">
              <a:buNone/>
            </a:pPr>
            <a:r>
              <a:rPr lang="de-DE" sz="3200" dirty="0" smtClean="0"/>
              <a:t>}</a:t>
            </a: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4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Wiederholung / Vertiefung logische Ausdrücke 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Oder: Switch/Case </a:t>
            </a:r>
            <a:r>
              <a:rPr lang="de-DE" sz="3200" dirty="0" smtClean="0">
                <a:latin typeface="+mj-lt"/>
                <a:sym typeface="Wingdings" panose="05000000000000000000" pitchFamily="2" charset="2"/>
              </a:rPr>
              <a:t> Google</a:t>
            </a: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5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Arbeitsauftrag Automat 1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Implementiere einen DEA, der alle Zeichenfolgen über dem Alphabet {A,B,C,D,E} akzeptiert, die auf „ACAEA“ enden.</a:t>
            </a:r>
          </a:p>
          <a:p>
            <a:pPr marL="0" indent="0">
              <a:buNone/>
            </a:pPr>
            <a:endParaRPr lang="de-DE" sz="3200" dirty="0">
              <a:latin typeface="+mj-lt"/>
            </a:endParaRP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Achte auf eine übersichtliche Darstellung der Fallunterscheidungen!</a:t>
            </a: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6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Bildschirmpräsentation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CMU Sans Serif</vt:lpstr>
      <vt:lpstr>Myriad Pro</vt:lpstr>
      <vt:lpstr>Wingdings</vt:lpstr>
      <vt:lpstr>Larissa</vt:lpstr>
      <vt:lpstr>Informatik</vt:lpstr>
      <vt:lpstr>Automaten sollen automatisch arbeiten  Wir wollen sie programmieren</vt:lpstr>
      <vt:lpstr>Arbeitgeber: Bitte schreiben Sie mir ein Programm, das Wörter über dem Alphabet {A,B} testet, ob sie genau 2 As enthalten.   Openboard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</dc:creator>
  <cp:lastModifiedBy>Windows-Benutzer</cp:lastModifiedBy>
  <cp:revision>308</cp:revision>
  <dcterms:created xsi:type="dcterms:W3CDTF">2015-03-17T19:03:32Z</dcterms:created>
  <dcterms:modified xsi:type="dcterms:W3CDTF">2022-10-07T09:14:54Z</dcterms:modified>
</cp:coreProperties>
</file>