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6" r:id="rId2"/>
    <p:sldId id="442" r:id="rId3"/>
    <p:sldId id="443" r:id="rId4"/>
    <p:sldId id="444" r:id="rId5"/>
    <p:sldId id="445" r:id="rId6"/>
    <p:sldId id="446" r:id="rId7"/>
    <p:sldId id="454" r:id="rId8"/>
    <p:sldId id="448" r:id="rId9"/>
    <p:sldId id="450" r:id="rId10"/>
    <p:sldId id="452" r:id="rId11"/>
    <p:sldId id="451" r:id="rId12"/>
    <p:sldId id="453" r:id="rId13"/>
    <p:sldId id="449" r:id="rId1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F"/>
    <a:srgbClr val="6076B4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219" d="100"/>
          <a:sy n="219" d="100"/>
        </p:scale>
        <p:origin x="56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6BC59-1D12-4093-8C92-0A774A6C3B58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F291-89B8-4CD0-B1F6-46E41A86C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8A6264-F47A-4B0A-91C8-A97D57CBC5E9}" type="datetimeFigureOut">
              <a:rPr lang="de-DE"/>
              <a:pPr>
                <a:defRPr/>
              </a:pPr>
              <a:t>20.10.2022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43F098-1807-4033-810C-A2E69A10EB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93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D366D-86E7-43C9-BD97-D023A9B2E8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8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9265-6FAA-49F6-A4FD-FE6DF33985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33E7-088C-4893-81BA-89270D5100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8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2895B-18C7-4096-B861-9662BF4978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9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AE0B1-A7EA-40F9-8681-B27F101716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68D75-7BA8-4324-9B9E-8CDFAE318D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7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64F1-6B14-4730-B53C-83927BB627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0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C36C-5F48-4A31-A845-16C1BFACA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5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A57F-6B27-4A40-8889-65AA4A22BE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382F-D747-4F62-A3D4-1EE5807811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99512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fld id="{51D0DB25-C806-4764-8807-88F52EE633D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Arbeitsauftrag Automat 2 Übersicht:</a:t>
            </a:r>
          </a:p>
          <a:p>
            <a:r>
              <a:rPr lang="de-DE" sz="3200" dirty="0" smtClean="0">
                <a:latin typeface="+mj-lt"/>
              </a:rPr>
              <a:t>Erstelle eine GUI, die es ermöglicht als Benutzer selbst einen Automaten zu entwerfen, indem die Übergänge eines Automaten eingeben werden.</a:t>
            </a:r>
          </a:p>
          <a:p>
            <a:r>
              <a:rPr lang="de-DE" sz="3200" dirty="0" smtClean="0">
                <a:latin typeface="+mj-lt"/>
              </a:rPr>
              <a:t>Speichere die Übergänge in einer geeigneten Datenstruktur.</a:t>
            </a:r>
          </a:p>
          <a:p>
            <a:r>
              <a:rPr lang="de-DE" sz="3200" dirty="0" smtClean="0">
                <a:latin typeface="+mj-lt"/>
              </a:rPr>
              <a:t>Ermögliche das Testen von Wörtern in dem Automat, den der Benutzer eingegeben hat.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Tipp: Ein Konstruktor, der ohne Einfluss des Benutzers einen einfachen Automaten zum Testen erstellt ist sinnvoll!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0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GUI</a:t>
            </a:r>
          </a:p>
          <a:p>
            <a:r>
              <a:rPr lang="de-DE" sz="3200" dirty="0" smtClean="0">
                <a:latin typeface="+mj-lt"/>
              </a:rPr>
              <a:t>Wenn </a:t>
            </a:r>
            <a:r>
              <a:rPr lang="de-DE" sz="3200" dirty="0">
                <a:latin typeface="+mj-lt"/>
              </a:rPr>
              <a:t>man auf den oberen speichern Knopf drückt, so soll ein neues Objekt der Klasse Übergang erstellt werden, dessen Attribute zu den Werten in den Textfeldern passen</a:t>
            </a:r>
            <a:r>
              <a:rPr lang="de-DE" sz="3200" dirty="0" smtClean="0">
                <a:latin typeface="+mj-lt"/>
              </a:rPr>
              <a:t>. (Nützliche Methoden: </a:t>
            </a:r>
            <a:br>
              <a:rPr lang="de-DE" sz="3200" dirty="0" smtClean="0">
                <a:latin typeface="+mj-lt"/>
              </a:rPr>
            </a:br>
            <a:r>
              <a:rPr lang="de-DE" sz="3200" b="1" dirty="0" err="1" smtClean="0">
                <a:latin typeface="+mj-lt"/>
              </a:rPr>
              <a:t>Integer.</a:t>
            </a:r>
            <a:r>
              <a:rPr lang="de-DE" sz="3200" b="1" i="1" dirty="0" err="1" smtClean="0">
                <a:latin typeface="+mj-lt"/>
              </a:rPr>
              <a:t>parseInt</a:t>
            </a:r>
            <a:r>
              <a:rPr lang="de-DE" sz="3200" b="1" i="1" dirty="0" smtClean="0">
                <a:latin typeface="+mj-lt"/>
              </a:rPr>
              <a:t>(String s)  </a:t>
            </a:r>
            <a:r>
              <a:rPr lang="de-DE" sz="3200" i="1" dirty="0" smtClean="0">
                <a:latin typeface="+mj-lt"/>
              </a:rPr>
              <a:t>und </a:t>
            </a:r>
            <a:br>
              <a:rPr lang="de-DE" sz="3200" i="1" dirty="0" smtClean="0">
                <a:latin typeface="+mj-lt"/>
              </a:rPr>
            </a:br>
            <a:r>
              <a:rPr lang="de-DE" sz="3200" b="1" dirty="0" err="1" smtClean="0">
                <a:latin typeface="+mj-lt"/>
              </a:rPr>
              <a:t>charAt</a:t>
            </a:r>
            <a:r>
              <a:rPr lang="de-DE" sz="3200" b="1" dirty="0" smtClean="0">
                <a:latin typeface="+mj-lt"/>
              </a:rPr>
              <a:t>(0)</a:t>
            </a:r>
            <a:r>
              <a:rPr lang="de-DE" sz="3200" dirty="0" smtClean="0">
                <a:latin typeface="+mj-lt"/>
              </a:rPr>
              <a:t>       der Klasse String.)</a:t>
            </a:r>
          </a:p>
          <a:p>
            <a:r>
              <a:rPr lang="de-DE" sz="3200" dirty="0" smtClean="0">
                <a:latin typeface="+mj-lt"/>
              </a:rPr>
              <a:t>Dieses Objekt soll im Rechenzentrum </a:t>
            </a:r>
            <a:r>
              <a:rPr lang="de-DE" sz="3200" dirty="0" err="1" smtClean="0">
                <a:latin typeface="+mj-lt"/>
              </a:rPr>
              <a:t>rz</a:t>
            </a:r>
            <a:r>
              <a:rPr lang="de-DE" sz="3200" dirty="0" smtClean="0">
                <a:latin typeface="+mj-lt"/>
              </a:rPr>
              <a:t> der Liste der Übergänge hinzugefügt werden.</a:t>
            </a:r>
            <a:endParaRPr lang="de-DE" sz="3200" dirty="0">
              <a:latin typeface="+mj-lt"/>
            </a:endParaRPr>
          </a:p>
          <a:p>
            <a:endParaRPr lang="de-DE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16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GUI</a:t>
            </a:r>
          </a:p>
          <a:p>
            <a:r>
              <a:rPr lang="de-DE" sz="3200" dirty="0" smtClean="0">
                <a:latin typeface="+mj-lt"/>
              </a:rPr>
              <a:t>Wenn </a:t>
            </a:r>
            <a:r>
              <a:rPr lang="de-DE" sz="3200" dirty="0">
                <a:latin typeface="+mj-lt"/>
              </a:rPr>
              <a:t>man auf den </a:t>
            </a:r>
            <a:r>
              <a:rPr lang="de-DE" sz="3200" dirty="0" smtClean="0">
                <a:latin typeface="+mj-lt"/>
              </a:rPr>
              <a:t>unteren </a:t>
            </a:r>
            <a:r>
              <a:rPr lang="de-DE" sz="3200" dirty="0">
                <a:latin typeface="+mj-lt"/>
              </a:rPr>
              <a:t>speichern Knopf drückt, so </a:t>
            </a:r>
            <a:r>
              <a:rPr lang="de-DE" sz="3200" dirty="0" smtClean="0">
                <a:latin typeface="+mj-lt"/>
              </a:rPr>
              <a:t>soll der Inhalt des passenden Textfeldes im Rechenzentrum </a:t>
            </a:r>
            <a:r>
              <a:rPr lang="de-DE" sz="3200" dirty="0" err="1" smtClean="0">
                <a:latin typeface="+mj-lt"/>
              </a:rPr>
              <a:t>rz</a:t>
            </a:r>
            <a:r>
              <a:rPr lang="de-DE" sz="3200" dirty="0" smtClean="0">
                <a:latin typeface="+mj-lt"/>
              </a:rPr>
              <a:t> der Liste der Endzustände hinzugefügt werden.</a:t>
            </a:r>
          </a:p>
          <a:p>
            <a:r>
              <a:rPr lang="de-DE" sz="3200" dirty="0" smtClean="0">
                <a:latin typeface="+mj-lt"/>
              </a:rPr>
              <a:t>Wenn man auf den Los Knopf drückt, soll das Wort im Textfeld getestet werden.</a:t>
            </a:r>
            <a:endParaRPr lang="de-DE" sz="3200" dirty="0">
              <a:latin typeface="+mj-lt"/>
            </a:endParaRPr>
          </a:p>
          <a:p>
            <a:endParaRPr lang="de-DE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34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6995120" cy="874712"/>
          </a:xfrm>
        </p:spPr>
        <p:txBody>
          <a:bodyPr/>
          <a:lstStyle/>
          <a:p>
            <a:r>
              <a:rPr lang="de-DE" dirty="0" smtClean="0"/>
              <a:t>Teste deine Klassen!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Es gibt noch einen logischen Fehler in der </a:t>
            </a:r>
            <a:r>
              <a:rPr lang="de-DE" dirty="0" err="1" smtClean="0"/>
              <a:t>input</a:t>
            </a:r>
            <a:r>
              <a:rPr lang="de-DE" dirty="0" smtClean="0"/>
              <a:t> Methode. Finde ihn und beseitige ihn!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16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676456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200" b="1" dirty="0" smtClean="0">
                <a:latin typeface="+mj-lt"/>
              </a:rPr>
              <a:t>Bonus</a:t>
            </a:r>
          </a:p>
          <a:p>
            <a:r>
              <a:rPr lang="de-DE" sz="3200" dirty="0" smtClean="0">
                <a:latin typeface="+mj-lt"/>
              </a:rPr>
              <a:t>Füge an diversen Stellen Überprüfungen hinzu, ob die Eingaben des Nutzers sinnvoll sind und lasse dein Programm entsprechend reagieren.</a:t>
            </a:r>
          </a:p>
          <a:p>
            <a:r>
              <a:rPr lang="de-DE" sz="3200" dirty="0" smtClean="0">
                <a:latin typeface="+mj-lt"/>
              </a:rPr>
              <a:t>Setze die </a:t>
            </a:r>
            <a:r>
              <a:rPr lang="de-DE" sz="3200" dirty="0" err="1" smtClean="0">
                <a:latin typeface="+mj-lt"/>
              </a:rPr>
              <a:t>Zugriffsmodifikatoren</a:t>
            </a:r>
            <a:r>
              <a:rPr lang="de-DE" sz="3200" dirty="0" smtClean="0">
                <a:latin typeface="+mj-lt"/>
              </a:rPr>
              <a:t> aller Methoden, die nur in der jeweiligen Klasse benötigt werden auf private.</a:t>
            </a:r>
          </a:p>
          <a:p>
            <a:r>
              <a:rPr lang="de-DE" sz="3200" dirty="0" smtClean="0">
                <a:latin typeface="+mj-lt"/>
              </a:rPr>
              <a:t>Ergänze schöne Textausgaben nach dem Hinzufügen von Übergängen und Endzuständen.</a:t>
            </a:r>
          </a:p>
          <a:p>
            <a:r>
              <a:rPr lang="de-DE" sz="3200" dirty="0" smtClean="0">
                <a:latin typeface="+mj-lt"/>
              </a:rPr>
              <a:t>Ergänze eine Möglichkeit Übergänge und Endzustände zu entfernen.</a:t>
            </a:r>
          </a:p>
          <a:p>
            <a:r>
              <a:rPr lang="de-DE" sz="3200" b="1" smtClean="0">
                <a:latin typeface="+mj-lt"/>
              </a:rPr>
              <a:t>SEHR Schwer</a:t>
            </a:r>
            <a:r>
              <a:rPr lang="de-DE" sz="3200" b="1" dirty="0" smtClean="0">
                <a:latin typeface="+mj-lt"/>
              </a:rPr>
              <a:t>:</a:t>
            </a:r>
            <a:r>
              <a:rPr lang="de-DE" sz="3200" dirty="0" smtClean="0">
                <a:latin typeface="+mj-lt"/>
              </a:rPr>
              <a:t> Füge der GUI einen Knopf hinzu, die den </a:t>
            </a:r>
            <a:r>
              <a:rPr lang="de-DE" sz="3200" smtClean="0">
                <a:latin typeface="+mj-lt"/>
              </a:rPr>
              <a:t>Automaten graphisch </a:t>
            </a:r>
            <a:r>
              <a:rPr lang="de-DE" sz="3200" dirty="0" smtClean="0">
                <a:latin typeface="+mj-lt"/>
              </a:rPr>
              <a:t>darstellt.</a:t>
            </a:r>
          </a:p>
          <a:p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Übergang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Für jeden Pfeil im Zustandsübergangsdiagramm wird ein Objekt der Klasse Übergang erzeugt.</a:t>
            </a:r>
          </a:p>
          <a:p>
            <a:r>
              <a:rPr lang="de-DE" sz="3200" dirty="0" smtClean="0">
                <a:latin typeface="+mj-lt"/>
              </a:rPr>
              <a:t>Erstelle die Klasse Übergang mit den Attributen </a:t>
            </a:r>
            <a:r>
              <a:rPr lang="de-DE" sz="3200" dirty="0" err="1" smtClean="0">
                <a:latin typeface="+mj-lt"/>
              </a:rPr>
              <a:t>int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az</a:t>
            </a:r>
            <a:r>
              <a:rPr lang="de-DE" sz="3200" dirty="0" smtClean="0">
                <a:latin typeface="+mj-lt"/>
              </a:rPr>
              <a:t> (Ausgangszustand), </a:t>
            </a:r>
            <a:r>
              <a:rPr lang="de-DE" sz="3200" dirty="0" err="1" smtClean="0">
                <a:latin typeface="+mj-lt"/>
              </a:rPr>
              <a:t>int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zz</a:t>
            </a:r>
            <a:r>
              <a:rPr lang="de-DE" sz="3200" dirty="0" smtClean="0">
                <a:latin typeface="+mj-lt"/>
              </a:rPr>
              <a:t> (Zielzustand) und </a:t>
            </a:r>
            <a:r>
              <a:rPr lang="de-DE" sz="3200" dirty="0" err="1" smtClean="0">
                <a:latin typeface="+mj-lt"/>
              </a:rPr>
              <a:t>char</a:t>
            </a:r>
            <a:r>
              <a:rPr lang="de-DE" sz="3200" dirty="0" smtClean="0">
                <a:latin typeface="+mj-lt"/>
              </a:rPr>
              <a:t> z (Zeichen)</a:t>
            </a:r>
          </a:p>
          <a:p>
            <a:r>
              <a:rPr lang="de-DE" sz="3200" dirty="0" smtClean="0">
                <a:latin typeface="+mj-lt"/>
              </a:rPr>
              <a:t>Erstelle einen Konstruktor mit passenden Parametern, mit dem man einen beliebigen neuen Übergang erschaffen kann.</a:t>
            </a:r>
          </a:p>
          <a:p>
            <a:r>
              <a:rPr lang="de-DE" sz="3200" dirty="0" smtClean="0">
                <a:latin typeface="+mj-lt"/>
              </a:rPr>
              <a:t>Erstelle Getter- und Setter-Methoden für die Attribute. (Geht in </a:t>
            </a:r>
            <a:r>
              <a:rPr lang="de-DE" sz="3200" dirty="0" err="1" smtClean="0">
                <a:latin typeface="+mj-lt"/>
              </a:rPr>
              <a:t>Eclipse</a:t>
            </a:r>
            <a:r>
              <a:rPr lang="de-DE" sz="3200" dirty="0" smtClean="0">
                <a:latin typeface="+mj-lt"/>
              </a:rPr>
              <a:t> automatisch!)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5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Rechenzentrum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In ihr wird die Programmlogik umgesetzt (entspricht dem Model im MVC) und sie repräsentiert den Automaten.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Erstelle die Klasse Rechenzentrum mit den Attributen:</a:t>
            </a:r>
          </a:p>
          <a:p>
            <a:r>
              <a:rPr lang="de-DE" sz="3200" dirty="0" err="1" smtClean="0">
                <a:latin typeface="+mj-lt"/>
              </a:rPr>
              <a:t>int</a:t>
            </a:r>
            <a:r>
              <a:rPr lang="de-DE" sz="3200" dirty="0" smtClean="0">
                <a:latin typeface="+mj-lt"/>
              </a:rPr>
              <a:t> zustand (Zustand des Automaten)</a:t>
            </a:r>
          </a:p>
          <a:p>
            <a:r>
              <a:rPr lang="de-DE" sz="3200" dirty="0" err="1">
                <a:latin typeface="+mj-lt"/>
              </a:rPr>
              <a:t>ArrayList</a:t>
            </a:r>
            <a:r>
              <a:rPr lang="de-DE" sz="3200" dirty="0">
                <a:latin typeface="+mj-lt"/>
              </a:rPr>
              <a:t>&lt;Übergang&gt; </a:t>
            </a:r>
            <a:r>
              <a:rPr lang="de-DE" sz="3200" dirty="0" err="1" smtClean="0">
                <a:latin typeface="+mj-lt"/>
              </a:rPr>
              <a:t>übergänge</a:t>
            </a:r>
            <a:r>
              <a:rPr lang="de-DE" sz="3200" dirty="0" smtClean="0">
                <a:latin typeface="+mj-lt"/>
              </a:rPr>
              <a:t> (Speichert die eingegebenen Übergänge)</a:t>
            </a:r>
          </a:p>
          <a:p>
            <a:r>
              <a:rPr lang="de-DE" sz="3200" dirty="0" err="1">
                <a:latin typeface="+mj-lt"/>
              </a:rPr>
              <a:t>ArrayList</a:t>
            </a:r>
            <a:r>
              <a:rPr lang="de-DE" sz="3200" dirty="0">
                <a:latin typeface="+mj-lt"/>
              </a:rPr>
              <a:t>&lt;Integer&gt; </a:t>
            </a:r>
            <a:r>
              <a:rPr lang="de-DE" sz="3200" dirty="0" err="1" smtClean="0">
                <a:latin typeface="+mj-lt"/>
              </a:rPr>
              <a:t>endzustände</a:t>
            </a:r>
            <a:r>
              <a:rPr lang="de-DE" sz="3200" dirty="0" smtClean="0">
                <a:latin typeface="+mj-lt"/>
              </a:rPr>
              <a:t> (Speichert die Endzustände des Automaten)</a:t>
            </a:r>
            <a:endParaRPr lang="de-DE" sz="3200" dirty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5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Rechenzentrum</a:t>
            </a:r>
          </a:p>
          <a:p>
            <a:r>
              <a:rPr lang="de-DE" sz="3200" dirty="0" smtClean="0">
                <a:latin typeface="+mj-lt"/>
              </a:rPr>
              <a:t>Erstelle einen Konstruktor der Klasse, der zustand = 0 setzt und für die anderen Attribute jeweils eine passende leere Liste erzeugt.</a:t>
            </a:r>
          </a:p>
          <a:p>
            <a:r>
              <a:rPr lang="de-DE" sz="3200" dirty="0" smtClean="0">
                <a:latin typeface="+mj-lt"/>
              </a:rPr>
              <a:t>Erstelle jeweils eine Methode, mit der man jeweils ein Element zu den Listen hinzufügen kann.</a:t>
            </a: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2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Rechenzentrum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Erstelle die Methode </a:t>
            </a:r>
            <a:r>
              <a:rPr lang="de-DE" sz="3200" dirty="0" err="1" smtClean="0">
                <a:latin typeface="+mj-lt"/>
              </a:rPr>
              <a:t>input</a:t>
            </a:r>
            <a:r>
              <a:rPr lang="de-DE" sz="3200" dirty="0" smtClean="0">
                <a:latin typeface="+mj-lt"/>
              </a:rPr>
              <a:t>(</a:t>
            </a:r>
            <a:r>
              <a:rPr lang="de-DE" sz="3200" dirty="0" err="1" smtClean="0">
                <a:latin typeface="+mj-lt"/>
              </a:rPr>
              <a:t>char</a:t>
            </a:r>
            <a:r>
              <a:rPr lang="de-DE" sz="3200" dirty="0" smtClean="0">
                <a:latin typeface="+mj-lt"/>
              </a:rPr>
              <a:t> c)</a:t>
            </a:r>
          </a:p>
          <a:p>
            <a:r>
              <a:rPr lang="de-DE" sz="3200" dirty="0" smtClean="0">
                <a:latin typeface="+mj-lt"/>
              </a:rPr>
              <a:t>Sie durchläuft alle Übergänge (</a:t>
            </a:r>
            <a:r>
              <a:rPr lang="de-DE" b="1" dirty="0" err="1"/>
              <a:t>for</a:t>
            </a:r>
            <a:r>
              <a:rPr lang="de-DE" b="1" dirty="0"/>
              <a:t> (Übergang u : </a:t>
            </a:r>
            <a:r>
              <a:rPr lang="de-DE" b="1" dirty="0" err="1" smtClean="0"/>
              <a:t>übergänge</a:t>
            </a:r>
            <a:r>
              <a:rPr lang="de-DE" b="1" dirty="0" smtClean="0"/>
              <a:t>) ) </a:t>
            </a:r>
            <a:r>
              <a:rPr lang="de-DE" sz="3200" dirty="0" smtClean="0">
                <a:latin typeface="+mj-lt"/>
              </a:rPr>
              <a:t>und </a:t>
            </a:r>
            <a:br>
              <a:rPr lang="de-DE" sz="3200" dirty="0" smtClean="0">
                <a:latin typeface="+mj-lt"/>
              </a:rPr>
            </a:br>
            <a:r>
              <a:rPr lang="de-DE" sz="3200" dirty="0" smtClean="0">
                <a:latin typeface="+mj-lt"/>
              </a:rPr>
              <a:t>WENN der Zustand des Automaten gleich dem Startzustand des Übergangs ist UND das Zeichen c gleich dem Zeichen des Übergangs ist, DANN wird der Zustand des Automaten auf den Wert des Zielzustands des Übergangs gesetzt und die Schleife mit „</a:t>
            </a:r>
            <a:r>
              <a:rPr lang="de-DE" sz="3200" b="1" dirty="0" smtClean="0">
                <a:latin typeface="+mj-lt"/>
              </a:rPr>
              <a:t>break;“</a:t>
            </a:r>
            <a:r>
              <a:rPr lang="de-DE" sz="3200" dirty="0" smtClean="0">
                <a:latin typeface="+mj-lt"/>
              </a:rPr>
              <a:t> verlassen.</a:t>
            </a:r>
          </a:p>
          <a:p>
            <a:pPr marL="0" indent="0">
              <a:buNone/>
            </a:pP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4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Rechenzentrum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Erstelle die Methode testen(String s)</a:t>
            </a:r>
          </a:p>
          <a:p>
            <a:r>
              <a:rPr lang="de-DE" sz="3200" dirty="0" smtClean="0">
                <a:latin typeface="+mj-lt"/>
              </a:rPr>
              <a:t>Sie zerhackt den String in ein </a:t>
            </a:r>
            <a:r>
              <a:rPr lang="de-DE" sz="3200" dirty="0" err="1" smtClean="0">
                <a:latin typeface="+mj-lt"/>
              </a:rPr>
              <a:t>Chararray</a:t>
            </a:r>
            <a:r>
              <a:rPr lang="de-DE" sz="3200" dirty="0" smtClean="0">
                <a:latin typeface="+mj-lt"/>
              </a:rPr>
              <a:t> „</a:t>
            </a:r>
            <a:r>
              <a:rPr lang="de-DE" sz="3200" dirty="0" err="1" smtClean="0">
                <a:latin typeface="+mj-lt"/>
              </a:rPr>
              <a:t>chars</a:t>
            </a:r>
            <a:r>
              <a:rPr lang="de-DE" sz="3200" dirty="0" smtClean="0">
                <a:latin typeface="+mj-lt"/>
              </a:rPr>
              <a:t>“ und ruft für alle Elemente des Arrays </a:t>
            </a:r>
            <a:br>
              <a:rPr lang="de-DE" sz="3200" dirty="0" smtClean="0">
                <a:latin typeface="+mj-lt"/>
              </a:rPr>
            </a:br>
            <a:r>
              <a:rPr lang="de-DE" sz="3200" dirty="0" smtClean="0">
                <a:latin typeface="+mj-lt"/>
              </a:rPr>
              <a:t>(</a:t>
            </a:r>
            <a:r>
              <a:rPr lang="de-DE" b="1" dirty="0" err="1"/>
              <a:t>for</a:t>
            </a:r>
            <a:r>
              <a:rPr lang="de-DE" b="1" dirty="0"/>
              <a:t> (</a:t>
            </a:r>
            <a:r>
              <a:rPr lang="de-DE" b="1" dirty="0" err="1"/>
              <a:t>char</a:t>
            </a:r>
            <a:r>
              <a:rPr lang="de-DE" b="1" dirty="0"/>
              <a:t> c : </a:t>
            </a:r>
            <a:r>
              <a:rPr lang="de-DE" b="1" dirty="0" err="1"/>
              <a:t>chars</a:t>
            </a:r>
            <a:r>
              <a:rPr lang="de-DE" b="1" dirty="0" smtClean="0"/>
              <a:t>) )</a:t>
            </a:r>
            <a:br>
              <a:rPr lang="de-DE" b="1" dirty="0" smtClean="0"/>
            </a:br>
            <a:r>
              <a:rPr lang="de-DE" sz="3200" dirty="0" smtClean="0">
                <a:latin typeface="+mj-lt"/>
              </a:rPr>
              <a:t>die </a:t>
            </a:r>
            <a:r>
              <a:rPr lang="de-DE" sz="3200" dirty="0" err="1" smtClean="0">
                <a:latin typeface="+mj-lt"/>
              </a:rPr>
              <a:t>input</a:t>
            </a:r>
            <a:r>
              <a:rPr lang="de-DE" sz="3200" dirty="0" smtClean="0">
                <a:latin typeface="+mj-lt"/>
              </a:rPr>
              <a:t> Methode auf.</a:t>
            </a:r>
          </a:p>
          <a:p>
            <a:r>
              <a:rPr lang="de-DE" sz="3200" dirty="0" smtClean="0">
                <a:latin typeface="+mj-lt"/>
              </a:rPr>
              <a:t>WENN die Liste Endzustände den aktuellen Zustand des Automaten als Element enthält (Methode „</a:t>
            </a:r>
            <a:r>
              <a:rPr lang="de-DE" sz="3200" b="1" dirty="0" err="1" smtClean="0">
                <a:latin typeface="+mj-lt"/>
              </a:rPr>
              <a:t>contains</a:t>
            </a:r>
            <a:r>
              <a:rPr lang="de-DE" sz="3200" dirty="0" smtClean="0">
                <a:latin typeface="+mj-lt"/>
              </a:rPr>
              <a:t>“), DANN wird </a:t>
            </a:r>
            <a:r>
              <a:rPr lang="de-DE" sz="3200" dirty="0" err="1" smtClean="0">
                <a:latin typeface="+mj-lt"/>
              </a:rPr>
              <a:t>true</a:t>
            </a:r>
            <a:r>
              <a:rPr lang="de-DE" sz="3200" dirty="0" smtClean="0">
                <a:latin typeface="+mj-lt"/>
              </a:rPr>
              <a:t> zurückgegeben, SONST </a:t>
            </a:r>
            <a:r>
              <a:rPr lang="de-DE" sz="3200" dirty="0" err="1" smtClean="0">
                <a:latin typeface="+mj-lt"/>
              </a:rPr>
              <a:t>false</a:t>
            </a:r>
            <a:r>
              <a:rPr lang="de-DE" sz="3200" dirty="0" smtClean="0">
                <a:latin typeface="+mj-lt"/>
              </a:rPr>
              <a:t>.</a:t>
            </a:r>
          </a:p>
          <a:p>
            <a:endParaRPr lang="de-DE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1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Rechenzentrum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Erstelle die Methode Testergebnis(String s)</a:t>
            </a:r>
          </a:p>
          <a:p>
            <a:r>
              <a:rPr lang="de-DE" sz="3200" dirty="0" smtClean="0">
                <a:latin typeface="+mj-lt"/>
              </a:rPr>
              <a:t>Sie benutzt die Methode testen und schreibt als schönen Satz auf die Konsole, ob das eingegebene Wort vom Automaten akzeptiert wurde.</a:t>
            </a:r>
          </a:p>
          <a:p>
            <a:endParaRPr lang="de-DE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GUI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</a:rPr>
              <a:t>Erstelle die Klasse GUI, die ein </a:t>
            </a:r>
            <a:r>
              <a:rPr lang="de-DE" sz="3200" dirty="0" err="1" smtClean="0">
                <a:latin typeface="+mj-lt"/>
              </a:rPr>
              <a:t>JFrame</a:t>
            </a:r>
            <a:r>
              <a:rPr lang="de-DE" sz="3200" dirty="0" smtClean="0">
                <a:latin typeface="+mj-lt"/>
              </a:rPr>
              <a:t> ist </a:t>
            </a:r>
            <a:br>
              <a:rPr lang="de-DE" sz="3200" dirty="0" smtClean="0">
                <a:latin typeface="+mj-lt"/>
              </a:rPr>
            </a:br>
            <a:r>
              <a:rPr lang="de-DE" sz="3200" dirty="0" smtClean="0">
                <a:latin typeface="+mj-lt"/>
              </a:rPr>
              <a:t>(New</a:t>
            </a:r>
            <a:r>
              <a:rPr lang="de-DE" sz="3200" dirty="0" smtClean="0">
                <a:latin typeface="+mj-lt"/>
                <a:sym typeface="Wingdings" panose="05000000000000000000" pitchFamily="2" charset="2"/>
              </a:rPr>
              <a:t> Other Suche nach </a:t>
            </a:r>
            <a:r>
              <a:rPr lang="de-DE" sz="3200" dirty="0" err="1" smtClean="0">
                <a:latin typeface="+mj-lt"/>
                <a:sym typeface="Wingdings" panose="05000000000000000000" pitchFamily="2" charset="2"/>
              </a:rPr>
              <a:t>JFrame</a:t>
            </a:r>
            <a:r>
              <a:rPr lang="de-DE" sz="3200" dirty="0" smtClean="0">
                <a:latin typeface="+mj-lt"/>
                <a:sym typeface="Wingdings" panose="05000000000000000000" pitchFamily="2" charset="2"/>
              </a:rPr>
              <a:t>) und bilde folgende GUI nach:</a:t>
            </a:r>
          </a:p>
          <a:p>
            <a:pPr marL="0" indent="0">
              <a:buNone/>
            </a:pPr>
            <a:r>
              <a:rPr lang="de-DE" sz="3200" b="1" dirty="0" smtClean="0">
                <a:latin typeface="+mj-lt"/>
                <a:sym typeface="Wingdings" panose="05000000000000000000" pitchFamily="2" charset="2"/>
              </a:rPr>
              <a:t>Denke an das absolute Layout!</a:t>
            </a:r>
            <a:endParaRPr lang="de-DE" sz="3600" b="1" dirty="0" smtClean="0">
              <a:latin typeface="+mj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38975" t="16401" r="37006" b="54200"/>
          <a:stretch/>
        </p:blipFill>
        <p:spPr>
          <a:xfrm>
            <a:off x="2123728" y="3284984"/>
            <a:ext cx="439248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u="sng" dirty="0" smtClean="0">
                <a:latin typeface="+mj-lt"/>
              </a:rPr>
              <a:t>Klasse GUI</a:t>
            </a:r>
          </a:p>
          <a:p>
            <a:r>
              <a:rPr lang="de-DE" sz="3200" dirty="0" smtClean="0">
                <a:latin typeface="+mj-lt"/>
              </a:rPr>
              <a:t>Ergänze in der Klasse das Attribut </a:t>
            </a:r>
            <a:r>
              <a:rPr lang="de-DE" sz="3200" b="1" dirty="0">
                <a:latin typeface="+mj-lt"/>
              </a:rPr>
              <a:t>private Rechenzentrum </a:t>
            </a:r>
            <a:r>
              <a:rPr lang="de-DE" sz="3200" b="1" dirty="0" err="1">
                <a:latin typeface="+mj-lt"/>
              </a:rPr>
              <a:t>rz</a:t>
            </a:r>
            <a:r>
              <a:rPr lang="de-DE" sz="3200" b="1" dirty="0" smtClean="0">
                <a:latin typeface="+mj-lt"/>
              </a:rPr>
              <a:t>;</a:t>
            </a:r>
            <a:r>
              <a:rPr lang="de-DE" sz="3200" dirty="0" smtClean="0">
                <a:latin typeface="+mj-lt"/>
              </a:rPr>
              <a:t>, das in der ersten Zeile des Konstruktors erzeugt wird.</a:t>
            </a:r>
          </a:p>
          <a:p>
            <a:endParaRPr lang="de-DE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7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</Words>
  <Application>Microsoft Office PowerPoint</Application>
  <PresentationFormat>Bildschirmpräsentation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CMU Sans Serif</vt:lpstr>
      <vt:lpstr>Myriad Pro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Teste deine Klassen!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</dc:creator>
  <cp:lastModifiedBy>Jonas</cp:lastModifiedBy>
  <cp:revision>317</cp:revision>
  <dcterms:created xsi:type="dcterms:W3CDTF">2015-03-17T19:03:32Z</dcterms:created>
  <dcterms:modified xsi:type="dcterms:W3CDTF">2022-10-20T20:43:38Z</dcterms:modified>
</cp:coreProperties>
</file>