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63" r:id="rId2"/>
    <p:sldId id="385" r:id="rId3"/>
    <p:sldId id="387" r:id="rId4"/>
    <p:sldId id="386" r:id="rId5"/>
    <p:sldId id="388" r:id="rId6"/>
    <p:sldId id="389" r:id="rId7"/>
    <p:sldId id="390" r:id="rId8"/>
    <p:sldId id="391" r:id="rId9"/>
    <p:sldId id="392" r:id="rId10"/>
    <p:sldId id="393" r:id="rId11"/>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9EF"/>
    <a:srgbClr val="6076B4"/>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5" d="100"/>
          <a:sy n="115"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DC16BC59-1D12-4093-8C92-0A774A6C3B58}" type="datetimeFigureOut">
              <a:rPr lang="de-DE" smtClean="0"/>
              <a:t>09.12.2022</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CDF291-89B8-4CD0-B1F6-46E41A86CF11}" type="slidenum">
              <a:rPr lang="de-DE" smtClean="0"/>
              <a:t>‹Nr.›</a:t>
            </a:fld>
            <a:endParaRPr lang="de-DE"/>
          </a:p>
        </p:txBody>
      </p:sp>
    </p:spTree>
    <p:extLst>
      <p:ext uri="{BB962C8B-B14F-4D97-AF65-F5344CB8AC3E}">
        <p14:creationId xmlns:p14="http://schemas.microsoft.com/office/powerpoint/2010/main" val="1949200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A8A6264-F47A-4B0A-91C8-A97D57CBC5E9}" type="datetimeFigureOut">
              <a:rPr lang="de-DE"/>
              <a:pPr>
                <a:defRPr/>
              </a:pPr>
              <a:t>09.12.2022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6D43F098-1807-4033-810C-A2E69A10EBCB}" type="slidenum">
              <a:rPr lang="de-DE"/>
              <a:pPr>
                <a:defRPr/>
              </a:pPr>
              <a:t>‹Nr.›</a:t>
            </a:fld>
            <a:endParaRPr lang="de-DE"/>
          </a:p>
        </p:txBody>
      </p:sp>
    </p:spTree>
    <p:extLst>
      <p:ext uri="{BB962C8B-B14F-4D97-AF65-F5344CB8AC3E}">
        <p14:creationId xmlns:p14="http://schemas.microsoft.com/office/powerpoint/2010/main" val="1007193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457200" y="2130425"/>
            <a:ext cx="82296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r>
              <a:rPr lang="de-DE"/>
              <a:t>15.04.2015</a:t>
            </a:r>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545D366D-86E7-43C9-BD97-D023A9B2E8FD}" type="slidenum">
              <a:rPr lang="de-DE"/>
              <a:pPr>
                <a:defRPr/>
              </a:pPr>
              <a:t>‹Nr.›</a:t>
            </a:fld>
            <a:endParaRPr lang="de-DE"/>
          </a:p>
        </p:txBody>
      </p:sp>
    </p:spTree>
    <p:extLst>
      <p:ext uri="{BB962C8B-B14F-4D97-AF65-F5344CB8AC3E}">
        <p14:creationId xmlns:p14="http://schemas.microsoft.com/office/powerpoint/2010/main" val="30488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r>
              <a:rPr lang="de-DE"/>
              <a:t>15.04.2015</a:t>
            </a:r>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C0A79265-6FAA-49F6-A4FD-FE6DF33985D8}" type="slidenum">
              <a:rPr lang="de-DE"/>
              <a:pPr>
                <a:defRPr/>
              </a:pPr>
              <a:t>‹Nr.›</a:t>
            </a:fld>
            <a:endParaRPr lang="de-DE"/>
          </a:p>
        </p:txBody>
      </p:sp>
    </p:spTree>
    <p:extLst>
      <p:ext uri="{BB962C8B-B14F-4D97-AF65-F5344CB8AC3E}">
        <p14:creationId xmlns:p14="http://schemas.microsoft.com/office/powerpoint/2010/main" val="187910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r>
              <a:rPr lang="de-DE"/>
              <a:t>15.04.2015</a:t>
            </a:r>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310A33E7-088C-4893-81BA-89270D5100E7}" type="slidenum">
              <a:rPr lang="de-DE"/>
              <a:pPr>
                <a:defRPr/>
              </a:pPr>
              <a:t>‹Nr.›</a:t>
            </a:fld>
            <a:endParaRPr lang="de-DE"/>
          </a:p>
        </p:txBody>
      </p:sp>
    </p:spTree>
    <p:extLst>
      <p:ext uri="{BB962C8B-B14F-4D97-AF65-F5344CB8AC3E}">
        <p14:creationId xmlns:p14="http://schemas.microsoft.com/office/powerpoint/2010/main" val="8384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4000"/>
            </a:lvl1pPr>
          </a:lstStyle>
          <a:p>
            <a:r>
              <a:rPr lang="de-DE" dirty="0"/>
              <a:t>Titelmasterformat durch Klicken bearbeiten</a:t>
            </a:r>
          </a:p>
        </p:txBody>
      </p:sp>
      <p:sp>
        <p:nvSpPr>
          <p:cNvPr id="3" name="Inhaltsplatzhalt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4"/>
          <p:cNvSpPr>
            <a:spLocks noGrp="1"/>
          </p:cNvSpPr>
          <p:nvPr>
            <p:ph type="ftr" sz="quarter" idx="10"/>
          </p:nvPr>
        </p:nvSpPr>
        <p:spPr/>
        <p:txBody>
          <a:bodyPr/>
          <a:lstStyle>
            <a:lvl1pPr>
              <a:defRPr/>
            </a:lvl1pPr>
          </a:lstStyle>
          <a:p>
            <a:pPr>
              <a:defRPr/>
            </a:pPr>
            <a:endParaRPr lang="de-DE"/>
          </a:p>
        </p:txBody>
      </p:sp>
    </p:spTree>
    <p:extLst>
      <p:ext uri="{BB962C8B-B14F-4D97-AF65-F5344CB8AC3E}">
        <p14:creationId xmlns:p14="http://schemas.microsoft.com/office/powerpoint/2010/main" val="171588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lvl1pPr>
              <a:defRPr/>
            </a:lvl1pPr>
          </a:lstStyle>
          <a:p>
            <a:pPr>
              <a:defRPr/>
            </a:pPr>
            <a:r>
              <a:rPr lang="de-DE"/>
              <a:t>15.04.2015</a:t>
            </a:r>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F112895B-18C7-4096-B861-9662BF497868}" type="slidenum">
              <a:rPr lang="de-DE"/>
              <a:pPr>
                <a:defRPr/>
              </a:pPr>
              <a:t>‹Nr.›</a:t>
            </a:fld>
            <a:endParaRPr lang="de-DE"/>
          </a:p>
        </p:txBody>
      </p:sp>
    </p:spTree>
    <p:extLst>
      <p:ext uri="{BB962C8B-B14F-4D97-AF65-F5344CB8AC3E}">
        <p14:creationId xmlns:p14="http://schemas.microsoft.com/office/powerpoint/2010/main" val="147579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4000"/>
            </a:lvl1p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r>
              <a:rPr lang="de-DE"/>
              <a:t>15.04.2015</a:t>
            </a:r>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1AAE0B1-A7EA-40F9-8681-B27F1017165B}" type="slidenum">
              <a:rPr lang="de-DE"/>
              <a:pPr>
                <a:defRPr/>
              </a:pPr>
              <a:t>‹Nr.›</a:t>
            </a:fld>
            <a:endParaRPr lang="de-DE"/>
          </a:p>
        </p:txBody>
      </p:sp>
    </p:spTree>
    <p:extLst>
      <p:ext uri="{BB962C8B-B14F-4D97-AF65-F5344CB8AC3E}">
        <p14:creationId xmlns:p14="http://schemas.microsoft.com/office/powerpoint/2010/main" val="250310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r>
              <a:rPr lang="de-DE"/>
              <a:t>15.04.2015</a:t>
            </a:r>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0E868D75-7BA8-4324-9B9E-8CDFAE318D99}" type="slidenum">
              <a:rPr lang="de-DE"/>
              <a:pPr>
                <a:defRPr/>
              </a:pPr>
              <a:t>‹Nr.›</a:t>
            </a:fld>
            <a:endParaRPr lang="de-DE"/>
          </a:p>
        </p:txBody>
      </p:sp>
    </p:spTree>
    <p:extLst>
      <p:ext uri="{BB962C8B-B14F-4D97-AF65-F5344CB8AC3E}">
        <p14:creationId xmlns:p14="http://schemas.microsoft.com/office/powerpoint/2010/main" val="93967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3"/>
          <p:cNvSpPr>
            <a:spLocks noGrp="1"/>
          </p:cNvSpPr>
          <p:nvPr>
            <p:ph type="dt" sz="half" idx="10"/>
          </p:nvPr>
        </p:nvSpPr>
        <p:spPr/>
        <p:txBody>
          <a:bodyPr/>
          <a:lstStyle>
            <a:lvl1pPr>
              <a:defRPr/>
            </a:lvl1pPr>
          </a:lstStyle>
          <a:p>
            <a:pPr>
              <a:defRPr/>
            </a:pPr>
            <a:r>
              <a:rPr lang="de-DE"/>
              <a:t>15.04.2015</a:t>
            </a:r>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C5BF64F1-6B14-4730-B53C-83927BB627F3}" type="slidenum">
              <a:rPr lang="de-DE"/>
              <a:pPr>
                <a:defRPr/>
              </a:pPr>
              <a:t>‹Nr.›</a:t>
            </a:fld>
            <a:endParaRPr lang="de-DE"/>
          </a:p>
        </p:txBody>
      </p:sp>
    </p:spTree>
    <p:extLst>
      <p:ext uri="{BB962C8B-B14F-4D97-AF65-F5344CB8AC3E}">
        <p14:creationId xmlns:p14="http://schemas.microsoft.com/office/powerpoint/2010/main" val="7330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r>
              <a:rPr lang="de-DE"/>
              <a:t>15.04.2015</a:t>
            </a:r>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A49CC36C-5F48-4A31-A845-16C1BFACA91A}" type="slidenum">
              <a:rPr lang="de-DE"/>
              <a:pPr>
                <a:defRPr/>
              </a:pPr>
              <a:t>‹Nr.›</a:t>
            </a:fld>
            <a:endParaRPr lang="de-DE"/>
          </a:p>
        </p:txBody>
      </p:sp>
    </p:spTree>
    <p:extLst>
      <p:ext uri="{BB962C8B-B14F-4D97-AF65-F5344CB8AC3E}">
        <p14:creationId xmlns:p14="http://schemas.microsoft.com/office/powerpoint/2010/main" val="251353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r>
              <a:rPr lang="de-DE"/>
              <a:t>15.04.2015</a:t>
            </a:r>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FDF5A57F-6B27-4A40-8889-65AA4A22BED9}" type="slidenum">
              <a:rPr lang="de-DE"/>
              <a:pPr>
                <a:defRPr/>
              </a:pPr>
              <a:t>‹Nr.›</a:t>
            </a:fld>
            <a:endParaRPr lang="de-DE"/>
          </a:p>
        </p:txBody>
      </p:sp>
    </p:spTree>
    <p:extLst>
      <p:ext uri="{BB962C8B-B14F-4D97-AF65-F5344CB8AC3E}">
        <p14:creationId xmlns:p14="http://schemas.microsoft.com/office/powerpoint/2010/main" val="260689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r>
              <a:rPr lang="de-DE"/>
              <a:t>15.04.2015</a:t>
            </a:r>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5BE8382F-D747-4F62-A3D4-1EE58078118C}" type="slidenum">
              <a:rPr lang="de-DE"/>
              <a:pPr>
                <a:defRPr/>
              </a:pPr>
              <a:t>‹Nr.›</a:t>
            </a:fld>
            <a:endParaRPr lang="de-DE"/>
          </a:p>
        </p:txBody>
      </p:sp>
    </p:spTree>
    <p:extLst>
      <p:ext uri="{BB962C8B-B14F-4D97-AF65-F5344CB8AC3E}">
        <p14:creationId xmlns:p14="http://schemas.microsoft.com/office/powerpoint/2010/main" val="361140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699512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
        <p:nvSpPr>
          <p:cNvPr id="1027" name="Textplatzhalter 2"/>
          <p:cNvSpPr>
            <a:spLocks noGrp="1"/>
          </p:cNvSpPr>
          <p:nvPr>
            <p:ph type="body" idx="1"/>
          </p:nvPr>
        </p:nvSpPr>
        <p:spPr bwMode="auto">
          <a:xfrm>
            <a:off x="457200" y="1412875"/>
            <a:ext cx="82296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yriad Pro" panose="020B0503030403020204" pitchFamily="34" charset="0"/>
              </a:defRPr>
            </a:lvl1pPr>
          </a:lstStyle>
          <a:p>
            <a:pPr>
              <a:defRPr/>
            </a:pPr>
            <a:r>
              <a:rPr lang="de-DE"/>
              <a:t>15.04.2015</a:t>
            </a:r>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yriad Pro" panose="020B0503030403020204" pitchFamily="34" charset="0"/>
              </a:defRPr>
            </a:lvl1pPr>
          </a:lstStyle>
          <a:p>
            <a:pPr>
              <a:defRPr/>
            </a:pP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yriad Pro" panose="020B0503030403020204" pitchFamily="34" charset="0"/>
              </a:defRPr>
            </a:lvl1pPr>
          </a:lstStyle>
          <a:p>
            <a:pPr>
              <a:defRPr/>
            </a:pPr>
            <a:fld id="{51D0DB25-C806-4764-8807-88F52EE633DA}" type="slidenum">
              <a:rPr lang="de-DE" smtClean="0"/>
              <a:pPr>
                <a:defRPr/>
              </a:pPr>
              <a:t>‹Nr.›</a:t>
            </a:fld>
            <a:endParaRPr lang="de-DE"/>
          </a:p>
        </p:txBody>
      </p:sp>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p:txStyles>
    <p:titleStyle>
      <a:lvl1pPr algn="l" rtl="0" eaLnBrk="0" fontAlgn="base" hangingPunct="0">
        <a:spcBef>
          <a:spcPct val="0"/>
        </a:spcBef>
        <a:spcAft>
          <a:spcPct val="0"/>
        </a:spcAft>
        <a:defRPr sz="4400" kern="1200">
          <a:solidFill>
            <a:schemeClr val="tx2"/>
          </a:solidFill>
          <a:latin typeface="Myriad Pro" panose="020B0503030403020204" pitchFamily="34" charset="0"/>
          <a:ea typeface="CMU Sans Serif" panose="02000603000000000000" pitchFamily="2" charset="0"/>
          <a:cs typeface="CMU Sans Serif" panose="02000603000000000000" pitchFamily="2" charset="0"/>
        </a:defRPr>
      </a:lvl1pPr>
      <a:lvl2pPr algn="l" rtl="0" eaLnBrk="0" fontAlgn="base" hangingPunct="0">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2pPr>
      <a:lvl3pPr algn="l" rtl="0" eaLnBrk="0" fontAlgn="base" hangingPunct="0">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3pPr>
      <a:lvl4pPr algn="l" rtl="0" eaLnBrk="0" fontAlgn="base" hangingPunct="0">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4pPr>
      <a:lvl5pPr algn="l" rtl="0" eaLnBrk="0" fontAlgn="base" hangingPunct="0">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5pPr>
      <a:lvl6pPr marL="457200" algn="l" rtl="0" fontAlgn="base">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6pPr>
      <a:lvl7pPr marL="914400" algn="l" rtl="0" fontAlgn="base">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7pPr>
      <a:lvl8pPr marL="1371600" algn="l" rtl="0" fontAlgn="base">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8pPr>
      <a:lvl9pPr marL="1828800" algn="l" rtl="0" fontAlgn="base">
        <a:spcBef>
          <a:spcPct val="0"/>
        </a:spcBef>
        <a:spcAft>
          <a:spcPct val="0"/>
        </a:spcAft>
        <a:defRPr sz="4400">
          <a:solidFill>
            <a:schemeClr val="tx2"/>
          </a:solidFill>
          <a:latin typeface="Calibri" panose="020F0502020204030204" pitchFamily="34" charset="0"/>
          <a:ea typeface="CMU Sans Serif" panose="02000603000000000000" pitchFamily="2" charset="0"/>
          <a:cs typeface="CMU Sans Serif" panose="02000603000000000000" pitchFamily="2"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600" kern="1200">
          <a:solidFill>
            <a:schemeClr val="tx1"/>
          </a:solidFill>
          <a:latin typeface="Myriad Pro" panose="020B0503030403020204" pitchFamily="34"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Font typeface="Arial" panose="020B0604020202020204" pitchFamily="34" charset="0"/>
        <a:buChar char="–"/>
        <a:defRPr sz="3200" kern="1200">
          <a:solidFill>
            <a:schemeClr val="tx1"/>
          </a:solidFill>
          <a:latin typeface="Myriad Pro" panose="020B0503030403020204" pitchFamily="34"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Myriad Pro" panose="020B0503030403020204" pitchFamily="34"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yriad Pro" panose="020B0503030403020204" pitchFamily="34"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yriad Pro" panose="020B0503030403020204" pitchFamily="34" charset="0"/>
          <a:ea typeface="CMU Sans Serif" panose="02000603000000000000" pitchFamily="2" charset="0"/>
          <a:cs typeface="CMU Sans Serif" panose="02000603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el 4"/>
          <p:cNvSpPr>
            <a:spLocks noGrp="1"/>
          </p:cNvSpPr>
          <p:nvPr>
            <p:ph type="ctrTitle"/>
          </p:nvPr>
        </p:nvSpPr>
        <p:spPr>
          <a:solidFill>
            <a:srgbClr val="E1E1E1"/>
          </a:solidFill>
        </p:spPr>
        <p:txBody>
          <a:bodyPr/>
          <a:lstStyle/>
          <a:p>
            <a:pPr algn="ctr" eaLnBrk="1" hangingPunct="1"/>
            <a:r>
              <a:rPr lang="de-DE" altLang="de-DE" dirty="0">
                <a:latin typeface="+mj-lt"/>
              </a:rPr>
              <a:t>Informatik</a:t>
            </a:r>
          </a:p>
        </p:txBody>
      </p:sp>
      <p:sp>
        <p:nvSpPr>
          <p:cNvPr id="6" name="Untertitel 5"/>
          <p:cNvSpPr>
            <a:spLocks noGrp="1"/>
          </p:cNvSpPr>
          <p:nvPr>
            <p:ph type="subTitle" idx="1"/>
          </p:nvPr>
        </p:nvSpPr>
        <p:spPr>
          <a:xfrm>
            <a:off x="1371600" y="3886200"/>
            <a:ext cx="6400800" cy="1990725"/>
          </a:xfrm>
        </p:spPr>
        <p:txBody>
          <a:bodyPr rtlCol="0">
            <a:normAutofit/>
          </a:bodyPr>
          <a:lstStyle/>
          <a:p>
            <a:pPr eaLnBrk="1" fontAlgn="auto" hangingPunct="1">
              <a:spcAft>
                <a:spcPts val="0"/>
              </a:spcAft>
              <a:defRPr/>
            </a:pPr>
            <a:r>
              <a:rPr lang="de-DE" sz="3600" smtClean="0">
                <a:solidFill>
                  <a:schemeClr val="tx1">
                    <a:lumMod val="85000"/>
                    <a:lumOff val="15000"/>
                  </a:schemeClr>
                </a:solidFill>
                <a:latin typeface="+mj-lt"/>
              </a:rPr>
              <a:t>Q12</a:t>
            </a:r>
            <a:endParaRPr lang="de-DE" sz="3600" dirty="0">
              <a:solidFill>
                <a:schemeClr val="tx1">
                  <a:lumMod val="85000"/>
                  <a:lumOff val="15000"/>
                </a:schemeClr>
              </a:solidFill>
              <a:latin typeface="+mj-lt"/>
            </a:endParaRPr>
          </a:p>
          <a:p>
            <a:pPr eaLnBrk="1" fontAlgn="auto" hangingPunct="1">
              <a:spcBef>
                <a:spcPts val="3000"/>
              </a:spcBef>
              <a:spcAft>
                <a:spcPts val="0"/>
              </a:spcAft>
              <a:defRPr/>
            </a:pPr>
            <a:r>
              <a:rPr lang="de-DE" sz="3600" b="1" dirty="0">
                <a:solidFill>
                  <a:schemeClr val="tx1">
                    <a:lumMod val="85000"/>
                    <a:lumOff val="15000"/>
                  </a:schemeClr>
                </a:solidFill>
                <a:latin typeface="+mj-lt"/>
              </a:rPr>
              <a:t>Herr Karl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mj-lt"/>
              </a:rPr>
              <a:t>Zusatz</a:t>
            </a:r>
            <a:endParaRPr lang="de-DE" dirty="0">
              <a:latin typeface="+mj-lt"/>
            </a:endParaRPr>
          </a:p>
        </p:txBody>
      </p:sp>
      <p:sp>
        <p:nvSpPr>
          <p:cNvPr id="3" name="Inhaltsplatzhalter 2"/>
          <p:cNvSpPr>
            <a:spLocks noGrp="1"/>
          </p:cNvSpPr>
          <p:nvPr>
            <p:ph idx="1"/>
          </p:nvPr>
        </p:nvSpPr>
        <p:spPr/>
        <p:txBody>
          <a:bodyPr/>
          <a:lstStyle/>
          <a:p>
            <a:r>
              <a:rPr lang="de-DE" dirty="0" smtClean="0">
                <a:latin typeface="+mj-lt"/>
              </a:rPr>
              <a:t>Portnummern (</a:t>
            </a:r>
            <a:r>
              <a:rPr lang="de-DE" dirty="0" smtClean="0">
                <a:latin typeface="+mj-lt"/>
                <a:sym typeface="Wingdings" panose="05000000000000000000" pitchFamily="2" charset="2"/>
              </a:rPr>
              <a:t> </a:t>
            </a:r>
            <a:r>
              <a:rPr lang="de-DE" dirty="0" err="1" smtClean="0">
                <a:latin typeface="+mj-lt"/>
                <a:sym typeface="Wingdings" panose="05000000000000000000" pitchFamily="2" charset="2"/>
              </a:rPr>
              <a:t>Hashmap</a:t>
            </a:r>
            <a:r>
              <a:rPr lang="de-DE" dirty="0" smtClean="0">
                <a:latin typeface="+mj-lt"/>
                <a:sym typeface="Wingdings" panose="05000000000000000000" pitchFamily="2" charset="2"/>
              </a:rPr>
              <a:t> Port  Zustand)</a:t>
            </a:r>
            <a:endParaRPr lang="de-DE" dirty="0">
              <a:latin typeface="+mj-lt"/>
            </a:endParaRPr>
          </a:p>
        </p:txBody>
      </p:sp>
    </p:spTree>
    <p:extLst>
      <p:ext uri="{BB962C8B-B14F-4D97-AF65-F5344CB8AC3E}">
        <p14:creationId xmlns:p14="http://schemas.microsoft.com/office/powerpoint/2010/main" val="29910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075240" cy="874712"/>
          </a:xfrm>
        </p:spPr>
        <p:txBody>
          <a:bodyPr/>
          <a:lstStyle/>
          <a:p>
            <a:r>
              <a:rPr lang="de-DE" dirty="0" smtClean="0">
                <a:latin typeface="+mj-lt"/>
              </a:rPr>
              <a:t>Einstieg</a:t>
            </a:r>
            <a:endParaRPr lang="de-DE" dirty="0">
              <a:latin typeface="+mj-lt"/>
            </a:endParaRPr>
          </a:p>
        </p:txBody>
      </p:sp>
      <p:sp>
        <p:nvSpPr>
          <p:cNvPr id="3" name="Inhaltsplatzhalter 2"/>
          <p:cNvSpPr>
            <a:spLocks noGrp="1"/>
          </p:cNvSpPr>
          <p:nvPr>
            <p:ph idx="1"/>
          </p:nvPr>
        </p:nvSpPr>
        <p:spPr>
          <a:xfrm>
            <a:off x="683568" y="980728"/>
            <a:ext cx="8003232" cy="5877272"/>
          </a:xfrm>
        </p:spPr>
        <p:txBody>
          <a:bodyPr>
            <a:normAutofit/>
          </a:bodyPr>
          <a:lstStyle/>
          <a:p>
            <a:pPr marL="0" indent="0">
              <a:buNone/>
            </a:pPr>
            <a:r>
              <a:rPr lang="de-DE" dirty="0" smtClean="0">
                <a:latin typeface="+mj-lt"/>
              </a:rPr>
              <a:t>Wir modellieren einen Server, der von Usern per Textnachricht angeschrieben werden kann. Dabei muss sich der Benutzer an ein Protokoll halten. Folgendes Zustandsübergangsdiagramm stellt das Verhalten des Servers dar:</a:t>
            </a:r>
          </a:p>
          <a:p>
            <a:pPr marL="0" indent="0">
              <a:buNone/>
            </a:pPr>
            <a:endParaRPr lang="de-DE" dirty="0">
              <a:latin typeface="+mj-lt"/>
            </a:endParaRPr>
          </a:p>
          <a:p>
            <a:pPr marL="0" indent="0">
              <a:buNone/>
            </a:pPr>
            <a:r>
              <a:rPr lang="de-DE" dirty="0" smtClean="0">
                <a:latin typeface="+mj-lt"/>
              </a:rPr>
              <a:t>(Verhalten in </a:t>
            </a:r>
            <a:r>
              <a:rPr lang="de-DE" dirty="0" err="1" smtClean="0">
                <a:latin typeface="+mj-lt"/>
              </a:rPr>
              <a:t>BlueJ</a:t>
            </a:r>
            <a:r>
              <a:rPr lang="de-DE" smtClean="0">
                <a:latin typeface="+mj-lt"/>
              </a:rPr>
              <a:t> vorführen)</a:t>
            </a:r>
            <a:endParaRPr lang="de-DE" dirty="0" smtClean="0">
              <a:latin typeface="+mj-lt"/>
            </a:endParaRPr>
          </a:p>
          <a:p>
            <a:pPr marL="0" indent="0">
              <a:buNone/>
            </a:pPr>
            <a:endParaRPr lang="de-DE" dirty="0">
              <a:latin typeface="+mj-lt"/>
            </a:endParaRPr>
          </a:p>
        </p:txBody>
      </p:sp>
    </p:spTree>
    <p:extLst>
      <p:ext uri="{BB962C8B-B14F-4D97-AF65-F5344CB8AC3E}">
        <p14:creationId xmlns:p14="http://schemas.microsoft.com/office/powerpoint/2010/main" val="156894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475656" y="404664"/>
            <a:ext cx="7067128" cy="6336704"/>
          </a:xfrm>
        </p:spPr>
        <p:txBody>
          <a:bodyPr>
            <a:normAutofit/>
          </a:bodyPr>
          <a:lstStyle/>
          <a:p>
            <a:pPr marL="0" indent="0">
              <a:buNone/>
            </a:pPr>
            <a:r>
              <a:rPr lang="de-DE" sz="3200" b="1" u="sng" dirty="0" smtClean="0">
                <a:latin typeface="+mj-lt"/>
              </a:rPr>
              <a:t>Programmierbeispiel Protokolle und Synchronisation</a:t>
            </a:r>
          </a:p>
          <a:p>
            <a:pPr marL="0" indent="0">
              <a:buNone/>
            </a:pPr>
            <a:r>
              <a:rPr lang="de-DE" dirty="0" smtClean="0">
                <a:latin typeface="+mj-lt"/>
              </a:rPr>
              <a:t>Zustandsübergangsdiagramm des Servers:</a:t>
            </a:r>
          </a:p>
          <a:p>
            <a:pPr marL="0" indent="0">
              <a:buNone/>
            </a:pPr>
            <a:r>
              <a:rPr lang="de-DE" dirty="0" smtClean="0">
                <a:latin typeface="+mj-lt"/>
                <a:sym typeface="Wingdings" panose="05000000000000000000" pitchFamily="2" charset="2"/>
              </a:rPr>
              <a:t> </a:t>
            </a:r>
            <a:r>
              <a:rPr lang="de-DE" dirty="0" err="1" smtClean="0">
                <a:latin typeface="+mj-lt"/>
                <a:sym typeface="Wingdings" panose="05000000000000000000" pitchFamily="2" charset="2"/>
              </a:rPr>
              <a:t>Openboard</a:t>
            </a:r>
            <a:endParaRPr lang="de-DE" dirty="0" smtClean="0">
              <a:latin typeface="+mj-lt"/>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10144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075240" cy="874712"/>
          </a:xfrm>
        </p:spPr>
        <p:txBody>
          <a:bodyPr/>
          <a:lstStyle/>
          <a:p>
            <a:r>
              <a:rPr lang="de-DE" dirty="0" smtClean="0">
                <a:latin typeface="+mj-lt"/>
              </a:rPr>
              <a:t>Arbeitsauftrag</a:t>
            </a:r>
            <a:endParaRPr lang="de-DE" dirty="0">
              <a:latin typeface="+mj-lt"/>
            </a:endParaRPr>
          </a:p>
        </p:txBody>
      </p:sp>
      <p:sp>
        <p:nvSpPr>
          <p:cNvPr id="3" name="Inhaltsplatzhalter 2"/>
          <p:cNvSpPr>
            <a:spLocks noGrp="1"/>
          </p:cNvSpPr>
          <p:nvPr>
            <p:ph idx="1"/>
          </p:nvPr>
        </p:nvSpPr>
        <p:spPr>
          <a:xfrm>
            <a:off x="683568" y="980728"/>
            <a:ext cx="8003232" cy="5877272"/>
          </a:xfrm>
        </p:spPr>
        <p:txBody>
          <a:bodyPr>
            <a:normAutofit/>
          </a:bodyPr>
          <a:lstStyle/>
          <a:p>
            <a:pPr marL="0" indent="0">
              <a:buNone/>
            </a:pPr>
            <a:r>
              <a:rPr lang="de-DE" dirty="0" smtClean="0">
                <a:latin typeface="+mj-lt"/>
              </a:rPr>
              <a:t>Erstelle die leere Klasse SERVER.</a:t>
            </a:r>
          </a:p>
          <a:p>
            <a:pPr marL="0" indent="0">
              <a:buNone/>
            </a:pPr>
            <a:endParaRPr lang="de-DE" dirty="0" smtClean="0">
              <a:latin typeface="+mj-lt"/>
            </a:endParaRPr>
          </a:p>
          <a:p>
            <a:pPr marL="0" indent="0">
              <a:buNone/>
            </a:pPr>
            <a:r>
              <a:rPr lang="de-DE" dirty="0" smtClean="0">
                <a:latin typeface="+mj-lt"/>
              </a:rPr>
              <a:t>Implementiere die Klasse USER.</a:t>
            </a:r>
          </a:p>
          <a:p>
            <a:r>
              <a:rPr lang="de-DE" dirty="0" smtClean="0">
                <a:latin typeface="+mj-lt"/>
              </a:rPr>
              <a:t>Als Attribut wird ein Server gespeichert, der im Konstruktor als Parameter übergeben und gesetzt wird.</a:t>
            </a:r>
          </a:p>
          <a:p>
            <a:r>
              <a:rPr lang="de-DE" dirty="0" smtClean="0">
                <a:latin typeface="+mj-lt"/>
              </a:rPr>
              <a:t>Die Methode </a:t>
            </a:r>
            <a:r>
              <a:rPr lang="de-DE" dirty="0" err="1" smtClean="0">
                <a:latin typeface="+mj-lt"/>
              </a:rPr>
              <a:t>nachrichtAnServer</a:t>
            </a:r>
            <a:r>
              <a:rPr lang="de-DE" dirty="0" smtClean="0">
                <a:latin typeface="+mj-lt"/>
              </a:rPr>
              <a:t>(String s) ruft die Methode </a:t>
            </a:r>
            <a:r>
              <a:rPr lang="de-DE" dirty="0" err="1" smtClean="0">
                <a:latin typeface="+mj-lt"/>
              </a:rPr>
              <a:t>nachrichtVerarbeiten</a:t>
            </a:r>
            <a:r>
              <a:rPr lang="de-DE" dirty="0" smtClean="0">
                <a:latin typeface="+mj-lt"/>
              </a:rPr>
              <a:t>(String s) des Servers auf und übergibt dieser den eigenen Parameter. </a:t>
            </a:r>
            <a:r>
              <a:rPr lang="de-DE" dirty="0">
                <a:latin typeface="+mj-lt"/>
              </a:rPr>
              <a:t>(ergänze </a:t>
            </a:r>
            <a:r>
              <a:rPr lang="de-DE" dirty="0" err="1" smtClean="0">
                <a:latin typeface="+mj-lt"/>
              </a:rPr>
              <a:t>nachrichtVerarbeiten</a:t>
            </a:r>
            <a:r>
              <a:rPr lang="de-DE" dirty="0" smtClean="0">
                <a:latin typeface="+mj-lt"/>
              </a:rPr>
              <a:t>(String s) </a:t>
            </a:r>
            <a:r>
              <a:rPr lang="de-DE" dirty="0">
                <a:latin typeface="+mj-lt"/>
              </a:rPr>
              <a:t>in der Klasse SERVER)</a:t>
            </a:r>
          </a:p>
          <a:p>
            <a:endParaRPr lang="de-DE" dirty="0" smtClean="0">
              <a:latin typeface="+mj-lt"/>
            </a:endParaRPr>
          </a:p>
          <a:p>
            <a:pPr marL="0" indent="0">
              <a:buNone/>
            </a:pPr>
            <a:endParaRPr lang="de-DE" dirty="0">
              <a:latin typeface="+mj-lt"/>
            </a:endParaRPr>
          </a:p>
        </p:txBody>
      </p:sp>
    </p:spTree>
    <p:extLst>
      <p:ext uri="{BB962C8B-B14F-4D97-AF65-F5344CB8AC3E}">
        <p14:creationId xmlns:p14="http://schemas.microsoft.com/office/powerpoint/2010/main" val="239532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075240" cy="874712"/>
          </a:xfrm>
        </p:spPr>
        <p:txBody>
          <a:bodyPr/>
          <a:lstStyle/>
          <a:p>
            <a:r>
              <a:rPr lang="de-DE" dirty="0" smtClean="0">
                <a:latin typeface="+mj-lt"/>
              </a:rPr>
              <a:t>Arbeitsauftrag</a:t>
            </a:r>
            <a:endParaRPr lang="de-DE" dirty="0">
              <a:latin typeface="+mj-lt"/>
            </a:endParaRPr>
          </a:p>
        </p:txBody>
      </p:sp>
      <p:sp>
        <p:nvSpPr>
          <p:cNvPr id="3" name="Inhaltsplatzhalter 2"/>
          <p:cNvSpPr>
            <a:spLocks noGrp="1"/>
          </p:cNvSpPr>
          <p:nvPr>
            <p:ph idx="1"/>
          </p:nvPr>
        </p:nvSpPr>
        <p:spPr>
          <a:xfrm>
            <a:off x="683568" y="980728"/>
            <a:ext cx="8003232" cy="5877272"/>
          </a:xfrm>
        </p:spPr>
        <p:txBody>
          <a:bodyPr>
            <a:normAutofit/>
          </a:bodyPr>
          <a:lstStyle/>
          <a:p>
            <a:pPr marL="0" indent="0">
              <a:buNone/>
            </a:pPr>
            <a:r>
              <a:rPr lang="de-DE" dirty="0" smtClean="0">
                <a:latin typeface="+mj-lt"/>
              </a:rPr>
              <a:t>Implementiere die Klasse ADMIN.</a:t>
            </a:r>
          </a:p>
          <a:p>
            <a:r>
              <a:rPr lang="de-DE" dirty="0" smtClean="0">
                <a:latin typeface="+mj-lt"/>
              </a:rPr>
              <a:t>ADMIN erbt von USER und benutzt dessen Konstruktor</a:t>
            </a:r>
          </a:p>
          <a:p>
            <a:r>
              <a:rPr lang="de-DE" dirty="0" smtClean="0">
                <a:latin typeface="+mj-lt"/>
              </a:rPr>
              <a:t>Die Methode </a:t>
            </a:r>
            <a:r>
              <a:rPr lang="de-DE" dirty="0" err="1" smtClean="0">
                <a:latin typeface="+mj-lt"/>
              </a:rPr>
              <a:t>nutzerRegistrieren</a:t>
            </a:r>
            <a:r>
              <a:rPr lang="de-DE" dirty="0" smtClean="0">
                <a:latin typeface="+mj-lt"/>
              </a:rPr>
              <a:t> ruft die gleichnamige Methode des Servers auf. (ergänze diese in der Klasse SERVER)</a:t>
            </a:r>
          </a:p>
          <a:p>
            <a:r>
              <a:rPr lang="de-DE" dirty="0" smtClean="0">
                <a:latin typeface="+mj-lt"/>
              </a:rPr>
              <a:t>Sorge durch einen passenden </a:t>
            </a:r>
            <a:r>
              <a:rPr lang="de-DE" dirty="0" err="1" smtClean="0">
                <a:latin typeface="+mj-lt"/>
              </a:rPr>
              <a:t>Zugriffsmodifikator</a:t>
            </a:r>
            <a:r>
              <a:rPr lang="de-DE" dirty="0" smtClean="0">
                <a:latin typeface="+mj-lt"/>
              </a:rPr>
              <a:t> in der Klasse USER dafür, dass der Fehler verschwindet!</a:t>
            </a:r>
          </a:p>
          <a:p>
            <a:pPr marL="0" indent="0">
              <a:buNone/>
            </a:pPr>
            <a:endParaRPr lang="de-DE" dirty="0">
              <a:latin typeface="+mj-lt"/>
            </a:endParaRPr>
          </a:p>
        </p:txBody>
      </p:sp>
    </p:spTree>
    <p:extLst>
      <p:ext uri="{BB962C8B-B14F-4D97-AF65-F5344CB8AC3E}">
        <p14:creationId xmlns:p14="http://schemas.microsoft.com/office/powerpoint/2010/main" val="38557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075240" cy="874712"/>
          </a:xfrm>
        </p:spPr>
        <p:txBody>
          <a:bodyPr/>
          <a:lstStyle/>
          <a:p>
            <a:r>
              <a:rPr lang="de-DE" dirty="0" smtClean="0">
                <a:latin typeface="+mj-lt"/>
              </a:rPr>
              <a:t>Arbeitsauftrag</a:t>
            </a:r>
            <a:endParaRPr lang="de-DE" dirty="0">
              <a:latin typeface="+mj-lt"/>
            </a:endParaRPr>
          </a:p>
        </p:txBody>
      </p:sp>
      <p:sp>
        <p:nvSpPr>
          <p:cNvPr id="3" name="Inhaltsplatzhalter 2"/>
          <p:cNvSpPr>
            <a:spLocks noGrp="1"/>
          </p:cNvSpPr>
          <p:nvPr>
            <p:ph idx="1"/>
          </p:nvPr>
        </p:nvSpPr>
        <p:spPr>
          <a:xfrm>
            <a:off x="683568" y="980728"/>
            <a:ext cx="8003232" cy="5877272"/>
          </a:xfrm>
        </p:spPr>
        <p:txBody>
          <a:bodyPr>
            <a:normAutofit/>
          </a:bodyPr>
          <a:lstStyle/>
          <a:p>
            <a:pPr marL="0" indent="0">
              <a:buNone/>
            </a:pPr>
            <a:r>
              <a:rPr lang="de-DE" dirty="0" smtClean="0">
                <a:latin typeface="+mj-lt"/>
              </a:rPr>
              <a:t>Implementiere die Klasse SERVER.</a:t>
            </a:r>
          </a:p>
          <a:p>
            <a:pPr marL="0" indent="0">
              <a:buNone/>
            </a:pPr>
            <a:r>
              <a:rPr lang="de-DE" dirty="0" smtClean="0">
                <a:latin typeface="+mj-lt"/>
              </a:rPr>
              <a:t>Als Attribute werden vier Strings gespeichert, die im Konstruktor sinnvolle Startwerte erhalten:</a:t>
            </a:r>
          </a:p>
          <a:p>
            <a:r>
              <a:rPr lang="de-DE" dirty="0" smtClean="0">
                <a:latin typeface="+mj-lt"/>
              </a:rPr>
              <a:t>zustand speichert den aktuellen Zustand des Servers.</a:t>
            </a:r>
          </a:p>
          <a:p>
            <a:r>
              <a:rPr lang="de-DE" dirty="0" err="1" smtClean="0">
                <a:latin typeface="+mj-lt"/>
              </a:rPr>
              <a:t>adminpw</a:t>
            </a:r>
            <a:r>
              <a:rPr lang="de-DE" dirty="0" smtClean="0">
                <a:latin typeface="+mj-lt"/>
              </a:rPr>
              <a:t> ist das Passwort für Administratoren deiner Wahl</a:t>
            </a:r>
          </a:p>
          <a:p>
            <a:r>
              <a:rPr lang="de-DE" dirty="0" smtClean="0">
                <a:latin typeface="+mj-lt"/>
              </a:rPr>
              <a:t>geheim ist eine Geheiminformation deiner Wahl</a:t>
            </a:r>
          </a:p>
          <a:p>
            <a:r>
              <a:rPr lang="de-DE" dirty="0" err="1" smtClean="0">
                <a:latin typeface="+mj-lt"/>
              </a:rPr>
              <a:t>benutzername</a:t>
            </a:r>
            <a:r>
              <a:rPr lang="de-DE" dirty="0">
                <a:latin typeface="+mj-lt"/>
              </a:rPr>
              <a:t> </a:t>
            </a:r>
            <a:r>
              <a:rPr lang="de-DE" dirty="0" smtClean="0">
                <a:latin typeface="+mj-lt"/>
              </a:rPr>
              <a:t>wird später als Zwischenspeicher genutzt (beim Registrieren von Nutzern und beim </a:t>
            </a:r>
            <a:r>
              <a:rPr lang="de-DE" dirty="0" err="1" smtClean="0">
                <a:latin typeface="+mj-lt"/>
              </a:rPr>
              <a:t>login</a:t>
            </a:r>
            <a:r>
              <a:rPr lang="de-DE" dirty="0" smtClean="0">
                <a:latin typeface="+mj-lt"/>
              </a:rPr>
              <a:t>) und benötigt keinen Startwert.</a:t>
            </a:r>
          </a:p>
          <a:p>
            <a:endParaRPr lang="de-DE" dirty="0" smtClean="0">
              <a:latin typeface="+mj-lt"/>
            </a:endParaRPr>
          </a:p>
          <a:p>
            <a:pPr marL="0" indent="0">
              <a:buNone/>
            </a:pPr>
            <a:endParaRPr lang="de-DE" dirty="0">
              <a:latin typeface="+mj-lt"/>
            </a:endParaRPr>
          </a:p>
        </p:txBody>
      </p:sp>
    </p:spTree>
    <p:extLst>
      <p:ext uri="{BB962C8B-B14F-4D97-AF65-F5344CB8AC3E}">
        <p14:creationId xmlns:p14="http://schemas.microsoft.com/office/powerpoint/2010/main" val="322506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075240" cy="874712"/>
          </a:xfrm>
        </p:spPr>
        <p:txBody>
          <a:bodyPr/>
          <a:lstStyle/>
          <a:p>
            <a:r>
              <a:rPr lang="de-DE" dirty="0" smtClean="0">
                <a:latin typeface="+mj-lt"/>
              </a:rPr>
              <a:t>Arbeitsauftrag</a:t>
            </a:r>
            <a:endParaRPr lang="de-DE" dirty="0">
              <a:latin typeface="+mj-lt"/>
            </a:endParaRPr>
          </a:p>
        </p:txBody>
      </p:sp>
      <p:sp>
        <p:nvSpPr>
          <p:cNvPr id="3" name="Inhaltsplatzhalter 2"/>
          <p:cNvSpPr>
            <a:spLocks noGrp="1"/>
          </p:cNvSpPr>
          <p:nvPr>
            <p:ph idx="1"/>
          </p:nvPr>
        </p:nvSpPr>
        <p:spPr>
          <a:xfrm>
            <a:off x="683568" y="980728"/>
            <a:ext cx="8003232" cy="5877272"/>
          </a:xfrm>
        </p:spPr>
        <p:txBody>
          <a:bodyPr>
            <a:normAutofit/>
          </a:bodyPr>
          <a:lstStyle/>
          <a:p>
            <a:pPr marL="0" indent="0">
              <a:buNone/>
            </a:pPr>
            <a:r>
              <a:rPr lang="de-DE" dirty="0" smtClean="0">
                <a:latin typeface="+mj-lt"/>
              </a:rPr>
              <a:t>Implementiere die Klasse SERVER.</a:t>
            </a:r>
          </a:p>
          <a:p>
            <a:r>
              <a:rPr lang="de-DE" dirty="0" smtClean="0">
                <a:latin typeface="+mj-lt"/>
              </a:rPr>
              <a:t>Als letztes Attribut gibt es noch die </a:t>
            </a:r>
            <a:r>
              <a:rPr lang="de-DE" dirty="0" err="1" smtClean="0">
                <a:latin typeface="+mj-lt"/>
              </a:rPr>
              <a:t>HashMap</a:t>
            </a:r>
            <a:r>
              <a:rPr lang="de-DE" dirty="0" smtClean="0">
                <a:latin typeface="+mj-lt"/>
              </a:rPr>
              <a:t>&lt;</a:t>
            </a:r>
            <a:r>
              <a:rPr lang="de-DE" dirty="0" err="1" smtClean="0">
                <a:latin typeface="+mj-lt"/>
              </a:rPr>
              <a:t>String,String</a:t>
            </a:r>
            <a:r>
              <a:rPr lang="de-DE" dirty="0" smtClean="0">
                <a:latin typeface="+mj-lt"/>
              </a:rPr>
              <a:t>&gt; </a:t>
            </a:r>
            <a:r>
              <a:rPr lang="de-DE" dirty="0" err="1" smtClean="0">
                <a:latin typeface="+mj-lt"/>
              </a:rPr>
              <a:t>registrierteNutzer</a:t>
            </a:r>
            <a:r>
              <a:rPr lang="de-DE" dirty="0" smtClean="0">
                <a:latin typeface="+mj-lt"/>
              </a:rPr>
              <a:t>.</a:t>
            </a:r>
          </a:p>
          <a:p>
            <a:r>
              <a:rPr lang="de-DE" dirty="0" smtClean="0">
                <a:latin typeface="+mj-lt"/>
              </a:rPr>
              <a:t>Informiere dich, was eine </a:t>
            </a:r>
            <a:r>
              <a:rPr lang="de-DE" dirty="0" err="1" smtClean="0">
                <a:latin typeface="+mj-lt"/>
              </a:rPr>
              <a:t>HashMap</a:t>
            </a:r>
            <a:r>
              <a:rPr lang="de-DE" dirty="0" smtClean="0">
                <a:latin typeface="+mj-lt"/>
              </a:rPr>
              <a:t> ist und entscheide, ob sie besser für ein Wörterbuch oder für einen Einkaufszettel geeignet wäre. Nenne für das übrig gebliebene eine bessere Datenstruktur. </a:t>
            </a:r>
          </a:p>
          <a:p>
            <a:r>
              <a:rPr lang="de-DE" dirty="0" smtClean="0">
                <a:latin typeface="+mj-lt"/>
              </a:rPr>
              <a:t>Im Konstruktor wird eine neue, leere </a:t>
            </a:r>
            <a:r>
              <a:rPr lang="de-DE" dirty="0" err="1" smtClean="0">
                <a:latin typeface="+mj-lt"/>
              </a:rPr>
              <a:t>HashMap</a:t>
            </a:r>
            <a:r>
              <a:rPr lang="de-DE" dirty="0" smtClean="0">
                <a:latin typeface="+mj-lt"/>
              </a:rPr>
              <a:t> erzeugt.</a:t>
            </a:r>
          </a:p>
          <a:p>
            <a:r>
              <a:rPr lang="de-DE" dirty="0" smtClean="0">
                <a:latin typeface="+mj-lt"/>
              </a:rPr>
              <a:t>Später kann man z.B. mit </a:t>
            </a:r>
            <a:r>
              <a:rPr lang="de-DE" dirty="0" err="1" smtClean="0">
                <a:latin typeface="+mj-lt"/>
              </a:rPr>
              <a:t>registrierteNutzer.put</a:t>
            </a:r>
            <a:r>
              <a:rPr lang="de-DE" dirty="0" smtClean="0">
                <a:latin typeface="+mj-lt"/>
              </a:rPr>
              <a:t>(„Hans“, „fmerl241p“) einen Benutzer mit seinem Passwort hinzufügen.</a:t>
            </a:r>
            <a:endParaRPr lang="de-DE" dirty="0">
              <a:latin typeface="+mj-lt"/>
            </a:endParaRPr>
          </a:p>
        </p:txBody>
      </p:sp>
    </p:spTree>
    <p:extLst>
      <p:ext uri="{BB962C8B-B14F-4D97-AF65-F5344CB8AC3E}">
        <p14:creationId xmlns:p14="http://schemas.microsoft.com/office/powerpoint/2010/main" val="248794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075240" cy="874712"/>
          </a:xfrm>
        </p:spPr>
        <p:txBody>
          <a:bodyPr/>
          <a:lstStyle/>
          <a:p>
            <a:r>
              <a:rPr lang="de-DE" dirty="0" smtClean="0">
                <a:latin typeface="+mj-lt"/>
              </a:rPr>
              <a:t>Arbeitsauftrag</a:t>
            </a:r>
            <a:endParaRPr lang="de-DE" dirty="0">
              <a:latin typeface="+mj-lt"/>
            </a:endParaRPr>
          </a:p>
        </p:txBody>
      </p:sp>
      <p:sp>
        <p:nvSpPr>
          <p:cNvPr id="3" name="Inhaltsplatzhalter 2"/>
          <p:cNvSpPr>
            <a:spLocks noGrp="1"/>
          </p:cNvSpPr>
          <p:nvPr>
            <p:ph idx="1"/>
          </p:nvPr>
        </p:nvSpPr>
        <p:spPr>
          <a:xfrm>
            <a:off x="683568" y="980728"/>
            <a:ext cx="8003232" cy="5877272"/>
          </a:xfrm>
        </p:spPr>
        <p:txBody>
          <a:bodyPr>
            <a:normAutofit/>
          </a:bodyPr>
          <a:lstStyle/>
          <a:p>
            <a:pPr marL="0" indent="0">
              <a:buNone/>
            </a:pPr>
            <a:r>
              <a:rPr lang="de-DE" dirty="0" smtClean="0">
                <a:latin typeface="+mj-lt"/>
              </a:rPr>
              <a:t>Implementiere die Klasse SERVER.</a:t>
            </a:r>
          </a:p>
          <a:p>
            <a:pPr marL="0" indent="0">
              <a:buNone/>
            </a:pPr>
            <a:r>
              <a:rPr lang="de-DE" b="1" dirty="0" smtClean="0">
                <a:latin typeface="+mj-lt"/>
              </a:rPr>
              <a:t>Lies zunächst die ganze Folie!</a:t>
            </a:r>
          </a:p>
          <a:p>
            <a:r>
              <a:rPr lang="de-DE" dirty="0" smtClean="0">
                <a:latin typeface="+mj-lt"/>
              </a:rPr>
              <a:t>Die Methode </a:t>
            </a:r>
            <a:r>
              <a:rPr lang="de-DE" dirty="0" err="1" smtClean="0">
                <a:latin typeface="+mj-lt"/>
              </a:rPr>
              <a:t>nachrichtVerarbeiten</a:t>
            </a:r>
            <a:r>
              <a:rPr lang="de-DE" dirty="0" smtClean="0">
                <a:latin typeface="+mj-lt"/>
              </a:rPr>
              <a:t>(String s) stellt die Zustandsübergänge des Servers bei verschiedenen Eingaben des Nutzers dar (vgl. Zustandsübergangsdiagramm).</a:t>
            </a:r>
          </a:p>
          <a:p>
            <a:r>
              <a:rPr lang="de-DE" dirty="0" smtClean="0">
                <a:latin typeface="+mj-lt"/>
              </a:rPr>
              <a:t>Nur der Übergang in den Zustand „</a:t>
            </a:r>
            <a:r>
              <a:rPr lang="de-DE" dirty="0" err="1" smtClean="0">
                <a:latin typeface="+mj-lt"/>
              </a:rPr>
              <a:t>adminpwbitte</a:t>
            </a:r>
            <a:r>
              <a:rPr lang="de-DE" dirty="0" smtClean="0">
                <a:latin typeface="+mj-lt"/>
              </a:rPr>
              <a:t>“ wird von der </a:t>
            </a:r>
            <a:r>
              <a:rPr lang="de-DE" dirty="0">
                <a:latin typeface="+mj-lt"/>
              </a:rPr>
              <a:t>Methode </a:t>
            </a:r>
            <a:r>
              <a:rPr lang="de-DE" dirty="0" err="1" smtClean="0">
                <a:latin typeface="+mj-lt"/>
              </a:rPr>
              <a:t>nutzerRegistrieren</a:t>
            </a:r>
            <a:r>
              <a:rPr lang="de-DE" dirty="0">
                <a:latin typeface="+mj-lt"/>
              </a:rPr>
              <a:t> </a:t>
            </a:r>
            <a:r>
              <a:rPr lang="de-DE" dirty="0" smtClean="0">
                <a:latin typeface="+mj-lt"/>
              </a:rPr>
              <a:t>realisiert.</a:t>
            </a:r>
          </a:p>
          <a:p>
            <a:r>
              <a:rPr lang="de-DE" dirty="0" smtClean="0">
                <a:latin typeface="+mj-lt"/>
              </a:rPr>
              <a:t>Benutze für die Fallunterscheidung des Zustandes „</a:t>
            </a:r>
            <a:r>
              <a:rPr lang="de-DE" dirty="0" err="1" smtClean="0">
                <a:latin typeface="+mj-lt"/>
              </a:rPr>
              <a:t>switch</a:t>
            </a:r>
            <a:r>
              <a:rPr lang="de-DE" dirty="0" smtClean="0">
                <a:latin typeface="+mj-lt"/>
              </a:rPr>
              <a:t> </a:t>
            </a:r>
            <a:r>
              <a:rPr lang="de-DE" dirty="0" err="1" smtClean="0">
                <a:latin typeface="+mj-lt"/>
              </a:rPr>
              <a:t>case</a:t>
            </a:r>
            <a:r>
              <a:rPr lang="de-DE" dirty="0" smtClean="0">
                <a:latin typeface="+mj-lt"/>
              </a:rPr>
              <a:t>“ </a:t>
            </a:r>
            <a:r>
              <a:rPr lang="de-DE" dirty="0" smtClean="0">
                <a:latin typeface="+mj-lt"/>
                <a:sym typeface="Wingdings" panose="05000000000000000000" pitchFamily="2" charset="2"/>
              </a:rPr>
              <a:t> Google.</a:t>
            </a:r>
          </a:p>
          <a:p>
            <a:r>
              <a:rPr lang="de-DE" dirty="0" smtClean="0">
                <a:latin typeface="+mj-lt"/>
                <a:sym typeface="Wingdings" panose="05000000000000000000" pitchFamily="2" charset="2"/>
              </a:rPr>
              <a:t>Achte auf schöne Textausgaben auf der Konsole, die dem Nutzer Feedback geben, was </a:t>
            </a:r>
            <a:r>
              <a:rPr lang="de-DE" smtClean="0">
                <a:latin typeface="+mj-lt"/>
                <a:sym typeface="Wingdings" panose="05000000000000000000" pitchFamily="2" charset="2"/>
              </a:rPr>
              <a:t>gerade passiert.</a:t>
            </a:r>
            <a:endParaRPr lang="de-DE" dirty="0" smtClean="0">
              <a:latin typeface="+mj-lt"/>
            </a:endParaRPr>
          </a:p>
          <a:p>
            <a:endParaRPr lang="de-DE" dirty="0" smtClean="0">
              <a:latin typeface="+mj-lt"/>
            </a:endParaRPr>
          </a:p>
          <a:p>
            <a:pPr marL="0" indent="0">
              <a:buNone/>
            </a:pPr>
            <a:endParaRPr lang="de-DE" dirty="0">
              <a:latin typeface="+mj-lt"/>
            </a:endParaRPr>
          </a:p>
        </p:txBody>
      </p:sp>
    </p:spTree>
    <p:extLst>
      <p:ext uri="{BB962C8B-B14F-4D97-AF65-F5344CB8AC3E}">
        <p14:creationId xmlns:p14="http://schemas.microsoft.com/office/powerpoint/2010/main" val="3748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075240" cy="874712"/>
          </a:xfrm>
        </p:spPr>
        <p:txBody>
          <a:bodyPr/>
          <a:lstStyle/>
          <a:p>
            <a:r>
              <a:rPr lang="de-DE" dirty="0" smtClean="0">
                <a:latin typeface="+mj-lt"/>
              </a:rPr>
              <a:t>Test</a:t>
            </a:r>
            <a:endParaRPr lang="de-DE" dirty="0">
              <a:latin typeface="+mj-lt"/>
            </a:endParaRPr>
          </a:p>
        </p:txBody>
      </p:sp>
      <p:sp>
        <p:nvSpPr>
          <p:cNvPr id="3" name="Inhaltsplatzhalter 2"/>
          <p:cNvSpPr>
            <a:spLocks noGrp="1"/>
          </p:cNvSpPr>
          <p:nvPr>
            <p:ph idx="1"/>
          </p:nvPr>
        </p:nvSpPr>
        <p:spPr>
          <a:xfrm>
            <a:off x="683568" y="980728"/>
            <a:ext cx="8003232" cy="5877272"/>
          </a:xfrm>
        </p:spPr>
        <p:txBody>
          <a:bodyPr>
            <a:normAutofit/>
          </a:bodyPr>
          <a:lstStyle/>
          <a:p>
            <a:r>
              <a:rPr lang="de-DE" dirty="0" smtClean="0">
                <a:latin typeface="+mj-lt"/>
              </a:rPr>
              <a:t>Erstelle einen Server, einen Admin und zwei Nutzer.</a:t>
            </a:r>
          </a:p>
          <a:p>
            <a:r>
              <a:rPr lang="de-DE" dirty="0" smtClean="0">
                <a:latin typeface="+mj-lt"/>
              </a:rPr>
              <a:t>Der Admin registriert die beiden Nutzer.</a:t>
            </a:r>
          </a:p>
          <a:p>
            <a:r>
              <a:rPr lang="de-DE" dirty="0" smtClean="0">
                <a:latin typeface="+mj-lt"/>
              </a:rPr>
              <a:t>Ein Nutzer loggt sich ein und lässt sich die Geheiminformation anzeigen.</a:t>
            </a:r>
          </a:p>
          <a:p>
            <a:r>
              <a:rPr lang="de-DE" dirty="0" smtClean="0">
                <a:latin typeface="+mj-lt"/>
              </a:rPr>
              <a:t>Jetzt wollen beide Nutzer parallel (d.h. jeweils schrittweise abwechselnd) die Geheiminformationen haben und schicken dafür Nachrichten an den Server. Dabei kann etwas schief gehen. Simuliere einen solchen Fehler und zeichne dann ein passendes Sequenzdiagramm.</a:t>
            </a:r>
          </a:p>
          <a:p>
            <a:r>
              <a:rPr lang="de-DE" dirty="0" smtClean="0">
                <a:latin typeface="+mj-lt"/>
              </a:rPr>
              <a:t>Überlege dir mögliche Verbesserungen des Projektes um solche Fehler auszuschließen.</a:t>
            </a:r>
          </a:p>
          <a:p>
            <a:endParaRPr lang="de-DE" dirty="0" smtClean="0">
              <a:latin typeface="+mj-lt"/>
            </a:endParaRPr>
          </a:p>
          <a:p>
            <a:pPr marL="0" indent="0">
              <a:buNone/>
            </a:pPr>
            <a:endParaRPr lang="de-DE" dirty="0">
              <a:latin typeface="+mj-lt"/>
            </a:endParaRPr>
          </a:p>
        </p:txBody>
      </p:sp>
    </p:spTree>
    <p:extLst>
      <p:ext uri="{BB962C8B-B14F-4D97-AF65-F5344CB8AC3E}">
        <p14:creationId xmlns:p14="http://schemas.microsoft.com/office/powerpoint/2010/main" val="619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lIns="0" tIns="0" rIns="0" bIns="0" rtlCol="0">
        <a:spAutoFit/>
      </a:bodyPr>
      <a:lstStyle>
        <a:defPPr algn="l">
          <a:defRPr dirty="0"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474</Words>
  <Application>Microsoft Office PowerPoint</Application>
  <PresentationFormat>Bildschirmpräsentation (4:3)</PresentationFormat>
  <Paragraphs>49</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Calibri</vt:lpstr>
      <vt:lpstr>CMU Sans Serif</vt:lpstr>
      <vt:lpstr>Myriad Pro</vt:lpstr>
      <vt:lpstr>Wingdings</vt:lpstr>
      <vt:lpstr>Larissa</vt:lpstr>
      <vt:lpstr>Informatik</vt:lpstr>
      <vt:lpstr>Einstieg</vt:lpstr>
      <vt:lpstr>PowerPoint-Präsentation</vt:lpstr>
      <vt:lpstr>Arbeitsauftrag</vt:lpstr>
      <vt:lpstr>Arbeitsauftrag</vt:lpstr>
      <vt:lpstr>Arbeitsauftrag</vt:lpstr>
      <vt:lpstr>Arbeitsauftrag</vt:lpstr>
      <vt:lpstr>Arbeitsauftrag</vt:lpstr>
      <vt:lpstr>Test</vt:lpstr>
      <vt:lpstr>Zusatz</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Anja</dc:creator>
  <cp:lastModifiedBy>Windows-Benutzer</cp:lastModifiedBy>
  <cp:revision>328</cp:revision>
  <dcterms:created xsi:type="dcterms:W3CDTF">2015-03-17T19:03:32Z</dcterms:created>
  <dcterms:modified xsi:type="dcterms:W3CDTF">2022-12-09T09:50:39Z</dcterms:modified>
</cp:coreProperties>
</file>