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12192000" cy="6858000"/>
  <p:defaultTextStyle>
    <a:defPPr>
      <a:defRPr lang="nl-NL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presProps" Target="presProps.xml" /><Relationship Id="rId12" Type="http://schemas.openxmlformats.org/officeDocument/2006/relationships/tableStyles" Target="tableStyles.xml" /><Relationship Id="rId13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0" type="title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" name="Shape 1059" hidden="0"/>
          <p:cNvSpPr>
            <a:spLocks noChangeArrowheads="1" noGrp="1"/>
          </p:cNvSpPr>
          <p:nvPr isPhoto="0" userDrawn="1"/>
        </p:nvSpPr>
        <p:spPr bwMode="auto">
          <a:xfrm>
            <a:off x="2396066" y="2291401"/>
            <a:ext cx="5452533" cy="416511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2112" y="3116"/>
                </a:moveTo>
                <a:lnTo>
                  <a:pt x="22112" y="3116"/>
                </a:lnTo>
                <a:cubicBezTo>
                  <a:pt x="22112" y="3116"/>
                  <a:pt x="27356" y="0"/>
                  <a:pt x="30300" y="4263"/>
                </a:cubicBezTo>
                <a:lnTo>
                  <a:pt x="30300" y="4263"/>
                </a:lnTo>
                <a:cubicBezTo>
                  <a:pt x="33277" y="8577"/>
                  <a:pt x="36666" y="13779"/>
                  <a:pt x="39369" y="17410"/>
                </a:cubicBezTo>
                <a:lnTo>
                  <a:pt x="39369" y="17410"/>
                </a:lnTo>
                <a:cubicBezTo>
                  <a:pt x="41761" y="20624"/>
                  <a:pt x="43200" y="22708"/>
                  <a:pt x="40979" y="26940"/>
                </a:cubicBezTo>
                <a:lnTo>
                  <a:pt x="40979" y="26940"/>
                </a:lnTo>
                <a:cubicBezTo>
                  <a:pt x="39655" y="29461"/>
                  <a:pt x="35076" y="35072"/>
                  <a:pt x="32639" y="38623"/>
                </a:cubicBezTo>
                <a:lnTo>
                  <a:pt x="32639" y="38623"/>
                </a:lnTo>
                <a:cubicBezTo>
                  <a:pt x="30200" y="42175"/>
                  <a:pt x="26202" y="43200"/>
                  <a:pt x="23268" y="42185"/>
                </a:cubicBezTo>
                <a:lnTo>
                  <a:pt x="23268" y="42185"/>
                </a:lnTo>
                <a:cubicBezTo>
                  <a:pt x="20331" y="41168"/>
                  <a:pt x="11584" y="38623"/>
                  <a:pt x="6213" y="36974"/>
                </a:cubicBezTo>
                <a:lnTo>
                  <a:pt x="6213" y="36974"/>
                </a:lnTo>
                <a:cubicBezTo>
                  <a:pt x="1431" y="35502"/>
                  <a:pt x="0" y="32900"/>
                  <a:pt x="214" y="31157"/>
                </a:cubicBezTo>
                <a:lnTo>
                  <a:pt x="214" y="31157"/>
                </a:lnTo>
                <a:cubicBezTo>
                  <a:pt x="760" y="26703"/>
                  <a:pt x="1113" y="19920"/>
                  <a:pt x="1214" y="16042"/>
                </a:cubicBezTo>
                <a:lnTo>
                  <a:pt x="1214" y="16042"/>
                </a:lnTo>
                <a:cubicBezTo>
                  <a:pt x="1303" y="12626"/>
                  <a:pt x="4203" y="11313"/>
                  <a:pt x="6907" y="9989"/>
                </a:cubicBezTo>
                <a:lnTo>
                  <a:pt x="6907" y="9989"/>
                </a:lnTo>
                <a:cubicBezTo>
                  <a:pt x="9245" y="8843"/>
                  <a:pt x="19774" y="4261"/>
                  <a:pt x="22112" y="3116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4" name="Shape 1060" hidden="0"/>
          <p:cNvSpPr>
            <a:spLocks noChangeArrowheads="1" noGrp="1"/>
          </p:cNvSpPr>
          <p:nvPr isPhoto="0" userDrawn="1"/>
        </p:nvSpPr>
        <p:spPr bwMode="auto">
          <a:xfrm>
            <a:off x="1309514" y="1839834"/>
            <a:ext cx="4011787" cy="131432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0162" y="13104"/>
                </a:moveTo>
                <a:lnTo>
                  <a:pt x="40162" y="13104"/>
                </a:lnTo>
                <a:cubicBezTo>
                  <a:pt x="36799" y="16736"/>
                  <a:pt x="26204" y="28154"/>
                  <a:pt x="22676" y="31251"/>
                </a:cubicBezTo>
                <a:lnTo>
                  <a:pt x="22676" y="31251"/>
                </a:lnTo>
                <a:cubicBezTo>
                  <a:pt x="18513" y="34899"/>
                  <a:pt x="15093" y="37527"/>
                  <a:pt x="13136" y="38511"/>
                </a:cubicBezTo>
                <a:lnTo>
                  <a:pt x="13136" y="38511"/>
                </a:lnTo>
                <a:cubicBezTo>
                  <a:pt x="10861" y="39650"/>
                  <a:pt x="0" y="43200"/>
                  <a:pt x="422" y="38511"/>
                </a:cubicBezTo>
                <a:lnTo>
                  <a:pt x="422" y="38511"/>
                </a:lnTo>
                <a:cubicBezTo>
                  <a:pt x="750" y="34836"/>
                  <a:pt x="12785" y="17028"/>
                  <a:pt x="15584" y="14358"/>
                </a:cubicBezTo>
                <a:lnTo>
                  <a:pt x="15584" y="14358"/>
                </a:lnTo>
                <a:cubicBezTo>
                  <a:pt x="18382" y="11693"/>
                  <a:pt x="34508" y="0"/>
                  <a:pt x="36286" y="2133"/>
                </a:cubicBezTo>
                <a:lnTo>
                  <a:pt x="36286" y="2133"/>
                </a:lnTo>
                <a:cubicBezTo>
                  <a:pt x="38064" y="4272"/>
                  <a:pt x="43200" y="9825"/>
                  <a:pt x="40162" y="13104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5" name="Shape 1061" hidden="0"/>
          <p:cNvSpPr>
            <a:spLocks noChangeArrowheads="1" noGrp="1"/>
          </p:cNvSpPr>
          <p:nvPr isPhoto="0" userDrawn="1"/>
        </p:nvSpPr>
        <p:spPr bwMode="auto">
          <a:xfrm>
            <a:off x="6567031" y="4629133"/>
            <a:ext cx="5395523" cy="2231707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43200"/>
                </a:moveTo>
                <a:lnTo>
                  <a:pt x="43200" y="43200"/>
                </a:lnTo>
                <a:cubicBezTo>
                  <a:pt x="42680" y="32337"/>
                  <a:pt x="42264" y="24810"/>
                  <a:pt x="41982" y="22533"/>
                </a:cubicBezTo>
                <a:lnTo>
                  <a:pt x="41982" y="22533"/>
                </a:lnTo>
                <a:cubicBezTo>
                  <a:pt x="41353" y="17445"/>
                  <a:pt x="31020" y="10782"/>
                  <a:pt x="25434" y="7567"/>
                </a:cubicBezTo>
                <a:lnTo>
                  <a:pt x="25434" y="7567"/>
                </a:lnTo>
                <a:cubicBezTo>
                  <a:pt x="20461" y="4707"/>
                  <a:pt x="15752" y="0"/>
                  <a:pt x="10688" y="12771"/>
                </a:cubicBezTo>
                <a:lnTo>
                  <a:pt x="10688" y="12771"/>
                </a:lnTo>
                <a:cubicBezTo>
                  <a:pt x="5409" y="26085"/>
                  <a:pt x="2329" y="33891"/>
                  <a:pt x="451" y="39632"/>
                </a:cubicBezTo>
                <a:lnTo>
                  <a:pt x="451" y="39632"/>
                </a:lnTo>
                <a:cubicBezTo>
                  <a:pt x="180" y="40459"/>
                  <a:pt x="44" y="41820"/>
                  <a:pt x="0" y="43200"/>
                </a:cubicBezTo>
                <a:lnTo>
                  <a:pt x="43200" y="432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6" name="Shape 1062" hidden="0"/>
          <p:cNvSpPr>
            <a:spLocks noChangeArrowheads="1" noGrp="1"/>
          </p:cNvSpPr>
          <p:nvPr isPhoto="0" userDrawn="1"/>
        </p:nvSpPr>
        <p:spPr bwMode="auto">
          <a:xfrm>
            <a:off x="389187" y="6100774"/>
            <a:ext cx="4968521" cy="75999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43200"/>
                </a:moveTo>
                <a:lnTo>
                  <a:pt x="43200" y="43200"/>
                </a:lnTo>
                <a:cubicBezTo>
                  <a:pt x="37750" y="34083"/>
                  <a:pt x="28707" y="20178"/>
                  <a:pt x="28707" y="20178"/>
                </a:cubicBezTo>
                <a:lnTo>
                  <a:pt x="28707" y="20178"/>
                </a:lnTo>
                <a:cubicBezTo>
                  <a:pt x="23196" y="11772"/>
                  <a:pt x="17935" y="0"/>
                  <a:pt x="14588" y="1341"/>
                </a:cubicBezTo>
                <a:lnTo>
                  <a:pt x="14588" y="1341"/>
                </a:lnTo>
                <a:cubicBezTo>
                  <a:pt x="11240" y="2673"/>
                  <a:pt x="6350" y="22671"/>
                  <a:pt x="1602" y="37718"/>
                </a:cubicBezTo>
                <a:lnTo>
                  <a:pt x="1602" y="37718"/>
                </a:lnTo>
                <a:cubicBezTo>
                  <a:pt x="1072" y="39393"/>
                  <a:pt x="536" y="41175"/>
                  <a:pt x="0" y="43200"/>
                </a:cubicBezTo>
                <a:lnTo>
                  <a:pt x="43200" y="432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7" name="Shape 1063" hidden="0"/>
          <p:cNvSpPr>
            <a:spLocks noChangeArrowheads="1" noGrp="1"/>
          </p:cNvSpPr>
          <p:nvPr isPhoto="0" userDrawn="1"/>
        </p:nvSpPr>
        <p:spPr bwMode="auto">
          <a:xfrm>
            <a:off x="0" y="3254701"/>
            <a:ext cx="2099733" cy="3343682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0" y="43200"/>
                </a:moveTo>
                <a:lnTo>
                  <a:pt x="0" y="43200"/>
                </a:lnTo>
                <a:cubicBezTo>
                  <a:pt x="10450" y="39319"/>
                  <a:pt x="26476" y="34991"/>
                  <a:pt x="31760" y="32779"/>
                </a:cubicBezTo>
                <a:lnTo>
                  <a:pt x="31760" y="32779"/>
                </a:lnTo>
                <a:cubicBezTo>
                  <a:pt x="38554" y="29929"/>
                  <a:pt x="35982" y="23868"/>
                  <a:pt x="39587" y="11934"/>
                </a:cubicBezTo>
                <a:lnTo>
                  <a:pt x="39587" y="11934"/>
                </a:lnTo>
                <a:cubicBezTo>
                  <a:pt x="43199" y="0"/>
                  <a:pt x="33409" y="2565"/>
                  <a:pt x="25082" y="2041"/>
                </a:cubicBezTo>
                <a:lnTo>
                  <a:pt x="25082" y="2041"/>
                </a:lnTo>
                <a:cubicBezTo>
                  <a:pt x="14497" y="1374"/>
                  <a:pt x="7053" y="4621"/>
                  <a:pt x="0" y="7243"/>
                </a:cubicBezTo>
                <a:lnTo>
                  <a:pt x="0" y="432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3" name="Подзаголовок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4655839" y="2708919"/>
            <a:ext cx="6720746" cy="720079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  <p:sp>
        <p:nvSpPr>
          <p:cNvPr id="7" name="Заголовок 6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95833" y="1808820"/>
            <a:ext cx="6720746" cy="720079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x" userDrawn="1">
  <p:cSld name="Title and Vertical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itleAndTx" userDrawn="1">
  <p:cSld name="Vertical Title an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839199" y="274639"/>
            <a:ext cx="2743200" cy="5851525"/>
          </a:xfrm>
        </p:spPr>
        <p:txBody>
          <a:bodyPr vert="eaVert"/>
          <a:lstStyle>
            <a:lvl1pPr algn="ctr">
              <a:defRPr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609599" y="274639"/>
            <a:ext cx="8026399" cy="5851525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" userDrawn="1">
  <p:cSld name="Title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secHead" userDrawn="1">
  <p:cSld name="Section Head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963083" y="4406901"/>
            <a:ext cx="10363199" cy="136207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963083" y="2906713"/>
            <a:ext cx="10363199" cy="150018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Obj" userDrawn="1">
  <p:cSld name="Two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609599" y="1600201"/>
            <a:ext cx="5384799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Объект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97599" y="1600201"/>
            <a:ext cx="5384799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TxTwoObj" userDrawn="1">
  <p:cSld name="Comparis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609599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Объект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09599" y="2174874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93370" y="2174874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8" name="Нижний колонтитул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4" name="Нижний колонтитул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омер слайда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Дата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3" name="Нижний колонтитул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омер слайда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Tx" userDrawn="1">
  <p:cSld name="Content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09603" y="273049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4766732" y="273051"/>
            <a:ext cx="681566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609603" y="1435102"/>
            <a:ext cx="4011084" cy="46910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picTx" userDrawn="1">
  <p:cSld name="Picture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2389717" y="4800601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 hidden="0"/>
          <p:cNvSpPr>
            <a:spLocks noGrp="1"/>
          </p:cNvSpPr>
          <p:nvPr isPhoto="0" userDrawn="0">
            <p:ph type="pic" idx="1" hasCustomPrompt="0"/>
          </p:nvPr>
        </p:nvSpPr>
        <p:spPr bwMode="auto">
          <a:xfrm>
            <a:off x="2389717" y="612774"/>
            <a:ext cx="7315200" cy="41147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ru-RU"/>
          </a:p>
        </p:txBody>
      </p:sp>
      <p:sp>
        <p:nvSpPr>
          <p:cNvPr id="4" name="Текст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Shape 1059" hidden="0"/>
          <p:cNvSpPr>
            <a:spLocks noChangeArrowheads="1" noGrp="1"/>
          </p:cNvSpPr>
          <p:nvPr isPhoto="0" userDrawn="1"/>
        </p:nvSpPr>
        <p:spPr bwMode="auto">
          <a:xfrm>
            <a:off x="4976706" y="2"/>
            <a:ext cx="3058159" cy="89379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0" y="0"/>
                </a:moveTo>
                <a:lnTo>
                  <a:pt x="0" y="0"/>
                </a:lnTo>
                <a:cubicBezTo>
                  <a:pt x="1690" y="6213"/>
                  <a:pt x="3698" y="13338"/>
                  <a:pt x="6091" y="21902"/>
                </a:cubicBezTo>
                <a:lnTo>
                  <a:pt x="6091" y="21902"/>
                </a:lnTo>
                <a:cubicBezTo>
                  <a:pt x="12043" y="43199"/>
                  <a:pt x="17573" y="35347"/>
                  <a:pt x="23417" y="30579"/>
                </a:cubicBezTo>
                <a:lnTo>
                  <a:pt x="23417" y="30579"/>
                </a:lnTo>
                <a:cubicBezTo>
                  <a:pt x="29984" y="25223"/>
                  <a:pt x="42123" y="14119"/>
                  <a:pt x="42860" y="5640"/>
                </a:cubicBezTo>
                <a:lnTo>
                  <a:pt x="42860" y="5640"/>
                </a:lnTo>
                <a:cubicBezTo>
                  <a:pt x="42960" y="4507"/>
                  <a:pt x="43072" y="2479"/>
                  <a:pt x="4320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" name="Shape 1060" hidden="0"/>
          <p:cNvSpPr>
            <a:spLocks noChangeArrowheads="1" noGrp="1"/>
          </p:cNvSpPr>
          <p:nvPr isPhoto="0" userDrawn="1"/>
        </p:nvSpPr>
        <p:spPr bwMode="auto">
          <a:xfrm>
            <a:off x="-24679" y="1"/>
            <a:ext cx="1399539" cy="179755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1743" y="2484"/>
                </a:moveTo>
                <a:lnTo>
                  <a:pt x="31743" y="2484"/>
                </a:lnTo>
                <a:cubicBezTo>
                  <a:pt x="30428" y="1799"/>
                  <a:pt x="28450" y="1080"/>
                  <a:pt x="26054" y="0"/>
                </a:cubicBezTo>
                <a:lnTo>
                  <a:pt x="0" y="0"/>
                </a:lnTo>
                <a:lnTo>
                  <a:pt x="0" y="34200"/>
                </a:lnTo>
                <a:lnTo>
                  <a:pt x="0" y="34200"/>
                </a:lnTo>
                <a:cubicBezTo>
                  <a:pt x="7029" y="37461"/>
                  <a:pt x="14504" y="41491"/>
                  <a:pt x="25070" y="40664"/>
                </a:cubicBezTo>
                <a:lnTo>
                  <a:pt x="25070" y="40664"/>
                </a:lnTo>
                <a:cubicBezTo>
                  <a:pt x="33399" y="40015"/>
                  <a:pt x="43200" y="43200"/>
                  <a:pt x="39593" y="28375"/>
                </a:cubicBezTo>
                <a:lnTo>
                  <a:pt x="39593" y="28375"/>
                </a:lnTo>
                <a:cubicBezTo>
                  <a:pt x="35986" y="13550"/>
                  <a:pt x="38530" y="6023"/>
                  <a:pt x="31743" y="2484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9" name="Shape 1061" hidden="0"/>
          <p:cNvSpPr>
            <a:spLocks noChangeArrowheads="1" noGrp="1"/>
          </p:cNvSpPr>
          <p:nvPr isPhoto="0" userDrawn="1"/>
        </p:nvSpPr>
        <p:spPr bwMode="auto">
          <a:xfrm>
            <a:off x="1637457" y="1"/>
            <a:ext cx="3839633" cy="260965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2864" y="0"/>
                </a:moveTo>
                <a:lnTo>
                  <a:pt x="10583" y="0"/>
                </a:lnTo>
                <a:lnTo>
                  <a:pt x="10583" y="0"/>
                </a:lnTo>
                <a:cubicBezTo>
                  <a:pt x="9017" y="532"/>
                  <a:pt x="7515" y="1058"/>
                  <a:pt x="6214" y="1509"/>
                </a:cubicBezTo>
                <a:lnTo>
                  <a:pt x="6214" y="1509"/>
                </a:lnTo>
                <a:cubicBezTo>
                  <a:pt x="1428" y="3166"/>
                  <a:pt x="0" y="6109"/>
                  <a:pt x="212" y="8072"/>
                </a:cubicBezTo>
                <a:lnTo>
                  <a:pt x="212" y="8072"/>
                </a:lnTo>
                <a:cubicBezTo>
                  <a:pt x="758" y="13092"/>
                  <a:pt x="1111" y="20742"/>
                  <a:pt x="1212" y="25114"/>
                </a:cubicBezTo>
                <a:lnTo>
                  <a:pt x="1212" y="25114"/>
                </a:lnTo>
                <a:cubicBezTo>
                  <a:pt x="1301" y="28962"/>
                  <a:pt x="4204" y="30446"/>
                  <a:pt x="6906" y="31937"/>
                </a:cubicBezTo>
                <a:lnTo>
                  <a:pt x="6906" y="31937"/>
                </a:lnTo>
                <a:cubicBezTo>
                  <a:pt x="9246" y="33229"/>
                  <a:pt x="19775" y="38395"/>
                  <a:pt x="22112" y="39685"/>
                </a:cubicBezTo>
                <a:lnTo>
                  <a:pt x="22112" y="39685"/>
                </a:lnTo>
                <a:cubicBezTo>
                  <a:pt x="22112" y="39685"/>
                  <a:pt x="27355" y="43200"/>
                  <a:pt x="30298" y="38395"/>
                </a:cubicBezTo>
                <a:lnTo>
                  <a:pt x="30298" y="38395"/>
                </a:lnTo>
                <a:cubicBezTo>
                  <a:pt x="33277" y="33533"/>
                  <a:pt x="36665" y="27667"/>
                  <a:pt x="39367" y="23576"/>
                </a:cubicBezTo>
                <a:lnTo>
                  <a:pt x="39367" y="23576"/>
                </a:lnTo>
                <a:cubicBezTo>
                  <a:pt x="41761" y="19953"/>
                  <a:pt x="43200" y="17587"/>
                  <a:pt x="40977" y="12816"/>
                </a:cubicBezTo>
                <a:lnTo>
                  <a:pt x="40977" y="12816"/>
                </a:lnTo>
                <a:cubicBezTo>
                  <a:pt x="39697" y="10062"/>
                  <a:pt x="35347" y="3936"/>
                  <a:pt x="3286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09599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609599" y="1600201"/>
            <a:ext cx="10972800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609599" y="6356351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165599" y="6356351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737599" y="6356351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>
        <a:spcBef>
          <a:spcPts val="0"/>
        </a:spcBef>
        <a:buNone/>
        <a:defRPr sz="4400">
          <a:solidFill>
            <a:schemeClr val="tx1">
              <a:lumMod val="65000"/>
              <a:lumOff val="3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3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/>
        <a:buChar char="–"/>
        <a:defRPr sz="28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599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IPASS - 2022</a:t>
            </a:r>
            <a:endParaRPr lang="en-US"/>
          </a:p>
        </p:txBody>
      </p:sp>
      <p:sp>
        <p:nvSpPr>
          <p:cNvPr id="3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Solving binary puzzles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8505495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 algn="l">
              <a:defRPr/>
            </a:pPr>
            <a:r>
              <a:rPr/>
              <a:t>Inhoud</a:t>
            </a:r>
            <a:endParaRPr/>
          </a:p>
        </p:txBody>
      </p:sp>
      <p:sp>
        <p:nvSpPr>
          <p:cNvPr id="149110905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lnSpc>
                <a:spcPct val="150000"/>
              </a:lnSpc>
              <a:defRPr/>
            </a:pPr>
            <a:r>
              <a:rPr/>
              <a:t>Probleem Stelling</a:t>
            </a:r>
            <a:endParaRPr/>
          </a:p>
          <a:p>
            <a:pPr>
              <a:lnSpc>
                <a:spcPct val="150000"/>
              </a:lnSpc>
              <a:defRPr/>
            </a:pPr>
            <a:r>
              <a:rPr/>
              <a:t>Eerdere onderzoeken</a:t>
            </a:r>
            <a:endParaRPr/>
          </a:p>
          <a:p>
            <a:pPr>
              <a:lnSpc>
                <a:spcPct val="150000"/>
              </a:lnSpc>
              <a:defRPr/>
            </a:pPr>
            <a:r>
              <a:rPr/>
              <a:t>Gekozen Algoritme</a:t>
            </a:r>
            <a:endParaRPr/>
          </a:p>
          <a:p>
            <a:pPr>
              <a:lnSpc>
                <a:spcPct val="150000"/>
              </a:lnSpc>
              <a:defRPr/>
            </a:pPr>
            <a:r>
              <a:rPr/>
              <a:t>Mijn Implementatie</a:t>
            </a:r>
            <a:endParaRPr/>
          </a:p>
          <a:p>
            <a:pPr>
              <a:lnSpc>
                <a:spcPct val="150000"/>
              </a:lnSpc>
              <a:defRPr/>
            </a:pPr>
            <a:r>
              <a:rPr/>
              <a:t>Conclusie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22135571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/>
              <a:t>Het Probleem</a:t>
            </a:r>
            <a:endParaRPr/>
          </a:p>
        </p:txBody>
      </p:sp>
      <p:sp>
        <p:nvSpPr>
          <p:cNvPr id="1584344912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85000" lnSpcReduction="3000"/>
          </a:bodyPr>
          <a:lstStyle/>
          <a:p>
            <a:pPr>
              <a:lnSpc>
                <a:spcPct val="150000"/>
              </a:lnSpc>
              <a:defRPr/>
            </a:pPr>
            <a:r>
              <a:rPr/>
              <a:t>Binaire Puzzel</a:t>
            </a:r>
            <a:endParaRPr/>
          </a:p>
          <a:p>
            <a:pPr>
              <a:lnSpc>
                <a:spcPct val="150000"/>
              </a:lnSpc>
              <a:defRPr/>
            </a:pPr>
            <a:r>
              <a:rPr/>
              <a:t>Onduidelijk</a:t>
            </a:r>
            <a:endParaRPr/>
          </a:p>
          <a:p>
            <a:pPr>
              <a:lnSpc>
                <a:spcPct val="150000"/>
              </a:lnSpc>
              <a:defRPr/>
            </a:pPr>
            <a:r>
              <a:rPr/>
              <a:t>Grote form factor</a:t>
            </a:r>
            <a:endParaRPr/>
          </a:p>
          <a:p>
            <a:pPr>
              <a:lnSpc>
                <a:spcPct val="150000"/>
              </a:lnSpc>
              <a:defRPr/>
            </a:pPr>
            <a:endParaRPr/>
          </a:p>
          <a:p>
            <a:pPr>
              <a:lnSpc>
                <a:spcPct val="150000"/>
              </a:lnSpc>
              <a:defRPr/>
            </a:pPr>
            <a:endParaRPr/>
          </a:p>
          <a:p>
            <a:pPr>
              <a:lnSpc>
                <a:spcPct val="150000"/>
              </a:lnSpc>
              <a:defRPr/>
            </a:pPr>
            <a:r>
              <a:rPr/>
              <a:t>Een programma die dit voor kan oplossen</a:t>
            </a:r>
            <a:endParaRPr/>
          </a:p>
          <a:p>
            <a:pPr marL="0" indent="0">
              <a:lnSpc>
                <a:spcPct val="150000"/>
              </a:lnSpc>
              <a:buFont typeface="Arial"/>
              <a:buNone/>
              <a:defRPr/>
            </a:pPr>
            <a:endParaRPr/>
          </a:p>
        </p:txBody>
      </p:sp>
      <p:sp>
        <p:nvSpPr>
          <p:cNvPr id="2038957726" name="Заголовок 1" hidden="0"/>
          <p:cNvSpPr>
            <a:spLocks noGrp="1"/>
          </p:cNvSpPr>
          <p:nvPr isPhoto="0" userDrawn="0"/>
        </p:nvSpPr>
        <p:spPr bwMode="auto">
          <a:xfrm>
            <a:off x="609599" y="3106977"/>
            <a:ext cx="10972800" cy="1143000"/>
          </a:xfrm>
        </p:spPr>
        <p:txBody>
          <a:bodyPr vertOverflow="overflow" horzOverflow="clip" vert="horz" wrap="square" lIns="91440" tIns="45720" rIns="91440" bIns="45720" numCol="1" spcCol="0" rtlCol="0" fromWordArt="0" anchor="ctr" anchorCtr="0" forceAA="0" upright="0" compatLnSpc="0">
            <a:normAutofit/>
          </a:bodyPr>
          <a:lstStyle>
            <a:lvl1pPr algn="r" defTabSz="914400">
              <a:spcBef>
                <a:spcPts val="0"/>
              </a:spcBef>
              <a:buNone/>
              <a:defRPr sz="44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/>
              <a:t>De Oplossing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16031669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Eerder onderzoeken</a:t>
            </a:r>
            <a:endParaRPr/>
          </a:p>
        </p:txBody>
      </p:sp>
      <p:sp>
        <p:nvSpPr>
          <p:cNvPr id="167162344" name="Объект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609599" y="1600201"/>
            <a:ext cx="5384799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>
              <a:lnSpc>
                <a:spcPct val="150000"/>
              </a:lnSpc>
              <a:defRPr/>
            </a:pPr>
            <a:r>
              <a:rPr lang="nl-NL" sz="28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Backtrack-Based Search</a:t>
            </a:r>
            <a:endParaRPr lang="nl-NL" sz="28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Arial"/>
              <a:cs typeface="Arial"/>
            </a:endParaRPr>
          </a:p>
          <a:p>
            <a:pPr>
              <a:lnSpc>
                <a:spcPct val="150000"/>
              </a:lnSpc>
              <a:defRPr/>
            </a:pPr>
            <a:r>
              <a:rPr lang="nl-NL" sz="28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Binary Puzzles and the SAT Problem</a:t>
            </a:r>
            <a:endParaRPr lang="nl-NL" sz="28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Arial"/>
              <a:cs typeface="Arial"/>
            </a:endParaRPr>
          </a:p>
          <a:p>
            <a:pPr>
              <a:lnSpc>
                <a:spcPct val="150000"/>
              </a:lnSpc>
              <a:defRPr/>
            </a:pPr>
            <a:r>
              <a:rPr lang="nl-NL" sz="28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Binary Puzzles and Systems of Polynomial Equations</a:t>
            </a:r>
            <a:endParaRPr lang="nl-NL"/>
          </a:p>
        </p:txBody>
      </p:sp>
      <p:pic>
        <p:nvPicPr>
          <p:cNvPr id="1180867938" name="" hidden="0"/>
          <p:cNvPicPr>
            <a:picLocks noChangeAspect="1"/>
          </p:cNvPicPr>
          <p:nvPr isPhoto="0" userDrawn="0">
            <p:ph sz="half" idx="2" hasCustomPrompt="0"/>
          </p:nvPr>
        </p:nvPicPr>
        <p:blipFill>
          <a:blip r:embed="rId2"/>
          <a:stretch/>
        </p:blipFill>
        <p:spPr bwMode="auto">
          <a:xfrm rot="0" flipH="0" flipV="0">
            <a:off x="5796711" y="1511091"/>
            <a:ext cx="9625505" cy="4939245"/>
          </a:xfrm>
          <a:prstGeom prst="flowChartAlternateProcess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375414166" name="" hidden="0"/>
          <p:cNvPicPr>
            <a:picLocks noChangeAspect="1"/>
          </p:cNvPicPr>
          <p:nvPr isPhoto="0" userDrawn="0">
            <p:ph sz="half" idx="2" hasCustomPrompt="0"/>
          </p:nvPr>
        </p:nvPicPr>
        <p:blipFill>
          <a:blip r:embed="rId2"/>
          <a:stretch/>
        </p:blipFill>
        <p:spPr bwMode="auto">
          <a:xfrm rot="0" flipH="0" flipV="0">
            <a:off x="6437473" y="17971"/>
            <a:ext cx="5661084" cy="6793301"/>
          </a:xfrm>
          <a:prstGeom prst="rect">
            <a:avLst/>
          </a:prstGeom>
        </p:spPr>
      </p:pic>
      <p:sp>
        <p:nvSpPr>
          <p:cNvPr id="1425614271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 algn="l">
              <a:defRPr/>
            </a:pPr>
            <a:r>
              <a:rPr lang="nl-NL" sz="44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Backtrack-Based Search</a:t>
            </a:r>
            <a:endParaRPr/>
          </a:p>
        </p:txBody>
      </p:sp>
      <p:sp>
        <p:nvSpPr>
          <p:cNvPr id="1427592011" name="Объект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609599" y="1600201"/>
            <a:ext cx="5384799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>
              <a:lnSpc>
                <a:spcPct val="150000"/>
              </a:lnSpc>
              <a:defRPr/>
            </a:pPr>
            <a:r>
              <a:rPr/>
              <a:t>Simpeler</a:t>
            </a:r>
            <a:endParaRPr/>
          </a:p>
          <a:p>
            <a:pPr>
              <a:lnSpc>
                <a:spcPct val="150000"/>
              </a:lnSpc>
              <a:defRPr/>
            </a:pPr>
            <a:r>
              <a:rPr/>
              <a:t>Zeer menselijk</a:t>
            </a:r>
            <a:endParaRPr/>
          </a:p>
          <a:p>
            <a:pPr marL="0" indent="0">
              <a:lnSpc>
                <a:spcPct val="150000"/>
              </a:lnSpc>
              <a:buFont typeface="Arial"/>
              <a:buNone/>
              <a:defRPr/>
            </a:pPr>
            <a:endParaRPr/>
          </a:p>
          <a:p>
            <a:pPr>
              <a:lnSpc>
                <a:spcPct val="150000"/>
              </a:lnSpc>
              <a:defRPr/>
            </a:pPr>
            <a:r>
              <a:rPr/>
              <a:t>Random </a:t>
            </a:r>
            <a:r>
              <a:rPr lang="en-GB"/>
              <a:t>guess</a:t>
            </a:r>
            <a:endParaRPr/>
          </a:p>
          <a:p>
            <a:pPr>
              <a:lnSpc>
                <a:spcPct val="150000"/>
              </a:lnSpc>
              <a:defRPr/>
            </a:pPr>
            <a:r>
              <a:rPr lang="en-GB"/>
              <a:t>Co</a:t>
            </a:r>
            <a:r>
              <a:rPr lang="en-GB"/>
              <a:t>nstraint Propag</a:t>
            </a:r>
            <a:r>
              <a:rPr lang="en-GB"/>
              <a:t>ation</a:t>
            </a:r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94325018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Mijn Implementatie</a:t>
            </a:r>
            <a:endParaRPr/>
          </a:p>
        </p:txBody>
      </p:sp>
      <p:sp>
        <p:nvSpPr>
          <p:cNvPr id="872173383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GB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Brutefocre</a:t>
            </a:r>
            <a:endParaRPr/>
          </a:p>
          <a:p>
            <a:pPr>
              <a:lnSpc>
                <a:spcPct val="150000"/>
              </a:lnSpc>
              <a:defRPr/>
            </a:pPr>
            <a:r>
              <a:rPr lang="en-GB"/>
              <a:t>Backtrack-Based-Search</a:t>
            </a:r>
            <a:endParaRPr lang="en-GB"/>
          </a:p>
          <a:p>
            <a:pPr>
              <a:lnSpc>
                <a:spcPct val="150000"/>
              </a:lnSpc>
              <a:defRPr/>
            </a:pPr>
            <a:r>
              <a:rPr/>
              <a:t>Tijds Complexiteit(Size matters)</a:t>
            </a:r>
            <a:endParaRPr/>
          </a:p>
          <a:p>
            <a:pPr>
              <a:lnSpc>
                <a:spcPct val="150000"/>
              </a:lnSpc>
              <a:defRPr/>
            </a:pPr>
            <a:r>
              <a:rPr/>
              <a:t>Bugs</a:t>
            </a:r>
            <a:endParaRPr/>
          </a:p>
          <a:p>
            <a:pPr>
              <a:lnSpc>
                <a:spcPct val="150000"/>
              </a:lnSpc>
              <a:defRPr/>
            </a:pPr>
            <a:endParaRPr/>
          </a:p>
          <a:p>
            <a:pPr>
              <a:lnSpc>
                <a:spcPct val="150000"/>
              </a:lnSpc>
              <a:defRPr/>
            </a:pPr>
            <a:endParaRPr/>
          </a:p>
        </p:txBody>
      </p:sp>
      <p:grpSp>
        <p:nvGrpSpPr>
          <p:cNvPr id="919786544" name="" hidden="0"/>
          <p:cNvGrpSpPr/>
          <p:nvPr isPhoto="0" userDrawn="0"/>
        </p:nvGrpSpPr>
        <p:grpSpPr bwMode="auto">
          <a:xfrm>
            <a:off x="7241425" y="1329456"/>
            <a:ext cx="3819524" cy="5438774"/>
            <a:chOff x="0" y="0"/>
            <a:chExt cx="3819524" cy="5438774"/>
          </a:xfrm>
        </p:grpSpPr>
        <p:pic>
          <p:nvPicPr>
            <p:cNvPr id="1093558009" name="" hidden="0"/>
            <p:cNvPicPr>
              <a:picLocks noChangeAspect="1"/>
            </p:cNvPicPr>
            <p:nvPr isPhoto="0" userDrawn="0"/>
          </p:nvPicPr>
          <p:blipFill>
            <a:blip r:embed="rId2"/>
            <a:stretch/>
          </p:blipFill>
          <p:spPr bwMode="auto">
            <a:xfrm>
              <a:off x="0" y="0"/>
              <a:ext cx="3819524" cy="2905124"/>
            </a:xfrm>
            <a:prstGeom prst="rect">
              <a:avLst/>
            </a:prstGeom>
          </p:spPr>
        </p:pic>
        <p:pic>
          <p:nvPicPr>
            <p:cNvPr id="1343008989" name="" hidden="0"/>
            <p:cNvPicPr>
              <a:picLocks noChangeAspect="1"/>
            </p:cNvPicPr>
            <p:nvPr isPhoto="0" userDrawn="0"/>
          </p:nvPicPr>
          <p:blipFill>
            <a:blip r:embed="rId3"/>
            <a:stretch/>
          </p:blipFill>
          <p:spPr bwMode="auto">
            <a:xfrm>
              <a:off x="0" y="2905124"/>
              <a:ext cx="2600325" cy="2533649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78048770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Conclusie</a:t>
            </a:r>
            <a:endParaRPr/>
          </a:p>
        </p:txBody>
      </p:sp>
      <p:sp>
        <p:nvSpPr>
          <p:cNvPr id="2074386298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lnSpc>
                <a:spcPct val="150000"/>
              </a:lnSpc>
              <a:defRPr/>
            </a:pPr>
            <a:r>
              <a:rPr/>
              <a:t>Bugs</a:t>
            </a:r>
            <a:endParaRPr/>
          </a:p>
          <a:p>
            <a:pPr>
              <a:lnSpc>
                <a:spcPct val="150000"/>
              </a:lnSpc>
              <a:defRPr/>
            </a:pPr>
            <a:r>
              <a:rPr/>
              <a:t>Zeer menselijke aanpak</a:t>
            </a:r>
            <a:endParaRPr/>
          </a:p>
          <a:p>
            <a:pPr>
              <a:lnSpc>
                <a:spcPct val="150000"/>
              </a:lnSpc>
              <a:defRPr/>
            </a:pPr>
            <a:r>
              <a:rPr/>
              <a:t>Tijd Complexiteit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64788815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09599" y="2718789"/>
            <a:ext cx="10972800" cy="1143000"/>
          </a:xfrm>
        </p:spPr>
        <p:txBody>
          <a:bodyPr/>
          <a:lstStyle/>
          <a:p>
            <a:pPr algn="ctr">
              <a:defRPr/>
            </a:pPr>
            <a:r>
              <a:rPr/>
              <a:t>Vragen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Turt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ONLYOFFICE/6.4.2.6</Application>
  <DocSecurity>0</DocSecurity>
  <PresentationFormat>Widescreen</PresentationFormat>
  <Paragraphs>0</Paragraphs>
  <Slides>8</Slides>
  <Notes>8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6</cp:revision>
  <dcterms:created xsi:type="dcterms:W3CDTF">2012-12-03T06:56:55Z</dcterms:created>
  <dcterms:modified xsi:type="dcterms:W3CDTF">2022-07-01T09:26:24Z</dcterms:modified>
  <cp:category/>
  <cp:contentStatus/>
  <cp:version/>
</cp:coreProperties>
</file>